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3"/>
  </p:notesMasterIdLst>
  <p:sldIdLst>
    <p:sldId id="3407" r:id="rId2"/>
    <p:sldId id="3443" r:id="rId3"/>
    <p:sldId id="3444" r:id="rId4"/>
    <p:sldId id="3445" r:id="rId5"/>
    <p:sldId id="3446" r:id="rId6"/>
    <p:sldId id="3447" r:id="rId7"/>
    <p:sldId id="3448" r:id="rId8"/>
    <p:sldId id="3449" r:id="rId9"/>
    <p:sldId id="3450" r:id="rId10"/>
    <p:sldId id="3451" r:id="rId11"/>
    <p:sldId id="3452" r:id="rId12"/>
  </p:sldIdLst>
  <p:sldSz cx="10287000" cy="6858000" type="35mm"/>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32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nnington Lauren" initials="PL" lastIdx="1" clrIdx="0"/>
  <p:cmAuthor id="2" name="Fox Jonathan (North East Hampshire &amp; Farnham CCG)" initials="FJ(EH&amp;FC" lastIdx="1" clrIdx="1"/>
  <p:cmAuthor id="3" name="Philip Kelley" initials="PK" lastIdx="1" clrIdx="2">
    <p:extLst>
      <p:ext uri="{19B8F6BF-5375-455C-9EA6-DF929625EA0E}">
        <p15:presenceInfo xmlns:p15="http://schemas.microsoft.com/office/powerpoint/2012/main" userId="bb6aa9dc7dc8a06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6600FF"/>
    <a:srgbClr val="008000"/>
    <a:srgbClr val="FF66CC"/>
    <a:srgbClr val="D60093"/>
    <a:srgbClr val="0000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559" autoAdjust="0"/>
    <p:restoredTop sz="82826" autoAdjust="0"/>
  </p:normalViewPr>
  <p:slideViewPr>
    <p:cSldViewPr>
      <p:cViewPr varScale="1">
        <p:scale>
          <a:sx n="79" d="100"/>
          <a:sy n="79" d="100"/>
        </p:scale>
        <p:origin x="108" y="312"/>
      </p:cViewPr>
      <p:guideLst>
        <p:guide orient="horz" pos="2160"/>
        <p:guide pos="2880"/>
        <p:guide pos="324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47433-4459-46BD-94A3-D7F64EA2AA5A}" type="datetimeFigureOut">
              <a:rPr lang="en-GB" smtClean="0"/>
              <a:t>18/05/2021</a:t>
            </a:fld>
            <a:endParaRPr lang="en-GB" dirty="0"/>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92F417-1050-48F2-9FD3-23C147D9B4E9}" type="slidenum">
              <a:rPr lang="en-GB" smtClean="0"/>
              <a:t>‹#›</a:t>
            </a:fld>
            <a:endParaRPr lang="en-GB" dirty="0"/>
          </a:p>
        </p:txBody>
      </p:sp>
    </p:spTree>
    <p:extLst>
      <p:ext uri="{BB962C8B-B14F-4D97-AF65-F5344CB8AC3E}">
        <p14:creationId xmlns:p14="http://schemas.microsoft.com/office/powerpoint/2010/main" val="81304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1</a:t>
            </a:fld>
            <a:endParaRPr lang="en-GB" dirty="0"/>
          </a:p>
        </p:txBody>
      </p:sp>
    </p:spTree>
    <p:extLst>
      <p:ext uri="{BB962C8B-B14F-4D97-AF65-F5344CB8AC3E}">
        <p14:creationId xmlns:p14="http://schemas.microsoft.com/office/powerpoint/2010/main" val="416315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10</a:t>
            </a:fld>
            <a:endParaRPr lang="en-GB" dirty="0"/>
          </a:p>
        </p:txBody>
      </p:sp>
    </p:spTree>
    <p:extLst>
      <p:ext uri="{BB962C8B-B14F-4D97-AF65-F5344CB8AC3E}">
        <p14:creationId xmlns:p14="http://schemas.microsoft.com/office/powerpoint/2010/main" val="2786203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11</a:t>
            </a:fld>
            <a:endParaRPr lang="en-GB" dirty="0"/>
          </a:p>
        </p:txBody>
      </p:sp>
    </p:spTree>
    <p:extLst>
      <p:ext uri="{BB962C8B-B14F-4D97-AF65-F5344CB8AC3E}">
        <p14:creationId xmlns:p14="http://schemas.microsoft.com/office/powerpoint/2010/main" val="4066789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2</a:t>
            </a:fld>
            <a:endParaRPr lang="en-GB" dirty="0"/>
          </a:p>
        </p:txBody>
      </p:sp>
    </p:spTree>
    <p:extLst>
      <p:ext uri="{BB962C8B-B14F-4D97-AF65-F5344CB8AC3E}">
        <p14:creationId xmlns:p14="http://schemas.microsoft.com/office/powerpoint/2010/main" val="89796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3</a:t>
            </a:fld>
            <a:endParaRPr lang="en-GB" dirty="0"/>
          </a:p>
        </p:txBody>
      </p:sp>
    </p:spTree>
    <p:extLst>
      <p:ext uri="{BB962C8B-B14F-4D97-AF65-F5344CB8AC3E}">
        <p14:creationId xmlns:p14="http://schemas.microsoft.com/office/powerpoint/2010/main" val="2782336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4</a:t>
            </a:fld>
            <a:endParaRPr lang="en-GB" dirty="0"/>
          </a:p>
        </p:txBody>
      </p:sp>
    </p:spTree>
    <p:extLst>
      <p:ext uri="{BB962C8B-B14F-4D97-AF65-F5344CB8AC3E}">
        <p14:creationId xmlns:p14="http://schemas.microsoft.com/office/powerpoint/2010/main" val="2290665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5</a:t>
            </a:fld>
            <a:endParaRPr lang="en-GB" dirty="0"/>
          </a:p>
        </p:txBody>
      </p:sp>
    </p:spTree>
    <p:extLst>
      <p:ext uri="{BB962C8B-B14F-4D97-AF65-F5344CB8AC3E}">
        <p14:creationId xmlns:p14="http://schemas.microsoft.com/office/powerpoint/2010/main" val="865935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6</a:t>
            </a:fld>
            <a:endParaRPr lang="en-GB" dirty="0"/>
          </a:p>
        </p:txBody>
      </p:sp>
    </p:spTree>
    <p:extLst>
      <p:ext uri="{BB962C8B-B14F-4D97-AF65-F5344CB8AC3E}">
        <p14:creationId xmlns:p14="http://schemas.microsoft.com/office/powerpoint/2010/main" val="2220975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7</a:t>
            </a:fld>
            <a:endParaRPr lang="en-GB" dirty="0"/>
          </a:p>
        </p:txBody>
      </p:sp>
    </p:spTree>
    <p:extLst>
      <p:ext uri="{BB962C8B-B14F-4D97-AF65-F5344CB8AC3E}">
        <p14:creationId xmlns:p14="http://schemas.microsoft.com/office/powerpoint/2010/main" val="1730705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8</a:t>
            </a:fld>
            <a:endParaRPr lang="en-GB" dirty="0"/>
          </a:p>
        </p:txBody>
      </p:sp>
    </p:spTree>
    <p:extLst>
      <p:ext uri="{BB962C8B-B14F-4D97-AF65-F5344CB8AC3E}">
        <p14:creationId xmlns:p14="http://schemas.microsoft.com/office/powerpoint/2010/main" val="1169173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92F417-1050-48F2-9FD3-23C147D9B4E9}" type="slidenum">
              <a:rPr lang="en-GB" smtClean="0"/>
              <a:t>9</a:t>
            </a:fld>
            <a:endParaRPr lang="en-GB" dirty="0"/>
          </a:p>
        </p:txBody>
      </p:sp>
    </p:spTree>
    <p:extLst>
      <p:ext uri="{BB962C8B-B14F-4D97-AF65-F5344CB8AC3E}">
        <p14:creationId xmlns:p14="http://schemas.microsoft.com/office/powerpoint/2010/main" val="3277864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5763" y="1420283"/>
            <a:ext cx="4371975" cy="980017"/>
          </a:xfrm>
        </p:spPr>
        <p:txBody>
          <a:bodyPr/>
          <a:lstStyle/>
          <a:p>
            <a:r>
              <a:rPr lang="en-US"/>
              <a:t>Click to edit Master title style</a:t>
            </a:r>
          </a:p>
        </p:txBody>
      </p:sp>
      <p:sp>
        <p:nvSpPr>
          <p:cNvPr id="3" name="Subtitle 2"/>
          <p:cNvSpPr>
            <a:spLocks noGrp="1"/>
          </p:cNvSpPr>
          <p:nvPr>
            <p:ph type="subTitle" idx="1"/>
          </p:nvPr>
        </p:nvSpPr>
        <p:spPr>
          <a:xfrm>
            <a:off x="771525" y="2590800"/>
            <a:ext cx="3600450" cy="1168400"/>
          </a:xfrm>
        </p:spPr>
        <p:txBody>
          <a:bodyPr/>
          <a:lstStyle>
            <a:lvl1pPr marL="0" indent="0" algn="ctr">
              <a:buNone/>
              <a:defRPr>
                <a:solidFill>
                  <a:schemeClr val="tx1">
                    <a:tint val="75000"/>
                  </a:schemeClr>
                </a:solidFill>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059820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998101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183092"/>
            <a:ext cx="1157288"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183092"/>
            <a:ext cx="3386138"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17187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026748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6301" y="2937934"/>
            <a:ext cx="4371975" cy="908050"/>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406301" y="1937809"/>
            <a:ext cx="4371975" cy="1000125"/>
          </a:xfrm>
        </p:spPr>
        <p:txBody>
          <a:bodyPr anchor="b"/>
          <a:lstStyle>
            <a:lvl1pPr marL="0" indent="0">
              <a:buNone/>
              <a:defRPr sz="1125">
                <a:solidFill>
                  <a:schemeClr val="tx1">
                    <a:tint val="75000"/>
                  </a:schemeClr>
                </a:solidFill>
              </a:defRPr>
            </a:lvl1pPr>
            <a:lvl2pPr marL="257175" indent="0">
              <a:buNone/>
              <a:defRPr sz="1013">
                <a:solidFill>
                  <a:schemeClr val="tx1">
                    <a:tint val="75000"/>
                  </a:schemeClr>
                </a:solidFill>
              </a:defRPr>
            </a:lvl2pPr>
            <a:lvl3pPr marL="514350" indent="0">
              <a:buNone/>
              <a:defRPr sz="900">
                <a:solidFill>
                  <a:schemeClr val="tx1">
                    <a:tint val="75000"/>
                  </a:schemeClr>
                </a:solidFill>
              </a:defRPr>
            </a:lvl3pPr>
            <a:lvl4pPr marL="771525" indent="0">
              <a:buNone/>
              <a:defRPr sz="788">
                <a:solidFill>
                  <a:schemeClr val="tx1">
                    <a:tint val="75000"/>
                  </a:schemeClr>
                </a:solidFill>
              </a:defRPr>
            </a:lvl4pPr>
            <a:lvl5pPr marL="1028700" indent="0">
              <a:buNone/>
              <a:defRPr sz="788">
                <a:solidFill>
                  <a:schemeClr val="tx1">
                    <a:tint val="75000"/>
                  </a:schemeClr>
                </a:solidFill>
              </a:defRPr>
            </a:lvl5pPr>
            <a:lvl6pPr marL="1285875" indent="0">
              <a:buNone/>
              <a:defRPr sz="788">
                <a:solidFill>
                  <a:schemeClr val="tx1">
                    <a:tint val="75000"/>
                  </a:schemeClr>
                </a:solidFill>
              </a:defRPr>
            </a:lvl6pPr>
            <a:lvl7pPr marL="1543050" indent="0">
              <a:buNone/>
              <a:defRPr sz="788">
                <a:solidFill>
                  <a:schemeClr val="tx1">
                    <a:tint val="75000"/>
                  </a:schemeClr>
                </a:solidFill>
              </a:defRPr>
            </a:lvl7pPr>
            <a:lvl8pPr marL="1800225" indent="0">
              <a:buNone/>
              <a:defRPr sz="788">
                <a:solidFill>
                  <a:schemeClr val="tx1">
                    <a:tint val="75000"/>
                  </a:schemeClr>
                </a:solidFill>
              </a:defRPr>
            </a:lvl8pPr>
            <a:lvl9pPr marL="2057400" indent="0">
              <a:buNone/>
              <a:defRPr sz="78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04919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1066800"/>
            <a:ext cx="2271713" cy="3017309"/>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14612" y="1066800"/>
            <a:ext cx="2271713" cy="3017309"/>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54593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7175" y="1023409"/>
            <a:ext cx="2272606" cy="426508"/>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257175" y="1449917"/>
            <a:ext cx="2272606" cy="2634192"/>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12827" y="1023409"/>
            <a:ext cx="2273498" cy="426508"/>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2612827" y="1449917"/>
            <a:ext cx="2273498" cy="2634192"/>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880595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84879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55986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7175" y="182033"/>
            <a:ext cx="1692176" cy="77470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2010966" y="182034"/>
            <a:ext cx="2875359" cy="390207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7175" y="956734"/>
            <a:ext cx="1692176" cy="3127375"/>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66970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8162" y="3200400"/>
            <a:ext cx="3086100" cy="377825"/>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008162" y="408517"/>
            <a:ext cx="3086100" cy="27432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dirty="0"/>
          </a:p>
        </p:txBody>
      </p:sp>
      <p:sp>
        <p:nvSpPr>
          <p:cNvPr id="4" name="Text Placeholder 3"/>
          <p:cNvSpPr>
            <a:spLocks noGrp="1"/>
          </p:cNvSpPr>
          <p:nvPr>
            <p:ph type="body" sz="half" idx="2"/>
          </p:nvPr>
        </p:nvSpPr>
        <p:spPr>
          <a:xfrm>
            <a:off x="1008162" y="3578225"/>
            <a:ext cx="3086100" cy="536575"/>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671322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7175" y="183092"/>
            <a:ext cx="462915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57175" y="1066800"/>
            <a:ext cx="462915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7175" y="4237567"/>
            <a:ext cx="1200150" cy="243417"/>
          </a:xfrm>
          <a:prstGeom prst="rect">
            <a:avLst/>
          </a:prstGeom>
        </p:spPr>
        <p:txBody>
          <a:bodyPr vert="horz" lIns="91440" tIns="45720" rIns="91440" bIns="45720" rtlCol="0" anchor="ctr"/>
          <a:lstStyle>
            <a:lvl1pPr algn="l">
              <a:defRPr sz="675">
                <a:solidFill>
                  <a:schemeClr val="tx1">
                    <a:tint val="75000"/>
                  </a:schemeClr>
                </a:solidFill>
              </a:defRPr>
            </a:lvl1pPr>
          </a:lstStyle>
          <a:p>
            <a:fld id="{1D8BD707-D9CF-40AE-B4C6-C98DA3205C09}" type="datetimeFigureOut">
              <a:rPr lang="en-US" smtClean="0"/>
              <a:pPr/>
              <a:t>5/18/2021</a:t>
            </a:fld>
            <a:endParaRPr lang="en-US" dirty="0"/>
          </a:p>
        </p:txBody>
      </p:sp>
      <p:sp>
        <p:nvSpPr>
          <p:cNvPr id="5" name="Footer Placeholder 4"/>
          <p:cNvSpPr>
            <a:spLocks noGrp="1"/>
          </p:cNvSpPr>
          <p:nvPr>
            <p:ph type="ftr" sz="quarter" idx="3"/>
          </p:nvPr>
        </p:nvSpPr>
        <p:spPr>
          <a:xfrm>
            <a:off x="1757363" y="4237567"/>
            <a:ext cx="1628775" cy="243417"/>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86175" y="4237567"/>
            <a:ext cx="1200150" cy="243417"/>
          </a:xfrm>
          <a:prstGeom prst="rect">
            <a:avLst/>
          </a:prstGeom>
        </p:spPr>
        <p:txBody>
          <a:bodyPr vert="horz" lIns="91440" tIns="45720" rIns="91440" bIns="45720" rtlCol="0" anchor="ctr"/>
          <a:lstStyle>
            <a:lvl1pPr algn="r">
              <a:defRPr sz="675">
                <a:solidFill>
                  <a:schemeClr val="tx1">
                    <a:tint val="75000"/>
                  </a:schemeClr>
                </a:solidFill>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1077023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514350" rtl="0" eaLnBrk="1" latinLnBrk="0" hangingPunct="1">
        <a:spcBef>
          <a:spcPct val="0"/>
        </a:spcBef>
        <a:buNone/>
        <a:defRPr sz="2475" kern="1200">
          <a:solidFill>
            <a:schemeClr val="tx1"/>
          </a:solidFill>
          <a:latin typeface="+mj-lt"/>
          <a:ea typeface="+mj-ea"/>
          <a:cs typeface="+mj-cs"/>
        </a:defRPr>
      </a:lvl1pPr>
    </p:titleStyle>
    <p:body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pic>
        <p:nvPicPr>
          <p:cNvPr id="3"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4"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
        <p:nvSpPr>
          <p:cNvPr id="8" name="Title 1">
            <a:extLst>
              <a:ext uri="{FF2B5EF4-FFF2-40B4-BE49-F238E27FC236}">
                <a16:creationId xmlns:a16="http://schemas.microsoft.com/office/drawing/2014/main" id="{8B5958BC-1B61-444A-AF33-09222C97F3EE}"/>
              </a:ext>
            </a:extLst>
          </p:cNvPr>
          <p:cNvSpPr txBox="1">
            <a:spLocks/>
          </p:cNvSpPr>
          <p:nvPr/>
        </p:nvSpPr>
        <p:spPr>
          <a:xfrm>
            <a:off x="545671" y="2346391"/>
            <a:ext cx="9491579" cy="746442"/>
          </a:xfrm>
          <a:prstGeom prst="rect">
            <a:avLst/>
          </a:prstGeom>
        </p:spPr>
        <p:txBody>
          <a:bodyPr>
            <a:no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r>
              <a:rPr lang="en-GB" sz="4000" b="1" dirty="0">
                <a:solidFill>
                  <a:srgbClr val="0070C0"/>
                </a:solidFill>
                <a:latin typeface="Calibri"/>
              </a:rPr>
              <a:t>Current Context for Primary Care Services</a:t>
            </a:r>
          </a:p>
          <a:p>
            <a:endParaRPr lang="en-GB" sz="2000" b="1" dirty="0">
              <a:solidFill>
                <a:srgbClr val="0070C0"/>
              </a:solidFill>
              <a:latin typeface="Calibri"/>
            </a:endParaRPr>
          </a:p>
          <a:p>
            <a:r>
              <a:rPr lang="en-GB" sz="3200" dirty="0">
                <a:solidFill>
                  <a:srgbClr val="0070C0"/>
                </a:solidFill>
                <a:latin typeface="Calibri"/>
              </a:rPr>
              <a:t>Primary Care Commissioning Committee</a:t>
            </a:r>
          </a:p>
          <a:p>
            <a:r>
              <a:rPr lang="en-GB" sz="3200" dirty="0">
                <a:solidFill>
                  <a:srgbClr val="0070C0"/>
                </a:solidFill>
                <a:latin typeface="Calibri"/>
              </a:rPr>
              <a:t>18 May 2021</a:t>
            </a:r>
            <a:endParaRPr lang="en-GB" sz="3200" dirty="0">
              <a:solidFill>
                <a:srgbClr val="0070C0"/>
              </a:solidFill>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Current status</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457200" lvl="1" indent="0">
              <a:buFont typeface="Arial" pitchFamily="34" charset="0"/>
              <a:buNone/>
            </a:pPr>
            <a:endParaRPr lang="en-GB" dirty="0"/>
          </a:p>
          <a:p>
            <a:pPr lvl="1"/>
            <a:endParaRPr lang="en-GB" dirty="0"/>
          </a:p>
          <a:p>
            <a:pPr lvl="1"/>
            <a:endParaRPr lang="en-GB" dirty="0"/>
          </a:p>
          <a:p>
            <a:pPr lvl="1"/>
            <a:endParaRPr lang="en-GB" dirty="0"/>
          </a:p>
        </p:txBody>
      </p:sp>
      <p:sp>
        <p:nvSpPr>
          <p:cNvPr id="10" name="Rectangle 9">
            <a:extLst>
              <a:ext uri="{FF2B5EF4-FFF2-40B4-BE49-F238E27FC236}">
                <a16:creationId xmlns:a16="http://schemas.microsoft.com/office/drawing/2014/main" id="{4FF06254-9D1A-48C6-BC49-1E673C3FBE25}"/>
              </a:ext>
            </a:extLst>
          </p:cNvPr>
          <p:cNvSpPr/>
          <p:nvPr/>
        </p:nvSpPr>
        <p:spPr>
          <a:xfrm>
            <a:off x="572885" y="1240023"/>
            <a:ext cx="9194744" cy="4776051"/>
          </a:xfrm>
          <a:prstGeom prst="rect">
            <a:avLst/>
          </a:prstGeom>
        </p:spPr>
        <p:txBody>
          <a:bodyPr wrap="square">
            <a:spAutoFit/>
          </a:bodyPr>
          <a:lstStyle/>
          <a:p>
            <a:pPr marL="192881" indent="-192881" defTabSz="514350">
              <a:lnSpc>
                <a:spcPct val="120000"/>
              </a:lnSpc>
              <a:spcAft>
                <a:spcPts val="600"/>
              </a:spcAft>
              <a:buFont typeface="Arial" pitchFamily="34" charset="0"/>
              <a:buChar char="•"/>
            </a:pPr>
            <a:r>
              <a:rPr lang="en-GB" dirty="0"/>
              <a:t>Our GP-led model continues to work successfully in delivering high volumes of vaccinations and supporting good uptake levels</a:t>
            </a:r>
          </a:p>
          <a:p>
            <a:pPr marL="192881" indent="-192881" defTabSz="514350">
              <a:lnSpc>
                <a:spcPct val="120000"/>
              </a:lnSpc>
              <a:spcAft>
                <a:spcPts val="600"/>
              </a:spcAft>
              <a:buFont typeface="Arial" pitchFamily="34" charset="0"/>
              <a:buChar char="•"/>
            </a:pPr>
            <a:r>
              <a:rPr lang="en-GB" dirty="0"/>
              <a:t>Additional benefits have been generated in longer term PCN development, with all PCNs engaged and building relationships and experience in working together for the future</a:t>
            </a:r>
          </a:p>
          <a:p>
            <a:pPr marL="192881" indent="-192881" defTabSz="514350">
              <a:lnSpc>
                <a:spcPct val="120000"/>
              </a:lnSpc>
              <a:spcAft>
                <a:spcPts val="600"/>
              </a:spcAft>
              <a:buFont typeface="Arial" pitchFamily="34" charset="0"/>
              <a:buChar char="•"/>
            </a:pPr>
            <a:r>
              <a:rPr lang="en-GB" dirty="0"/>
              <a:t>We have worked with our PCNs to develop workforce models for the vaccination programme that are sustainable, and which do not take staff away from routine activities in practices</a:t>
            </a:r>
          </a:p>
          <a:p>
            <a:pPr marL="192881" indent="-192881" defTabSz="514350">
              <a:lnSpc>
                <a:spcPct val="120000"/>
              </a:lnSpc>
              <a:spcAft>
                <a:spcPts val="600"/>
              </a:spcAft>
              <a:buFont typeface="Arial" pitchFamily="34" charset="0"/>
              <a:buChar char="•"/>
            </a:pPr>
            <a:r>
              <a:rPr lang="en-GB" dirty="0"/>
              <a:t>Additional workforce has been made available via the System Workforce Bureau, there has been significant volunteer support, and most PCNs have recruited their own additional workforce</a:t>
            </a:r>
          </a:p>
          <a:p>
            <a:pPr marL="192881" indent="-192881" defTabSz="514350">
              <a:lnSpc>
                <a:spcPct val="120000"/>
              </a:lnSpc>
              <a:spcAft>
                <a:spcPts val="600"/>
              </a:spcAft>
              <a:buFont typeface="Arial" pitchFamily="34" charset="0"/>
              <a:buChar char="•"/>
            </a:pPr>
            <a:r>
              <a:rPr lang="en-GB" dirty="0"/>
              <a:t>Many PCNs have used the opportunity to run health checks, screening and chronic disease management to support backlog recovery and population health</a:t>
            </a:r>
          </a:p>
          <a:p>
            <a:pPr marL="192881" indent="-192881" defTabSz="514350">
              <a:lnSpc>
                <a:spcPct val="120000"/>
              </a:lnSpc>
              <a:spcAft>
                <a:spcPts val="600"/>
              </a:spcAft>
              <a:buFont typeface="Arial" pitchFamily="34" charset="0"/>
              <a:buChar char="•"/>
            </a:pPr>
            <a:r>
              <a:rPr lang="en-GB" dirty="0"/>
              <a:t>The programme continues as planned through the summer, working towards all adults being offered a first dose by the end of July, followed by completion of the second doses</a:t>
            </a:r>
          </a:p>
        </p:txBody>
      </p:sp>
      <p:pic>
        <p:nvPicPr>
          <p:cNvPr id="11"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2"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1782138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Other areas</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457200" lvl="1" indent="0">
              <a:buFont typeface="Arial" pitchFamily="34" charset="0"/>
              <a:buNone/>
            </a:pPr>
            <a:endParaRPr lang="en-GB" dirty="0"/>
          </a:p>
          <a:p>
            <a:pPr lvl="1"/>
            <a:endParaRPr lang="en-GB" dirty="0"/>
          </a:p>
          <a:p>
            <a:pPr lvl="1"/>
            <a:endParaRPr lang="en-GB" dirty="0"/>
          </a:p>
          <a:p>
            <a:pPr lvl="1"/>
            <a:endParaRPr lang="en-GB" dirty="0"/>
          </a:p>
        </p:txBody>
      </p:sp>
      <p:sp>
        <p:nvSpPr>
          <p:cNvPr id="10" name="Rectangle 9">
            <a:extLst>
              <a:ext uri="{FF2B5EF4-FFF2-40B4-BE49-F238E27FC236}">
                <a16:creationId xmlns:a16="http://schemas.microsoft.com/office/drawing/2014/main" id="{4FF06254-9D1A-48C6-BC49-1E673C3FBE25}"/>
              </a:ext>
            </a:extLst>
          </p:cNvPr>
          <p:cNvSpPr/>
          <p:nvPr/>
        </p:nvSpPr>
        <p:spPr>
          <a:xfrm>
            <a:off x="519372" y="1240023"/>
            <a:ext cx="9405945" cy="4520597"/>
          </a:xfrm>
          <a:prstGeom prst="rect">
            <a:avLst/>
          </a:prstGeom>
        </p:spPr>
        <p:txBody>
          <a:bodyPr wrap="square">
            <a:spAutoFit/>
          </a:bodyPr>
          <a:lstStyle/>
          <a:p>
            <a:pPr lvl="0" defTabSz="514350">
              <a:lnSpc>
                <a:spcPct val="120000"/>
              </a:lnSpc>
              <a:spcAft>
                <a:spcPts val="600"/>
              </a:spcAft>
            </a:pPr>
            <a:r>
              <a:rPr lang="en-GB" dirty="0"/>
              <a:t>Practices, PCNs and the CCG primary care team used the opportunity over the summer to progress business as usual activities and primary care transformation alongside Phase 3 restoration and plans for winter, but there has been an inevitable impact on progress during the year. In particular:</a:t>
            </a:r>
          </a:p>
          <a:p>
            <a:pPr marL="192881" lvl="0" indent="-192881" defTabSz="514350">
              <a:lnSpc>
                <a:spcPct val="120000"/>
              </a:lnSpc>
              <a:spcAft>
                <a:spcPts val="600"/>
              </a:spcAft>
              <a:buFont typeface="Arial" pitchFamily="34" charset="0"/>
              <a:buChar char="•"/>
            </a:pPr>
            <a:r>
              <a:rPr lang="en-GB" dirty="0"/>
              <a:t>PCN development and ARRS recruitment has slowed down but has continued</a:t>
            </a:r>
          </a:p>
          <a:p>
            <a:pPr marL="192881" lvl="0" indent="-192881" defTabSz="514350">
              <a:lnSpc>
                <a:spcPct val="120000"/>
              </a:lnSpc>
              <a:spcAft>
                <a:spcPts val="600"/>
              </a:spcAft>
              <a:buFont typeface="Arial" pitchFamily="34" charset="0"/>
              <a:buChar char="•"/>
            </a:pPr>
            <a:r>
              <a:rPr lang="en-GB" dirty="0"/>
              <a:t>Premises developments have slowed down, but have continued in the background – infection prevention and control requirements have increased pressure for many practices where premises were already a challenge</a:t>
            </a:r>
          </a:p>
          <a:p>
            <a:pPr marL="192881" lvl="0" indent="-192881" defTabSz="514350">
              <a:lnSpc>
                <a:spcPct val="120000"/>
              </a:lnSpc>
              <a:spcAft>
                <a:spcPts val="600"/>
              </a:spcAft>
              <a:buFont typeface="Arial" pitchFamily="34" charset="0"/>
              <a:buChar char="•"/>
            </a:pPr>
            <a:r>
              <a:rPr lang="en-GB" dirty="0"/>
              <a:t>One practice merger</a:t>
            </a:r>
          </a:p>
          <a:p>
            <a:pPr marL="192881" lvl="0" indent="-192881" defTabSz="514350">
              <a:lnSpc>
                <a:spcPct val="120000"/>
              </a:lnSpc>
              <a:spcAft>
                <a:spcPts val="600"/>
              </a:spcAft>
              <a:buFont typeface="Arial" pitchFamily="34" charset="0"/>
              <a:buChar char="•"/>
            </a:pPr>
            <a:r>
              <a:rPr lang="en-GB" dirty="0"/>
              <a:t>Workforce changes with practice managers and partners</a:t>
            </a:r>
          </a:p>
          <a:p>
            <a:pPr marL="192881" lvl="0" indent="-192881" defTabSz="514350">
              <a:lnSpc>
                <a:spcPct val="120000"/>
              </a:lnSpc>
              <a:spcAft>
                <a:spcPts val="600"/>
              </a:spcAft>
              <a:buFont typeface="Arial" pitchFamily="34" charset="0"/>
              <a:buChar char="•"/>
            </a:pPr>
            <a:r>
              <a:rPr lang="en-GB" dirty="0"/>
              <a:t>The team has responded to practices with resilience issues</a:t>
            </a:r>
          </a:p>
          <a:p>
            <a:pPr lvl="0" defTabSz="514350">
              <a:lnSpc>
                <a:spcPct val="120000"/>
              </a:lnSpc>
              <a:spcAft>
                <a:spcPts val="600"/>
              </a:spcAft>
            </a:pPr>
            <a:r>
              <a:rPr lang="en-GB" dirty="0"/>
              <a:t>Our plan for 2021/22 aims to pick up the threads from our current position, but will be highly dependent on what further challenges are faced – as outlined in the plan</a:t>
            </a:r>
          </a:p>
        </p:txBody>
      </p:sp>
      <p:pic>
        <p:nvPicPr>
          <p:cNvPr id="11"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2"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407222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Background</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44873"/>
          </a:xfrm>
          <a:prstGeom prst="rect">
            <a:avLst/>
          </a:prstGeom>
        </p:spPr>
        <p:txBody>
          <a:bodyPr>
            <a:normAutofit fontScale="92500" lnSpcReduction="10000"/>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20000"/>
              </a:lnSpc>
              <a:spcBef>
                <a:spcPts val="0"/>
              </a:spcBef>
              <a:spcAft>
                <a:spcPts val="600"/>
              </a:spcAft>
            </a:pPr>
            <a:r>
              <a:rPr lang="en-GB" sz="2400" dirty="0"/>
              <a:t>In response to the Covid-19 pandemic there have been a number of changes to the model of delivery for routine primary care</a:t>
            </a:r>
          </a:p>
          <a:p>
            <a:pPr>
              <a:lnSpc>
                <a:spcPct val="120000"/>
              </a:lnSpc>
              <a:spcBef>
                <a:spcPts val="0"/>
              </a:spcBef>
              <a:spcAft>
                <a:spcPts val="600"/>
              </a:spcAft>
            </a:pPr>
            <a:r>
              <a:rPr lang="en-GB" sz="2400" dirty="0"/>
              <a:t>Ongoing impact of infection prevention and control measures – Total Triage approach introduced and significant shift to online, telephone and video consultations</a:t>
            </a:r>
          </a:p>
          <a:p>
            <a:pPr>
              <a:lnSpc>
                <a:spcPct val="120000"/>
              </a:lnSpc>
              <a:spcBef>
                <a:spcPts val="0"/>
              </a:spcBef>
              <a:spcAft>
                <a:spcPts val="600"/>
              </a:spcAft>
            </a:pPr>
            <a:r>
              <a:rPr lang="en-GB" sz="2400" dirty="0"/>
              <a:t>Separate pathways were established for people with a confirmed or suspected Covid-19 infection (“hot pathways”) </a:t>
            </a:r>
          </a:p>
          <a:p>
            <a:pPr>
              <a:lnSpc>
                <a:spcPct val="120000"/>
              </a:lnSpc>
              <a:spcBef>
                <a:spcPts val="0"/>
              </a:spcBef>
              <a:spcAft>
                <a:spcPts val="600"/>
              </a:spcAft>
            </a:pPr>
            <a:r>
              <a:rPr lang="en-GB" sz="2400" dirty="0"/>
              <a:t>Covid Oximetry @Home services were established to monitor and support people at risk from a Covid-19 infection</a:t>
            </a:r>
          </a:p>
          <a:p>
            <a:pPr>
              <a:lnSpc>
                <a:spcPct val="120000"/>
              </a:lnSpc>
              <a:spcBef>
                <a:spcPts val="0"/>
              </a:spcBef>
              <a:spcAft>
                <a:spcPts val="600"/>
              </a:spcAft>
            </a:pPr>
            <a:r>
              <a:rPr lang="en-GB" sz="2400" dirty="0"/>
              <a:t>Backlogs of care built up during the first lockdown – many were addressed during the autumn restoration and recovery phase (Phase 3)</a:t>
            </a:r>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28868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Prioritisation during the second wave</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291364" y="1104407"/>
            <a:ext cx="9704272" cy="4922674"/>
          </a:xfrm>
          <a:prstGeom prst="rect">
            <a:avLst/>
          </a:prstGeom>
        </p:spPr>
        <p:txBody>
          <a:bodyPr>
            <a:normAutofit fontScale="25000" lnSpcReduction="20000"/>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40000"/>
              </a:lnSpc>
              <a:spcBef>
                <a:spcPts val="0"/>
              </a:spcBef>
              <a:spcAft>
                <a:spcPts val="600"/>
              </a:spcAft>
            </a:pPr>
            <a:r>
              <a:rPr lang="en-GB" sz="7200" dirty="0"/>
              <a:t>In the context of increasing community infections, workforce challenges and the demands of the vaccination programme, general practice was escalated as a system to level 4 of the Royal College of GPs framework on 24 December – clear system message with associated public communications</a:t>
            </a:r>
          </a:p>
          <a:p>
            <a:pPr>
              <a:lnSpc>
                <a:spcPct val="140000"/>
              </a:lnSpc>
              <a:spcBef>
                <a:spcPts val="0"/>
              </a:spcBef>
              <a:spcAft>
                <a:spcPts val="600"/>
              </a:spcAft>
            </a:pPr>
            <a:r>
              <a:rPr lang="en-GB" sz="7200" dirty="0"/>
              <a:t>Practices were asked to focus on activities that supported the hospital to manage flow – reducing admissions and supporting safe discharges, as well as higher risk long term condition management</a:t>
            </a:r>
          </a:p>
          <a:p>
            <a:pPr>
              <a:lnSpc>
                <a:spcPct val="140000"/>
              </a:lnSpc>
              <a:spcBef>
                <a:spcPts val="0"/>
              </a:spcBef>
              <a:spcAft>
                <a:spcPts val="600"/>
              </a:spcAft>
            </a:pPr>
            <a:r>
              <a:rPr lang="en-GB" sz="7200" dirty="0"/>
              <a:t>From 6 January our local prioritisation framework was used to determine a clearer line on what activities could be stopped, paused or delayed</a:t>
            </a:r>
          </a:p>
          <a:p>
            <a:pPr>
              <a:lnSpc>
                <a:spcPct val="140000"/>
              </a:lnSpc>
              <a:spcBef>
                <a:spcPts val="0"/>
              </a:spcBef>
              <a:spcAft>
                <a:spcPts val="600"/>
              </a:spcAft>
            </a:pPr>
            <a:r>
              <a:rPr lang="en-GB" sz="7200" dirty="0"/>
              <a:t>Public communications were updated from 8 January, asking patients not to contact general practice with minor illness, stating that some services may be paused or delayed, and indicating that those with long term but stable conditions may hear less from their practice than usual</a:t>
            </a:r>
          </a:p>
          <a:p>
            <a:pPr>
              <a:lnSpc>
                <a:spcPct val="140000"/>
              </a:lnSpc>
              <a:spcBef>
                <a:spcPts val="0"/>
              </a:spcBef>
              <a:spcAft>
                <a:spcPts val="600"/>
              </a:spcAft>
            </a:pPr>
            <a:r>
              <a:rPr lang="en-GB" sz="7200" dirty="0"/>
              <a:t>General practice was de-escalated back to level 3 from 26 February and public communications updated</a:t>
            </a:r>
          </a:p>
          <a:p>
            <a:pPr>
              <a:lnSpc>
                <a:spcPct val="140000"/>
              </a:lnSpc>
              <a:spcBef>
                <a:spcPts val="0"/>
              </a:spcBef>
              <a:spcAft>
                <a:spcPts val="600"/>
              </a:spcAft>
            </a:pPr>
            <a:r>
              <a:rPr lang="en-GB" sz="7200" dirty="0"/>
              <a:t>The framework remains available to any individual practice to indicate if support or mutual aid is needed</a:t>
            </a:r>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1567284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Current position</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lnSpcReduction="10000"/>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20000"/>
              </a:lnSpc>
              <a:spcBef>
                <a:spcPts val="0"/>
              </a:spcBef>
              <a:spcAft>
                <a:spcPts val="600"/>
              </a:spcAft>
            </a:pPr>
            <a:r>
              <a:rPr lang="en-GB" sz="2400" dirty="0"/>
              <a:t>Changes to the model of delivery are ongoing with infection prevention and control measures still in place – most practices continue to operate a Total Triage approach with online, telephone and video consultations</a:t>
            </a:r>
          </a:p>
          <a:p>
            <a:pPr>
              <a:lnSpc>
                <a:spcPct val="120000"/>
              </a:lnSpc>
              <a:spcBef>
                <a:spcPts val="0"/>
              </a:spcBef>
              <a:spcAft>
                <a:spcPts val="600"/>
              </a:spcAft>
            </a:pPr>
            <a:r>
              <a:rPr lang="en-GB" sz="2400" dirty="0"/>
              <a:t>Premises challenges and PPE/IPC requirements are a significant constraint to the introduction of more face to face services</a:t>
            </a:r>
          </a:p>
          <a:p>
            <a:pPr>
              <a:lnSpc>
                <a:spcPct val="120000"/>
              </a:lnSpc>
              <a:spcBef>
                <a:spcPts val="0"/>
              </a:spcBef>
              <a:spcAft>
                <a:spcPts val="600"/>
              </a:spcAft>
            </a:pPr>
            <a:r>
              <a:rPr lang="en-GB" sz="2400" dirty="0"/>
              <a:t>Hot pathways – there is currently a mixed picture across the ICS, with services able to be reinstated and flexed up or down in the event of a third wave</a:t>
            </a:r>
          </a:p>
          <a:p>
            <a:pPr>
              <a:lnSpc>
                <a:spcPct val="120000"/>
              </a:lnSpc>
              <a:spcBef>
                <a:spcPts val="0"/>
              </a:spcBef>
              <a:spcAft>
                <a:spcPts val="600"/>
              </a:spcAft>
            </a:pPr>
            <a:r>
              <a:rPr lang="en-GB" sz="2400" dirty="0"/>
              <a:t>Practices are now reporting significantly higher levels of demand than usual, with increased requests for consultations of all types (including minor illness, long term and complex conditions, and mental health)</a:t>
            </a:r>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1633751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Impact</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046933"/>
            <a:ext cx="9405946" cy="4890227"/>
          </a:xfrm>
          <a:prstGeom prst="rect">
            <a:avLst/>
          </a:prstGeom>
        </p:spPr>
        <p:txBody>
          <a:bodyPr>
            <a:normAutofit fontScale="62500" lnSpcReduction="20000"/>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20000"/>
              </a:lnSpc>
              <a:spcBef>
                <a:spcPts val="0"/>
              </a:spcBef>
              <a:spcAft>
                <a:spcPts val="600"/>
              </a:spcAft>
            </a:pPr>
            <a:r>
              <a:rPr lang="en-GB" sz="2700" dirty="0"/>
              <a:t>Known impact of the pandemic on health inequalities will require significant work in general practice to support recovery of individuals and communities</a:t>
            </a:r>
          </a:p>
          <a:p>
            <a:pPr>
              <a:lnSpc>
                <a:spcPct val="120000"/>
              </a:lnSpc>
              <a:spcBef>
                <a:spcPts val="0"/>
              </a:spcBef>
              <a:spcAft>
                <a:spcPts val="600"/>
              </a:spcAft>
            </a:pPr>
            <a:r>
              <a:rPr lang="en-GB" sz="2700" dirty="0"/>
              <a:t>Some practices reported a dip in demand for minor illness support during the second wave, but this was short-lived – continued requests for appointments for conditions that could be self-treated or treated by community pharmacy</a:t>
            </a:r>
          </a:p>
          <a:p>
            <a:pPr>
              <a:lnSpc>
                <a:spcPct val="120000"/>
              </a:lnSpc>
              <a:spcBef>
                <a:spcPts val="0"/>
              </a:spcBef>
              <a:spcAft>
                <a:spcPts val="600"/>
              </a:spcAft>
            </a:pPr>
            <a:r>
              <a:rPr lang="en-GB" sz="2700" dirty="0"/>
              <a:t>Patients reporting difficulties in accessing primary care, with a perception in some sections of the community that general practice was closed due to the locked doors and reduced number of face to face appointments due to infection prevention and control measures</a:t>
            </a:r>
          </a:p>
          <a:p>
            <a:pPr>
              <a:lnSpc>
                <a:spcPct val="120000"/>
              </a:lnSpc>
              <a:spcBef>
                <a:spcPts val="0"/>
              </a:spcBef>
              <a:spcAft>
                <a:spcPts val="600"/>
              </a:spcAft>
            </a:pPr>
            <a:r>
              <a:rPr lang="en-GB" sz="2700" dirty="0"/>
              <a:t>Some impact being seen in cancer referral data – people not seeking treatment for potentially serious symptoms</a:t>
            </a:r>
          </a:p>
          <a:p>
            <a:pPr>
              <a:lnSpc>
                <a:spcPct val="120000"/>
              </a:lnSpc>
              <a:spcBef>
                <a:spcPts val="0"/>
              </a:spcBef>
              <a:spcAft>
                <a:spcPts val="600"/>
              </a:spcAft>
            </a:pPr>
            <a:r>
              <a:rPr lang="en-GB" sz="2700" dirty="0"/>
              <a:t>Wider impact still to be understood, with early data suggesting a reduction in activity around key preventative services such as childhood immunisations and smears tests</a:t>
            </a:r>
          </a:p>
          <a:p>
            <a:pPr>
              <a:lnSpc>
                <a:spcPct val="120000"/>
              </a:lnSpc>
              <a:spcBef>
                <a:spcPts val="0"/>
              </a:spcBef>
              <a:spcAft>
                <a:spcPts val="600"/>
              </a:spcAft>
            </a:pPr>
            <a:r>
              <a:rPr lang="en-GB" sz="2700" dirty="0"/>
              <a:t>Waiting lists for secondary care are impacting on primary care capacity, as these cases are currently being held in primary care</a:t>
            </a:r>
          </a:p>
          <a:p>
            <a:pPr>
              <a:lnSpc>
                <a:spcPct val="120000"/>
              </a:lnSpc>
              <a:spcBef>
                <a:spcPts val="0"/>
              </a:spcBef>
              <a:spcAft>
                <a:spcPts val="600"/>
              </a:spcAft>
            </a:pPr>
            <a:r>
              <a:rPr lang="en-GB" sz="2700" dirty="0"/>
              <a:t>Impact on the workforce of additional pressures over long time periods – need to consider workforce wellbeing in the next stage</a:t>
            </a:r>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665799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Actions</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514350" indent="-514350">
              <a:lnSpc>
                <a:spcPct val="120000"/>
              </a:lnSpc>
              <a:spcBef>
                <a:spcPts val="0"/>
              </a:spcBef>
              <a:spcAft>
                <a:spcPts val="600"/>
              </a:spcAft>
              <a:buFont typeface="+mj-lt"/>
              <a:buAutoNum type="arabicPeriod"/>
            </a:pPr>
            <a:r>
              <a:rPr lang="en-GB" sz="2600" dirty="0"/>
              <a:t>The draft annual plan (item 5) sets out a series of actions throughout 2021/22 to support access to primary care</a:t>
            </a:r>
          </a:p>
          <a:p>
            <a:pPr marL="514350" indent="-514350">
              <a:lnSpc>
                <a:spcPct val="120000"/>
              </a:lnSpc>
              <a:spcBef>
                <a:spcPts val="0"/>
              </a:spcBef>
              <a:spcAft>
                <a:spcPts val="600"/>
              </a:spcAft>
              <a:buFont typeface="+mj-lt"/>
              <a:buAutoNum type="arabicPeriod"/>
            </a:pPr>
            <a:r>
              <a:rPr lang="en-GB" sz="2600" dirty="0"/>
              <a:t>Ongoing support through Communications and Engagement team</a:t>
            </a:r>
          </a:p>
          <a:p>
            <a:pPr marL="514350" indent="-514350">
              <a:lnSpc>
                <a:spcPct val="120000"/>
              </a:lnSpc>
              <a:spcBef>
                <a:spcPts val="0"/>
              </a:spcBef>
              <a:spcAft>
                <a:spcPts val="600"/>
              </a:spcAft>
              <a:buFont typeface="+mj-lt"/>
              <a:buAutoNum type="arabicPeriod"/>
            </a:pPr>
            <a:r>
              <a:rPr lang="en-GB" sz="2600" dirty="0"/>
              <a:t>Work with a small task group of PCN Clinical Directors in May to think through additional short and medium-term actions</a:t>
            </a:r>
          </a:p>
          <a:p>
            <a:pPr marL="514350" indent="-514350">
              <a:lnSpc>
                <a:spcPct val="120000"/>
              </a:lnSpc>
              <a:spcBef>
                <a:spcPts val="0"/>
              </a:spcBef>
              <a:spcAft>
                <a:spcPts val="600"/>
              </a:spcAft>
              <a:buFont typeface="+mj-lt"/>
              <a:buAutoNum type="arabicPeriod"/>
            </a:pPr>
            <a:r>
              <a:rPr lang="en-GB" sz="2600" dirty="0"/>
              <a:t>More work to understand patient feedback including working with new Healthwatch organisation in Bracknell, RBWM and Slough</a:t>
            </a:r>
          </a:p>
          <a:p>
            <a:pPr>
              <a:lnSpc>
                <a:spcPct val="120000"/>
              </a:lnSpc>
              <a:spcBef>
                <a:spcPts val="0"/>
              </a:spcBef>
              <a:spcAft>
                <a:spcPts val="600"/>
              </a:spcAft>
            </a:pPr>
            <a:endParaRPr lang="en-GB" sz="2600" dirty="0"/>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657006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Covid vaccination programme</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fontScale="70000" lnSpcReduction="20000"/>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20000"/>
              </a:lnSpc>
              <a:spcBef>
                <a:spcPts val="0"/>
              </a:spcBef>
              <a:spcAft>
                <a:spcPts val="600"/>
              </a:spcAft>
            </a:pPr>
            <a:r>
              <a:rPr lang="en-GB" sz="2600" dirty="0"/>
              <a:t>12 Local Vaccination Service sites established – first site started 14 December</a:t>
            </a:r>
          </a:p>
          <a:p>
            <a:pPr>
              <a:lnSpc>
                <a:spcPct val="120000"/>
              </a:lnSpc>
              <a:spcBef>
                <a:spcPts val="0"/>
              </a:spcBef>
              <a:spcAft>
                <a:spcPts val="600"/>
              </a:spcAft>
            </a:pPr>
            <a:r>
              <a:rPr lang="en-GB" sz="2600" dirty="0"/>
              <a:t>11 sites in place by mid January, Fleet added early February</a:t>
            </a:r>
          </a:p>
          <a:p>
            <a:pPr>
              <a:lnSpc>
                <a:spcPct val="120000"/>
              </a:lnSpc>
              <a:spcBef>
                <a:spcPts val="0"/>
              </a:spcBef>
              <a:spcAft>
                <a:spcPts val="600"/>
              </a:spcAft>
            </a:pPr>
            <a:r>
              <a:rPr lang="en-GB" sz="2600" dirty="0"/>
              <a:t>Most services based on large sites running at scale services – deliberate strategy to mitigate impact on GP premises and face to face appointments</a:t>
            </a:r>
          </a:p>
          <a:p>
            <a:pPr>
              <a:lnSpc>
                <a:spcPct val="120000"/>
              </a:lnSpc>
              <a:spcBef>
                <a:spcPts val="0"/>
              </a:spcBef>
              <a:spcAft>
                <a:spcPts val="600"/>
              </a:spcAft>
            </a:pPr>
            <a:r>
              <a:rPr lang="en-GB" sz="2600" dirty="0"/>
              <a:t>PCNs supported by Quality, Primary Care/Place teams, Medicines Management, Workforce, Finance and Communications teams</a:t>
            </a:r>
          </a:p>
          <a:p>
            <a:pPr>
              <a:lnSpc>
                <a:spcPct val="120000"/>
              </a:lnSpc>
              <a:spcBef>
                <a:spcPts val="0"/>
              </a:spcBef>
              <a:spcAft>
                <a:spcPts val="600"/>
              </a:spcAft>
            </a:pPr>
            <a:r>
              <a:rPr lang="en-GB" sz="2600" dirty="0"/>
              <a:t>Challenging programme with high volumes of guidance, short deadlines, and inherent uncertainties</a:t>
            </a:r>
          </a:p>
          <a:p>
            <a:pPr>
              <a:lnSpc>
                <a:spcPct val="120000"/>
              </a:lnSpc>
              <a:spcBef>
                <a:spcPts val="0"/>
              </a:spcBef>
              <a:spcAft>
                <a:spcPts val="600"/>
              </a:spcAft>
            </a:pPr>
            <a:r>
              <a:rPr lang="en-GB" sz="2600" dirty="0"/>
              <a:t>Major challenges included the vaccine push delivery model, fit with the National Booking System, and lack of availability of data to understand progress in the early stages</a:t>
            </a:r>
          </a:p>
          <a:p>
            <a:pPr>
              <a:lnSpc>
                <a:spcPct val="120000"/>
              </a:lnSpc>
              <a:spcBef>
                <a:spcPts val="0"/>
              </a:spcBef>
              <a:spcAft>
                <a:spcPts val="600"/>
              </a:spcAft>
            </a:pPr>
            <a:r>
              <a:rPr lang="en-GB" sz="2600" dirty="0"/>
              <a:t>Delay in achieving full population coverage in Fleet – community pharmacy model in place from late January</a:t>
            </a:r>
          </a:p>
          <a:p>
            <a:pPr>
              <a:lnSpc>
                <a:spcPct val="120000"/>
              </a:lnSpc>
              <a:spcBef>
                <a:spcPts val="0"/>
              </a:spcBef>
              <a:spcAft>
                <a:spcPts val="600"/>
              </a:spcAft>
            </a:pPr>
            <a:r>
              <a:rPr lang="en-GB" sz="2600" dirty="0"/>
              <a:t>Significant public, political and media scrutiny in the early days – has largely settled locally, although national policy changes and ongoing national debate / interest group lobbying about JCVI cohorts has brought challenges</a:t>
            </a:r>
          </a:p>
          <a:p>
            <a:pPr marL="457200" lvl="1" indent="0">
              <a:buFont typeface="Arial" pitchFamily="34" charset="0"/>
              <a:buNone/>
            </a:pPr>
            <a:endParaRPr lang="en-GB" dirty="0"/>
          </a:p>
          <a:p>
            <a:pPr lvl="1"/>
            <a:endParaRPr lang="en-GB" dirty="0"/>
          </a:p>
          <a:p>
            <a:pPr lvl="1"/>
            <a:endParaRPr lang="en-GB" dirty="0"/>
          </a:p>
          <a:p>
            <a:pPr lvl="1"/>
            <a:endParaRPr lang="en-GB" dirty="0"/>
          </a:p>
        </p:txBody>
      </p:sp>
      <p:pic>
        <p:nvPicPr>
          <p:cNvPr id="7"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2484097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Local vaccination services</a:t>
            </a:r>
            <a:endParaRPr lang="en-GB" sz="2400" b="1" dirty="0">
              <a:solidFill>
                <a:srgbClr val="0070C0"/>
              </a:solidFill>
              <a:latin typeface="+mn-lt"/>
            </a:endParaRPr>
          </a:p>
        </p:txBody>
      </p:sp>
      <p:graphicFrame>
        <p:nvGraphicFramePr>
          <p:cNvPr id="5" name="Table 4">
            <a:extLst>
              <a:ext uri="{FF2B5EF4-FFF2-40B4-BE49-F238E27FC236}">
                <a16:creationId xmlns:a16="http://schemas.microsoft.com/office/drawing/2014/main" id="{D252508D-B678-4B76-947F-283E4FD2B181}"/>
              </a:ext>
            </a:extLst>
          </p:cNvPr>
          <p:cNvGraphicFramePr>
            <a:graphicFrameLocks noGrp="1"/>
          </p:cNvGraphicFramePr>
          <p:nvPr>
            <p:extLst>
              <p:ext uri="{D42A27DB-BD31-4B8C-83A1-F6EECF244321}">
                <p14:modId xmlns:p14="http://schemas.microsoft.com/office/powerpoint/2010/main" val="2079894211"/>
              </p:ext>
            </p:extLst>
          </p:nvPr>
        </p:nvGraphicFramePr>
        <p:xfrm>
          <a:off x="3747098" y="965803"/>
          <a:ext cx="5284834" cy="4820920"/>
        </p:xfrm>
        <a:graphic>
          <a:graphicData uri="http://schemas.openxmlformats.org/drawingml/2006/table">
            <a:tbl>
              <a:tblPr firstRow="1" bandRow="1">
                <a:tableStyleId>{5C22544A-7EE6-4342-B048-85BDC9FD1C3A}</a:tableStyleId>
              </a:tblPr>
              <a:tblGrid>
                <a:gridCol w="2623115">
                  <a:extLst>
                    <a:ext uri="{9D8B030D-6E8A-4147-A177-3AD203B41FA5}">
                      <a16:colId xmlns:a16="http://schemas.microsoft.com/office/drawing/2014/main" val="941087463"/>
                    </a:ext>
                  </a:extLst>
                </a:gridCol>
                <a:gridCol w="2661719">
                  <a:extLst>
                    <a:ext uri="{9D8B030D-6E8A-4147-A177-3AD203B41FA5}">
                      <a16:colId xmlns:a16="http://schemas.microsoft.com/office/drawing/2014/main" val="249238953"/>
                    </a:ext>
                  </a:extLst>
                </a:gridCol>
              </a:tblGrid>
              <a:tr h="370840">
                <a:tc>
                  <a:txBody>
                    <a:bodyPr/>
                    <a:lstStyle/>
                    <a:p>
                      <a:r>
                        <a:rPr lang="en-GB" sz="1600" dirty="0"/>
                        <a:t>PCN</a:t>
                      </a:r>
                    </a:p>
                  </a:txBody>
                  <a:tcPr/>
                </a:tc>
                <a:tc>
                  <a:txBody>
                    <a:bodyPr/>
                    <a:lstStyle/>
                    <a:p>
                      <a:r>
                        <a:rPr lang="en-GB" sz="1600" dirty="0"/>
                        <a:t>Site</a:t>
                      </a:r>
                    </a:p>
                  </a:txBody>
                  <a:tcPr/>
                </a:tc>
                <a:extLst>
                  <a:ext uri="{0D108BD9-81ED-4DB2-BD59-A6C34878D82A}">
                    <a16:rowId xmlns:a16="http://schemas.microsoft.com/office/drawing/2014/main" val="3754931779"/>
                  </a:ext>
                </a:extLst>
              </a:tr>
              <a:tr h="370840">
                <a:tc>
                  <a:txBody>
                    <a:bodyPr/>
                    <a:lstStyle/>
                    <a:p>
                      <a:r>
                        <a:rPr lang="en-GB" sz="1600" dirty="0"/>
                        <a:t>Yateley</a:t>
                      </a:r>
                    </a:p>
                  </a:txBody>
                  <a:tcPr/>
                </a:tc>
                <a:tc>
                  <a:txBody>
                    <a:bodyPr/>
                    <a:lstStyle/>
                    <a:p>
                      <a:r>
                        <a:rPr lang="en-GB" sz="1600" dirty="0"/>
                        <a:t>Monteagle Surgery</a:t>
                      </a:r>
                    </a:p>
                  </a:txBody>
                  <a:tcPr/>
                </a:tc>
                <a:extLst>
                  <a:ext uri="{0D108BD9-81ED-4DB2-BD59-A6C34878D82A}">
                    <a16:rowId xmlns:a16="http://schemas.microsoft.com/office/drawing/2014/main" val="161015316"/>
                  </a:ext>
                </a:extLst>
              </a:tr>
              <a:tr h="370840">
                <a:tc>
                  <a:txBody>
                    <a:bodyPr/>
                    <a:lstStyle/>
                    <a:p>
                      <a:r>
                        <a:rPr lang="en-GB" sz="1600" dirty="0"/>
                        <a:t>Surrey Heath</a:t>
                      </a:r>
                    </a:p>
                  </a:txBody>
                  <a:tcPr/>
                </a:tc>
                <a:tc>
                  <a:txBody>
                    <a:bodyPr/>
                    <a:lstStyle/>
                    <a:p>
                      <a:r>
                        <a:rPr lang="en-GB" sz="1600" dirty="0"/>
                        <a:t>Lakeside Country Club</a:t>
                      </a:r>
                    </a:p>
                  </a:txBody>
                  <a:tcPr/>
                </a:tc>
                <a:extLst>
                  <a:ext uri="{0D108BD9-81ED-4DB2-BD59-A6C34878D82A}">
                    <a16:rowId xmlns:a16="http://schemas.microsoft.com/office/drawing/2014/main" val="2385383162"/>
                  </a:ext>
                </a:extLst>
              </a:tr>
              <a:tr h="370840">
                <a:tc>
                  <a:txBody>
                    <a:bodyPr/>
                    <a:lstStyle/>
                    <a:p>
                      <a:r>
                        <a:rPr lang="en-GB" sz="1600" dirty="0"/>
                        <a:t>CSN / SHAPE / SPINE</a:t>
                      </a:r>
                    </a:p>
                  </a:txBody>
                  <a:tcPr/>
                </a:tc>
                <a:tc>
                  <a:txBody>
                    <a:bodyPr/>
                    <a:lstStyle/>
                    <a:p>
                      <a:r>
                        <a:rPr lang="en-GB" sz="1600" dirty="0"/>
                        <a:t>Salt Hill Activity Centre</a:t>
                      </a:r>
                    </a:p>
                  </a:txBody>
                  <a:tcPr/>
                </a:tc>
                <a:extLst>
                  <a:ext uri="{0D108BD9-81ED-4DB2-BD59-A6C34878D82A}">
                    <a16:rowId xmlns:a16="http://schemas.microsoft.com/office/drawing/2014/main" val="1142243873"/>
                  </a:ext>
                </a:extLst>
              </a:tr>
              <a:tr h="370840">
                <a:tc>
                  <a:txBody>
                    <a:bodyPr/>
                    <a:lstStyle/>
                    <a:p>
                      <a:r>
                        <a:rPr lang="en-GB" sz="1600" dirty="0"/>
                        <a:t>Farnham</a:t>
                      </a:r>
                    </a:p>
                  </a:txBody>
                  <a:tcPr/>
                </a:tc>
                <a:tc>
                  <a:txBody>
                    <a:bodyPr/>
                    <a:lstStyle/>
                    <a:p>
                      <a:r>
                        <a:rPr lang="en-GB" sz="1600" dirty="0"/>
                        <a:t>Farnham Centre for Health</a:t>
                      </a:r>
                    </a:p>
                  </a:txBody>
                  <a:tcPr/>
                </a:tc>
                <a:extLst>
                  <a:ext uri="{0D108BD9-81ED-4DB2-BD59-A6C34878D82A}">
                    <a16:rowId xmlns:a16="http://schemas.microsoft.com/office/drawing/2014/main" val="727016593"/>
                  </a:ext>
                </a:extLst>
              </a:tr>
              <a:tr h="370840">
                <a:tc>
                  <a:txBody>
                    <a:bodyPr/>
                    <a:lstStyle/>
                    <a:p>
                      <a:r>
                        <a:rPr lang="en-GB" sz="1600" dirty="0"/>
                        <a:t>Windsor</a:t>
                      </a:r>
                    </a:p>
                  </a:txBody>
                  <a:tcPr/>
                </a:tc>
                <a:tc>
                  <a:txBody>
                    <a:bodyPr/>
                    <a:lstStyle/>
                    <a:p>
                      <a:r>
                        <a:rPr lang="en-GB" sz="1600" dirty="0"/>
                        <a:t>Racecourse</a:t>
                      </a:r>
                    </a:p>
                  </a:txBody>
                  <a:tcPr/>
                </a:tc>
                <a:extLst>
                  <a:ext uri="{0D108BD9-81ED-4DB2-BD59-A6C34878D82A}">
                    <a16:rowId xmlns:a16="http://schemas.microsoft.com/office/drawing/2014/main" val="4185175129"/>
                  </a:ext>
                </a:extLst>
              </a:tr>
              <a:tr h="370840">
                <a:tc>
                  <a:txBody>
                    <a:bodyPr/>
                    <a:lstStyle/>
                    <a:p>
                      <a:r>
                        <a:rPr lang="en-GB" sz="1600" dirty="0"/>
                        <a:t>Maidenhead</a:t>
                      </a:r>
                    </a:p>
                  </a:txBody>
                  <a:tcPr/>
                </a:tc>
                <a:tc>
                  <a:txBody>
                    <a:bodyPr/>
                    <a:lstStyle/>
                    <a:p>
                      <a:r>
                        <a:rPr lang="en-GB" sz="1600" dirty="0"/>
                        <a:t>Desborough Suite, Town Hall</a:t>
                      </a:r>
                    </a:p>
                  </a:txBody>
                  <a:tcPr/>
                </a:tc>
                <a:extLst>
                  <a:ext uri="{0D108BD9-81ED-4DB2-BD59-A6C34878D82A}">
                    <a16:rowId xmlns:a16="http://schemas.microsoft.com/office/drawing/2014/main" val="559327752"/>
                  </a:ext>
                </a:extLst>
              </a:tr>
              <a:tr h="370840">
                <a:tc>
                  <a:txBody>
                    <a:bodyPr/>
                    <a:lstStyle/>
                    <a:p>
                      <a:r>
                        <a:rPr lang="en-GB" sz="1600" dirty="0"/>
                        <a:t>Ascot / Bracknell</a:t>
                      </a:r>
                    </a:p>
                  </a:txBody>
                  <a:tcPr/>
                </a:tc>
                <a:tc>
                  <a:txBody>
                    <a:bodyPr/>
                    <a:lstStyle/>
                    <a:p>
                      <a:r>
                        <a:rPr lang="en-GB" sz="1600" dirty="0"/>
                        <a:t>Waitrose Sports Club</a:t>
                      </a:r>
                    </a:p>
                  </a:txBody>
                  <a:tcPr/>
                </a:tc>
                <a:extLst>
                  <a:ext uri="{0D108BD9-81ED-4DB2-BD59-A6C34878D82A}">
                    <a16:rowId xmlns:a16="http://schemas.microsoft.com/office/drawing/2014/main" val="2158598014"/>
                  </a:ext>
                </a:extLst>
              </a:tr>
              <a:tr h="370840">
                <a:tc>
                  <a:txBody>
                    <a:bodyPr/>
                    <a:lstStyle/>
                    <a:p>
                      <a:r>
                        <a:rPr lang="en-GB" sz="1600" dirty="0"/>
                        <a:t>LOCC</a:t>
                      </a:r>
                    </a:p>
                  </a:txBody>
                  <a:tcPr/>
                </a:tc>
                <a:tc>
                  <a:txBody>
                    <a:bodyPr/>
                    <a:lstStyle/>
                    <a:p>
                      <a:r>
                        <a:rPr lang="en-GB" sz="1600" dirty="0"/>
                        <a:t>Langley Health Centre</a:t>
                      </a:r>
                    </a:p>
                  </a:txBody>
                  <a:tcPr/>
                </a:tc>
                <a:extLst>
                  <a:ext uri="{0D108BD9-81ED-4DB2-BD59-A6C34878D82A}">
                    <a16:rowId xmlns:a16="http://schemas.microsoft.com/office/drawing/2014/main" val="344474771"/>
                  </a:ext>
                </a:extLst>
              </a:tr>
              <a:tr h="370840">
                <a:tc>
                  <a:txBody>
                    <a:bodyPr/>
                    <a:lstStyle/>
                    <a:p>
                      <a:r>
                        <a:rPr lang="en-GB" sz="1600" dirty="0"/>
                        <a:t>Aldershot</a:t>
                      </a:r>
                    </a:p>
                  </a:txBody>
                  <a:tcPr/>
                </a:tc>
                <a:tc>
                  <a:txBody>
                    <a:bodyPr/>
                    <a:lstStyle/>
                    <a:p>
                      <a:r>
                        <a:rPr lang="en-GB" sz="1600" dirty="0"/>
                        <a:t>Princes Hall Theatre</a:t>
                      </a:r>
                    </a:p>
                  </a:txBody>
                  <a:tcPr/>
                </a:tc>
                <a:extLst>
                  <a:ext uri="{0D108BD9-81ED-4DB2-BD59-A6C34878D82A}">
                    <a16:rowId xmlns:a16="http://schemas.microsoft.com/office/drawing/2014/main" val="3135857925"/>
                  </a:ext>
                </a:extLst>
              </a:tr>
              <a:tr h="370840">
                <a:tc>
                  <a:txBody>
                    <a:bodyPr/>
                    <a:lstStyle/>
                    <a:p>
                      <a:r>
                        <a:rPr lang="en-GB" sz="1600" dirty="0"/>
                        <a:t>Farnborough</a:t>
                      </a:r>
                    </a:p>
                  </a:txBody>
                  <a:tcPr/>
                </a:tc>
                <a:tc>
                  <a:txBody>
                    <a:bodyPr/>
                    <a:lstStyle/>
                    <a:p>
                      <a:r>
                        <a:rPr lang="en-GB" sz="1600" dirty="0"/>
                        <a:t>Southwood Practice</a:t>
                      </a:r>
                    </a:p>
                  </a:txBody>
                  <a:tcPr/>
                </a:tc>
                <a:extLst>
                  <a:ext uri="{0D108BD9-81ED-4DB2-BD59-A6C34878D82A}">
                    <a16:rowId xmlns:a16="http://schemas.microsoft.com/office/drawing/2014/main" val="3978428003"/>
                  </a:ext>
                </a:extLst>
              </a:tr>
              <a:tr h="370840">
                <a:tc>
                  <a:txBody>
                    <a:bodyPr/>
                    <a:lstStyle/>
                    <a:p>
                      <a:r>
                        <a:rPr lang="en-GB" sz="1600" dirty="0"/>
                        <a:t>Health Triangle</a:t>
                      </a:r>
                    </a:p>
                  </a:txBody>
                  <a:tcPr/>
                </a:tc>
                <a:tc>
                  <a:txBody>
                    <a:bodyPr/>
                    <a:lstStyle/>
                    <a:p>
                      <a:r>
                        <a:rPr lang="en-GB" sz="1600" dirty="0"/>
                        <a:t>Birch Hill Surgery</a:t>
                      </a:r>
                    </a:p>
                  </a:txBody>
                  <a:tcPr/>
                </a:tc>
                <a:extLst>
                  <a:ext uri="{0D108BD9-81ED-4DB2-BD59-A6C34878D82A}">
                    <a16:rowId xmlns:a16="http://schemas.microsoft.com/office/drawing/2014/main" val="405484533"/>
                  </a:ext>
                </a:extLst>
              </a:tr>
              <a:tr h="370840">
                <a:tc>
                  <a:txBody>
                    <a:bodyPr/>
                    <a:lstStyle/>
                    <a:p>
                      <a:r>
                        <a:rPr lang="en-GB" sz="1600" dirty="0"/>
                        <a:t>Fleet</a:t>
                      </a:r>
                    </a:p>
                  </a:txBody>
                  <a:tcPr/>
                </a:tc>
                <a:tc>
                  <a:txBody>
                    <a:bodyPr/>
                    <a:lstStyle/>
                    <a:p>
                      <a:r>
                        <a:rPr lang="en-GB" sz="1600" dirty="0"/>
                        <a:t>The Harlington Centre</a:t>
                      </a:r>
                    </a:p>
                  </a:txBody>
                  <a:tcPr/>
                </a:tc>
                <a:extLst>
                  <a:ext uri="{0D108BD9-81ED-4DB2-BD59-A6C34878D82A}">
                    <a16:rowId xmlns:a16="http://schemas.microsoft.com/office/drawing/2014/main" val="1387953404"/>
                  </a:ext>
                </a:extLst>
              </a:tr>
            </a:tbl>
          </a:graphicData>
        </a:graphic>
      </p:graphicFrame>
      <p:graphicFrame>
        <p:nvGraphicFramePr>
          <p:cNvPr id="6" name="Table 5">
            <a:extLst>
              <a:ext uri="{FF2B5EF4-FFF2-40B4-BE49-F238E27FC236}">
                <a16:creationId xmlns:a16="http://schemas.microsoft.com/office/drawing/2014/main" id="{359A981F-61AA-4C3F-B7E0-8B909B7994B7}"/>
              </a:ext>
            </a:extLst>
          </p:cNvPr>
          <p:cNvGraphicFramePr>
            <a:graphicFrameLocks noGrp="1"/>
          </p:cNvGraphicFramePr>
          <p:nvPr>
            <p:extLst>
              <p:ext uri="{D42A27DB-BD31-4B8C-83A1-F6EECF244321}">
                <p14:modId xmlns:p14="http://schemas.microsoft.com/office/powerpoint/2010/main" val="2051750461"/>
              </p:ext>
            </p:extLst>
          </p:nvPr>
        </p:nvGraphicFramePr>
        <p:xfrm>
          <a:off x="1136539" y="965803"/>
          <a:ext cx="2610559" cy="4820920"/>
        </p:xfrm>
        <a:graphic>
          <a:graphicData uri="http://schemas.openxmlformats.org/drawingml/2006/table">
            <a:tbl>
              <a:tblPr firstRow="1" bandRow="1">
                <a:tableStyleId>{5C22544A-7EE6-4342-B048-85BDC9FD1C3A}</a:tableStyleId>
              </a:tblPr>
              <a:tblGrid>
                <a:gridCol w="2610559">
                  <a:extLst>
                    <a:ext uri="{9D8B030D-6E8A-4147-A177-3AD203B41FA5}">
                      <a16:colId xmlns:a16="http://schemas.microsoft.com/office/drawing/2014/main" val="2595132563"/>
                    </a:ext>
                  </a:extLst>
                </a:gridCol>
              </a:tblGrid>
              <a:tr h="370840">
                <a:tc>
                  <a:txBody>
                    <a:bodyPr/>
                    <a:lstStyle/>
                    <a:p>
                      <a:r>
                        <a:rPr lang="en-GB" sz="1600" dirty="0"/>
                        <a:t>Town</a:t>
                      </a:r>
                    </a:p>
                  </a:txBody>
                  <a:tcPr/>
                </a:tc>
                <a:extLst>
                  <a:ext uri="{0D108BD9-81ED-4DB2-BD59-A6C34878D82A}">
                    <a16:rowId xmlns:a16="http://schemas.microsoft.com/office/drawing/2014/main" val="3522464073"/>
                  </a:ext>
                </a:extLst>
              </a:tr>
              <a:tr h="370840">
                <a:tc>
                  <a:txBody>
                    <a:bodyPr/>
                    <a:lstStyle/>
                    <a:p>
                      <a:r>
                        <a:rPr lang="en-GB" sz="1600" dirty="0"/>
                        <a:t>Yateley</a:t>
                      </a:r>
                    </a:p>
                  </a:txBody>
                  <a:tcPr/>
                </a:tc>
                <a:extLst>
                  <a:ext uri="{0D108BD9-81ED-4DB2-BD59-A6C34878D82A}">
                    <a16:rowId xmlns:a16="http://schemas.microsoft.com/office/drawing/2014/main" val="1680500481"/>
                  </a:ext>
                </a:extLst>
              </a:tr>
              <a:tr h="370840">
                <a:tc>
                  <a:txBody>
                    <a:bodyPr/>
                    <a:lstStyle/>
                    <a:p>
                      <a:r>
                        <a:rPr lang="en-GB" sz="1600" dirty="0"/>
                        <a:t>Frimley Green</a:t>
                      </a:r>
                    </a:p>
                  </a:txBody>
                  <a:tcPr/>
                </a:tc>
                <a:extLst>
                  <a:ext uri="{0D108BD9-81ED-4DB2-BD59-A6C34878D82A}">
                    <a16:rowId xmlns:a16="http://schemas.microsoft.com/office/drawing/2014/main" val="2189805483"/>
                  </a:ext>
                </a:extLst>
              </a:tr>
              <a:tr h="370840">
                <a:tc>
                  <a:txBody>
                    <a:bodyPr/>
                    <a:lstStyle/>
                    <a:p>
                      <a:r>
                        <a:rPr lang="en-GB" sz="1600" dirty="0"/>
                        <a:t>Slough</a:t>
                      </a:r>
                    </a:p>
                  </a:txBody>
                  <a:tcPr/>
                </a:tc>
                <a:extLst>
                  <a:ext uri="{0D108BD9-81ED-4DB2-BD59-A6C34878D82A}">
                    <a16:rowId xmlns:a16="http://schemas.microsoft.com/office/drawing/2014/main" val="4075606523"/>
                  </a:ext>
                </a:extLst>
              </a:tr>
              <a:tr h="370840">
                <a:tc>
                  <a:txBody>
                    <a:bodyPr/>
                    <a:lstStyle/>
                    <a:p>
                      <a:r>
                        <a:rPr lang="en-GB" sz="1600" dirty="0"/>
                        <a:t>Farnham</a:t>
                      </a:r>
                    </a:p>
                  </a:txBody>
                  <a:tcPr/>
                </a:tc>
                <a:extLst>
                  <a:ext uri="{0D108BD9-81ED-4DB2-BD59-A6C34878D82A}">
                    <a16:rowId xmlns:a16="http://schemas.microsoft.com/office/drawing/2014/main" val="3335853989"/>
                  </a:ext>
                </a:extLst>
              </a:tr>
              <a:tr h="370840">
                <a:tc>
                  <a:txBody>
                    <a:bodyPr/>
                    <a:lstStyle/>
                    <a:p>
                      <a:r>
                        <a:rPr lang="en-GB" sz="1600" dirty="0"/>
                        <a:t>Windsor</a:t>
                      </a:r>
                    </a:p>
                  </a:txBody>
                  <a:tcPr/>
                </a:tc>
                <a:extLst>
                  <a:ext uri="{0D108BD9-81ED-4DB2-BD59-A6C34878D82A}">
                    <a16:rowId xmlns:a16="http://schemas.microsoft.com/office/drawing/2014/main" val="2034974097"/>
                  </a:ext>
                </a:extLst>
              </a:tr>
              <a:tr h="370840">
                <a:tc>
                  <a:txBody>
                    <a:bodyPr/>
                    <a:lstStyle/>
                    <a:p>
                      <a:r>
                        <a:rPr lang="en-GB" sz="1600" dirty="0"/>
                        <a:t>Maidenhead </a:t>
                      </a:r>
                    </a:p>
                  </a:txBody>
                  <a:tcPr/>
                </a:tc>
                <a:extLst>
                  <a:ext uri="{0D108BD9-81ED-4DB2-BD59-A6C34878D82A}">
                    <a16:rowId xmlns:a16="http://schemas.microsoft.com/office/drawing/2014/main" val="1678389984"/>
                  </a:ext>
                </a:extLst>
              </a:tr>
              <a:tr h="370840">
                <a:tc>
                  <a:txBody>
                    <a:bodyPr/>
                    <a:lstStyle/>
                    <a:p>
                      <a:r>
                        <a:rPr lang="en-GB" sz="1600" dirty="0"/>
                        <a:t>Bracknell</a:t>
                      </a:r>
                    </a:p>
                  </a:txBody>
                  <a:tcPr/>
                </a:tc>
                <a:extLst>
                  <a:ext uri="{0D108BD9-81ED-4DB2-BD59-A6C34878D82A}">
                    <a16:rowId xmlns:a16="http://schemas.microsoft.com/office/drawing/2014/main" val="1172038174"/>
                  </a:ext>
                </a:extLst>
              </a:tr>
              <a:tr h="370840">
                <a:tc>
                  <a:txBody>
                    <a:bodyPr/>
                    <a:lstStyle/>
                    <a:p>
                      <a:r>
                        <a:rPr lang="en-GB" sz="1600" dirty="0"/>
                        <a:t>Langley</a:t>
                      </a:r>
                    </a:p>
                  </a:txBody>
                  <a:tcPr/>
                </a:tc>
                <a:extLst>
                  <a:ext uri="{0D108BD9-81ED-4DB2-BD59-A6C34878D82A}">
                    <a16:rowId xmlns:a16="http://schemas.microsoft.com/office/drawing/2014/main" val="1940935954"/>
                  </a:ext>
                </a:extLst>
              </a:tr>
              <a:tr h="370840">
                <a:tc>
                  <a:txBody>
                    <a:bodyPr/>
                    <a:lstStyle/>
                    <a:p>
                      <a:r>
                        <a:rPr lang="en-GB" sz="1600" dirty="0"/>
                        <a:t>Aldershot</a:t>
                      </a:r>
                    </a:p>
                  </a:txBody>
                  <a:tcPr/>
                </a:tc>
                <a:extLst>
                  <a:ext uri="{0D108BD9-81ED-4DB2-BD59-A6C34878D82A}">
                    <a16:rowId xmlns:a16="http://schemas.microsoft.com/office/drawing/2014/main" val="1117683079"/>
                  </a:ext>
                </a:extLst>
              </a:tr>
              <a:tr h="370840">
                <a:tc>
                  <a:txBody>
                    <a:bodyPr/>
                    <a:lstStyle/>
                    <a:p>
                      <a:r>
                        <a:rPr lang="en-GB" sz="1600" dirty="0"/>
                        <a:t>Farnborough</a:t>
                      </a:r>
                    </a:p>
                  </a:txBody>
                  <a:tcPr/>
                </a:tc>
                <a:extLst>
                  <a:ext uri="{0D108BD9-81ED-4DB2-BD59-A6C34878D82A}">
                    <a16:rowId xmlns:a16="http://schemas.microsoft.com/office/drawing/2014/main" val="1314169761"/>
                  </a:ext>
                </a:extLst>
              </a:tr>
              <a:tr h="370840">
                <a:tc>
                  <a:txBody>
                    <a:bodyPr/>
                    <a:lstStyle/>
                    <a:p>
                      <a:r>
                        <a:rPr lang="en-GB" sz="1600" dirty="0"/>
                        <a:t>Bracknell</a:t>
                      </a:r>
                    </a:p>
                  </a:txBody>
                  <a:tcPr/>
                </a:tc>
                <a:extLst>
                  <a:ext uri="{0D108BD9-81ED-4DB2-BD59-A6C34878D82A}">
                    <a16:rowId xmlns:a16="http://schemas.microsoft.com/office/drawing/2014/main" val="1983644739"/>
                  </a:ext>
                </a:extLst>
              </a:tr>
              <a:tr h="370840">
                <a:tc>
                  <a:txBody>
                    <a:bodyPr/>
                    <a:lstStyle/>
                    <a:p>
                      <a:r>
                        <a:rPr lang="en-GB" sz="1600" dirty="0"/>
                        <a:t>Fleet</a:t>
                      </a:r>
                    </a:p>
                  </a:txBody>
                  <a:tcPr/>
                </a:tc>
                <a:extLst>
                  <a:ext uri="{0D108BD9-81ED-4DB2-BD59-A6C34878D82A}">
                    <a16:rowId xmlns:a16="http://schemas.microsoft.com/office/drawing/2014/main" val="4272288906"/>
                  </a:ext>
                </a:extLst>
              </a:tr>
            </a:tbl>
          </a:graphicData>
        </a:graphic>
      </p:graphicFrame>
      <p:pic>
        <p:nvPicPr>
          <p:cNvPr id="9"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0"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2333542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095828" y="104817"/>
            <a:ext cx="1958855" cy="806004"/>
          </a:xfrm>
          <a:prstGeom prst="rect">
            <a:avLst/>
          </a:prstGeom>
        </p:spPr>
      </p:pic>
      <p:sp>
        <p:nvSpPr>
          <p:cNvPr id="8" name="Title 1">
            <a:extLst>
              <a:ext uri="{FF2B5EF4-FFF2-40B4-BE49-F238E27FC236}">
                <a16:creationId xmlns:a16="http://schemas.microsoft.com/office/drawing/2014/main" id="{8B5958BC-1B61-444A-AF33-09222C97F3EE}"/>
              </a:ext>
            </a:extLst>
          </p:cNvPr>
          <p:cNvSpPr txBox="1">
            <a:spLocks/>
          </p:cNvSpPr>
          <p:nvPr/>
        </p:nvSpPr>
        <p:spPr>
          <a:xfrm>
            <a:off x="191756" y="202654"/>
            <a:ext cx="9491579" cy="746442"/>
          </a:xfrm>
          <a:prstGeom prst="rect">
            <a:avLst/>
          </a:prstGeom>
        </p:spPr>
        <p:txBody>
          <a:bodyPr>
            <a:normAutofit/>
          </a:bodyPr>
          <a:lstStyle>
            <a:lvl1pPr algn="ctr" defTabSz="514350" rtl="0" eaLnBrk="1" latinLnBrk="0" hangingPunct="1">
              <a:spcBef>
                <a:spcPct val="0"/>
              </a:spcBef>
              <a:buNone/>
              <a:defRPr sz="2475" kern="1200">
                <a:solidFill>
                  <a:schemeClr val="tx1"/>
                </a:solidFill>
                <a:latin typeface="+mj-lt"/>
                <a:ea typeface="+mj-ea"/>
                <a:cs typeface="+mj-cs"/>
              </a:defRPr>
            </a:lvl1pPr>
          </a:lstStyle>
          <a:p>
            <a:pPr algn="l"/>
            <a:r>
              <a:rPr lang="en-GB" sz="2400" b="1" dirty="0">
                <a:solidFill>
                  <a:srgbClr val="0070C0"/>
                </a:solidFill>
                <a:latin typeface="Calibri"/>
              </a:rPr>
              <a:t>Vaccination uptake</a:t>
            </a:r>
            <a:endParaRPr lang="en-GB" sz="2400" b="1" dirty="0">
              <a:solidFill>
                <a:srgbClr val="0070C0"/>
              </a:solidFill>
              <a:latin typeface="+mn-lt"/>
            </a:endParaRPr>
          </a:p>
        </p:txBody>
      </p:sp>
      <p:sp>
        <p:nvSpPr>
          <p:cNvPr id="9" name="Content Placeholder 8">
            <a:extLst>
              <a:ext uri="{FF2B5EF4-FFF2-40B4-BE49-F238E27FC236}">
                <a16:creationId xmlns:a16="http://schemas.microsoft.com/office/drawing/2014/main" id="{684158B0-19B2-4CFA-98AE-9D55DBDBBB62}"/>
              </a:ext>
            </a:extLst>
          </p:cNvPr>
          <p:cNvSpPr txBox="1">
            <a:spLocks/>
          </p:cNvSpPr>
          <p:nvPr/>
        </p:nvSpPr>
        <p:spPr>
          <a:xfrm>
            <a:off x="361682" y="1104407"/>
            <a:ext cx="9405946" cy="4832753"/>
          </a:xfrm>
          <a:prstGeom prst="rect">
            <a:avLst/>
          </a:prstGeom>
        </p:spPr>
        <p:txBody>
          <a:bodyPr>
            <a:normAutofit/>
          </a:bodyPr>
          <a:lstStyle>
            <a:lvl1pPr marL="192881" indent="-192881" algn="l" defTabSz="51435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909" indent="-160734" algn="l" defTabSz="514350"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38" indent="-128588" algn="l" defTabSz="514350"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1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457200" lvl="1" indent="0">
              <a:buFont typeface="Arial" pitchFamily="34" charset="0"/>
              <a:buNone/>
            </a:pPr>
            <a:endParaRPr lang="en-GB" dirty="0"/>
          </a:p>
          <a:p>
            <a:pPr lvl="1"/>
            <a:endParaRPr lang="en-GB" dirty="0"/>
          </a:p>
          <a:p>
            <a:pPr lvl="1"/>
            <a:endParaRPr lang="en-GB" dirty="0"/>
          </a:p>
          <a:p>
            <a:pPr lvl="1"/>
            <a:endParaRPr lang="en-GB" dirty="0"/>
          </a:p>
        </p:txBody>
      </p:sp>
      <p:sp>
        <p:nvSpPr>
          <p:cNvPr id="10" name="Rectangle 9">
            <a:extLst>
              <a:ext uri="{FF2B5EF4-FFF2-40B4-BE49-F238E27FC236}">
                <a16:creationId xmlns:a16="http://schemas.microsoft.com/office/drawing/2014/main" id="{4FF06254-9D1A-48C6-BC49-1E673C3FBE25}"/>
              </a:ext>
            </a:extLst>
          </p:cNvPr>
          <p:cNvSpPr/>
          <p:nvPr/>
        </p:nvSpPr>
        <p:spPr>
          <a:xfrm>
            <a:off x="572885" y="1240023"/>
            <a:ext cx="9194744" cy="4585871"/>
          </a:xfrm>
          <a:prstGeom prst="rect">
            <a:avLst/>
          </a:prstGeom>
        </p:spPr>
        <p:txBody>
          <a:bodyPr wrap="square">
            <a:spAutoFit/>
          </a:bodyPr>
          <a:lstStyle/>
          <a:p>
            <a:pPr>
              <a:spcAft>
                <a:spcPts val="600"/>
              </a:spcAft>
            </a:pPr>
            <a:r>
              <a:rPr lang="en-GB" sz="1900" dirty="0"/>
              <a:t>General practice was chosen to lead the early stage of the vaccination programme because of its reach into local communities and the level of trust the public have in its services</a:t>
            </a:r>
          </a:p>
          <a:p>
            <a:pPr>
              <a:spcAft>
                <a:spcPts val="600"/>
              </a:spcAft>
            </a:pPr>
            <a:r>
              <a:rPr lang="en-GB" sz="1900" dirty="0"/>
              <a:t>Ongoing work on uptake continues with local communities, addressing barriers to vaccination and vaccine hesitancy</a:t>
            </a:r>
          </a:p>
          <a:p>
            <a:pPr>
              <a:spcAft>
                <a:spcPts val="600"/>
              </a:spcAft>
            </a:pPr>
            <a:r>
              <a:rPr lang="en-GB" sz="1900" dirty="0"/>
              <a:t>Priority target groups include those most at risk if there is another significant surge in community infections, including anyone in cohorts 1-9, and particularly:</a:t>
            </a:r>
          </a:p>
          <a:p>
            <a:pPr marL="342900" indent="-342900">
              <a:spcAft>
                <a:spcPts val="600"/>
              </a:spcAft>
              <a:buFont typeface="Arial" panose="020B0604020202020204" pitchFamily="34" charset="0"/>
              <a:buChar char="•"/>
            </a:pPr>
            <a:r>
              <a:rPr lang="en-GB" sz="1900" dirty="0"/>
              <a:t>Care home residents and staff, and housebound people</a:t>
            </a:r>
          </a:p>
          <a:p>
            <a:pPr marL="342900" indent="-342900">
              <a:spcAft>
                <a:spcPts val="600"/>
              </a:spcAft>
              <a:buFont typeface="Arial" panose="020B0604020202020204" pitchFamily="34" charset="0"/>
              <a:buChar char="•"/>
            </a:pPr>
            <a:r>
              <a:rPr lang="en-GB" sz="1900" dirty="0"/>
              <a:t>Clinically extremely vulnerable</a:t>
            </a:r>
          </a:p>
          <a:p>
            <a:pPr marL="342900" indent="-342900">
              <a:spcAft>
                <a:spcPts val="600"/>
              </a:spcAft>
              <a:buFont typeface="Arial" panose="020B0604020202020204" pitchFamily="34" charset="0"/>
              <a:buChar char="•"/>
            </a:pPr>
            <a:r>
              <a:rPr lang="en-GB" sz="1900" dirty="0"/>
              <a:t>BAME uptake</a:t>
            </a:r>
          </a:p>
          <a:p>
            <a:pPr marL="342900" indent="-342900">
              <a:spcAft>
                <a:spcPts val="600"/>
              </a:spcAft>
              <a:buFont typeface="Arial" panose="020B0604020202020204" pitchFamily="34" charset="0"/>
              <a:buChar char="•"/>
            </a:pPr>
            <a:r>
              <a:rPr lang="en-GB" sz="1900" dirty="0"/>
              <a:t>Gypsy, Roma and Traveller, and White Other groups</a:t>
            </a:r>
          </a:p>
          <a:p>
            <a:pPr marL="342900" indent="-342900">
              <a:spcAft>
                <a:spcPts val="600"/>
              </a:spcAft>
              <a:buFont typeface="Arial" panose="020B0604020202020204" pitchFamily="34" charset="0"/>
              <a:buChar char="•"/>
            </a:pPr>
            <a:r>
              <a:rPr lang="en-GB" sz="1900" dirty="0"/>
              <a:t>Learning disability</a:t>
            </a:r>
          </a:p>
          <a:p>
            <a:pPr marL="342900" indent="-342900">
              <a:spcAft>
                <a:spcPts val="600"/>
              </a:spcAft>
              <a:buFont typeface="Arial" panose="020B0604020202020204" pitchFamily="34" charset="0"/>
              <a:buChar char="•"/>
            </a:pPr>
            <a:r>
              <a:rPr lang="en-GB" sz="1900" dirty="0"/>
              <a:t>Severe Mental Illness</a:t>
            </a:r>
          </a:p>
          <a:p>
            <a:pPr marL="342900" indent="-342900">
              <a:spcAft>
                <a:spcPts val="600"/>
              </a:spcAft>
              <a:buFont typeface="Arial" panose="020B0604020202020204" pitchFamily="34" charset="0"/>
              <a:buChar char="•"/>
            </a:pPr>
            <a:r>
              <a:rPr lang="en-GB" sz="1900" dirty="0"/>
              <a:t>Carers</a:t>
            </a:r>
          </a:p>
        </p:txBody>
      </p:sp>
      <p:pic>
        <p:nvPicPr>
          <p:cNvPr id="11" name="Picture 3"/>
          <p:cNvPicPr>
            <a:picLocks noChangeAspect="1"/>
          </p:cNvPicPr>
          <p:nvPr/>
        </p:nvPicPr>
        <p:blipFill>
          <a:blip r:embed="rId4"/>
          <a:srcRect t="68059" b="853"/>
          <a:stretch>
            <a:fillRect/>
          </a:stretch>
        </p:blipFill>
        <p:spPr>
          <a:xfrm>
            <a:off x="390972" y="6163319"/>
            <a:ext cx="9505056" cy="79787"/>
          </a:xfrm>
          <a:prstGeom prst="rect">
            <a:avLst/>
          </a:prstGeom>
        </p:spPr>
      </p:pic>
      <p:sp>
        <p:nvSpPr>
          <p:cNvPr id="12" name="TextBox 4"/>
          <p:cNvSpPr txBox="1"/>
          <p:nvPr/>
        </p:nvSpPr>
        <p:spPr>
          <a:xfrm>
            <a:off x="545671" y="6379344"/>
            <a:ext cx="9221957" cy="218008"/>
          </a:xfrm>
          <a:prstGeom prst="rect">
            <a:avLst/>
          </a:prstGeom>
        </p:spPr>
        <p:txBody>
          <a:bodyPr wrap="square" lIns="0" tIns="0" rIns="0" bIns="0" rtlCol="0" anchor="t">
            <a:spAutoFit/>
          </a:bodyPr>
          <a:lstStyle/>
          <a:p>
            <a:pPr algn="ctr" defTabSz="514350">
              <a:lnSpc>
                <a:spcPts val="1699"/>
              </a:lnSpc>
            </a:pPr>
            <a:r>
              <a:rPr lang="en-US" sz="1214" dirty="0">
                <a:solidFill>
                  <a:srgbClr val="000000"/>
                </a:solidFill>
                <a:latin typeface="Roboto"/>
              </a:rPr>
              <a:t>Bracknell </a:t>
            </a:r>
            <a:r>
              <a:rPr lang="en-US" sz="1214" dirty="0" smtClean="0">
                <a:solidFill>
                  <a:srgbClr val="000000"/>
                </a:solidFill>
                <a:latin typeface="Roboto"/>
              </a:rPr>
              <a:t>Forest      </a:t>
            </a:r>
            <a:r>
              <a:rPr lang="en-US" sz="1214" dirty="0">
                <a:solidFill>
                  <a:srgbClr val="000000"/>
                </a:solidFill>
                <a:latin typeface="Roboto"/>
              </a:rPr>
              <a:t>North East Hampshire and Farnham       Royal Borough of Windsor and Maidenhead        Slough        Surrey Heath </a:t>
            </a:r>
          </a:p>
        </p:txBody>
      </p:sp>
    </p:spTree>
    <p:extLst>
      <p:ext uri="{BB962C8B-B14F-4D97-AF65-F5344CB8AC3E}">
        <p14:creationId xmlns:p14="http://schemas.microsoft.com/office/powerpoint/2010/main" val="1514041290"/>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NEHFCCG Powerpoint presentation template 131119</Template>
  <TotalTime>11605</TotalTime>
  <Words>1512</Words>
  <Application>Microsoft Office PowerPoint</Application>
  <PresentationFormat>35mm Slides</PresentationFormat>
  <Paragraphs>151</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Roboto</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Fox Jonathan (North East Hampshire &amp; Farnham CCG)</dc:creator>
  <cp:lastModifiedBy>Hemans Olly</cp:lastModifiedBy>
  <cp:revision>1146</cp:revision>
  <dcterms:created xsi:type="dcterms:W3CDTF">2020-03-18T11:23:03Z</dcterms:created>
  <dcterms:modified xsi:type="dcterms:W3CDTF">2021-05-18T08:25:42Z</dcterms:modified>
</cp:coreProperties>
</file>