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omments/modernComment_106_F3CF7B27.xml" ContentType="application/vnd.ms-powerpoint.comment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12"/>
  </p:notesMasterIdLst>
  <p:sldIdLst>
    <p:sldId id="256" r:id="rId2"/>
    <p:sldId id="257" r:id="rId3"/>
    <p:sldId id="258" r:id="rId4"/>
    <p:sldId id="259" r:id="rId5"/>
    <p:sldId id="260" r:id="rId6"/>
    <p:sldId id="265" r:id="rId7"/>
    <p:sldId id="261" r:id="rId8"/>
    <p:sldId id="262" r:id="rId9"/>
    <p:sldId id="263" r:id="rId10"/>
    <p:sldId id="264" r:id="rId11"/>
  </p:sldIdLst>
  <p:sldSz cx="18288000" cy="10287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59B2268-29F0-9C7F-6BF1-510D93DF6A43}" name="BRYANT, Ann (NHS FRIMLEY ICB - D4U1Y)" initials="AB" userId="S::ann.bryant@nhs.net::99f0cc64-2d9f-4ff4-8dbf-2d05697a788c"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53" d="100"/>
          <a:sy n="53" d="100"/>
        </p:scale>
        <p:origin x="802" y="5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microsoft.com/office/2018/10/relationships/authors" Target="authors.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omments/modernComment_106_F3CF7B27.xml><?xml version="1.0" encoding="utf-8"?>
<p188:cmLst xmlns:a="http://schemas.openxmlformats.org/drawingml/2006/main" xmlns:r="http://schemas.openxmlformats.org/officeDocument/2006/relationships" xmlns:p188="http://schemas.microsoft.com/office/powerpoint/2018/8/main">
  <p188:cm id="{793CA38A-A50A-4B91-B12D-92C421AB205E}" authorId="{359B2268-29F0-9C7F-6BF1-510D93DF6A43}" created="2025-01-20T10:57:40.744">
    <pc:sldMkLst xmlns:pc="http://schemas.microsoft.com/office/powerpoint/2013/main/command">
      <pc:docMk/>
      <pc:sldMk cId="4090460967" sldId="262"/>
    </pc:sldMkLst>
    <p188:txBody>
      <a:bodyPr/>
      <a:lstStyle/>
      <a:p>
        <a:r>
          <a:rPr lang="en-GB"/>
          <a:t>Waiting for new weblink to LDA website</a:t>
        </a:r>
      </a:p>
    </p188:txBody>
  </p188:cm>
</p188: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0017A5D-5369-4E92-994D-7330A21F45C1}" type="datetimeFigureOut">
              <a:rPr lang="en-GB" smtClean="0"/>
              <a:t>05/02/2025</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324F21-D384-47C4-90B4-30295951DC48}" type="slidenum">
              <a:rPr lang="en-GB" smtClean="0"/>
              <a:t>‹#›</a:t>
            </a:fld>
            <a:endParaRPr lang="en-GB" dirty="0"/>
          </a:p>
        </p:txBody>
      </p:sp>
    </p:spTree>
    <p:extLst>
      <p:ext uri="{BB962C8B-B14F-4D97-AF65-F5344CB8AC3E}">
        <p14:creationId xmlns:p14="http://schemas.microsoft.com/office/powerpoint/2010/main" val="40587237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2324F21-D384-47C4-90B4-30295951DC48}" type="slidenum">
              <a:rPr lang="en-GB" smtClean="0"/>
              <a:t>1</a:t>
            </a:fld>
            <a:endParaRPr lang="en-GB" dirty="0"/>
          </a:p>
        </p:txBody>
      </p:sp>
    </p:spTree>
    <p:extLst>
      <p:ext uri="{BB962C8B-B14F-4D97-AF65-F5344CB8AC3E}">
        <p14:creationId xmlns:p14="http://schemas.microsoft.com/office/powerpoint/2010/main" val="24955056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2324F21-D384-47C4-90B4-30295951DC48}" type="slidenum">
              <a:rPr lang="en-GB" smtClean="0"/>
              <a:t>10</a:t>
            </a:fld>
            <a:endParaRPr lang="en-GB" dirty="0"/>
          </a:p>
        </p:txBody>
      </p:sp>
    </p:spTree>
    <p:extLst>
      <p:ext uri="{BB962C8B-B14F-4D97-AF65-F5344CB8AC3E}">
        <p14:creationId xmlns:p14="http://schemas.microsoft.com/office/powerpoint/2010/main" val="36706176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2324F21-D384-47C4-90B4-30295951DC48}" type="slidenum">
              <a:rPr lang="en-GB" smtClean="0"/>
              <a:t>2</a:t>
            </a:fld>
            <a:endParaRPr lang="en-GB" dirty="0"/>
          </a:p>
        </p:txBody>
      </p:sp>
    </p:spTree>
    <p:extLst>
      <p:ext uri="{BB962C8B-B14F-4D97-AF65-F5344CB8AC3E}">
        <p14:creationId xmlns:p14="http://schemas.microsoft.com/office/powerpoint/2010/main" val="24151298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2324F21-D384-47C4-90B4-30295951DC48}" type="slidenum">
              <a:rPr lang="en-GB" smtClean="0"/>
              <a:t>3</a:t>
            </a:fld>
            <a:endParaRPr lang="en-GB" dirty="0"/>
          </a:p>
        </p:txBody>
      </p:sp>
    </p:spTree>
    <p:extLst>
      <p:ext uri="{BB962C8B-B14F-4D97-AF65-F5344CB8AC3E}">
        <p14:creationId xmlns:p14="http://schemas.microsoft.com/office/powerpoint/2010/main" val="31844537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2324F21-D384-47C4-90B4-30295951DC48}" type="slidenum">
              <a:rPr lang="en-GB" smtClean="0"/>
              <a:t>4</a:t>
            </a:fld>
            <a:endParaRPr lang="en-GB" dirty="0"/>
          </a:p>
        </p:txBody>
      </p:sp>
    </p:spTree>
    <p:extLst>
      <p:ext uri="{BB962C8B-B14F-4D97-AF65-F5344CB8AC3E}">
        <p14:creationId xmlns:p14="http://schemas.microsoft.com/office/powerpoint/2010/main" val="19023226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2324F21-D384-47C4-90B4-30295951DC48}" type="slidenum">
              <a:rPr lang="en-GB" smtClean="0"/>
              <a:t>5</a:t>
            </a:fld>
            <a:endParaRPr lang="en-GB" dirty="0"/>
          </a:p>
        </p:txBody>
      </p:sp>
    </p:spTree>
    <p:extLst>
      <p:ext uri="{BB962C8B-B14F-4D97-AF65-F5344CB8AC3E}">
        <p14:creationId xmlns:p14="http://schemas.microsoft.com/office/powerpoint/2010/main" val="25276864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2324F21-D384-47C4-90B4-30295951DC48}" type="slidenum">
              <a:rPr lang="en-GB" smtClean="0"/>
              <a:t>6</a:t>
            </a:fld>
            <a:endParaRPr lang="en-GB" dirty="0"/>
          </a:p>
        </p:txBody>
      </p:sp>
    </p:spTree>
    <p:extLst>
      <p:ext uri="{BB962C8B-B14F-4D97-AF65-F5344CB8AC3E}">
        <p14:creationId xmlns:p14="http://schemas.microsoft.com/office/powerpoint/2010/main" val="35496332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2324F21-D384-47C4-90B4-30295951DC48}" type="slidenum">
              <a:rPr lang="en-GB" smtClean="0"/>
              <a:t>7</a:t>
            </a:fld>
            <a:endParaRPr lang="en-GB" dirty="0"/>
          </a:p>
        </p:txBody>
      </p:sp>
    </p:spTree>
    <p:extLst>
      <p:ext uri="{BB962C8B-B14F-4D97-AF65-F5344CB8AC3E}">
        <p14:creationId xmlns:p14="http://schemas.microsoft.com/office/powerpoint/2010/main" val="30029100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2324F21-D384-47C4-90B4-30295951DC48}" type="slidenum">
              <a:rPr lang="en-GB" smtClean="0"/>
              <a:t>8</a:t>
            </a:fld>
            <a:endParaRPr lang="en-GB" dirty="0"/>
          </a:p>
        </p:txBody>
      </p:sp>
    </p:spTree>
    <p:extLst>
      <p:ext uri="{BB962C8B-B14F-4D97-AF65-F5344CB8AC3E}">
        <p14:creationId xmlns:p14="http://schemas.microsoft.com/office/powerpoint/2010/main" val="11730600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2324F21-D384-47C4-90B4-30295951DC48}" type="slidenum">
              <a:rPr lang="en-GB" smtClean="0"/>
              <a:t>9</a:t>
            </a:fld>
            <a:endParaRPr lang="en-GB" dirty="0"/>
          </a:p>
        </p:txBody>
      </p:sp>
    </p:spTree>
    <p:extLst>
      <p:ext uri="{BB962C8B-B14F-4D97-AF65-F5344CB8AC3E}">
        <p14:creationId xmlns:p14="http://schemas.microsoft.com/office/powerpoint/2010/main" val="10436779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2/5/2025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2/5/2025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2/5/2025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2/5/2025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2/5/2025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2/5/2025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2/5/2025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2/5/2025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2/5/2025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2/5/2025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2/5/2025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2/5/2025</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image" Target="../media/image7.emf"/><Relationship Id="rId13" Type="http://schemas.openxmlformats.org/officeDocument/2006/relationships/hyperlink" Target="https://oneworkforcesussex.com/mod/hvp/view.php?id=514" TargetMode="External"/><Relationship Id="rId3" Type="http://schemas.openxmlformats.org/officeDocument/2006/relationships/image" Target="../media/image1.jpeg"/><Relationship Id="rId7" Type="http://schemas.openxmlformats.org/officeDocument/2006/relationships/oleObject" Target="../embeddings/oleObject3.bin"/><Relationship Id="rId12" Type="http://schemas.openxmlformats.org/officeDocument/2006/relationships/hyperlink" Target="https://gbr01.safelinks.protection.outlook.com/?url=https%3A%2F%2Fpadlet.com%2Ffrimleyicbldanda%2Freasonable-adjustments-digital-flag-ntpq1xwtn21ip4fg%2Fwish%2FO7A9QmB2L6jGZ6x3&amp;data=05%7C02%7Cann.bryant%40nhs.net%7C63edccc144fd4e52d44b08dd0409657a%7C37c354b285b047f5b22207b48d774ee3%7C0%7C0%7C638671160637286351%7CUnknown%7CTWFpbGZsb3d8eyJFbXB0eU1hcGkiOnRydWUsIlYiOiIwLjAuMDAwMCIsIlAiOiJXaW4zMiIsIkFOIjoiTWFpbCIsIldUIjoyfQ%3D%3D%7C0%7C%7C%7C&amp;sdata=8IZIqhBSHTroycQllPiG2wthDdhuxuIQqyeYK7IxFfs%3D&amp;reserved=0"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hyperlink" Target="https://frimleyhealthandcare.org.uk/your-health/learning-disability-and-autism/" TargetMode="External"/><Relationship Id="rId11" Type="http://schemas.openxmlformats.org/officeDocument/2006/relationships/hyperlink" Target="https://digital.nhs.uk/services/reasonable-adjustment-flag/impairment-and-adjustment-codes" TargetMode="External"/><Relationship Id="rId5" Type="http://schemas.openxmlformats.org/officeDocument/2006/relationships/image" Target="../media/image6.emf"/><Relationship Id="rId10" Type="http://schemas.openxmlformats.org/officeDocument/2006/relationships/hyperlink" Target="https://digital.nhs.uk/services/reasonable-adjustment-flag" TargetMode="External"/><Relationship Id="rId4" Type="http://schemas.openxmlformats.org/officeDocument/2006/relationships/oleObject" Target="../embeddings/oleObject2.bin"/><Relationship Id="rId9" Type="http://schemas.openxmlformats.org/officeDocument/2006/relationships/hyperlink" Target="https://www.youtube.com/watch?v=rophfy0bPhI" TargetMode="External"/><Relationship Id="rId14" Type="http://schemas.openxmlformats.org/officeDocument/2006/relationships/hyperlink" Target="mailto:ann.bryant@nhs.net"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https://www.legislation.gov.uk/ukpga/2010/15/contents"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s://www.longtermplan.nhs.uk/wp-content/uploads/2019/08/nhs-long-term-plan-version-1.2.pdf"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hyperlink" Target="https://digital.nhs.uk/services/care-identity-service/nhs-spine-portal" TargetMode="External"/></Relationships>
</file>

<file path=ppt/slides/_rels/slide8.xml.rels><?xml version="1.0" encoding="UTF-8" standalone="yes"?>
<Relationships xmlns="http://schemas.openxmlformats.org/package/2006/relationships"><Relationship Id="rId8" Type="http://schemas.openxmlformats.org/officeDocument/2006/relationships/image" Target="../media/image5.emf"/><Relationship Id="rId3" Type="http://schemas.microsoft.com/office/2018/10/relationships/comments" Target="../comments/modernComment_106_F3CF7B27.xml"/><Relationship Id="rId7" Type="http://schemas.openxmlformats.org/officeDocument/2006/relationships/image" Target="../media/image4.emf"/><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oleObject" Target="../embeddings/oleObject1.bin"/><Relationship Id="rId5" Type="http://schemas.openxmlformats.org/officeDocument/2006/relationships/hyperlink" Target="https://digital.nhs.uk/services/reasonable-adjustment-flag/impairment-and-adjustment-codes" TargetMode="External"/><Relationship Id="rId4" Type="http://schemas.openxmlformats.org/officeDocument/2006/relationships/image" Target="../media/image1.jpeg"/><Relationship Id="rId9" Type="http://schemas.openxmlformats.org/officeDocument/2006/relationships/hyperlink" Target="https://gbr01.safelinks.protection.outlook.com/?url=https%3A%2F%2Fpadlet.com%2Ffrimleyicbldanda%2Freasonable-adjustments-digital-flag-ntpq1xwtn21ip4fg%2Fwish%2FO7A9QmB2L6jGZ6x3&amp;data=05%7C02%7Cann.bryant%40nhs.net%7C63edccc144fd4e52d44b08dd0409657a%7C37c354b285b047f5b22207b48d774ee3%7C0%7C0%7C638671160637286351%7CUnknown%7CTWFpbGZsb3d8eyJFbXB0eU1hcGkiOnRydWUsIlYiOiIwLjAuMDAwMCIsIlAiOiJXaW4zMiIsIkFOIjoiTWFpbCIsIldUIjoyfQ%3D%3D%7C0%7C%7C%7C&amp;sdata=8IZIqhBSHTroycQllPiG2wthDdhuxuIQqyeYK7IxFfs%3D&amp;reserved=0"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hyperlink" Target="https://www.youtube.com/watch?v=6bdxREk9_2I" TargetMode="External"/><Relationship Id="rId4" Type="http://schemas.openxmlformats.org/officeDocument/2006/relationships/hyperlink" Target="https://digital.nhs.uk/services/reasonable-adjustment-flag/reasonable-adjustment-flag-case-study#scenarios-in-which-the-flag-is-used"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Logo&#10;&#10;Description automatically generated">
            <a:extLst>
              <a:ext uri="{FF2B5EF4-FFF2-40B4-BE49-F238E27FC236}">
                <a16:creationId xmlns:a16="http://schemas.microsoft.com/office/drawing/2014/main" id="{D69D2555-EB99-BA30-AE5B-FCFF8988530C}"/>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856227" y="494610"/>
            <a:ext cx="1288773" cy="1010488"/>
          </a:xfrm>
          <a:prstGeom prst="rect">
            <a:avLst/>
          </a:prstGeom>
          <a:noFill/>
          <a:ln>
            <a:noFill/>
          </a:ln>
        </p:spPr>
      </p:pic>
      <p:grpSp>
        <p:nvGrpSpPr>
          <p:cNvPr id="22" name="Group 21">
            <a:extLst>
              <a:ext uri="{FF2B5EF4-FFF2-40B4-BE49-F238E27FC236}">
                <a16:creationId xmlns:a16="http://schemas.microsoft.com/office/drawing/2014/main" id="{49F92EE8-4B56-686F-57C3-5EC0ABE12A68}"/>
              </a:ext>
            </a:extLst>
          </p:cNvPr>
          <p:cNvGrpSpPr/>
          <p:nvPr/>
        </p:nvGrpSpPr>
        <p:grpSpPr>
          <a:xfrm>
            <a:off x="1842540" y="9774506"/>
            <a:ext cx="14769060" cy="260985"/>
            <a:chOff x="1667585" y="9792390"/>
            <a:chExt cx="14769060" cy="260985"/>
          </a:xfrm>
        </p:grpSpPr>
        <p:sp>
          <p:nvSpPr>
            <p:cNvPr id="2" name="Text Box 2">
              <a:extLst>
                <a:ext uri="{FF2B5EF4-FFF2-40B4-BE49-F238E27FC236}">
                  <a16:creationId xmlns:a16="http://schemas.microsoft.com/office/drawing/2014/main" id="{157FCAE0-734E-DBFA-FEC5-6E9CE094F6EC}"/>
                </a:ext>
              </a:extLst>
            </p:cNvPr>
            <p:cNvSpPr txBox="1">
              <a:spLocks noChangeArrowheads="1"/>
            </p:cNvSpPr>
            <p:nvPr/>
          </p:nvSpPr>
          <p:spPr bwMode="auto">
            <a:xfrm>
              <a:off x="1667585" y="9792390"/>
              <a:ext cx="2119781" cy="240982"/>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Bracknell Forest</a:t>
              </a:r>
              <a:endParaRPr lang="en-GB"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Text Box 2">
              <a:extLst>
                <a:ext uri="{FF2B5EF4-FFF2-40B4-BE49-F238E27FC236}">
                  <a16:creationId xmlns:a16="http://schemas.microsoft.com/office/drawing/2014/main" id="{40F7D69A-3422-B2D6-25F7-F9DD5AF23030}"/>
                </a:ext>
              </a:extLst>
            </p:cNvPr>
            <p:cNvSpPr txBox="1">
              <a:spLocks noChangeArrowheads="1"/>
            </p:cNvSpPr>
            <p:nvPr/>
          </p:nvSpPr>
          <p:spPr bwMode="auto">
            <a:xfrm>
              <a:off x="13575274" y="9792390"/>
              <a:ext cx="2861371"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Surrey Heath and Farnham</a:t>
              </a:r>
              <a:endParaRPr lang="en-GB"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9" name="Text Box 2">
              <a:extLst>
                <a:ext uri="{FF2B5EF4-FFF2-40B4-BE49-F238E27FC236}">
                  <a16:creationId xmlns:a16="http://schemas.microsoft.com/office/drawing/2014/main" id="{D911AF7A-130A-399A-C0CC-1C0576B1DC2F}"/>
                </a:ext>
              </a:extLst>
            </p:cNvPr>
            <p:cNvSpPr txBox="1">
              <a:spLocks noChangeArrowheads="1"/>
            </p:cNvSpPr>
            <p:nvPr/>
          </p:nvSpPr>
          <p:spPr bwMode="auto">
            <a:xfrm>
              <a:off x="12093245" y="9792390"/>
              <a:ext cx="1298305"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Slough</a:t>
              </a:r>
              <a:endParaRPr lang="en-GB"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2" name="Text Box 2">
              <a:extLst>
                <a:ext uri="{FF2B5EF4-FFF2-40B4-BE49-F238E27FC236}">
                  <a16:creationId xmlns:a16="http://schemas.microsoft.com/office/drawing/2014/main" id="{65C16051-FBA4-CCAD-EEF7-974BF1CB44D9}"/>
                </a:ext>
              </a:extLst>
            </p:cNvPr>
            <p:cNvSpPr txBox="1">
              <a:spLocks noChangeArrowheads="1"/>
            </p:cNvSpPr>
            <p:nvPr/>
          </p:nvSpPr>
          <p:spPr bwMode="auto">
            <a:xfrm>
              <a:off x="4109081" y="9792390"/>
              <a:ext cx="2864533"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North East Hampshire </a:t>
              </a:r>
              <a:endParaRPr lang="en-GB"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3" name="Text Box 2">
              <a:extLst>
                <a:ext uri="{FF2B5EF4-FFF2-40B4-BE49-F238E27FC236}">
                  <a16:creationId xmlns:a16="http://schemas.microsoft.com/office/drawing/2014/main" id="{E85C7597-57B8-4516-0364-6AC94F5B2204}"/>
                </a:ext>
              </a:extLst>
            </p:cNvPr>
            <p:cNvSpPr txBox="1">
              <a:spLocks noChangeArrowheads="1"/>
            </p:cNvSpPr>
            <p:nvPr/>
          </p:nvSpPr>
          <p:spPr bwMode="auto">
            <a:xfrm>
              <a:off x="7064045" y="9792390"/>
              <a:ext cx="4527910"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Royal Borough of Windsor and Maidenhead</a:t>
              </a:r>
              <a:endParaRPr lang="en-GB"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grpSp>
      <p:grpSp>
        <p:nvGrpSpPr>
          <p:cNvPr id="21" name="Group 20">
            <a:extLst>
              <a:ext uri="{FF2B5EF4-FFF2-40B4-BE49-F238E27FC236}">
                <a16:creationId xmlns:a16="http://schemas.microsoft.com/office/drawing/2014/main" id="{81FEE446-9922-9CA3-1D7B-388DE1374B87}"/>
              </a:ext>
            </a:extLst>
          </p:cNvPr>
          <p:cNvGrpSpPr/>
          <p:nvPr/>
        </p:nvGrpSpPr>
        <p:grpSpPr>
          <a:xfrm>
            <a:off x="382703" y="9563100"/>
            <a:ext cx="17522593" cy="85725"/>
            <a:chOff x="231140" y="9755505"/>
            <a:chExt cx="17522593" cy="85725"/>
          </a:xfrm>
        </p:grpSpPr>
        <p:sp>
          <p:nvSpPr>
            <p:cNvPr id="18" name="Text Box 2">
              <a:extLst>
                <a:ext uri="{FF2B5EF4-FFF2-40B4-BE49-F238E27FC236}">
                  <a16:creationId xmlns:a16="http://schemas.microsoft.com/office/drawing/2014/main" id="{A06B9BB8-EE7D-CC4A-CA5F-B6365F385EA6}"/>
                </a:ext>
              </a:extLst>
            </p:cNvPr>
            <p:cNvSpPr txBox="1">
              <a:spLocks noChangeArrowheads="1"/>
            </p:cNvSpPr>
            <p:nvPr/>
          </p:nvSpPr>
          <p:spPr bwMode="auto">
            <a:xfrm>
              <a:off x="4827905" y="9755505"/>
              <a:ext cx="12925828"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19" name="Text Box 2">
              <a:extLst>
                <a:ext uri="{FF2B5EF4-FFF2-40B4-BE49-F238E27FC236}">
                  <a16:creationId xmlns:a16="http://schemas.microsoft.com/office/drawing/2014/main" id="{22491887-5DEC-97E3-6935-E3ADD03B79AE}"/>
                </a:ext>
              </a:extLst>
            </p:cNvPr>
            <p:cNvSpPr txBox="1">
              <a:spLocks noChangeArrowheads="1"/>
            </p:cNvSpPr>
            <p:nvPr/>
          </p:nvSpPr>
          <p:spPr bwMode="auto">
            <a:xfrm>
              <a:off x="2529205" y="9755505"/>
              <a:ext cx="2860580"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dirty="0">
                  <a:solidFill>
                    <a:srgbClr val="000000"/>
                  </a:solidFill>
                  <a:effectLst/>
                  <a:highlight>
                    <a:srgbClr val="1064A1"/>
                  </a:highlight>
                  <a:latin typeface="Calibri" panose="020F0502020204030204" pitchFamily="34" charset="0"/>
                  <a:ea typeface="Calibri" panose="020F0502020204030204" pitchFamily="34" charset="0"/>
                  <a:cs typeface="Times New Roman" panose="02020603050405020304" pitchFamily="18" charset="0"/>
                </a:rPr>
                <a:t> </a:t>
              </a:r>
            </a:p>
          </p:txBody>
        </p:sp>
        <p:sp>
          <p:nvSpPr>
            <p:cNvPr id="20" name="Text Box 2">
              <a:extLst>
                <a:ext uri="{FF2B5EF4-FFF2-40B4-BE49-F238E27FC236}">
                  <a16:creationId xmlns:a16="http://schemas.microsoft.com/office/drawing/2014/main" id="{BF84AE8F-F953-49DA-4596-D337E19AE1DF}"/>
                </a:ext>
              </a:extLst>
            </p:cNvPr>
            <p:cNvSpPr txBox="1">
              <a:spLocks noChangeArrowheads="1"/>
            </p:cNvSpPr>
            <p:nvPr/>
          </p:nvSpPr>
          <p:spPr bwMode="auto">
            <a:xfrm>
              <a:off x="231140" y="9755505"/>
              <a:ext cx="2860580"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dirty="0">
                  <a:solidFill>
                    <a:srgbClr val="000000"/>
                  </a:solidFill>
                  <a:effectLst/>
                  <a:highlight>
                    <a:srgbClr val="1064A1"/>
                  </a:highlight>
                  <a:latin typeface="Calibri" panose="020F0502020204030204" pitchFamily="34" charset="0"/>
                  <a:ea typeface="Calibri" panose="020F0502020204030204" pitchFamily="34" charset="0"/>
                  <a:cs typeface="Times New Roman" panose="02020603050405020304" pitchFamily="18" charset="0"/>
                </a:rPr>
                <a:t> </a:t>
              </a:r>
            </a:p>
          </p:txBody>
        </p:sp>
      </p:grpSp>
      <p:sp>
        <p:nvSpPr>
          <p:cNvPr id="23" name="Hexagon 22">
            <a:extLst>
              <a:ext uri="{FF2B5EF4-FFF2-40B4-BE49-F238E27FC236}">
                <a16:creationId xmlns:a16="http://schemas.microsoft.com/office/drawing/2014/main" id="{5183C609-2E88-E3D7-1F85-40E05AA4DC8D}"/>
              </a:ext>
            </a:extLst>
          </p:cNvPr>
          <p:cNvSpPr/>
          <p:nvPr/>
        </p:nvSpPr>
        <p:spPr>
          <a:xfrm>
            <a:off x="3810000" y="9886207"/>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dirty="0"/>
          </a:p>
        </p:txBody>
      </p:sp>
      <p:sp>
        <p:nvSpPr>
          <p:cNvPr id="24" name="Hexagon 23">
            <a:extLst>
              <a:ext uri="{FF2B5EF4-FFF2-40B4-BE49-F238E27FC236}">
                <a16:creationId xmlns:a16="http://schemas.microsoft.com/office/drawing/2014/main" id="{0858EDD1-7A87-97B0-0D98-06585F26E3CB}"/>
              </a:ext>
            </a:extLst>
          </p:cNvPr>
          <p:cNvSpPr/>
          <p:nvPr/>
        </p:nvSpPr>
        <p:spPr>
          <a:xfrm>
            <a:off x="6781800" y="9880351"/>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dirty="0"/>
          </a:p>
        </p:txBody>
      </p:sp>
      <p:sp>
        <p:nvSpPr>
          <p:cNvPr id="25" name="Hexagon 24">
            <a:extLst>
              <a:ext uri="{FF2B5EF4-FFF2-40B4-BE49-F238E27FC236}">
                <a16:creationId xmlns:a16="http://schemas.microsoft.com/office/drawing/2014/main" id="{46F7FC29-D023-6313-BC65-3228851D4873}"/>
              </a:ext>
            </a:extLst>
          </p:cNvPr>
          <p:cNvSpPr/>
          <p:nvPr/>
        </p:nvSpPr>
        <p:spPr>
          <a:xfrm>
            <a:off x="11811000" y="9880351"/>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dirty="0"/>
          </a:p>
        </p:txBody>
      </p:sp>
      <p:sp>
        <p:nvSpPr>
          <p:cNvPr id="26" name="Hexagon 25">
            <a:extLst>
              <a:ext uri="{FF2B5EF4-FFF2-40B4-BE49-F238E27FC236}">
                <a16:creationId xmlns:a16="http://schemas.microsoft.com/office/drawing/2014/main" id="{A556CDF2-E18A-34D0-1E35-6D1AD4F63FE6}"/>
              </a:ext>
            </a:extLst>
          </p:cNvPr>
          <p:cNvSpPr/>
          <p:nvPr/>
        </p:nvSpPr>
        <p:spPr>
          <a:xfrm>
            <a:off x="13335000" y="9880351"/>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dirty="0"/>
          </a:p>
        </p:txBody>
      </p:sp>
      <p:sp>
        <p:nvSpPr>
          <p:cNvPr id="4" name="Title 3">
            <a:extLst>
              <a:ext uri="{FF2B5EF4-FFF2-40B4-BE49-F238E27FC236}">
                <a16:creationId xmlns:a16="http://schemas.microsoft.com/office/drawing/2014/main" id="{C3622543-81B6-635F-061F-6D3B858031F6}"/>
              </a:ext>
            </a:extLst>
          </p:cNvPr>
          <p:cNvSpPr>
            <a:spLocks noGrp="1"/>
          </p:cNvSpPr>
          <p:nvPr>
            <p:ph type="ctrTitle"/>
          </p:nvPr>
        </p:nvSpPr>
        <p:spPr>
          <a:xfrm>
            <a:off x="4640552" y="2171700"/>
            <a:ext cx="9006895" cy="1470025"/>
          </a:xfrm>
        </p:spPr>
        <p:txBody>
          <a:bodyPr/>
          <a:lstStyle/>
          <a:p>
            <a:r>
              <a:rPr lang="en-GB" b="1" dirty="0">
                <a:solidFill>
                  <a:schemeClr val="tx2"/>
                </a:solidFill>
              </a:rPr>
              <a:t>Reasonable Adjustments Digital Flag</a:t>
            </a:r>
          </a:p>
        </p:txBody>
      </p:sp>
      <p:sp>
        <p:nvSpPr>
          <p:cNvPr id="6" name="Subtitle 5">
            <a:extLst>
              <a:ext uri="{FF2B5EF4-FFF2-40B4-BE49-F238E27FC236}">
                <a16:creationId xmlns:a16="http://schemas.microsoft.com/office/drawing/2014/main" id="{346C52CF-D965-16AD-943B-AA1E611236B8}"/>
              </a:ext>
            </a:extLst>
          </p:cNvPr>
          <p:cNvSpPr>
            <a:spLocks noGrp="1"/>
          </p:cNvSpPr>
          <p:nvPr>
            <p:ph type="subTitle" idx="1"/>
          </p:nvPr>
        </p:nvSpPr>
        <p:spPr>
          <a:xfrm>
            <a:off x="5943600" y="4267200"/>
            <a:ext cx="6400800" cy="1752600"/>
          </a:xfrm>
        </p:spPr>
        <p:txBody>
          <a:bodyPr/>
          <a:lstStyle/>
          <a:p>
            <a:r>
              <a:rPr lang="en-GB" b="1" dirty="0">
                <a:solidFill>
                  <a:schemeClr val="tx2"/>
                </a:solidFill>
              </a:rPr>
              <a:t>Guidance for General Practice and Primary Care Networks</a:t>
            </a:r>
          </a:p>
        </p:txBody>
      </p:sp>
      <p:pic>
        <p:nvPicPr>
          <p:cNvPr id="8" name="Picture 7">
            <a:extLst>
              <a:ext uri="{FF2B5EF4-FFF2-40B4-BE49-F238E27FC236}">
                <a16:creationId xmlns:a16="http://schemas.microsoft.com/office/drawing/2014/main" id="{0B1ABFBC-FF3E-227D-4AC5-E843F9D56E17}"/>
              </a:ext>
            </a:extLst>
          </p:cNvPr>
          <p:cNvPicPr>
            <a:picLocks noChangeAspect="1"/>
          </p:cNvPicPr>
          <p:nvPr/>
        </p:nvPicPr>
        <p:blipFill>
          <a:blip r:embed="rId4"/>
          <a:stretch>
            <a:fillRect/>
          </a:stretch>
        </p:blipFill>
        <p:spPr>
          <a:xfrm>
            <a:off x="8272461" y="6029324"/>
            <a:ext cx="1743075" cy="1762125"/>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Logo&#10;&#10;Description automatically generated">
            <a:extLst>
              <a:ext uri="{FF2B5EF4-FFF2-40B4-BE49-F238E27FC236}">
                <a16:creationId xmlns:a16="http://schemas.microsoft.com/office/drawing/2014/main" id="{D69D2555-EB99-BA30-AE5B-FCFF8988530C}"/>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856227" y="494610"/>
            <a:ext cx="1288773" cy="1010488"/>
          </a:xfrm>
          <a:prstGeom prst="rect">
            <a:avLst/>
          </a:prstGeom>
          <a:noFill/>
          <a:ln>
            <a:noFill/>
          </a:ln>
        </p:spPr>
      </p:pic>
      <p:grpSp>
        <p:nvGrpSpPr>
          <p:cNvPr id="22" name="Group 21">
            <a:extLst>
              <a:ext uri="{FF2B5EF4-FFF2-40B4-BE49-F238E27FC236}">
                <a16:creationId xmlns:a16="http://schemas.microsoft.com/office/drawing/2014/main" id="{49F92EE8-4B56-686F-57C3-5EC0ABE12A68}"/>
              </a:ext>
            </a:extLst>
          </p:cNvPr>
          <p:cNvGrpSpPr/>
          <p:nvPr/>
        </p:nvGrpSpPr>
        <p:grpSpPr>
          <a:xfrm>
            <a:off x="1842540" y="9774506"/>
            <a:ext cx="14769060" cy="260985"/>
            <a:chOff x="1667585" y="9792390"/>
            <a:chExt cx="14769060" cy="260985"/>
          </a:xfrm>
        </p:grpSpPr>
        <p:sp>
          <p:nvSpPr>
            <p:cNvPr id="2" name="Text Box 2">
              <a:extLst>
                <a:ext uri="{FF2B5EF4-FFF2-40B4-BE49-F238E27FC236}">
                  <a16:creationId xmlns:a16="http://schemas.microsoft.com/office/drawing/2014/main" id="{157FCAE0-734E-DBFA-FEC5-6E9CE094F6EC}"/>
                </a:ext>
              </a:extLst>
            </p:cNvPr>
            <p:cNvSpPr txBox="1">
              <a:spLocks noChangeArrowheads="1"/>
            </p:cNvSpPr>
            <p:nvPr/>
          </p:nvSpPr>
          <p:spPr bwMode="auto">
            <a:xfrm>
              <a:off x="1667585" y="9792390"/>
              <a:ext cx="2119781" cy="240982"/>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Bracknell Forest</a:t>
              </a:r>
              <a:endParaRPr lang="en-GB"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Text Box 2">
              <a:extLst>
                <a:ext uri="{FF2B5EF4-FFF2-40B4-BE49-F238E27FC236}">
                  <a16:creationId xmlns:a16="http://schemas.microsoft.com/office/drawing/2014/main" id="{40F7D69A-3422-B2D6-25F7-F9DD5AF23030}"/>
                </a:ext>
              </a:extLst>
            </p:cNvPr>
            <p:cNvSpPr txBox="1">
              <a:spLocks noChangeArrowheads="1"/>
            </p:cNvSpPr>
            <p:nvPr/>
          </p:nvSpPr>
          <p:spPr bwMode="auto">
            <a:xfrm>
              <a:off x="13575274" y="9792390"/>
              <a:ext cx="2861371"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Surrey Heath and Farnham</a:t>
              </a:r>
              <a:endParaRPr lang="en-GB"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9" name="Text Box 2">
              <a:extLst>
                <a:ext uri="{FF2B5EF4-FFF2-40B4-BE49-F238E27FC236}">
                  <a16:creationId xmlns:a16="http://schemas.microsoft.com/office/drawing/2014/main" id="{D911AF7A-130A-399A-C0CC-1C0576B1DC2F}"/>
                </a:ext>
              </a:extLst>
            </p:cNvPr>
            <p:cNvSpPr txBox="1">
              <a:spLocks noChangeArrowheads="1"/>
            </p:cNvSpPr>
            <p:nvPr/>
          </p:nvSpPr>
          <p:spPr bwMode="auto">
            <a:xfrm>
              <a:off x="12093245" y="9792390"/>
              <a:ext cx="1298305"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Slough</a:t>
              </a:r>
              <a:endParaRPr lang="en-GB"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2" name="Text Box 2">
              <a:extLst>
                <a:ext uri="{FF2B5EF4-FFF2-40B4-BE49-F238E27FC236}">
                  <a16:creationId xmlns:a16="http://schemas.microsoft.com/office/drawing/2014/main" id="{65C16051-FBA4-CCAD-EEF7-974BF1CB44D9}"/>
                </a:ext>
              </a:extLst>
            </p:cNvPr>
            <p:cNvSpPr txBox="1">
              <a:spLocks noChangeArrowheads="1"/>
            </p:cNvSpPr>
            <p:nvPr/>
          </p:nvSpPr>
          <p:spPr bwMode="auto">
            <a:xfrm>
              <a:off x="4109081" y="9792390"/>
              <a:ext cx="2864533"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North East Hampshire </a:t>
              </a:r>
              <a:endParaRPr lang="en-GB"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3" name="Text Box 2">
              <a:extLst>
                <a:ext uri="{FF2B5EF4-FFF2-40B4-BE49-F238E27FC236}">
                  <a16:creationId xmlns:a16="http://schemas.microsoft.com/office/drawing/2014/main" id="{E85C7597-57B8-4516-0364-6AC94F5B2204}"/>
                </a:ext>
              </a:extLst>
            </p:cNvPr>
            <p:cNvSpPr txBox="1">
              <a:spLocks noChangeArrowheads="1"/>
            </p:cNvSpPr>
            <p:nvPr/>
          </p:nvSpPr>
          <p:spPr bwMode="auto">
            <a:xfrm>
              <a:off x="7064045" y="9792390"/>
              <a:ext cx="4527910"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Royal Borough of Windsor and Maidenhead</a:t>
              </a:r>
              <a:endParaRPr lang="en-GB"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grpSp>
      <p:grpSp>
        <p:nvGrpSpPr>
          <p:cNvPr id="21" name="Group 20">
            <a:extLst>
              <a:ext uri="{FF2B5EF4-FFF2-40B4-BE49-F238E27FC236}">
                <a16:creationId xmlns:a16="http://schemas.microsoft.com/office/drawing/2014/main" id="{81FEE446-9922-9CA3-1D7B-388DE1374B87}"/>
              </a:ext>
            </a:extLst>
          </p:cNvPr>
          <p:cNvGrpSpPr/>
          <p:nvPr/>
        </p:nvGrpSpPr>
        <p:grpSpPr>
          <a:xfrm>
            <a:off x="382703" y="9563100"/>
            <a:ext cx="17522593" cy="85725"/>
            <a:chOff x="231140" y="9755505"/>
            <a:chExt cx="17522593" cy="85725"/>
          </a:xfrm>
        </p:grpSpPr>
        <p:sp>
          <p:nvSpPr>
            <p:cNvPr id="18" name="Text Box 2">
              <a:extLst>
                <a:ext uri="{FF2B5EF4-FFF2-40B4-BE49-F238E27FC236}">
                  <a16:creationId xmlns:a16="http://schemas.microsoft.com/office/drawing/2014/main" id="{A06B9BB8-EE7D-CC4A-CA5F-B6365F385EA6}"/>
                </a:ext>
              </a:extLst>
            </p:cNvPr>
            <p:cNvSpPr txBox="1">
              <a:spLocks noChangeArrowheads="1"/>
            </p:cNvSpPr>
            <p:nvPr/>
          </p:nvSpPr>
          <p:spPr bwMode="auto">
            <a:xfrm>
              <a:off x="4827905" y="9755505"/>
              <a:ext cx="12925828"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19" name="Text Box 2">
              <a:extLst>
                <a:ext uri="{FF2B5EF4-FFF2-40B4-BE49-F238E27FC236}">
                  <a16:creationId xmlns:a16="http://schemas.microsoft.com/office/drawing/2014/main" id="{22491887-5DEC-97E3-6935-E3ADD03B79AE}"/>
                </a:ext>
              </a:extLst>
            </p:cNvPr>
            <p:cNvSpPr txBox="1">
              <a:spLocks noChangeArrowheads="1"/>
            </p:cNvSpPr>
            <p:nvPr/>
          </p:nvSpPr>
          <p:spPr bwMode="auto">
            <a:xfrm>
              <a:off x="2529205" y="9755505"/>
              <a:ext cx="2860580"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dirty="0">
                  <a:solidFill>
                    <a:srgbClr val="000000"/>
                  </a:solidFill>
                  <a:effectLst/>
                  <a:highlight>
                    <a:srgbClr val="1064A1"/>
                  </a:highlight>
                  <a:latin typeface="Calibri" panose="020F0502020204030204" pitchFamily="34" charset="0"/>
                  <a:ea typeface="Calibri" panose="020F0502020204030204" pitchFamily="34" charset="0"/>
                  <a:cs typeface="Times New Roman" panose="02020603050405020304" pitchFamily="18" charset="0"/>
                </a:rPr>
                <a:t> </a:t>
              </a:r>
            </a:p>
          </p:txBody>
        </p:sp>
        <p:sp>
          <p:nvSpPr>
            <p:cNvPr id="20" name="Text Box 2">
              <a:extLst>
                <a:ext uri="{FF2B5EF4-FFF2-40B4-BE49-F238E27FC236}">
                  <a16:creationId xmlns:a16="http://schemas.microsoft.com/office/drawing/2014/main" id="{BF84AE8F-F953-49DA-4596-D337E19AE1DF}"/>
                </a:ext>
              </a:extLst>
            </p:cNvPr>
            <p:cNvSpPr txBox="1">
              <a:spLocks noChangeArrowheads="1"/>
            </p:cNvSpPr>
            <p:nvPr/>
          </p:nvSpPr>
          <p:spPr bwMode="auto">
            <a:xfrm>
              <a:off x="231140" y="9755505"/>
              <a:ext cx="2860580"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dirty="0">
                  <a:solidFill>
                    <a:srgbClr val="000000"/>
                  </a:solidFill>
                  <a:effectLst/>
                  <a:highlight>
                    <a:srgbClr val="1064A1"/>
                  </a:highlight>
                  <a:latin typeface="Calibri" panose="020F0502020204030204" pitchFamily="34" charset="0"/>
                  <a:ea typeface="Calibri" panose="020F0502020204030204" pitchFamily="34" charset="0"/>
                  <a:cs typeface="Times New Roman" panose="02020603050405020304" pitchFamily="18" charset="0"/>
                </a:rPr>
                <a:t> </a:t>
              </a:r>
            </a:p>
          </p:txBody>
        </p:sp>
      </p:grpSp>
      <p:sp>
        <p:nvSpPr>
          <p:cNvPr id="23" name="Hexagon 22">
            <a:extLst>
              <a:ext uri="{FF2B5EF4-FFF2-40B4-BE49-F238E27FC236}">
                <a16:creationId xmlns:a16="http://schemas.microsoft.com/office/drawing/2014/main" id="{5183C609-2E88-E3D7-1F85-40E05AA4DC8D}"/>
              </a:ext>
            </a:extLst>
          </p:cNvPr>
          <p:cNvSpPr/>
          <p:nvPr/>
        </p:nvSpPr>
        <p:spPr>
          <a:xfrm>
            <a:off x="3810000" y="9886207"/>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dirty="0"/>
          </a:p>
        </p:txBody>
      </p:sp>
      <p:sp>
        <p:nvSpPr>
          <p:cNvPr id="24" name="Hexagon 23">
            <a:extLst>
              <a:ext uri="{FF2B5EF4-FFF2-40B4-BE49-F238E27FC236}">
                <a16:creationId xmlns:a16="http://schemas.microsoft.com/office/drawing/2014/main" id="{0858EDD1-7A87-97B0-0D98-06585F26E3CB}"/>
              </a:ext>
            </a:extLst>
          </p:cNvPr>
          <p:cNvSpPr/>
          <p:nvPr/>
        </p:nvSpPr>
        <p:spPr>
          <a:xfrm>
            <a:off x="6781800" y="9880351"/>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dirty="0"/>
          </a:p>
        </p:txBody>
      </p:sp>
      <p:sp>
        <p:nvSpPr>
          <p:cNvPr id="25" name="Hexagon 24">
            <a:extLst>
              <a:ext uri="{FF2B5EF4-FFF2-40B4-BE49-F238E27FC236}">
                <a16:creationId xmlns:a16="http://schemas.microsoft.com/office/drawing/2014/main" id="{46F7FC29-D023-6313-BC65-3228851D4873}"/>
              </a:ext>
            </a:extLst>
          </p:cNvPr>
          <p:cNvSpPr/>
          <p:nvPr/>
        </p:nvSpPr>
        <p:spPr>
          <a:xfrm>
            <a:off x="11811000" y="9880351"/>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dirty="0"/>
          </a:p>
        </p:txBody>
      </p:sp>
      <p:sp>
        <p:nvSpPr>
          <p:cNvPr id="26" name="Hexagon 25">
            <a:extLst>
              <a:ext uri="{FF2B5EF4-FFF2-40B4-BE49-F238E27FC236}">
                <a16:creationId xmlns:a16="http://schemas.microsoft.com/office/drawing/2014/main" id="{A556CDF2-E18A-34D0-1E35-6D1AD4F63FE6}"/>
              </a:ext>
            </a:extLst>
          </p:cNvPr>
          <p:cNvSpPr/>
          <p:nvPr/>
        </p:nvSpPr>
        <p:spPr>
          <a:xfrm>
            <a:off x="13335000" y="9880351"/>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dirty="0"/>
          </a:p>
        </p:txBody>
      </p:sp>
      <p:sp>
        <p:nvSpPr>
          <p:cNvPr id="8" name="Title 7">
            <a:extLst>
              <a:ext uri="{FF2B5EF4-FFF2-40B4-BE49-F238E27FC236}">
                <a16:creationId xmlns:a16="http://schemas.microsoft.com/office/drawing/2014/main" id="{DAB55FB9-E796-1816-0DCC-24D46C4841D0}"/>
              </a:ext>
            </a:extLst>
          </p:cNvPr>
          <p:cNvSpPr>
            <a:spLocks noGrp="1"/>
          </p:cNvSpPr>
          <p:nvPr>
            <p:ph type="title"/>
          </p:nvPr>
        </p:nvSpPr>
        <p:spPr>
          <a:xfrm>
            <a:off x="382703" y="274638"/>
            <a:ext cx="15162097" cy="1143000"/>
          </a:xfrm>
        </p:spPr>
        <p:txBody>
          <a:bodyPr>
            <a:normAutofit/>
          </a:bodyPr>
          <a:lstStyle/>
          <a:p>
            <a:pPr algn="l"/>
            <a:r>
              <a:rPr lang="en-GB" b="1" dirty="0">
                <a:solidFill>
                  <a:schemeClr val="tx2"/>
                </a:solidFill>
              </a:rPr>
              <a:t>Resources and further information</a:t>
            </a:r>
          </a:p>
        </p:txBody>
      </p:sp>
      <p:graphicFrame>
        <p:nvGraphicFramePr>
          <p:cNvPr id="10" name="Object 9">
            <a:extLst>
              <a:ext uri="{FF2B5EF4-FFF2-40B4-BE49-F238E27FC236}">
                <a16:creationId xmlns:a16="http://schemas.microsoft.com/office/drawing/2014/main" id="{A2BBBE17-7F7D-AC76-2B42-FAF905DF1096}"/>
              </a:ext>
            </a:extLst>
          </p:cNvPr>
          <p:cNvGraphicFramePr>
            <a:graphicFrameLocks noChangeAspect="1"/>
          </p:cNvGraphicFramePr>
          <p:nvPr>
            <p:extLst>
              <p:ext uri="{D42A27DB-BD31-4B8C-83A1-F6EECF244321}">
                <p14:modId xmlns:p14="http://schemas.microsoft.com/office/powerpoint/2010/main" val="676693408"/>
              </p:ext>
            </p:extLst>
          </p:nvPr>
        </p:nvGraphicFramePr>
        <p:xfrm>
          <a:off x="3145747" y="2171700"/>
          <a:ext cx="1755115" cy="1143000"/>
        </p:xfrm>
        <a:graphic>
          <a:graphicData uri="http://schemas.openxmlformats.org/presentationml/2006/ole">
            <mc:AlternateContent xmlns:mc="http://schemas.openxmlformats.org/markup-compatibility/2006">
              <mc:Choice xmlns:v="urn:schemas-microsoft-com:vml" Requires="v">
                <p:oleObj name="Acrobat Document" showAsIcon="1" r:id="rId4" imgW="962741" imgH="625576" progId="AcroExch.Document.DC">
                  <p:embed/>
                </p:oleObj>
              </mc:Choice>
              <mc:Fallback>
                <p:oleObj name="Acrobat Document" showAsIcon="1" r:id="rId4" imgW="962741" imgH="625576" progId="AcroExch.Document.DC">
                  <p:embed/>
                  <p:pic>
                    <p:nvPicPr>
                      <p:cNvPr id="0" name="Object 3"/>
                      <p:cNvPicPr>
                        <a:picLocks noChangeAspect="1" noChangeArrowheads="1"/>
                      </p:cNvPicPr>
                      <p:nvPr/>
                    </p:nvPicPr>
                    <p:blipFill>
                      <a:blip r:embed="rId5"/>
                      <a:srcRect/>
                      <a:stretch>
                        <a:fillRect/>
                      </a:stretch>
                    </p:blipFill>
                    <p:spPr bwMode="auto">
                      <a:xfrm>
                        <a:off x="3145747" y="2171700"/>
                        <a:ext cx="1755115" cy="1143000"/>
                      </a:xfrm>
                      <a:prstGeom prst="rect">
                        <a:avLst/>
                      </a:prstGeom>
                      <a:noFill/>
                    </p:spPr>
                  </p:pic>
                </p:oleObj>
              </mc:Fallback>
            </mc:AlternateContent>
          </a:graphicData>
        </a:graphic>
      </p:graphicFrame>
      <p:sp>
        <p:nvSpPr>
          <p:cNvPr id="14" name="TextBox 13">
            <a:extLst>
              <a:ext uri="{FF2B5EF4-FFF2-40B4-BE49-F238E27FC236}">
                <a16:creationId xmlns:a16="http://schemas.microsoft.com/office/drawing/2014/main" id="{1414BE79-5D59-4F8D-ABB7-6C8818E5D2D8}"/>
              </a:ext>
            </a:extLst>
          </p:cNvPr>
          <p:cNvSpPr txBox="1"/>
          <p:nvPr/>
        </p:nvSpPr>
        <p:spPr>
          <a:xfrm>
            <a:off x="382703" y="1417638"/>
            <a:ext cx="17522593" cy="3108543"/>
          </a:xfrm>
          <a:prstGeom prst="rect">
            <a:avLst/>
          </a:prstGeom>
          <a:noFill/>
        </p:spPr>
        <p:txBody>
          <a:bodyPr wrap="square" rtlCol="0">
            <a:spAutoFit/>
          </a:bodyPr>
          <a:lstStyle/>
          <a:p>
            <a:r>
              <a:rPr lang="en-GB" sz="2800" dirty="0"/>
              <a:t>We have produced some Easy Read resources for patients and their carers about the RADF, these are attached below.  </a:t>
            </a:r>
          </a:p>
          <a:p>
            <a:endParaRPr lang="en-GB" sz="2800" dirty="0"/>
          </a:p>
          <a:p>
            <a:endParaRPr lang="en-GB" sz="2800" dirty="0"/>
          </a:p>
          <a:p>
            <a:endParaRPr lang="en-GB" sz="2800" dirty="0"/>
          </a:p>
          <a:p>
            <a:endParaRPr lang="en-GB" sz="2800" dirty="0"/>
          </a:p>
          <a:p>
            <a:r>
              <a:rPr lang="en-GB" sz="2800" dirty="0"/>
              <a:t>There is a range of RADF resources available on the Frimley ICS Health and Care website </a:t>
            </a:r>
            <a:r>
              <a:rPr lang="en-GB" sz="2800" dirty="0">
                <a:hlinkClick r:id="rId6"/>
              </a:rPr>
              <a:t>Learning Disability and Autism | Frimley Health and Care</a:t>
            </a:r>
            <a:endParaRPr lang="en-GB" sz="2800" i="1" dirty="0">
              <a:highlight>
                <a:srgbClr val="FFFF00"/>
              </a:highlight>
            </a:endParaRPr>
          </a:p>
        </p:txBody>
      </p:sp>
      <p:graphicFrame>
        <p:nvGraphicFramePr>
          <p:cNvPr id="27" name="Object 26">
            <a:extLst>
              <a:ext uri="{FF2B5EF4-FFF2-40B4-BE49-F238E27FC236}">
                <a16:creationId xmlns:a16="http://schemas.microsoft.com/office/drawing/2014/main" id="{B18C341A-FBCC-2BB5-7016-4C6569F9C5B0}"/>
              </a:ext>
            </a:extLst>
          </p:cNvPr>
          <p:cNvGraphicFramePr>
            <a:graphicFrameLocks noChangeAspect="1"/>
          </p:cNvGraphicFramePr>
          <p:nvPr>
            <p:extLst>
              <p:ext uri="{D42A27DB-BD31-4B8C-83A1-F6EECF244321}">
                <p14:modId xmlns:p14="http://schemas.microsoft.com/office/powerpoint/2010/main" val="1761573587"/>
              </p:ext>
            </p:extLst>
          </p:nvPr>
        </p:nvGraphicFramePr>
        <p:xfrm>
          <a:off x="909936" y="2171700"/>
          <a:ext cx="1708579" cy="1112694"/>
        </p:xfrm>
        <a:graphic>
          <a:graphicData uri="http://schemas.openxmlformats.org/presentationml/2006/ole">
            <mc:AlternateContent xmlns:mc="http://schemas.openxmlformats.org/markup-compatibility/2006">
              <mc:Choice xmlns:v="urn:schemas-microsoft-com:vml" Requires="v">
                <p:oleObj name="Acrobat Document" showAsIcon="1" r:id="rId7" imgW="962741" imgH="625576" progId="AcroExch.Document.DC">
                  <p:embed/>
                </p:oleObj>
              </mc:Choice>
              <mc:Fallback>
                <p:oleObj name="Acrobat Document" showAsIcon="1" r:id="rId7" imgW="962741" imgH="625576" progId="AcroExch.Document.DC">
                  <p:embed/>
                  <p:pic>
                    <p:nvPicPr>
                      <p:cNvPr id="0" name="Object 7"/>
                      <p:cNvPicPr>
                        <a:picLocks noChangeAspect="1" noChangeArrowheads="1"/>
                      </p:cNvPicPr>
                      <p:nvPr/>
                    </p:nvPicPr>
                    <p:blipFill>
                      <a:blip r:embed="rId8"/>
                      <a:srcRect/>
                      <a:stretch>
                        <a:fillRect/>
                      </a:stretch>
                    </p:blipFill>
                    <p:spPr bwMode="auto">
                      <a:xfrm>
                        <a:off x="909936" y="2171700"/>
                        <a:ext cx="1708579" cy="1112694"/>
                      </a:xfrm>
                      <a:prstGeom prst="rect">
                        <a:avLst/>
                      </a:prstGeom>
                      <a:noFill/>
                    </p:spPr>
                  </p:pic>
                </p:oleObj>
              </mc:Fallback>
            </mc:AlternateContent>
          </a:graphicData>
        </a:graphic>
      </p:graphicFrame>
      <p:sp>
        <p:nvSpPr>
          <p:cNvPr id="28" name="TextBox 27">
            <a:extLst>
              <a:ext uri="{FF2B5EF4-FFF2-40B4-BE49-F238E27FC236}">
                <a16:creationId xmlns:a16="http://schemas.microsoft.com/office/drawing/2014/main" id="{265A51B4-DEFE-D16F-7557-F21FC3630DB7}"/>
              </a:ext>
            </a:extLst>
          </p:cNvPr>
          <p:cNvSpPr txBox="1"/>
          <p:nvPr/>
        </p:nvSpPr>
        <p:spPr>
          <a:xfrm>
            <a:off x="382702" y="4647514"/>
            <a:ext cx="17522594" cy="4832092"/>
          </a:xfrm>
          <a:prstGeom prst="rect">
            <a:avLst/>
          </a:prstGeom>
          <a:noFill/>
        </p:spPr>
        <p:txBody>
          <a:bodyPr wrap="square" rtlCol="0">
            <a:spAutoFit/>
          </a:bodyPr>
          <a:lstStyle/>
          <a:p>
            <a:r>
              <a:rPr lang="en-GB" sz="2800" dirty="0">
                <a:hlinkClick r:id="rId9"/>
              </a:rPr>
              <a:t>NHSE England - What digital flagging means for patients</a:t>
            </a:r>
            <a:r>
              <a:rPr lang="en-GB" sz="2800" dirty="0"/>
              <a:t> (</a:t>
            </a:r>
            <a:r>
              <a:rPr lang="en-GB" sz="2800" dirty="0" err="1"/>
              <a:t>youtube</a:t>
            </a:r>
            <a:r>
              <a:rPr lang="en-GB" sz="2800" dirty="0"/>
              <a:t> video)</a:t>
            </a:r>
          </a:p>
          <a:p>
            <a:r>
              <a:rPr lang="en-GB" sz="2800" dirty="0"/>
              <a:t>The NHS Digital page about the RADF can be accessed </a:t>
            </a:r>
            <a:r>
              <a:rPr lang="en-US" sz="2800" u="sng" dirty="0">
                <a:solidFill>
                  <a:srgbClr val="0000FF"/>
                </a:solidFill>
                <a:effectLst/>
                <a:ea typeface="Arial" panose="020B0604020202020204" pitchFamily="34" charset="0"/>
                <a:cs typeface="Times New Roman" panose="02020603050405020304" pitchFamily="18" charset="0"/>
                <a:hlinkClick r:id="rId10"/>
              </a:rPr>
              <a:t>HERE</a:t>
            </a:r>
            <a:r>
              <a:rPr lang="en-US" sz="2800" u="sng" dirty="0">
                <a:solidFill>
                  <a:srgbClr val="0000FF"/>
                </a:solidFill>
                <a:effectLst/>
                <a:ea typeface="Arial" panose="020B0604020202020204" pitchFamily="34" charset="0"/>
                <a:cs typeface="Times New Roman" panose="02020603050405020304" pitchFamily="18" charset="0"/>
              </a:rPr>
              <a:t> </a:t>
            </a:r>
            <a:endParaRPr lang="en-US" sz="2800" dirty="0">
              <a:solidFill>
                <a:srgbClr val="0000FF"/>
              </a:solidFill>
              <a:effectLst/>
              <a:ea typeface="Arial" panose="020B0604020202020204" pitchFamily="34" charset="0"/>
              <a:cs typeface="Times New Roman" panose="02020603050405020304" pitchFamily="18" charset="0"/>
            </a:endParaRPr>
          </a:p>
          <a:p>
            <a:endParaRPr lang="en-US" sz="2800" dirty="0">
              <a:solidFill>
                <a:srgbClr val="0000FF"/>
              </a:solidFill>
              <a:cs typeface="Times New Roman" panose="02020603050405020304" pitchFamily="18" charset="0"/>
            </a:endParaRPr>
          </a:p>
          <a:p>
            <a:r>
              <a:rPr lang="en-US" sz="2800" dirty="0">
                <a:cs typeface="Times New Roman" panose="02020603050405020304" pitchFamily="18" charset="0"/>
              </a:rPr>
              <a:t>The list of national RADF SNOMED codes can be found </a:t>
            </a:r>
            <a:r>
              <a:rPr lang="en-US" sz="2800" u="sng" dirty="0">
                <a:solidFill>
                  <a:srgbClr val="0000FF"/>
                </a:solidFill>
                <a:effectLst/>
                <a:ea typeface="Arial" panose="020B0604020202020204" pitchFamily="34" charset="0"/>
                <a:cs typeface="Times New Roman" panose="02020603050405020304" pitchFamily="18" charset="0"/>
                <a:hlinkClick r:id="rId11"/>
              </a:rPr>
              <a:t>HERE</a:t>
            </a:r>
            <a:r>
              <a:rPr lang="en-GB" dirty="0"/>
              <a:t> </a:t>
            </a:r>
            <a:r>
              <a:rPr lang="en-GB" sz="2800" dirty="0"/>
              <a:t>and </a:t>
            </a:r>
            <a:r>
              <a:rPr lang="en-GB" sz="2800" u="sng" dirty="0">
                <a:solidFill>
                  <a:srgbClr val="0563C1"/>
                </a:solidFill>
                <a:effectLst/>
                <a:ea typeface="Calibri" panose="020F0502020204030204" pitchFamily="34" charset="0"/>
                <a:cs typeface="Calibri" panose="020F0502020204030204" pitchFamily="34" charset="0"/>
                <a:hlinkClick r:id="rId12"/>
              </a:rPr>
              <a:t>Reasonable Adjustments Digital Flag</a:t>
            </a:r>
            <a:endParaRPr lang="en-GB" sz="2800" u="sng" dirty="0">
              <a:solidFill>
                <a:srgbClr val="0563C1"/>
              </a:solidFill>
              <a:effectLst/>
              <a:ea typeface="Calibri" panose="020F0502020204030204" pitchFamily="34" charset="0"/>
              <a:cs typeface="Calibri" panose="020F0502020204030204" pitchFamily="34" charset="0"/>
            </a:endParaRPr>
          </a:p>
          <a:p>
            <a:endParaRPr lang="en-GB" sz="2800" dirty="0"/>
          </a:p>
          <a:p>
            <a:r>
              <a:rPr lang="en-GB" sz="2800" dirty="0"/>
              <a:t>RADF Webinar </a:t>
            </a:r>
            <a:r>
              <a:rPr lang="en-US" sz="2800" u="sng" dirty="0">
                <a:solidFill>
                  <a:srgbClr val="0000FF"/>
                </a:solidFill>
                <a:effectLst/>
                <a:ea typeface="Arial" panose="020B0604020202020204" pitchFamily="34" charset="0"/>
                <a:cs typeface="Times New Roman" panose="02020603050405020304" pitchFamily="18" charset="0"/>
                <a:hlinkClick r:id="rId13"/>
              </a:rPr>
              <a:t>NHSE Allied Health Professional Webinar re RADF</a:t>
            </a:r>
            <a:endParaRPr lang="en-US" sz="2800" u="sng" dirty="0">
              <a:solidFill>
                <a:srgbClr val="0000FF"/>
              </a:solidFill>
              <a:effectLst/>
              <a:ea typeface="Arial" panose="020B0604020202020204" pitchFamily="34" charset="0"/>
              <a:cs typeface="Times New Roman" panose="02020603050405020304" pitchFamily="18" charset="0"/>
            </a:endParaRPr>
          </a:p>
          <a:p>
            <a:endParaRPr lang="en-US" sz="2800" u="sng" dirty="0">
              <a:solidFill>
                <a:srgbClr val="0000FF"/>
              </a:solidFill>
              <a:ea typeface="Arial" panose="020B0604020202020204" pitchFamily="34" charset="0"/>
              <a:cs typeface="Times New Roman" panose="02020603050405020304" pitchFamily="18" charset="0"/>
            </a:endParaRPr>
          </a:p>
          <a:p>
            <a:r>
              <a:rPr lang="en-GB" sz="2800" dirty="0">
                <a:effectLst/>
                <a:ea typeface="Arial" panose="020B0604020202020204" pitchFamily="34" charset="0"/>
                <a:cs typeface="Times New Roman" panose="02020603050405020304" pitchFamily="18" charset="0"/>
              </a:rPr>
              <a:t>If you have any questions or would like more support, please contact Ann Bryant, Learning Disability and Autism Transformation Manager (</a:t>
            </a:r>
            <a:r>
              <a:rPr lang="en-GB" sz="2800" dirty="0">
                <a:ea typeface="Arial" panose="020B0604020202020204" pitchFamily="34" charset="0"/>
                <a:cs typeface="Times New Roman" panose="02020603050405020304" pitchFamily="18" charset="0"/>
              </a:rPr>
              <a:t>all age) </a:t>
            </a:r>
            <a:r>
              <a:rPr lang="en-GB" sz="2800" dirty="0">
                <a:effectLst/>
                <a:ea typeface="Arial" panose="020B0604020202020204" pitchFamily="34" charset="0"/>
                <a:cs typeface="Times New Roman" panose="02020603050405020304" pitchFamily="18" charset="0"/>
              </a:rPr>
              <a:t>via email: </a:t>
            </a:r>
            <a:r>
              <a:rPr lang="en-GB" sz="2800" dirty="0">
                <a:effectLst/>
                <a:ea typeface="Arial" panose="020B0604020202020204" pitchFamily="34" charset="0"/>
                <a:cs typeface="Times New Roman" panose="02020603050405020304" pitchFamily="18" charset="0"/>
                <a:hlinkClick r:id="rId14"/>
              </a:rPr>
              <a:t>ann</a:t>
            </a:r>
            <a:r>
              <a:rPr lang="en-GB" sz="2800" dirty="0">
                <a:ea typeface="Arial" panose="020B0604020202020204" pitchFamily="34" charset="0"/>
                <a:cs typeface="Times New Roman" panose="02020603050405020304" pitchFamily="18" charset="0"/>
                <a:hlinkClick r:id="rId14"/>
              </a:rPr>
              <a:t>.bryant@nhs.net</a:t>
            </a:r>
            <a:endParaRPr lang="en-GB" sz="2800" dirty="0">
              <a:ea typeface="Arial" panose="020B0604020202020204" pitchFamily="34" charset="0"/>
              <a:cs typeface="Times New Roman" panose="02020603050405020304" pitchFamily="18" charset="0"/>
            </a:endParaRPr>
          </a:p>
          <a:p>
            <a:endParaRPr lang="en-GB" sz="2800" dirty="0">
              <a:effectLst/>
              <a:ea typeface="Arial" panose="020B0604020202020204" pitchFamily="34" charset="0"/>
              <a:cs typeface="Times New Roman" panose="02020603050405020304" pitchFamily="18" charset="0"/>
            </a:endParaRPr>
          </a:p>
          <a:p>
            <a:endParaRPr lang="en-GB" sz="2800" dirty="0"/>
          </a:p>
        </p:txBody>
      </p:sp>
    </p:spTree>
    <p:extLst>
      <p:ext uri="{BB962C8B-B14F-4D97-AF65-F5344CB8AC3E}">
        <p14:creationId xmlns:p14="http://schemas.microsoft.com/office/powerpoint/2010/main" val="32165919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Logo&#10;&#10;Description automatically generated">
            <a:extLst>
              <a:ext uri="{FF2B5EF4-FFF2-40B4-BE49-F238E27FC236}">
                <a16:creationId xmlns:a16="http://schemas.microsoft.com/office/drawing/2014/main" id="{D69D2555-EB99-BA30-AE5B-FCFF8988530C}"/>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856227" y="494610"/>
            <a:ext cx="1288773" cy="1010488"/>
          </a:xfrm>
          <a:prstGeom prst="rect">
            <a:avLst/>
          </a:prstGeom>
          <a:noFill/>
          <a:ln>
            <a:noFill/>
          </a:ln>
        </p:spPr>
      </p:pic>
      <p:grpSp>
        <p:nvGrpSpPr>
          <p:cNvPr id="22" name="Group 21">
            <a:extLst>
              <a:ext uri="{FF2B5EF4-FFF2-40B4-BE49-F238E27FC236}">
                <a16:creationId xmlns:a16="http://schemas.microsoft.com/office/drawing/2014/main" id="{49F92EE8-4B56-686F-57C3-5EC0ABE12A68}"/>
              </a:ext>
            </a:extLst>
          </p:cNvPr>
          <p:cNvGrpSpPr/>
          <p:nvPr/>
        </p:nvGrpSpPr>
        <p:grpSpPr>
          <a:xfrm>
            <a:off x="1842540" y="9774506"/>
            <a:ext cx="14769060" cy="260985"/>
            <a:chOff x="1667585" y="9792390"/>
            <a:chExt cx="14769060" cy="260985"/>
          </a:xfrm>
        </p:grpSpPr>
        <p:sp>
          <p:nvSpPr>
            <p:cNvPr id="2" name="Text Box 2">
              <a:extLst>
                <a:ext uri="{FF2B5EF4-FFF2-40B4-BE49-F238E27FC236}">
                  <a16:creationId xmlns:a16="http://schemas.microsoft.com/office/drawing/2014/main" id="{157FCAE0-734E-DBFA-FEC5-6E9CE094F6EC}"/>
                </a:ext>
              </a:extLst>
            </p:cNvPr>
            <p:cNvSpPr txBox="1">
              <a:spLocks noChangeArrowheads="1"/>
            </p:cNvSpPr>
            <p:nvPr/>
          </p:nvSpPr>
          <p:spPr bwMode="auto">
            <a:xfrm>
              <a:off x="1667585" y="9792390"/>
              <a:ext cx="2119781" cy="240982"/>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Bracknell Forest</a:t>
              </a:r>
              <a:endParaRPr lang="en-GB"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Text Box 2">
              <a:extLst>
                <a:ext uri="{FF2B5EF4-FFF2-40B4-BE49-F238E27FC236}">
                  <a16:creationId xmlns:a16="http://schemas.microsoft.com/office/drawing/2014/main" id="{40F7D69A-3422-B2D6-25F7-F9DD5AF23030}"/>
                </a:ext>
              </a:extLst>
            </p:cNvPr>
            <p:cNvSpPr txBox="1">
              <a:spLocks noChangeArrowheads="1"/>
            </p:cNvSpPr>
            <p:nvPr/>
          </p:nvSpPr>
          <p:spPr bwMode="auto">
            <a:xfrm>
              <a:off x="13575274" y="9792390"/>
              <a:ext cx="2861371"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Surrey Heath and Farnham</a:t>
              </a:r>
              <a:endParaRPr lang="en-GB"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9" name="Text Box 2">
              <a:extLst>
                <a:ext uri="{FF2B5EF4-FFF2-40B4-BE49-F238E27FC236}">
                  <a16:creationId xmlns:a16="http://schemas.microsoft.com/office/drawing/2014/main" id="{D911AF7A-130A-399A-C0CC-1C0576B1DC2F}"/>
                </a:ext>
              </a:extLst>
            </p:cNvPr>
            <p:cNvSpPr txBox="1">
              <a:spLocks noChangeArrowheads="1"/>
            </p:cNvSpPr>
            <p:nvPr/>
          </p:nvSpPr>
          <p:spPr bwMode="auto">
            <a:xfrm>
              <a:off x="12093245" y="9792390"/>
              <a:ext cx="1298305"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Slough</a:t>
              </a:r>
              <a:endParaRPr lang="en-GB"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2" name="Text Box 2">
              <a:extLst>
                <a:ext uri="{FF2B5EF4-FFF2-40B4-BE49-F238E27FC236}">
                  <a16:creationId xmlns:a16="http://schemas.microsoft.com/office/drawing/2014/main" id="{65C16051-FBA4-CCAD-EEF7-974BF1CB44D9}"/>
                </a:ext>
              </a:extLst>
            </p:cNvPr>
            <p:cNvSpPr txBox="1">
              <a:spLocks noChangeArrowheads="1"/>
            </p:cNvSpPr>
            <p:nvPr/>
          </p:nvSpPr>
          <p:spPr bwMode="auto">
            <a:xfrm>
              <a:off x="4109081" y="9792390"/>
              <a:ext cx="2864533"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North East Hampshire </a:t>
              </a:r>
              <a:endParaRPr lang="en-GB"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3" name="Text Box 2">
              <a:extLst>
                <a:ext uri="{FF2B5EF4-FFF2-40B4-BE49-F238E27FC236}">
                  <a16:creationId xmlns:a16="http://schemas.microsoft.com/office/drawing/2014/main" id="{E85C7597-57B8-4516-0364-6AC94F5B2204}"/>
                </a:ext>
              </a:extLst>
            </p:cNvPr>
            <p:cNvSpPr txBox="1">
              <a:spLocks noChangeArrowheads="1"/>
            </p:cNvSpPr>
            <p:nvPr/>
          </p:nvSpPr>
          <p:spPr bwMode="auto">
            <a:xfrm>
              <a:off x="7064045" y="9792390"/>
              <a:ext cx="4527910"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Royal Borough of Windsor and Maidenhead</a:t>
              </a:r>
              <a:endParaRPr lang="en-GB"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grpSp>
      <p:grpSp>
        <p:nvGrpSpPr>
          <p:cNvPr id="21" name="Group 20">
            <a:extLst>
              <a:ext uri="{FF2B5EF4-FFF2-40B4-BE49-F238E27FC236}">
                <a16:creationId xmlns:a16="http://schemas.microsoft.com/office/drawing/2014/main" id="{81FEE446-9922-9CA3-1D7B-388DE1374B87}"/>
              </a:ext>
            </a:extLst>
          </p:cNvPr>
          <p:cNvGrpSpPr/>
          <p:nvPr/>
        </p:nvGrpSpPr>
        <p:grpSpPr>
          <a:xfrm>
            <a:off x="382703" y="9563100"/>
            <a:ext cx="17522593" cy="85725"/>
            <a:chOff x="231140" y="9755505"/>
            <a:chExt cx="17522593" cy="85725"/>
          </a:xfrm>
        </p:grpSpPr>
        <p:sp>
          <p:nvSpPr>
            <p:cNvPr id="18" name="Text Box 2">
              <a:extLst>
                <a:ext uri="{FF2B5EF4-FFF2-40B4-BE49-F238E27FC236}">
                  <a16:creationId xmlns:a16="http://schemas.microsoft.com/office/drawing/2014/main" id="{A06B9BB8-EE7D-CC4A-CA5F-B6365F385EA6}"/>
                </a:ext>
              </a:extLst>
            </p:cNvPr>
            <p:cNvSpPr txBox="1">
              <a:spLocks noChangeArrowheads="1"/>
            </p:cNvSpPr>
            <p:nvPr/>
          </p:nvSpPr>
          <p:spPr bwMode="auto">
            <a:xfrm>
              <a:off x="4827905" y="9755505"/>
              <a:ext cx="12925828"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19" name="Text Box 2">
              <a:extLst>
                <a:ext uri="{FF2B5EF4-FFF2-40B4-BE49-F238E27FC236}">
                  <a16:creationId xmlns:a16="http://schemas.microsoft.com/office/drawing/2014/main" id="{22491887-5DEC-97E3-6935-E3ADD03B79AE}"/>
                </a:ext>
              </a:extLst>
            </p:cNvPr>
            <p:cNvSpPr txBox="1">
              <a:spLocks noChangeArrowheads="1"/>
            </p:cNvSpPr>
            <p:nvPr/>
          </p:nvSpPr>
          <p:spPr bwMode="auto">
            <a:xfrm>
              <a:off x="2529205" y="9755505"/>
              <a:ext cx="2860580"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dirty="0">
                  <a:solidFill>
                    <a:srgbClr val="000000"/>
                  </a:solidFill>
                  <a:effectLst/>
                  <a:highlight>
                    <a:srgbClr val="1064A1"/>
                  </a:highlight>
                  <a:latin typeface="Calibri" panose="020F0502020204030204" pitchFamily="34" charset="0"/>
                  <a:ea typeface="Calibri" panose="020F0502020204030204" pitchFamily="34" charset="0"/>
                  <a:cs typeface="Times New Roman" panose="02020603050405020304" pitchFamily="18" charset="0"/>
                </a:rPr>
                <a:t> </a:t>
              </a:r>
            </a:p>
          </p:txBody>
        </p:sp>
        <p:sp>
          <p:nvSpPr>
            <p:cNvPr id="20" name="Text Box 2">
              <a:extLst>
                <a:ext uri="{FF2B5EF4-FFF2-40B4-BE49-F238E27FC236}">
                  <a16:creationId xmlns:a16="http://schemas.microsoft.com/office/drawing/2014/main" id="{BF84AE8F-F953-49DA-4596-D337E19AE1DF}"/>
                </a:ext>
              </a:extLst>
            </p:cNvPr>
            <p:cNvSpPr txBox="1">
              <a:spLocks noChangeArrowheads="1"/>
            </p:cNvSpPr>
            <p:nvPr/>
          </p:nvSpPr>
          <p:spPr bwMode="auto">
            <a:xfrm>
              <a:off x="231140" y="9755505"/>
              <a:ext cx="2860580"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dirty="0">
                  <a:solidFill>
                    <a:srgbClr val="000000"/>
                  </a:solidFill>
                  <a:effectLst/>
                  <a:highlight>
                    <a:srgbClr val="1064A1"/>
                  </a:highlight>
                  <a:latin typeface="Calibri" panose="020F0502020204030204" pitchFamily="34" charset="0"/>
                  <a:ea typeface="Calibri" panose="020F0502020204030204" pitchFamily="34" charset="0"/>
                  <a:cs typeface="Times New Roman" panose="02020603050405020304" pitchFamily="18" charset="0"/>
                </a:rPr>
                <a:t> </a:t>
              </a:r>
            </a:p>
          </p:txBody>
        </p:sp>
      </p:grpSp>
      <p:sp>
        <p:nvSpPr>
          <p:cNvPr id="23" name="Hexagon 22">
            <a:extLst>
              <a:ext uri="{FF2B5EF4-FFF2-40B4-BE49-F238E27FC236}">
                <a16:creationId xmlns:a16="http://schemas.microsoft.com/office/drawing/2014/main" id="{5183C609-2E88-E3D7-1F85-40E05AA4DC8D}"/>
              </a:ext>
            </a:extLst>
          </p:cNvPr>
          <p:cNvSpPr/>
          <p:nvPr/>
        </p:nvSpPr>
        <p:spPr>
          <a:xfrm>
            <a:off x="3810000" y="9886207"/>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dirty="0"/>
          </a:p>
        </p:txBody>
      </p:sp>
      <p:sp>
        <p:nvSpPr>
          <p:cNvPr id="24" name="Hexagon 23">
            <a:extLst>
              <a:ext uri="{FF2B5EF4-FFF2-40B4-BE49-F238E27FC236}">
                <a16:creationId xmlns:a16="http://schemas.microsoft.com/office/drawing/2014/main" id="{0858EDD1-7A87-97B0-0D98-06585F26E3CB}"/>
              </a:ext>
            </a:extLst>
          </p:cNvPr>
          <p:cNvSpPr/>
          <p:nvPr/>
        </p:nvSpPr>
        <p:spPr>
          <a:xfrm>
            <a:off x="6781800" y="9880351"/>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dirty="0"/>
          </a:p>
        </p:txBody>
      </p:sp>
      <p:sp>
        <p:nvSpPr>
          <p:cNvPr id="25" name="Hexagon 24">
            <a:extLst>
              <a:ext uri="{FF2B5EF4-FFF2-40B4-BE49-F238E27FC236}">
                <a16:creationId xmlns:a16="http://schemas.microsoft.com/office/drawing/2014/main" id="{46F7FC29-D023-6313-BC65-3228851D4873}"/>
              </a:ext>
            </a:extLst>
          </p:cNvPr>
          <p:cNvSpPr/>
          <p:nvPr/>
        </p:nvSpPr>
        <p:spPr>
          <a:xfrm>
            <a:off x="11811000" y="9880351"/>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dirty="0"/>
          </a:p>
        </p:txBody>
      </p:sp>
      <p:sp>
        <p:nvSpPr>
          <p:cNvPr id="26" name="Hexagon 25">
            <a:extLst>
              <a:ext uri="{FF2B5EF4-FFF2-40B4-BE49-F238E27FC236}">
                <a16:creationId xmlns:a16="http://schemas.microsoft.com/office/drawing/2014/main" id="{A556CDF2-E18A-34D0-1E35-6D1AD4F63FE6}"/>
              </a:ext>
            </a:extLst>
          </p:cNvPr>
          <p:cNvSpPr/>
          <p:nvPr/>
        </p:nvSpPr>
        <p:spPr>
          <a:xfrm>
            <a:off x="13335000" y="9880351"/>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dirty="0"/>
          </a:p>
        </p:txBody>
      </p:sp>
      <p:sp>
        <p:nvSpPr>
          <p:cNvPr id="4" name="Title 3">
            <a:extLst>
              <a:ext uri="{FF2B5EF4-FFF2-40B4-BE49-F238E27FC236}">
                <a16:creationId xmlns:a16="http://schemas.microsoft.com/office/drawing/2014/main" id="{F7528D9C-A9DD-AA2E-5153-E4A192DFA108}"/>
              </a:ext>
            </a:extLst>
          </p:cNvPr>
          <p:cNvSpPr>
            <a:spLocks noGrp="1"/>
          </p:cNvSpPr>
          <p:nvPr>
            <p:ph type="title"/>
          </p:nvPr>
        </p:nvSpPr>
        <p:spPr>
          <a:xfrm>
            <a:off x="457200" y="274638"/>
            <a:ext cx="15087600" cy="1143000"/>
          </a:xfrm>
        </p:spPr>
        <p:txBody>
          <a:bodyPr/>
          <a:lstStyle/>
          <a:p>
            <a:pPr algn="l"/>
            <a:r>
              <a:rPr lang="en-GB" b="1" dirty="0">
                <a:solidFill>
                  <a:schemeClr val="tx2"/>
                </a:solidFill>
              </a:rPr>
              <a:t>Contents</a:t>
            </a:r>
          </a:p>
        </p:txBody>
      </p:sp>
      <p:sp>
        <p:nvSpPr>
          <p:cNvPr id="6" name="Content Placeholder 5">
            <a:extLst>
              <a:ext uri="{FF2B5EF4-FFF2-40B4-BE49-F238E27FC236}">
                <a16:creationId xmlns:a16="http://schemas.microsoft.com/office/drawing/2014/main" id="{6E475D4D-B8CE-095A-7BE8-1F62EBBFA066}"/>
              </a:ext>
            </a:extLst>
          </p:cNvPr>
          <p:cNvSpPr>
            <a:spLocks noGrp="1"/>
          </p:cNvSpPr>
          <p:nvPr>
            <p:ph idx="1"/>
          </p:nvPr>
        </p:nvSpPr>
        <p:spPr>
          <a:xfrm>
            <a:off x="457200" y="1600200"/>
            <a:ext cx="17448096" cy="7505700"/>
          </a:xfrm>
        </p:spPr>
        <p:txBody>
          <a:bodyPr/>
          <a:lstStyle/>
          <a:p>
            <a:r>
              <a:rPr lang="en-GB" dirty="0"/>
              <a:t>Slide 1 – Title page</a:t>
            </a:r>
          </a:p>
          <a:p>
            <a:r>
              <a:rPr lang="en-GB" dirty="0"/>
              <a:t>Slide 2 – Contents</a:t>
            </a:r>
          </a:p>
          <a:p>
            <a:r>
              <a:rPr lang="en-GB" dirty="0"/>
              <a:t>Slides 3 and 4 – Introduction</a:t>
            </a:r>
          </a:p>
          <a:p>
            <a:r>
              <a:rPr lang="en-GB" dirty="0"/>
              <a:t>Slide 5 – The six-step process</a:t>
            </a:r>
          </a:p>
          <a:p>
            <a:r>
              <a:rPr lang="en-GB" dirty="0"/>
              <a:t>Slide 6 – Phase One – what do we need to do – (suggestions)</a:t>
            </a:r>
          </a:p>
          <a:p>
            <a:r>
              <a:rPr lang="en-GB" dirty="0"/>
              <a:t>Slide 7 and 8 – How the Reasonable Adjustment Digital Flag is added to the patient’s record</a:t>
            </a:r>
          </a:p>
          <a:p>
            <a:r>
              <a:rPr lang="en-GB" dirty="0"/>
              <a:t>Slide 9 – Examples and case studies</a:t>
            </a:r>
          </a:p>
          <a:p>
            <a:r>
              <a:rPr lang="en-GB" dirty="0"/>
              <a:t>Slide 10 – Resources and further information</a:t>
            </a:r>
          </a:p>
        </p:txBody>
      </p:sp>
    </p:spTree>
    <p:extLst>
      <p:ext uri="{BB962C8B-B14F-4D97-AF65-F5344CB8AC3E}">
        <p14:creationId xmlns:p14="http://schemas.microsoft.com/office/powerpoint/2010/main" val="40373266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Logo&#10;&#10;Description automatically generated">
            <a:extLst>
              <a:ext uri="{FF2B5EF4-FFF2-40B4-BE49-F238E27FC236}">
                <a16:creationId xmlns:a16="http://schemas.microsoft.com/office/drawing/2014/main" id="{D69D2555-EB99-BA30-AE5B-FCFF8988530C}"/>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856227" y="494610"/>
            <a:ext cx="1288773" cy="1010488"/>
          </a:xfrm>
          <a:prstGeom prst="rect">
            <a:avLst/>
          </a:prstGeom>
          <a:noFill/>
          <a:ln>
            <a:noFill/>
          </a:ln>
        </p:spPr>
      </p:pic>
      <p:grpSp>
        <p:nvGrpSpPr>
          <p:cNvPr id="22" name="Group 21">
            <a:extLst>
              <a:ext uri="{FF2B5EF4-FFF2-40B4-BE49-F238E27FC236}">
                <a16:creationId xmlns:a16="http://schemas.microsoft.com/office/drawing/2014/main" id="{49F92EE8-4B56-686F-57C3-5EC0ABE12A68}"/>
              </a:ext>
            </a:extLst>
          </p:cNvPr>
          <p:cNvGrpSpPr/>
          <p:nvPr/>
        </p:nvGrpSpPr>
        <p:grpSpPr>
          <a:xfrm>
            <a:off x="1842540" y="9774506"/>
            <a:ext cx="14769060" cy="260985"/>
            <a:chOff x="1667585" y="9792390"/>
            <a:chExt cx="14769060" cy="260985"/>
          </a:xfrm>
        </p:grpSpPr>
        <p:sp>
          <p:nvSpPr>
            <p:cNvPr id="2" name="Text Box 2">
              <a:extLst>
                <a:ext uri="{FF2B5EF4-FFF2-40B4-BE49-F238E27FC236}">
                  <a16:creationId xmlns:a16="http://schemas.microsoft.com/office/drawing/2014/main" id="{157FCAE0-734E-DBFA-FEC5-6E9CE094F6EC}"/>
                </a:ext>
              </a:extLst>
            </p:cNvPr>
            <p:cNvSpPr txBox="1">
              <a:spLocks noChangeArrowheads="1"/>
            </p:cNvSpPr>
            <p:nvPr/>
          </p:nvSpPr>
          <p:spPr bwMode="auto">
            <a:xfrm>
              <a:off x="1667585" y="9792390"/>
              <a:ext cx="2119781" cy="240982"/>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Bracknell Forest</a:t>
              </a:r>
              <a:endParaRPr lang="en-GB"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Text Box 2">
              <a:extLst>
                <a:ext uri="{FF2B5EF4-FFF2-40B4-BE49-F238E27FC236}">
                  <a16:creationId xmlns:a16="http://schemas.microsoft.com/office/drawing/2014/main" id="{40F7D69A-3422-B2D6-25F7-F9DD5AF23030}"/>
                </a:ext>
              </a:extLst>
            </p:cNvPr>
            <p:cNvSpPr txBox="1">
              <a:spLocks noChangeArrowheads="1"/>
            </p:cNvSpPr>
            <p:nvPr/>
          </p:nvSpPr>
          <p:spPr bwMode="auto">
            <a:xfrm>
              <a:off x="13575274" y="9792390"/>
              <a:ext cx="2861371"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Surrey Heath and Farnham</a:t>
              </a:r>
              <a:endParaRPr lang="en-GB"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9" name="Text Box 2">
              <a:extLst>
                <a:ext uri="{FF2B5EF4-FFF2-40B4-BE49-F238E27FC236}">
                  <a16:creationId xmlns:a16="http://schemas.microsoft.com/office/drawing/2014/main" id="{D911AF7A-130A-399A-C0CC-1C0576B1DC2F}"/>
                </a:ext>
              </a:extLst>
            </p:cNvPr>
            <p:cNvSpPr txBox="1">
              <a:spLocks noChangeArrowheads="1"/>
            </p:cNvSpPr>
            <p:nvPr/>
          </p:nvSpPr>
          <p:spPr bwMode="auto">
            <a:xfrm>
              <a:off x="12093245" y="9792390"/>
              <a:ext cx="1298305"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Slough</a:t>
              </a:r>
              <a:endParaRPr lang="en-GB"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2" name="Text Box 2">
              <a:extLst>
                <a:ext uri="{FF2B5EF4-FFF2-40B4-BE49-F238E27FC236}">
                  <a16:creationId xmlns:a16="http://schemas.microsoft.com/office/drawing/2014/main" id="{65C16051-FBA4-CCAD-EEF7-974BF1CB44D9}"/>
                </a:ext>
              </a:extLst>
            </p:cNvPr>
            <p:cNvSpPr txBox="1">
              <a:spLocks noChangeArrowheads="1"/>
            </p:cNvSpPr>
            <p:nvPr/>
          </p:nvSpPr>
          <p:spPr bwMode="auto">
            <a:xfrm>
              <a:off x="4109081" y="9792390"/>
              <a:ext cx="2864533"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North East Hampshire </a:t>
              </a:r>
              <a:endParaRPr lang="en-GB"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3" name="Text Box 2">
              <a:extLst>
                <a:ext uri="{FF2B5EF4-FFF2-40B4-BE49-F238E27FC236}">
                  <a16:creationId xmlns:a16="http://schemas.microsoft.com/office/drawing/2014/main" id="{E85C7597-57B8-4516-0364-6AC94F5B2204}"/>
                </a:ext>
              </a:extLst>
            </p:cNvPr>
            <p:cNvSpPr txBox="1">
              <a:spLocks noChangeArrowheads="1"/>
            </p:cNvSpPr>
            <p:nvPr/>
          </p:nvSpPr>
          <p:spPr bwMode="auto">
            <a:xfrm>
              <a:off x="7064045" y="9792390"/>
              <a:ext cx="4527910"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Royal Borough of Windsor and Maidenhead</a:t>
              </a:r>
              <a:endParaRPr lang="en-GB"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grpSp>
      <p:grpSp>
        <p:nvGrpSpPr>
          <p:cNvPr id="21" name="Group 20">
            <a:extLst>
              <a:ext uri="{FF2B5EF4-FFF2-40B4-BE49-F238E27FC236}">
                <a16:creationId xmlns:a16="http://schemas.microsoft.com/office/drawing/2014/main" id="{81FEE446-9922-9CA3-1D7B-388DE1374B87}"/>
              </a:ext>
            </a:extLst>
          </p:cNvPr>
          <p:cNvGrpSpPr/>
          <p:nvPr/>
        </p:nvGrpSpPr>
        <p:grpSpPr>
          <a:xfrm>
            <a:off x="382703" y="9563100"/>
            <a:ext cx="17522593" cy="85725"/>
            <a:chOff x="231140" y="9755505"/>
            <a:chExt cx="17522593" cy="85725"/>
          </a:xfrm>
        </p:grpSpPr>
        <p:sp>
          <p:nvSpPr>
            <p:cNvPr id="18" name="Text Box 2">
              <a:extLst>
                <a:ext uri="{FF2B5EF4-FFF2-40B4-BE49-F238E27FC236}">
                  <a16:creationId xmlns:a16="http://schemas.microsoft.com/office/drawing/2014/main" id="{A06B9BB8-EE7D-CC4A-CA5F-B6365F385EA6}"/>
                </a:ext>
              </a:extLst>
            </p:cNvPr>
            <p:cNvSpPr txBox="1">
              <a:spLocks noChangeArrowheads="1"/>
            </p:cNvSpPr>
            <p:nvPr/>
          </p:nvSpPr>
          <p:spPr bwMode="auto">
            <a:xfrm>
              <a:off x="4827905" y="9755505"/>
              <a:ext cx="12925828"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19" name="Text Box 2">
              <a:extLst>
                <a:ext uri="{FF2B5EF4-FFF2-40B4-BE49-F238E27FC236}">
                  <a16:creationId xmlns:a16="http://schemas.microsoft.com/office/drawing/2014/main" id="{22491887-5DEC-97E3-6935-E3ADD03B79AE}"/>
                </a:ext>
              </a:extLst>
            </p:cNvPr>
            <p:cNvSpPr txBox="1">
              <a:spLocks noChangeArrowheads="1"/>
            </p:cNvSpPr>
            <p:nvPr/>
          </p:nvSpPr>
          <p:spPr bwMode="auto">
            <a:xfrm>
              <a:off x="2529205" y="9755505"/>
              <a:ext cx="2860580"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dirty="0">
                  <a:solidFill>
                    <a:srgbClr val="000000"/>
                  </a:solidFill>
                  <a:effectLst/>
                  <a:highlight>
                    <a:srgbClr val="1064A1"/>
                  </a:highlight>
                  <a:latin typeface="Calibri" panose="020F0502020204030204" pitchFamily="34" charset="0"/>
                  <a:ea typeface="Calibri" panose="020F0502020204030204" pitchFamily="34" charset="0"/>
                  <a:cs typeface="Times New Roman" panose="02020603050405020304" pitchFamily="18" charset="0"/>
                </a:rPr>
                <a:t> </a:t>
              </a:r>
            </a:p>
          </p:txBody>
        </p:sp>
        <p:sp>
          <p:nvSpPr>
            <p:cNvPr id="20" name="Text Box 2">
              <a:extLst>
                <a:ext uri="{FF2B5EF4-FFF2-40B4-BE49-F238E27FC236}">
                  <a16:creationId xmlns:a16="http://schemas.microsoft.com/office/drawing/2014/main" id="{BF84AE8F-F953-49DA-4596-D337E19AE1DF}"/>
                </a:ext>
              </a:extLst>
            </p:cNvPr>
            <p:cNvSpPr txBox="1">
              <a:spLocks noChangeArrowheads="1"/>
            </p:cNvSpPr>
            <p:nvPr/>
          </p:nvSpPr>
          <p:spPr bwMode="auto">
            <a:xfrm>
              <a:off x="231140" y="9755505"/>
              <a:ext cx="2860580"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dirty="0">
                  <a:solidFill>
                    <a:srgbClr val="000000"/>
                  </a:solidFill>
                  <a:effectLst/>
                  <a:highlight>
                    <a:srgbClr val="1064A1"/>
                  </a:highlight>
                  <a:latin typeface="Calibri" panose="020F0502020204030204" pitchFamily="34" charset="0"/>
                  <a:ea typeface="Calibri" panose="020F0502020204030204" pitchFamily="34" charset="0"/>
                  <a:cs typeface="Times New Roman" panose="02020603050405020304" pitchFamily="18" charset="0"/>
                </a:rPr>
                <a:t> </a:t>
              </a:r>
            </a:p>
          </p:txBody>
        </p:sp>
      </p:grpSp>
      <p:sp>
        <p:nvSpPr>
          <p:cNvPr id="23" name="Hexagon 22">
            <a:extLst>
              <a:ext uri="{FF2B5EF4-FFF2-40B4-BE49-F238E27FC236}">
                <a16:creationId xmlns:a16="http://schemas.microsoft.com/office/drawing/2014/main" id="{5183C609-2E88-E3D7-1F85-40E05AA4DC8D}"/>
              </a:ext>
            </a:extLst>
          </p:cNvPr>
          <p:cNvSpPr/>
          <p:nvPr/>
        </p:nvSpPr>
        <p:spPr>
          <a:xfrm>
            <a:off x="3810000" y="9886207"/>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dirty="0"/>
          </a:p>
        </p:txBody>
      </p:sp>
      <p:sp>
        <p:nvSpPr>
          <p:cNvPr id="24" name="Hexagon 23">
            <a:extLst>
              <a:ext uri="{FF2B5EF4-FFF2-40B4-BE49-F238E27FC236}">
                <a16:creationId xmlns:a16="http://schemas.microsoft.com/office/drawing/2014/main" id="{0858EDD1-7A87-97B0-0D98-06585F26E3CB}"/>
              </a:ext>
            </a:extLst>
          </p:cNvPr>
          <p:cNvSpPr/>
          <p:nvPr/>
        </p:nvSpPr>
        <p:spPr>
          <a:xfrm>
            <a:off x="6781800" y="9880351"/>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dirty="0"/>
          </a:p>
        </p:txBody>
      </p:sp>
      <p:sp>
        <p:nvSpPr>
          <p:cNvPr id="25" name="Hexagon 24">
            <a:extLst>
              <a:ext uri="{FF2B5EF4-FFF2-40B4-BE49-F238E27FC236}">
                <a16:creationId xmlns:a16="http://schemas.microsoft.com/office/drawing/2014/main" id="{46F7FC29-D023-6313-BC65-3228851D4873}"/>
              </a:ext>
            </a:extLst>
          </p:cNvPr>
          <p:cNvSpPr/>
          <p:nvPr/>
        </p:nvSpPr>
        <p:spPr>
          <a:xfrm>
            <a:off x="11811000" y="9880351"/>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dirty="0"/>
          </a:p>
        </p:txBody>
      </p:sp>
      <p:sp>
        <p:nvSpPr>
          <p:cNvPr id="26" name="Hexagon 25">
            <a:extLst>
              <a:ext uri="{FF2B5EF4-FFF2-40B4-BE49-F238E27FC236}">
                <a16:creationId xmlns:a16="http://schemas.microsoft.com/office/drawing/2014/main" id="{A556CDF2-E18A-34D0-1E35-6D1AD4F63FE6}"/>
              </a:ext>
            </a:extLst>
          </p:cNvPr>
          <p:cNvSpPr/>
          <p:nvPr/>
        </p:nvSpPr>
        <p:spPr>
          <a:xfrm>
            <a:off x="13335000" y="9880351"/>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dirty="0"/>
          </a:p>
        </p:txBody>
      </p:sp>
      <p:sp>
        <p:nvSpPr>
          <p:cNvPr id="8" name="Title 7">
            <a:extLst>
              <a:ext uri="{FF2B5EF4-FFF2-40B4-BE49-F238E27FC236}">
                <a16:creationId xmlns:a16="http://schemas.microsoft.com/office/drawing/2014/main" id="{DAB55FB9-E796-1816-0DCC-24D46C4841D0}"/>
              </a:ext>
            </a:extLst>
          </p:cNvPr>
          <p:cNvSpPr>
            <a:spLocks noGrp="1"/>
          </p:cNvSpPr>
          <p:nvPr>
            <p:ph type="title"/>
          </p:nvPr>
        </p:nvSpPr>
        <p:spPr>
          <a:xfrm>
            <a:off x="382703" y="274638"/>
            <a:ext cx="15162097" cy="1143000"/>
          </a:xfrm>
        </p:spPr>
        <p:txBody>
          <a:bodyPr>
            <a:normAutofit/>
          </a:bodyPr>
          <a:lstStyle/>
          <a:p>
            <a:pPr algn="l"/>
            <a:r>
              <a:rPr lang="en-GB" b="1" dirty="0">
                <a:solidFill>
                  <a:schemeClr val="tx2"/>
                </a:solidFill>
              </a:rPr>
              <a:t>Introduction</a:t>
            </a:r>
          </a:p>
        </p:txBody>
      </p:sp>
      <p:sp>
        <p:nvSpPr>
          <p:cNvPr id="10" name="Content Placeholder 9">
            <a:extLst>
              <a:ext uri="{FF2B5EF4-FFF2-40B4-BE49-F238E27FC236}">
                <a16:creationId xmlns:a16="http://schemas.microsoft.com/office/drawing/2014/main" id="{C52E725D-A994-00BB-FD14-745FFA0222C7}"/>
              </a:ext>
            </a:extLst>
          </p:cNvPr>
          <p:cNvSpPr>
            <a:spLocks noGrp="1"/>
          </p:cNvSpPr>
          <p:nvPr>
            <p:ph idx="1"/>
          </p:nvPr>
        </p:nvSpPr>
        <p:spPr>
          <a:xfrm>
            <a:off x="382703" y="1600200"/>
            <a:ext cx="17522593" cy="7875440"/>
          </a:xfrm>
        </p:spPr>
        <p:txBody>
          <a:bodyPr>
            <a:normAutofit/>
          </a:bodyPr>
          <a:lstStyle/>
          <a:p>
            <a:pPr marL="0" indent="0">
              <a:buNone/>
            </a:pPr>
            <a:r>
              <a:rPr lang="en-GB" sz="2800" dirty="0"/>
              <a:t>The </a:t>
            </a:r>
            <a:r>
              <a:rPr lang="en-GB" sz="2800" u="sng" dirty="0">
                <a:solidFill>
                  <a:srgbClr val="0000FF"/>
                </a:solidFill>
                <a:effectLst/>
                <a:ea typeface="Arial" panose="020B0604020202020204" pitchFamily="34" charset="0"/>
                <a:cs typeface="Arial" panose="020B0604020202020204" pitchFamily="34" charset="0"/>
                <a:hlinkClick r:id="rId4"/>
              </a:rPr>
              <a:t>Equality Act (2010) </a:t>
            </a:r>
            <a:r>
              <a:rPr lang="en-GB" sz="2800" dirty="0"/>
              <a:t> </a:t>
            </a:r>
            <a:r>
              <a:rPr lang="en-GB" sz="2800" dirty="0">
                <a:ea typeface="Arial" panose="020B0604020202020204" pitchFamily="34" charset="0"/>
                <a:cs typeface="Arial" panose="020B0604020202020204" pitchFamily="34" charset="0"/>
              </a:rPr>
              <a:t>places a legal duty on all health and care services to make changes to their approach or provision to ensure that services are accessible to people with disabilities as they are for everyone else.</a:t>
            </a:r>
          </a:p>
          <a:p>
            <a:pPr marL="0" indent="0">
              <a:buNone/>
            </a:pPr>
            <a:endParaRPr lang="en-GB" sz="1400" dirty="0">
              <a:cs typeface="Arial" panose="020B0604020202020204" pitchFamily="34" charset="0"/>
            </a:endParaRPr>
          </a:p>
          <a:p>
            <a:pPr marL="0" indent="0">
              <a:buNone/>
            </a:pPr>
            <a:r>
              <a:rPr lang="en-GB" sz="2800" dirty="0">
                <a:cs typeface="Arial" panose="020B0604020202020204" pitchFamily="34" charset="0"/>
              </a:rPr>
              <a:t>This duty aims to address the recognition that people with disabilities may have equal access to care and services, but without specific adjustments being made, that access may not be equitable.</a:t>
            </a:r>
          </a:p>
          <a:p>
            <a:pPr marL="0" indent="0">
              <a:buNone/>
            </a:pPr>
            <a:endParaRPr lang="en-GB" sz="1400" dirty="0">
              <a:cs typeface="Arial" panose="020B0604020202020204" pitchFamily="34" charset="0"/>
            </a:endParaRPr>
          </a:p>
          <a:p>
            <a:pPr marL="0" indent="0">
              <a:buNone/>
            </a:pPr>
            <a:r>
              <a:rPr lang="en-GB" sz="2800" dirty="0">
                <a:cs typeface="Arial" panose="020B0604020202020204" pitchFamily="34" charset="0"/>
              </a:rPr>
              <a:t>The Equality Act 2010 </a:t>
            </a:r>
            <a:r>
              <a:rPr lang="en-GB" sz="2800" b="1" dirty="0">
                <a:solidFill>
                  <a:srgbClr val="FF0000"/>
                </a:solidFill>
                <a:cs typeface="Arial" panose="020B0604020202020204" pitchFamily="34" charset="0"/>
              </a:rPr>
              <a:t>legal duty </a:t>
            </a:r>
            <a:r>
              <a:rPr lang="en-GB" sz="2800" dirty="0">
                <a:cs typeface="Arial" panose="020B0604020202020204" pitchFamily="34" charset="0"/>
              </a:rPr>
              <a:t>for Reasonable Adjustments is </a:t>
            </a:r>
            <a:r>
              <a:rPr lang="en-GB" sz="2800" i="1" dirty="0">
                <a:cs typeface="Arial" panose="020B0604020202020204" pitchFamily="34" charset="0"/>
              </a:rPr>
              <a:t>anticipatory </a:t>
            </a:r>
            <a:r>
              <a:rPr lang="en-GB" sz="2800" dirty="0">
                <a:cs typeface="Arial" panose="020B0604020202020204" pitchFamily="34" charset="0"/>
              </a:rPr>
              <a:t>which means that adjustments should be made </a:t>
            </a:r>
            <a:r>
              <a:rPr lang="en-GB" sz="2800" i="1" dirty="0">
                <a:cs typeface="Arial" panose="020B0604020202020204" pitchFamily="34" charset="0"/>
              </a:rPr>
              <a:t>before</a:t>
            </a:r>
            <a:r>
              <a:rPr lang="en-GB" sz="2800" dirty="0">
                <a:cs typeface="Arial" panose="020B0604020202020204" pitchFamily="34" charset="0"/>
              </a:rPr>
              <a:t> a person presents for care at any service.</a:t>
            </a:r>
          </a:p>
          <a:p>
            <a:pPr marL="0" indent="0">
              <a:buNone/>
            </a:pPr>
            <a:endParaRPr lang="en-GB" sz="1400" dirty="0">
              <a:cs typeface="Arial" panose="020B0604020202020204" pitchFamily="34" charset="0"/>
            </a:endParaRPr>
          </a:p>
          <a:p>
            <a:pPr marL="0" indent="0">
              <a:buNone/>
            </a:pPr>
            <a:r>
              <a:rPr lang="en-GB" sz="2800" dirty="0">
                <a:cs typeface="Arial" panose="020B0604020202020204" pitchFamily="34" charset="0"/>
              </a:rPr>
              <a:t>These will be individual to the person involved and might mean:</a:t>
            </a:r>
          </a:p>
          <a:p>
            <a:pPr lvl="1">
              <a:buFont typeface="Arial" panose="020B0604020202020204" pitchFamily="34" charset="0"/>
              <a:buChar char="•"/>
            </a:pPr>
            <a:r>
              <a:rPr lang="en-GB" dirty="0">
                <a:cs typeface="Arial" panose="020B0604020202020204" pitchFamily="34" charset="0"/>
              </a:rPr>
              <a:t>Changes to physical environments such as providing wide doors, ramps and tactile signage</a:t>
            </a:r>
          </a:p>
          <a:p>
            <a:pPr lvl="1">
              <a:buFont typeface="Arial" panose="020B0604020202020204" pitchFamily="34" charset="0"/>
              <a:buChar char="•"/>
            </a:pPr>
            <a:r>
              <a:rPr lang="en-GB" dirty="0">
                <a:cs typeface="Arial" panose="020B0604020202020204" pitchFamily="34" charset="0"/>
              </a:rPr>
              <a:t>Longer appointments</a:t>
            </a:r>
          </a:p>
          <a:p>
            <a:pPr lvl="1">
              <a:buFont typeface="Arial" panose="020B0604020202020204" pitchFamily="34" charset="0"/>
              <a:buChar char="•"/>
            </a:pPr>
            <a:r>
              <a:rPr lang="en-GB" dirty="0">
                <a:cs typeface="Arial" panose="020B0604020202020204" pitchFamily="34" charset="0"/>
              </a:rPr>
              <a:t>Provision of quiet waiting rooms</a:t>
            </a:r>
          </a:p>
          <a:p>
            <a:pPr lvl="1">
              <a:buFont typeface="Arial" panose="020B0604020202020204" pitchFamily="34" charset="0"/>
              <a:buChar char="•"/>
            </a:pPr>
            <a:r>
              <a:rPr lang="en-GB" dirty="0">
                <a:cs typeface="Arial" panose="020B0604020202020204" pitchFamily="34" charset="0"/>
              </a:rPr>
              <a:t>Provision of information in an Easy Read format</a:t>
            </a:r>
          </a:p>
          <a:p>
            <a:pPr lvl="1">
              <a:buFont typeface="Arial" panose="020B0604020202020204" pitchFamily="34" charset="0"/>
              <a:buChar char="•"/>
            </a:pPr>
            <a:r>
              <a:rPr lang="en-GB" dirty="0">
                <a:cs typeface="Arial" panose="020B0604020202020204" pitchFamily="34" charset="0"/>
              </a:rPr>
              <a:t>Communications with carers or advocates</a:t>
            </a:r>
          </a:p>
        </p:txBody>
      </p:sp>
    </p:spTree>
    <p:extLst>
      <p:ext uri="{BB962C8B-B14F-4D97-AF65-F5344CB8AC3E}">
        <p14:creationId xmlns:p14="http://schemas.microsoft.com/office/powerpoint/2010/main" val="4381064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Logo&#10;&#10;Description automatically generated">
            <a:extLst>
              <a:ext uri="{FF2B5EF4-FFF2-40B4-BE49-F238E27FC236}">
                <a16:creationId xmlns:a16="http://schemas.microsoft.com/office/drawing/2014/main" id="{D69D2555-EB99-BA30-AE5B-FCFF8988530C}"/>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856227" y="494610"/>
            <a:ext cx="1288773" cy="1010488"/>
          </a:xfrm>
          <a:prstGeom prst="rect">
            <a:avLst/>
          </a:prstGeom>
          <a:noFill/>
          <a:ln>
            <a:noFill/>
          </a:ln>
        </p:spPr>
      </p:pic>
      <p:grpSp>
        <p:nvGrpSpPr>
          <p:cNvPr id="22" name="Group 21">
            <a:extLst>
              <a:ext uri="{FF2B5EF4-FFF2-40B4-BE49-F238E27FC236}">
                <a16:creationId xmlns:a16="http://schemas.microsoft.com/office/drawing/2014/main" id="{49F92EE8-4B56-686F-57C3-5EC0ABE12A68}"/>
              </a:ext>
            </a:extLst>
          </p:cNvPr>
          <p:cNvGrpSpPr/>
          <p:nvPr/>
        </p:nvGrpSpPr>
        <p:grpSpPr>
          <a:xfrm>
            <a:off x="1842540" y="9774506"/>
            <a:ext cx="14769060" cy="260985"/>
            <a:chOff x="1667585" y="9792390"/>
            <a:chExt cx="14769060" cy="260985"/>
          </a:xfrm>
        </p:grpSpPr>
        <p:sp>
          <p:nvSpPr>
            <p:cNvPr id="2" name="Text Box 2">
              <a:extLst>
                <a:ext uri="{FF2B5EF4-FFF2-40B4-BE49-F238E27FC236}">
                  <a16:creationId xmlns:a16="http://schemas.microsoft.com/office/drawing/2014/main" id="{157FCAE0-734E-DBFA-FEC5-6E9CE094F6EC}"/>
                </a:ext>
              </a:extLst>
            </p:cNvPr>
            <p:cNvSpPr txBox="1">
              <a:spLocks noChangeArrowheads="1"/>
            </p:cNvSpPr>
            <p:nvPr/>
          </p:nvSpPr>
          <p:spPr bwMode="auto">
            <a:xfrm>
              <a:off x="1667585" y="9792390"/>
              <a:ext cx="2119781" cy="240982"/>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Bracknell Forest</a:t>
              </a:r>
              <a:endParaRPr lang="en-GB"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Text Box 2">
              <a:extLst>
                <a:ext uri="{FF2B5EF4-FFF2-40B4-BE49-F238E27FC236}">
                  <a16:creationId xmlns:a16="http://schemas.microsoft.com/office/drawing/2014/main" id="{40F7D69A-3422-B2D6-25F7-F9DD5AF23030}"/>
                </a:ext>
              </a:extLst>
            </p:cNvPr>
            <p:cNvSpPr txBox="1">
              <a:spLocks noChangeArrowheads="1"/>
            </p:cNvSpPr>
            <p:nvPr/>
          </p:nvSpPr>
          <p:spPr bwMode="auto">
            <a:xfrm>
              <a:off x="13575274" y="9792390"/>
              <a:ext cx="2861371"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Surrey Heath and Farnham</a:t>
              </a:r>
              <a:endParaRPr lang="en-GB"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9" name="Text Box 2">
              <a:extLst>
                <a:ext uri="{FF2B5EF4-FFF2-40B4-BE49-F238E27FC236}">
                  <a16:creationId xmlns:a16="http://schemas.microsoft.com/office/drawing/2014/main" id="{D911AF7A-130A-399A-C0CC-1C0576B1DC2F}"/>
                </a:ext>
              </a:extLst>
            </p:cNvPr>
            <p:cNvSpPr txBox="1">
              <a:spLocks noChangeArrowheads="1"/>
            </p:cNvSpPr>
            <p:nvPr/>
          </p:nvSpPr>
          <p:spPr bwMode="auto">
            <a:xfrm>
              <a:off x="12093245" y="9792390"/>
              <a:ext cx="1298305"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Slough</a:t>
              </a:r>
              <a:endParaRPr lang="en-GB"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2" name="Text Box 2">
              <a:extLst>
                <a:ext uri="{FF2B5EF4-FFF2-40B4-BE49-F238E27FC236}">
                  <a16:creationId xmlns:a16="http://schemas.microsoft.com/office/drawing/2014/main" id="{65C16051-FBA4-CCAD-EEF7-974BF1CB44D9}"/>
                </a:ext>
              </a:extLst>
            </p:cNvPr>
            <p:cNvSpPr txBox="1">
              <a:spLocks noChangeArrowheads="1"/>
            </p:cNvSpPr>
            <p:nvPr/>
          </p:nvSpPr>
          <p:spPr bwMode="auto">
            <a:xfrm>
              <a:off x="4109081" y="9792390"/>
              <a:ext cx="2864533"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North East Hampshire </a:t>
              </a:r>
              <a:endParaRPr lang="en-GB"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3" name="Text Box 2">
              <a:extLst>
                <a:ext uri="{FF2B5EF4-FFF2-40B4-BE49-F238E27FC236}">
                  <a16:creationId xmlns:a16="http://schemas.microsoft.com/office/drawing/2014/main" id="{E85C7597-57B8-4516-0364-6AC94F5B2204}"/>
                </a:ext>
              </a:extLst>
            </p:cNvPr>
            <p:cNvSpPr txBox="1">
              <a:spLocks noChangeArrowheads="1"/>
            </p:cNvSpPr>
            <p:nvPr/>
          </p:nvSpPr>
          <p:spPr bwMode="auto">
            <a:xfrm>
              <a:off x="7064045" y="9792390"/>
              <a:ext cx="4527910"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Royal Borough of Windsor and Maidenhead</a:t>
              </a:r>
              <a:endParaRPr lang="en-GB"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grpSp>
      <p:grpSp>
        <p:nvGrpSpPr>
          <p:cNvPr id="21" name="Group 20">
            <a:extLst>
              <a:ext uri="{FF2B5EF4-FFF2-40B4-BE49-F238E27FC236}">
                <a16:creationId xmlns:a16="http://schemas.microsoft.com/office/drawing/2014/main" id="{81FEE446-9922-9CA3-1D7B-388DE1374B87}"/>
              </a:ext>
            </a:extLst>
          </p:cNvPr>
          <p:cNvGrpSpPr/>
          <p:nvPr/>
        </p:nvGrpSpPr>
        <p:grpSpPr>
          <a:xfrm>
            <a:off x="382703" y="9563100"/>
            <a:ext cx="17522593" cy="85725"/>
            <a:chOff x="231140" y="9755505"/>
            <a:chExt cx="17522593" cy="85725"/>
          </a:xfrm>
        </p:grpSpPr>
        <p:sp>
          <p:nvSpPr>
            <p:cNvPr id="18" name="Text Box 2">
              <a:extLst>
                <a:ext uri="{FF2B5EF4-FFF2-40B4-BE49-F238E27FC236}">
                  <a16:creationId xmlns:a16="http://schemas.microsoft.com/office/drawing/2014/main" id="{A06B9BB8-EE7D-CC4A-CA5F-B6365F385EA6}"/>
                </a:ext>
              </a:extLst>
            </p:cNvPr>
            <p:cNvSpPr txBox="1">
              <a:spLocks noChangeArrowheads="1"/>
            </p:cNvSpPr>
            <p:nvPr/>
          </p:nvSpPr>
          <p:spPr bwMode="auto">
            <a:xfrm>
              <a:off x="4827905" y="9755505"/>
              <a:ext cx="12925828"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19" name="Text Box 2">
              <a:extLst>
                <a:ext uri="{FF2B5EF4-FFF2-40B4-BE49-F238E27FC236}">
                  <a16:creationId xmlns:a16="http://schemas.microsoft.com/office/drawing/2014/main" id="{22491887-5DEC-97E3-6935-E3ADD03B79AE}"/>
                </a:ext>
              </a:extLst>
            </p:cNvPr>
            <p:cNvSpPr txBox="1">
              <a:spLocks noChangeArrowheads="1"/>
            </p:cNvSpPr>
            <p:nvPr/>
          </p:nvSpPr>
          <p:spPr bwMode="auto">
            <a:xfrm>
              <a:off x="2529205" y="9755505"/>
              <a:ext cx="2860580"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dirty="0">
                  <a:solidFill>
                    <a:srgbClr val="000000"/>
                  </a:solidFill>
                  <a:effectLst/>
                  <a:highlight>
                    <a:srgbClr val="1064A1"/>
                  </a:highlight>
                  <a:latin typeface="Calibri" panose="020F0502020204030204" pitchFamily="34" charset="0"/>
                  <a:ea typeface="Calibri" panose="020F0502020204030204" pitchFamily="34" charset="0"/>
                  <a:cs typeface="Times New Roman" panose="02020603050405020304" pitchFamily="18" charset="0"/>
                </a:rPr>
                <a:t> </a:t>
              </a:r>
            </a:p>
          </p:txBody>
        </p:sp>
        <p:sp>
          <p:nvSpPr>
            <p:cNvPr id="20" name="Text Box 2">
              <a:extLst>
                <a:ext uri="{FF2B5EF4-FFF2-40B4-BE49-F238E27FC236}">
                  <a16:creationId xmlns:a16="http://schemas.microsoft.com/office/drawing/2014/main" id="{BF84AE8F-F953-49DA-4596-D337E19AE1DF}"/>
                </a:ext>
              </a:extLst>
            </p:cNvPr>
            <p:cNvSpPr txBox="1">
              <a:spLocks noChangeArrowheads="1"/>
            </p:cNvSpPr>
            <p:nvPr/>
          </p:nvSpPr>
          <p:spPr bwMode="auto">
            <a:xfrm>
              <a:off x="231140" y="9755505"/>
              <a:ext cx="2860580"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dirty="0">
                  <a:solidFill>
                    <a:srgbClr val="000000"/>
                  </a:solidFill>
                  <a:effectLst/>
                  <a:highlight>
                    <a:srgbClr val="1064A1"/>
                  </a:highlight>
                  <a:latin typeface="Calibri" panose="020F0502020204030204" pitchFamily="34" charset="0"/>
                  <a:ea typeface="Calibri" panose="020F0502020204030204" pitchFamily="34" charset="0"/>
                  <a:cs typeface="Times New Roman" panose="02020603050405020304" pitchFamily="18" charset="0"/>
                </a:rPr>
                <a:t> </a:t>
              </a:r>
            </a:p>
          </p:txBody>
        </p:sp>
      </p:grpSp>
      <p:sp>
        <p:nvSpPr>
          <p:cNvPr id="23" name="Hexagon 22">
            <a:extLst>
              <a:ext uri="{FF2B5EF4-FFF2-40B4-BE49-F238E27FC236}">
                <a16:creationId xmlns:a16="http://schemas.microsoft.com/office/drawing/2014/main" id="{5183C609-2E88-E3D7-1F85-40E05AA4DC8D}"/>
              </a:ext>
            </a:extLst>
          </p:cNvPr>
          <p:cNvSpPr/>
          <p:nvPr/>
        </p:nvSpPr>
        <p:spPr>
          <a:xfrm>
            <a:off x="3810000" y="9886207"/>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dirty="0"/>
          </a:p>
        </p:txBody>
      </p:sp>
      <p:sp>
        <p:nvSpPr>
          <p:cNvPr id="24" name="Hexagon 23">
            <a:extLst>
              <a:ext uri="{FF2B5EF4-FFF2-40B4-BE49-F238E27FC236}">
                <a16:creationId xmlns:a16="http://schemas.microsoft.com/office/drawing/2014/main" id="{0858EDD1-7A87-97B0-0D98-06585F26E3CB}"/>
              </a:ext>
            </a:extLst>
          </p:cNvPr>
          <p:cNvSpPr/>
          <p:nvPr/>
        </p:nvSpPr>
        <p:spPr>
          <a:xfrm>
            <a:off x="6781800" y="9880351"/>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dirty="0"/>
          </a:p>
        </p:txBody>
      </p:sp>
      <p:sp>
        <p:nvSpPr>
          <p:cNvPr id="25" name="Hexagon 24">
            <a:extLst>
              <a:ext uri="{FF2B5EF4-FFF2-40B4-BE49-F238E27FC236}">
                <a16:creationId xmlns:a16="http://schemas.microsoft.com/office/drawing/2014/main" id="{46F7FC29-D023-6313-BC65-3228851D4873}"/>
              </a:ext>
            </a:extLst>
          </p:cNvPr>
          <p:cNvSpPr/>
          <p:nvPr/>
        </p:nvSpPr>
        <p:spPr>
          <a:xfrm>
            <a:off x="11811000" y="9880351"/>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dirty="0"/>
          </a:p>
        </p:txBody>
      </p:sp>
      <p:sp>
        <p:nvSpPr>
          <p:cNvPr id="26" name="Hexagon 25">
            <a:extLst>
              <a:ext uri="{FF2B5EF4-FFF2-40B4-BE49-F238E27FC236}">
                <a16:creationId xmlns:a16="http://schemas.microsoft.com/office/drawing/2014/main" id="{A556CDF2-E18A-34D0-1E35-6D1AD4F63FE6}"/>
              </a:ext>
            </a:extLst>
          </p:cNvPr>
          <p:cNvSpPr/>
          <p:nvPr/>
        </p:nvSpPr>
        <p:spPr>
          <a:xfrm>
            <a:off x="13335000" y="9880351"/>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dirty="0"/>
          </a:p>
        </p:txBody>
      </p:sp>
      <p:sp>
        <p:nvSpPr>
          <p:cNvPr id="8" name="Title 7">
            <a:extLst>
              <a:ext uri="{FF2B5EF4-FFF2-40B4-BE49-F238E27FC236}">
                <a16:creationId xmlns:a16="http://schemas.microsoft.com/office/drawing/2014/main" id="{DAB55FB9-E796-1816-0DCC-24D46C4841D0}"/>
              </a:ext>
            </a:extLst>
          </p:cNvPr>
          <p:cNvSpPr>
            <a:spLocks noGrp="1"/>
          </p:cNvSpPr>
          <p:nvPr>
            <p:ph type="title"/>
          </p:nvPr>
        </p:nvSpPr>
        <p:spPr>
          <a:xfrm>
            <a:off x="382703" y="274638"/>
            <a:ext cx="15162097" cy="1143000"/>
          </a:xfrm>
        </p:spPr>
        <p:txBody>
          <a:bodyPr>
            <a:normAutofit/>
          </a:bodyPr>
          <a:lstStyle/>
          <a:p>
            <a:pPr algn="l"/>
            <a:r>
              <a:rPr lang="en-GB" b="1" dirty="0">
                <a:solidFill>
                  <a:schemeClr val="tx2"/>
                </a:solidFill>
              </a:rPr>
              <a:t>Introduction</a:t>
            </a:r>
          </a:p>
        </p:txBody>
      </p:sp>
      <p:sp>
        <p:nvSpPr>
          <p:cNvPr id="11" name="TextBox 10">
            <a:extLst>
              <a:ext uri="{FF2B5EF4-FFF2-40B4-BE49-F238E27FC236}">
                <a16:creationId xmlns:a16="http://schemas.microsoft.com/office/drawing/2014/main" id="{C5C08C66-DADC-DAE1-7AFA-319F648B98E3}"/>
              </a:ext>
            </a:extLst>
          </p:cNvPr>
          <p:cNvSpPr txBox="1"/>
          <p:nvPr/>
        </p:nvSpPr>
        <p:spPr>
          <a:xfrm>
            <a:off x="382703" y="1866899"/>
            <a:ext cx="17522593" cy="5370701"/>
          </a:xfrm>
          <a:prstGeom prst="rect">
            <a:avLst/>
          </a:prstGeom>
          <a:noFill/>
        </p:spPr>
        <p:txBody>
          <a:bodyPr wrap="square" rtlCol="0">
            <a:spAutoFit/>
          </a:bodyPr>
          <a:lstStyle/>
          <a:p>
            <a:pPr algn="l">
              <a:spcAft>
                <a:spcPts val="600"/>
              </a:spcAft>
            </a:pPr>
            <a:r>
              <a:rPr lang="en-GB" sz="2800" dirty="0">
                <a:effectLst/>
                <a:ea typeface="Arial" panose="020B0604020202020204" pitchFamily="34" charset="0"/>
                <a:cs typeface="Arial" panose="020B0604020202020204" pitchFamily="34" charset="0"/>
              </a:rPr>
              <a:t>The </a:t>
            </a:r>
            <a:r>
              <a:rPr lang="en-GB" sz="2800" u="sng" dirty="0">
                <a:solidFill>
                  <a:srgbClr val="0000FF"/>
                </a:solidFill>
                <a:effectLst/>
                <a:ea typeface="Arial" panose="020B0604020202020204" pitchFamily="34" charset="0"/>
                <a:cs typeface="Arial" panose="020B0604020202020204" pitchFamily="34" charset="0"/>
                <a:hlinkClick r:id="rId4"/>
              </a:rPr>
              <a:t>NHS Long Term Plan (2019)</a:t>
            </a:r>
            <a:r>
              <a:rPr lang="en-GB" sz="2800" dirty="0">
                <a:effectLst/>
                <a:ea typeface="Arial" panose="020B0604020202020204" pitchFamily="34" charset="0"/>
                <a:cs typeface="Arial" panose="020B0604020202020204" pitchFamily="34" charset="0"/>
              </a:rPr>
              <a:t> includes a commitment to:</a:t>
            </a:r>
          </a:p>
          <a:p>
            <a:pPr algn="l">
              <a:spcAft>
                <a:spcPts val="600"/>
              </a:spcAft>
            </a:pPr>
            <a:r>
              <a:rPr lang="en-GB" sz="2800" i="1" dirty="0">
                <a:effectLst/>
                <a:ea typeface="Arial" panose="020B0604020202020204" pitchFamily="34" charset="0"/>
                <a:cs typeface="Arial" panose="020B0604020202020204" pitchFamily="34" charset="0"/>
              </a:rPr>
              <a:t>“Ensure that Reasonable Adjustments are made so that wider NHS services can support, listen to, and help improve the health and wellbeing of people with learning disabilities and autism, and their families.”</a:t>
            </a:r>
          </a:p>
          <a:p>
            <a:pPr algn="l">
              <a:spcAft>
                <a:spcPts val="600"/>
              </a:spcAft>
            </a:pPr>
            <a:endParaRPr lang="en-GB" sz="1400" i="1" dirty="0">
              <a:ea typeface="Arial" panose="020B0604020202020204" pitchFamily="34" charset="0"/>
              <a:cs typeface="Arial" panose="020B0604020202020204" pitchFamily="34" charset="0"/>
            </a:endParaRPr>
          </a:p>
          <a:p>
            <a:pPr algn="l">
              <a:spcAft>
                <a:spcPts val="600"/>
              </a:spcAft>
            </a:pPr>
            <a:r>
              <a:rPr lang="en-GB" sz="2800" dirty="0">
                <a:ea typeface="Arial" panose="020B0604020202020204" pitchFamily="34" charset="0"/>
                <a:cs typeface="Arial" panose="020B0604020202020204" pitchFamily="34" charset="0"/>
              </a:rPr>
              <a:t>Specifically, it is stated that:</a:t>
            </a:r>
          </a:p>
          <a:p>
            <a:pPr algn="l">
              <a:spcAft>
                <a:spcPts val="600"/>
              </a:spcAft>
            </a:pPr>
            <a:r>
              <a:rPr lang="en-GB" sz="2800" dirty="0">
                <a:ea typeface="Arial" panose="020B0604020202020204" pitchFamily="34" charset="0"/>
                <a:cs typeface="Arial" panose="020B0604020202020204" pitchFamily="34" charset="0"/>
              </a:rPr>
              <a:t>“</a:t>
            </a:r>
            <a:r>
              <a:rPr lang="en-GB" sz="2800" i="1" dirty="0">
                <a:ea typeface="Arial" panose="020B0604020202020204" pitchFamily="34" charset="0"/>
                <a:cs typeface="Arial" panose="020B0604020202020204" pitchFamily="34" charset="0"/>
              </a:rPr>
              <a:t>by 2023/2024, a ‘digital flag’ in the patient record will ensure staff know a patient has a learning disability and/or autism”.</a:t>
            </a:r>
            <a:endParaRPr lang="en-GB" sz="2800" dirty="0">
              <a:ea typeface="Arial" panose="020B0604020202020204" pitchFamily="34" charset="0"/>
              <a:cs typeface="Arial" panose="020B0604020202020204" pitchFamily="34" charset="0"/>
            </a:endParaRPr>
          </a:p>
          <a:p>
            <a:pPr algn="l">
              <a:spcAft>
                <a:spcPts val="600"/>
              </a:spcAft>
            </a:pPr>
            <a:endParaRPr lang="en-GB" sz="1400" dirty="0">
              <a:ea typeface="Arial" panose="020B0604020202020204" pitchFamily="34" charset="0"/>
              <a:cs typeface="Arial" panose="020B0604020202020204" pitchFamily="34" charset="0"/>
            </a:endParaRPr>
          </a:p>
          <a:p>
            <a:pPr algn="l">
              <a:spcAft>
                <a:spcPts val="600"/>
              </a:spcAft>
            </a:pPr>
            <a:r>
              <a:rPr lang="en-GB" sz="2800" dirty="0">
                <a:ea typeface="Arial" panose="020B0604020202020204" pitchFamily="34" charset="0"/>
                <a:cs typeface="Arial" panose="020B0604020202020204" pitchFamily="34" charset="0"/>
              </a:rPr>
              <a:t>To achieve this, a </a:t>
            </a:r>
            <a:r>
              <a:rPr lang="en-GB" sz="2800" b="1" dirty="0">
                <a:solidFill>
                  <a:srgbClr val="FF0000"/>
                </a:solidFill>
                <a:ea typeface="Arial" panose="020B0604020202020204" pitchFamily="34" charset="0"/>
                <a:cs typeface="Arial" panose="020B0604020202020204" pitchFamily="34" charset="0"/>
              </a:rPr>
              <a:t>Reasonable Adjustment Digital Flag</a:t>
            </a:r>
            <a:r>
              <a:rPr lang="en-GB" sz="2800" dirty="0">
                <a:ea typeface="Arial" panose="020B0604020202020204" pitchFamily="34" charset="0"/>
                <a:cs typeface="Arial" panose="020B0604020202020204" pitchFamily="34" charset="0"/>
              </a:rPr>
              <a:t> (RADF) has been created, visible on the National Care Records Service (NCRS), which will enable the recording and subsequent recognition of identified Reasonable Adjustments, across health and social care in England.</a:t>
            </a:r>
          </a:p>
          <a:p>
            <a:pPr algn="l">
              <a:spcAft>
                <a:spcPts val="600"/>
              </a:spcAft>
            </a:pPr>
            <a:endParaRPr lang="en-GB" sz="2800" dirty="0">
              <a:effectLst/>
              <a:ea typeface="Arial" panose="020B0604020202020204" pitchFamily="34" charset="0"/>
              <a:cs typeface="Times New Roman" panose="02020603050405020304" pitchFamily="18" charset="0"/>
            </a:endParaRPr>
          </a:p>
        </p:txBody>
      </p:sp>
    </p:spTree>
    <p:extLst>
      <p:ext uri="{BB962C8B-B14F-4D97-AF65-F5344CB8AC3E}">
        <p14:creationId xmlns:p14="http://schemas.microsoft.com/office/powerpoint/2010/main" val="29840286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Logo&#10;&#10;Description automatically generated">
            <a:extLst>
              <a:ext uri="{FF2B5EF4-FFF2-40B4-BE49-F238E27FC236}">
                <a16:creationId xmlns:a16="http://schemas.microsoft.com/office/drawing/2014/main" id="{D69D2555-EB99-BA30-AE5B-FCFF8988530C}"/>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856227" y="494610"/>
            <a:ext cx="1288773" cy="1010488"/>
          </a:xfrm>
          <a:prstGeom prst="rect">
            <a:avLst/>
          </a:prstGeom>
          <a:noFill/>
          <a:ln>
            <a:noFill/>
          </a:ln>
        </p:spPr>
      </p:pic>
      <p:grpSp>
        <p:nvGrpSpPr>
          <p:cNvPr id="22" name="Group 21">
            <a:extLst>
              <a:ext uri="{FF2B5EF4-FFF2-40B4-BE49-F238E27FC236}">
                <a16:creationId xmlns:a16="http://schemas.microsoft.com/office/drawing/2014/main" id="{49F92EE8-4B56-686F-57C3-5EC0ABE12A68}"/>
              </a:ext>
            </a:extLst>
          </p:cNvPr>
          <p:cNvGrpSpPr/>
          <p:nvPr/>
        </p:nvGrpSpPr>
        <p:grpSpPr>
          <a:xfrm>
            <a:off x="1842540" y="9774506"/>
            <a:ext cx="14769060" cy="260985"/>
            <a:chOff x="1667585" y="9792390"/>
            <a:chExt cx="14769060" cy="260985"/>
          </a:xfrm>
        </p:grpSpPr>
        <p:sp>
          <p:nvSpPr>
            <p:cNvPr id="2" name="Text Box 2">
              <a:extLst>
                <a:ext uri="{FF2B5EF4-FFF2-40B4-BE49-F238E27FC236}">
                  <a16:creationId xmlns:a16="http://schemas.microsoft.com/office/drawing/2014/main" id="{157FCAE0-734E-DBFA-FEC5-6E9CE094F6EC}"/>
                </a:ext>
              </a:extLst>
            </p:cNvPr>
            <p:cNvSpPr txBox="1">
              <a:spLocks noChangeArrowheads="1"/>
            </p:cNvSpPr>
            <p:nvPr/>
          </p:nvSpPr>
          <p:spPr bwMode="auto">
            <a:xfrm>
              <a:off x="1667585" y="9792390"/>
              <a:ext cx="2119781" cy="240982"/>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Bracknell Forest</a:t>
              </a:r>
              <a:endParaRPr lang="en-GB"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Text Box 2">
              <a:extLst>
                <a:ext uri="{FF2B5EF4-FFF2-40B4-BE49-F238E27FC236}">
                  <a16:creationId xmlns:a16="http://schemas.microsoft.com/office/drawing/2014/main" id="{40F7D69A-3422-B2D6-25F7-F9DD5AF23030}"/>
                </a:ext>
              </a:extLst>
            </p:cNvPr>
            <p:cNvSpPr txBox="1">
              <a:spLocks noChangeArrowheads="1"/>
            </p:cNvSpPr>
            <p:nvPr/>
          </p:nvSpPr>
          <p:spPr bwMode="auto">
            <a:xfrm>
              <a:off x="13575274" y="9792390"/>
              <a:ext cx="2861371"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Surrey Heath and Farnham</a:t>
              </a:r>
              <a:endParaRPr lang="en-GB"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9" name="Text Box 2">
              <a:extLst>
                <a:ext uri="{FF2B5EF4-FFF2-40B4-BE49-F238E27FC236}">
                  <a16:creationId xmlns:a16="http://schemas.microsoft.com/office/drawing/2014/main" id="{D911AF7A-130A-399A-C0CC-1C0576B1DC2F}"/>
                </a:ext>
              </a:extLst>
            </p:cNvPr>
            <p:cNvSpPr txBox="1">
              <a:spLocks noChangeArrowheads="1"/>
            </p:cNvSpPr>
            <p:nvPr/>
          </p:nvSpPr>
          <p:spPr bwMode="auto">
            <a:xfrm>
              <a:off x="12093245" y="9792390"/>
              <a:ext cx="1298305"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Slough</a:t>
              </a:r>
              <a:endParaRPr lang="en-GB"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2" name="Text Box 2">
              <a:extLst>
                <a:ext uri="{FF2B5EF4-FFF2-40B4-BE49-F238E27FC236}">
                  <a16:creationId xmlns:a16="http://schemas.microsoft.com/office/drawing/2014/main" id="{65C16051-FBA4-CCAD-EEF7-974BF1CB44D9}"/>
                </a:ext>
              </a:extLst>
            </p:cNvPr>
            <p:cNvSpPr txBox="1">
              <a:spLocks noChangeArrowheads="1"/>
            </p:cNvSpPr>
            <p:nvPr/>
          </p:nvSpPr>
          <p:spPr bwMode="auto">
            <a:xfrm>
              <a:off x="4109081" y="9792390"/>
              <a:ext cx="2864533"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North East Hampshire </a:t>
              </a:r>
              <a:endParaRPr lang="en-GB"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3" name="Text Box 2">
              <a:extLst>
                <a:ext uri="{FF2B5EF4-FFF2-40B4-BE49-F238E27FC236}">
                  <a16:creationId xmlns:a16="http://schemas.microsoft.com/office/drawing/2014/main" id="{E85C7597-57B8-4516-0364-6AC94F5B2204}"/>
                </a:ext>
              </a:extLst>
            </p:cNvPr>
            <p:cNvSpPr txBox="1">
              <a:spLocks noChangeArrowheads="1"/>
            </p:cNvSpPr>
            <p:nvPr/>
          </p:nvSpPr>
          <p:spPr bwMode="auto">
            <a:xfrm>
              <a:off x="7064045" y="9792390"/>
              <a:ext cx="4527910"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Royal Borough of Windsor and Maidenhead</a:t>
              </a:r>
              <a:endParaRPr lang="en-GB"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grpSp>
      <p:grpSp>
        <p:nvGrpSpPr>
          <p:cNvPr id="21" name="Group 20">
            <a:extLst>
              <a:ext uri="{FF2B5EF4-FFF2-40B4-BE49-F238E27FC236}">
                <a16:creationId xmlns:a16="http://schemas.microsoft.com/office/drawing/2014/main" id="{81FEE446-9922-9CA3-1D7B-388DE1374B87}"/>
              </a:ext>
            </a:extLst>
          </p:cNvPr>
          <p:cNvGrpSpPr/>
          <p:nvPr/>
        </p:nvGrpSpPr>
        <p:grpSpPr>
          <a:xfrm>
            <a:off x="382703" y="9563100"/>
            <a:ext cx="17522593" cy="85725"/>
            <a:chOff x="231140" y="9755505"/>
            <a:chExt cx="17522593" cy="85725"/>
          </a:xfrm>
        </p:grpSpPr>
        <p:sp>
          <p:nvSpPr>
            <p:cNvPr id="18" name="Text Box 2">
              <a:extLst>
                <a:ext uri="{FF2B5EF4-FFF2-40B4-BE49-F238E27FC236}">
                  <a16:creationId xmlns:a16="http://schemas.microsoft.com/office/drawing/2014/main" id="{A06B9BB8-EE7D-CC4A-CA5F-B6365F385EA6}"/>
                </a:ext>
              </a:extLst>
            </p:cNvPr>
            <p:cNvSpPr txBox="1">
              <a:spLocks noChangeArrowheads="1"/>
            </p:cNvSpPr>
            <p:nvPr/>
          </p:nvSpPr>
          <p:spPr bwMode="auto">
            <a:xfrm>
              <a:off x="4827905" y="9755505"/>
              <a:ext cx="12925828"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19" name="Text Box 2">
              <a:extLst>
                <a:ext uri="{FF2B5EF4-FFF2-40B4-BE49-F238E27FC236}">
                  <a16:creationId xmlns:a16="http://schemas.microsoft.com/office/drawing/2014/main" id="{22491887-5DEC-97E3-6935-E3ADD03B79AE}"/>
                </a:ext>
              </a:extLst>
            </p:cNvPr>
            <p:cNvSpPr txBox="1">
              <a:spLocks noChangeArrowheads="1"/>
            </p:cNvSpPr>
            <p:nvPr/>
          </p:nvSpPr>
          <p:spPr bwMode="auto">
            <a:xfrm>
              <a:off x="2529205" y="9755505"/>
              <a:ext cx="2860580"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dirty="0">
                  <a:solidFill>
                    <a:srgbClr val="000000"/>
                  </a:solidFill>
                  <a:effectLst/>
                  <a:highlight>
                    <a:srgbClr val="1064A1"/>
                  </a:highlight>
                  <a:latin typeface="Calibri" panose="020F0502020204030204" pitchFamily="34" charset="0"/>
                  <a:ea typeface="Calibri" panose="020F0502020204030204" pitchFamily="34" charset="0"/>
                  <a:cs typeface="Times New Roman" panose="02020603050405020304" pitchFamily="18" charset="0"/>
                </a:rPr>
                <a:t> </a:t>
              </a:r>
            </a:p>
          </p:txBody>
        </p:sp>
        <p:sp>
          <p:nvSpPr>
            <p:cNvPr id="20" name="Text Box 2">
              <a:extLst>
                <a:ext uri="{FF2B5EF4-FFF2-40B4-BE49-F238E27FC236}">
                  <a16:creationId xmlns:a16="http://schemas.microsoft.com/office/drawing/2014/main" id="{BF84AE8F-F953-49DA-4596-D337E19AE1DF}"/>
                </a:ext>
              </a:extLst>
            </p:cNvPr>
            <p:cNvSpPr txBox="1">
              <a:spLocks noChangeArrowheads="1"/>
            </p:cNvSpPr>
            <p:nvPr/>
          </p:nvSpPr>
          <p:spPr bwMode="auto">
            <a:xfrm>
              <a:off x="231140" y="9755505"/>
              <a:ext cx="2860580"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dirty="0">
                  <a:solidFill>
                    <a:srgbClr val="000000"/>
                  </a:solidFill>
                  <a:effectLst/>
                  <a:highlight>
                    <a:srgbClr val="1064A1"/>
                  </a:highlight>
                  <a:latin typeface="Calibri" panose="020F0502020204030204" pitchFamily="34" charset="0"/>
                  <a:ea typeface="Calibri" panose="020F0502020204030204" pitchFamily="34" charset="0"/>
                  <a:cs typeface="Times New Roman" panose="02020603050405020304" pitchFamily="18" charset="0"/>
                </a:rPr>
                <a:t> </a:t>
              </a:r>
            </a:p>
          </p:txBody>
        </p:sp>
      </p:grpSp>
      <p:sp>
        <p:nvSpPr>
          <p:cNvPr id="23" name="Hexagon 22">
            <a:extLst>
              <a:ext uri="{FF2B5EF4-FFF2-40B4-BE49-F238E27FC236}">
                <a16:creationId xmlns:a16="http://schemas.microsoft.com/office/drawing/2014/main" id="{5183C609-2E88-E3D7-1F85-40E05AA4DC8D}"/>
              </a:ext>
            </a:extLst>
          </p:cNvPr>
          <p:cNvSpPr/>
          <p:nvPr/>
        </p:nvSpPr>
        <p:spPr>
          <a:xfrm>
            <a:off x="3810000" y="9886207"/>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dirty="0"/>
          </a:p>
        </p:txBody>
      </p:sp>
      <p:sp>
        <p:nvSpPr>
          <p:cNvPr id="24" name="Hexagon 23">
            <a:extLst>
              <a:ext uri="{FF2B5EF4-FFF2-40B4-BE49-F238E27FC236}">
                <a16:creationId xmlns:a16="http://schemas.microsoft.com/office/drawing/2014/main" id="{0858EDD1-7A87-97B0-0D98-06585F26E3CB}"/>
              </a:ext>
            </a:extLst>
          </p:cNvPr>
          <p:cNvSpPr/>
          <p:nvPr/>
        </p:nvSpPr>
        <p:spPr>
          <a:xfrm>
            <a:off x="6781800" y="9880351"/>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dirty="0"/>
          </a:p>
        </p:txBody>
      </p:sp>
      <p:sp>
        <p:nvSpPr>
          <p:cNvPr id="25" name="Hexagon 24">
            <a:extLst>
              <a:ext uri="{FF2B5EF4-FFF2-40B4-BE49-F238E27FC236}">
                <a16:creationId xmlns:a16="http://schemas.microsoft.com/office/drawing/2014/main" id="{46F7FC29-D023-6313-BC65-3228851D4873}"/>
              </a:ext>
            </a:extLst>
          </p:cNvPr>
          <p:cNvSpPr/>
          <p:nvPr/>
        </p:nvSpPr>
        <p:spPr>
          <a:xfrm>
            <a:off x="11811000" y="9880351"/>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dirty="0"/>
          </a:p>
        </p:txBody>
      </p:sp>
      <p:sp>
        <p:nvSpPr>
          <p:cNvPr id="26" name="Hexagon 25">
            <a:extLst>
              <a:ext uri="{FF2B5EF4-FFF2-40B4-BE49-F238E27FC236}">
                <a16:creationId xmlns:a16="http://schemas.microsoft.com/office/drawing/2014/main" id="{A556CDF2-E18A-34D0-1E35-6D1AD4F63FE6}"/>
              </a:ext>
            </a:extLst>
          </p:cNvPr>
          <p:cNvSpPr/>
          <p:nvPr/>
        </p:nvSpPr>
        <p:spPr>
          <a:xfrm>
            <a:off x="13335000" y="9880351"/>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dirty="0"/>
          </a:p>
        </p:txBody>
      </p:sp>
      <p:sp>
        <p:nvSpPr>
          <p:cNvPr id="8" name="Title 7">
            <a:extLst>
              <a:ext uri="{FF2B5EF4-FFF2-40B4-BE49-F238E27FC236}">
                <a16:creationId xmlns:a16="http://schemas.microsoft.com/office/drawing/2014/main" id="{DAB55FB9-E796-1816-0DCC-24D46C4841D0}"/>
              </a:ext>
            </a:extLst>
          </p:cNvPr>
          <p:cNvSpPr>
            <a:spLocks noGrp="1"/>
          </p:cNvSpPr>
          <p:nvPr>
            <p:ph type="title"/>
          </p:nvPr>
        </p:nvSpPr>
        <p:spPr>
          <a:xfrm>
            <a:off x="382703" y="274638"/>
            <a:ext cx="15162097" cy="1143000"/>
          </a:xfrm>
        </p:spPr>
        <p:txBody>
          <a:bodyPr>
            <a:normAutofit/>
          </a:bodyPr>
          <a:lstStyle/>
          <a:p>
            <a:pPr algn="l"/>
            <a:r>
              <a:rPr lang="en-GB" b="1" dirty="0">
                <a:solidFill>
                  <a:schemeClr val="tx2"/>
                </a:solidFill>
              </a:rPr>
              <a:t>The six-step process</a:t>
            </a:r>
          </a:p>
        </p:txBody>
      </p:sp>
      <p:pic>
        <p:nvPicPr>
          <p:cNvPr id="7" name="Content Placeholder 6" descr="A diagram of a diagram&#10;&#10;Description automatically generated">
            <a:extLst>
              <a:ext uri="{FF2B5EF4-FFF2-40B4-BE49-F238E27FC236}">
                <a16:creationId xmlns:a16="http://schemas.microsoft.com/office/drawing/2014/main" id="{9D3A1239-D127-090C-1C82-4826A873069E}"/>
              </a:ext>
            </a:extLst>
          </p:cNvPr>
          <p:cNvPicPr>
            <a:picLocks noGrp="1" noChangeAspect="1"/>
          </p:cNvPicPr>
          <p:nvPr>
            <p:ph idx="1"/>
          </p:nvPr>
        </p:nvPicPr>
        <p:blipFill>
          <a:blip r:embed="rId4"/>
          <a:stretch>
            <a:fillRect/>
          </a:stretch>
        </p:blipFill>
        <p:spPr>
          <a:xfrm>
            <a:off x="71276" y="494610"/>
            <a:ext cx="8386924" cy="2844354"/>
          </a:xfrm>
          <a:prstGeom prst="rect">
            <a:avLst/>
          </a:prstGeom>
        </p:spPr>
      </p:pic>
      <p:sp>
        <p:nvSpPr>
          <p:cNvPr id="11" name="TextBox 10">
            <a:extLst>
              <a:ext uri="{FF2B5EF4-FFF2-40B4-BE49-F238E27FC236}">
                <a16:creationId xmlns:a16="http://schemas.microsoft.com/office/drawing/2014/main" id="{959AE04E-0F4F-1964-3F29-DD300C8D0354}"/>
              </a:ext>
            </a:extLst>
          </p:cNvPr>
          <p:cNvSpPr txBox="1"/>
          <p:nvPr/>
        </p:nvSpPr>
        <p:spPr>
          <a:xfrm>
            <a:off x="257549" y="2876383"/>
            <a:ext cx="17371897" cy="7171194"/>
          </a:xfrm>
          <a:prstGeom prst="rect">
            <a:avLst/>
          </a:prstGeom>
          <a:noFill/>
        </p:spPr>
        <p:txBody>
          <a:bodyPr wrap="square" rtlCol="0">
            <a:spAutoFit/>
          </a:bodyPr>
          <a:lstStyle/>
          <a:p>
            <a:pPr marL="514350" indent="-514350">
              <a:buFont typeface="+mj-lt"/>
              <a:buAutoNum type="arabicPeriod"/>
            </a:pPr>
            <a:r>
              <a:rPr lang="en-GB" sz="2400" b="1" dirty="0">
                <a:solidFill>
                  <a:schemeClr val="tx2"/>
                </a:solidFill>
              </a:rPr>
              <a:t>IDENTIFY</a:t>
            </a:r>
            <a:br>
              <a:rPr lang="en-GB" sz="2400" b="1" dirty="0"/>
            </a:br>
            <a:r>
              <a:rPr lang="en-GB" sz="2400" dirty="0"/>
              <a:t>Patients can let you know they require a RADF or they can be identified while they are being seen in the practice, for instance as part of their Learning Disability Annual Health Check.  This could also be added to any new patient questionnaires/easy read questionnaires. </a:t>
            </a:r>
            <a:br>
              <a:rPr lang="en-GB" sz="2400" dirty="0"/>
            </a:br>
            <a:r>
              <a:rPr lang="en-GB" sz="2400" dirty="0"/>
              <a:t>Think: </a:t>
            </a:r>
            <a:r>
              <a:rPr lang="en-GB" sz="2400" b="1" u="sng" dirty="0">
                <a:solidFill>
                  <a:schemeClr val="tx2"/>
                </a:solidFill>
              </a:rPr>
              <a:t>Make Every Contact Count.</a:t>
            </a:r>
          </a:p>
          <a:p>
            <a:pPr marL="514350" indent="-514350">
              <a:buAutoNum type="arabicPeriod"/>
            </a:pPr>
            <a:r>
              <a:rPr lang="en-GB" sz="2400" dirty="0"/>
              <a:t>Patients must give their consent for their RADF to be uploaded to the spine.</a:t>
            </a:r>
            <a:br>
              <a:rPr lang="en-GB" sz="2400" dirty="0"/>
            </a:br>
            <a:r>
              <a:rPr lang="en-GB" sz="2400" b="1" dirty="0">
                <a:solidFill>
                  <a:schemeClr val="tx2"/>
                </a:solidFill>
              </a:rPr>
              <a:t>RECORD</a:t>
            </a:r>
            <a:br>
              <a:rPr lang="en-GB" sz="2400" b="1" dirty="0"/>
            </a:br>
            <a:r>
              <a:rPr lang="en-GB" sz="2400" dirty="0"/>
              <a:t>Record the RADF using 2 SNOMED codes including the relevant consent code.</a:t>
            </a:r>
          </a:p>
          <a:p>
            <a:pPr marL="514350" indent="-514350">
              <a:buAutoNum type="arabicPeriod"/>
            </a:pPr>
            <a:r>
              <a:rPr lang="en-GB" sz="2400" b="1" dirty="0">
                <a:solidFill>
                  <a:schemeClr val="tx2"/>
                </a:solidFill>
              </a:rPr>
              <a:t>FLAG</a:t>
            </a:r>
            <a:br>
              <a:rPr lang="en-GB" sz="2400" dirty="0"/>
            </a:br>
            <a:r>
              <a:rPr lang="en-GB" sz="2400" dirty="0"/>
              <a:t>The SNOMED code will be pulled through to the NCRS and create a flag that will appear in their record in any health care setting, they attend.</a:t>
            </a:r>
          </a:p>
          <a:p>
            <a:pPr marL="514350" indent="-514350">
              <a:buAutoNum type="arabicPeriod"/>
            </a:pPr>
            <a:r>
              <a:rPr lang="en-GB" sz="2400" b="1" dirty="0">
                <a:solidFill>
                  <a:schemeClr val="tx2"/>
                </a:solidFill>
              </a:rPr>
              <a:t>SHARE</a:t>
            </a:r>
            <a:br>
              <a:rPr lang="en-GB" sz="2400" b="1" dirty="0"/>
            </a:br>
            <a:r>
              <a:rPr lang="en-GB" sz="2400" dirty="0"/>
              <a:t>Where possible, share the reasonable adjustments information in </a:t>
            </a:r>
            <a:r>
              <a:rPr lang="en-GB" sz="2400" b="1" dirty="0">
                <a:solidFill>
                  <a:schemeClr val="tx2"/>
                </a:solidFill>
              </a:rPr>
              <a:t>referrals on to other services.</a:t>
            </a:r>
          </a:p>
          <a:p>
            <a:pPr marL="514350" indent="-514350">
              <a:buAutoNum type="arabicPeriod"/>
            </a:pPr>
            <a:r>
              <a:rPr lang="en-GB" sz="2400" b="1" dirty="0">
                <a:solidFill>
                  <a:schemeClr val="tx2"/>
                </a:solidFill>
              </a:rPr>
              <a:t>MEET NEED</a:t>
            </a:r>
            <a:br>
              <a:rPr lang="en-GB" sz="2400" b="1" dirty="0"/>
            </a:br>
            <a:r>
              <a:rPr lang="en-GB" sz="2400" dirty="0"/>
              <a:t>Make your best effort to meet the needs identified and discuss with the patient and/or their carers, where this is not possible.</a:t>
            </a:r>
          </a:p>
          <a:p>
            <a:pPr marL="514350" indent="-514350">
              <a:buAutoNum type="arabicPeriod"/>
            </a:pPr>
            <a:r>
              <a:rPr lang="en-GB" sz="2400" b="1" dirty="0">
                <a:solidFill>
                  <a:schemeClr val="tx2"/>
                </a:solidFill>
              </a:rPr>
              <a:t>REVIEW</a:t>
            </a:r>
            <a:br>
              <a:rPr lang="en-GB" sz="2400" b="1" dirty="0"/>
            </a:br>
            <a:r>
              <a:rPr lang="en-GB" sz="2400" dirty="0"/>
              <a:t>Where patients are attending an annual health check, or at other appointments, review the RADF to ensure that it is still correct and code this review using the appropriate SNOMED code.</a:t>
            </a:r>
            <a:endParaRPr lang="en-GB" sz="2400" b="1" dirty="0"/>
          </a:p>
          <a:p>
            <a:endParaRPr lang="en-GB" sz="2800" b="1" dirty="0"/>
          </a:p>
        </p:txBody>
      </p:sp>
    </p:spTree>
    <p:extLst>
      <p:ext uri="{BB962C8B-B14F-4D97-AF65-F5344CB8AC3E}">
        <p14:creationId xmlns:p14="http://schemas.microsoft.com/office/powerpoint/2010/main" val="27454124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Logo&#10;&#10;Description automatically generated">
            <a:extLst>
              <a:ext uri="{FF2B5EF4-FFF2-40B4-BE49-F238E27FC236}">
                <a16:creationId xmlns:a16="http://schemas.microsoft.com/office/drawing/2014/main" id="{D69D2555-EB99-BA30-AE5B-FCFF8988530C}"/>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856227" y="494610"/>
            <a:ext cx="1288773" cy="1010488"/>
          </a:xfrm>
          <a:prstGeom prst="rect">
            <a:avLst/>
          </a:prstGeom>
          <a:noFill/>
          <a:ln>
            <a:noFill/>
          </a:ln>
        </p:spPr>
      </p:pic>
      <p:grpSp>
        <p:nvGrpSpPr>
          <p:cNvPr id="22" name="Group 21">
            <a:extLst>
              <a:ext uri="{FF2B5EF4-FFF2-40B4-BE49-F238E27FC236}">
                <a16:creationId xmlns:a16="http://schemas.microsoft.com/office/drawing/2014/main" id="{49F92EE8-4B56-686F-57C3-5EC0ABE12A68}"/>
              </a:ext>
            </a:extLst>
          </p:cNvPr>
          <p:cNvGrpSpPr/>
          <p:nvPr/>
        </p:nvGrpSpPr>
        <p:grpSpPr>
          <a:xfrm>
            <a:off x="1842540" y="9774506"/>
            <a:ext cx="14769060" cy="260985"/>
            <a:chOff x="1667585" y="9792390"/>
            <a:chExt cx="14769060" cy="260985"/>
          </a:xfrm>
        </p:grpSpPr>
        <p:sp>
          <p:nvSpPr>
            <p:cNvPr id="2" name="Text Box 2">
              <a:extLst>
                <a:ext uri="{FF2B5EF4-FFF2-40B4-BE49-F238E27FC236}">
                  <a16:creationId xmlns:a16="http://schemas.microsoft.com/office/drawing/2014/main" id="{157FCAE0-734E-DBFA-FEC5-6E9CE094F6EC}"/>
                </a:ext>
              </a:extLst>
            </p:cNvPr>
            <p:cNvSpPr txBox="1">
              <a:spLocks noChangeArrowheads="1"/>
            </p:cNvSpPr>
            <p:nvPr/>
          </p:nvSpPr>
          <p:spPr bwMode="auto">
            <a:xfrm>
              <a:off x="1667585" y="9792390"/>
              <a:ext cx="2119781" cy="240982"/>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Bracknell Forest</a:t>
              </a:r>
              <a:endParaRPr lang="en-GB"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Text Box 2">
              <a:extLst>
                <a:ext uri="{FF2B5EF4-FFF2-40B4-BE49-F238E27FC236}">
                  <a16:creationId xmlns:a16="http://schemas.microsoft.com/office/drawing/2014/main" id="{40F7D69A-3422-B2D6-25F7-F9DD5AF23030}"/>
                </a:ext>
              </a:extLst>
            </p:cNvPr>
            <p:cNvSpPr txBox="1">
              <a:spLocks noChangeArrowheads="1"/>
            </p:cNvSpPr>
            <p:nvPr/>
          </p:nvSpPr>
          <p:spPr bwMode="auto">
            <a:xfrm>
              <a:off x="13575274" y="9792390"/>
              <a:ext cx="2861371"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Surrey Heath and Farnham</a:t>
              </a:r>
              <a:endParaRPr lang="en-GB"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9" name="Text Box 2">
              <a:extLst>
                <a:ext uri="{FF2B5EF4-FFF2-40B4-BE49-F238E27FC236}">
                  <a16:creationId xmlns:a16="http://schemas.microsoft.com/office/drawing/2014/main" id="{D911AF7A-130A-399A-C0CC-1C0576B1DC2F}"/>
                </a:ext>
              </a:extLst>
            </p:cNvPr>
            <p:cNvSpPr txBox="1">
              <a:spLocks noChangeArrowheads="1"/>
            </p:cNvSpPr>
            <p:nvPr/>
          </p:nvSpPr>
          <p:spPr bwMode="auto">
            <a:xfrm>
              <a:off x="12093245" y="9792390"/>
              <a:ext cx="1298305"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Slough</a:t>
              </a:r>
              <a:endParaRPr lang="en-GB"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2" name="Text Box 2">
              <a:extLst>
                <a:ext uri="{FF2B5EF4-FFF2-40B4-BE49-F238E27FC236}">
                  <a16:creationId xmlns:a16="http://schemas.microsoft.com/office/drawing/2014/main" id="{65C16051-FBA4-CCAD-EEF7-974BF1CB44D9}"/>
                </a:ext>
              </a:extLst>
            </p:cNvPr>
            <p:cNvSpPr txBox="1">
              <a:spLocks noChangeArrowheads="1"/>
            </p:cNvSpPr>
            <p:nvPr/>
          </p:nvSpPr>
          <p:spPr bwMode="auto">
            <a:xfrm>
              <a:off x="4109081" y="9792390"/>
              <a:ext cx="2864533"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North East Hampshire </a:t>
              </a:r>
              <a:endParaRPr lang="en-GB"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3" name="Text Box 2">
              <a:extLst>
                <a:ext uri="{FF2B5EF4-FFF2-40B4-BE49-F238E27FC236}">
                  <a16:creationId xmlns:a16="http://schemas.microsoft.com/office/drawing/2014/main" id="{E85C7597-57B8-4516-0364-6AC94F5B2204}"/>
                </a:ext>
              </a:extLst>
            </p:cNvPr>
            <p:cNvSpPr txBox="1">
              <a:spLocks noChangeArrowheads="1"/>
            </p:cNvSpPr>
            <p:nvPr/>
          </p:nvSpPr>
          <p:spPr bwMode="auto">
            <a:xfrm>
              <a:off x="7064045" y="9792390"/>
              <a:ext cx="4527910"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Royal Borough of Windsor and Maidenhead</a:t>
              </a:r>
              <a:endParaRPr lang="en-GB"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grpSp>
      <p:grpSp>
        <p:nvGrpSpPr>
          <p:cNvPr id="21" name="Group 20">
            <a:extLst>
              <a:ext uri="{FF2B5EF4-FFF2-40B4-BE49-F238E27FC236}">
                <a16:creationId xmlns:a16="http://schemas.microsoft.com/office/drawing/2014/main" id="{81FEE446-9922-9CA3-1D7B-388DE1374B87}"/>
              </a:ext>
            </a:extLst>
          </p:cNvPr>
          <p:cNvGrpSpPr/>
          <p:nvPr/>
        </p:nvGrpSpPr>
        <p:grpSpPr>
          <a:xfrm>
            <a:off x="382703" y="9563100"/>
            <a:ext cx="17522593" cy="85725"/>
            <a:chOff x="231140" y="9755505"/>
            <a:chExt cx="17522593" cy="85725"/>
          </a:xfrm>
        </p:grpSpPr>
        <p:sp>
          <p:nvSpPr>
            <p:cNvPr id="18" name="Text Box 2">
              <a:extLst>
                <a:ext uri="{FF2B5EF4-FFF2-40B4-BE49-F238E27FC236}">
                  <a16:creationId xmlns:a16="http://schemas.microsoft.com/office/drawing/2014/main" id="{A06B9BB8-EE7D-CC4A-CA5F-B6365F385EA6}"/>
                </a:ext>
              </a:extLst>
            </p:cNvPr>
            <p:cNvSpPr txBox="1">
              <a:spLocks noChangeArrowheads="1"/>
            </p:cNvSpPr>
            <p:nvPr/>
          </p:nvSpPr>
          <p:spPr bwMode="auto">
            <a:xfrm>
              <a:off x="4827905" y="9755505"/>
              <a:ext cx="12925828"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19" name="Text Box 2">
              <a:extLst>
                <a:ext uri="{FF2B5EF4-FFF2-40B4-BE49-F238E27FC236}">
                  <a16:creationId xmlns:a16="http://schemas.microsoft.com/office/drawing/2014/main" id="{22491887-5DEC-97E3-6935-E3ADD03B79AE}"/>
                </a:ext>
              </a:extLst>
            </p:cNvPr>
            <p:cNvSpPr txBox="1">
              <a:spLocks noChangeArrowheads="1"/>
            </p:cNvSpPr>
            <p:nvPr/>
          </p:nvSpPr>
          <p:spPr bwMode="auto">
            <a:xfrm>
              <a:off x="2529205" y="9755505"/>
              <a:ext cx="2860580"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dirty="0">
                  <a:solidFill>
                    <a:srgbClr val="000000"/>
                  </a:solidFill>
                  <a:effectLst/>
                  <a:highlight>
                    <a:srgbClr val="1064A1"/>
                  </a:highlight>
                  <a:latin typeface="Calibri" panose="020F0502020204030204" pitchFamily="34" charset="0"/>
                  <a:ea typeface="Calibri" panose="020F0502020204030204" pitchFamily="34" charset="0"/>
                  <a:cs typeface="Times New Roman" panose="02020603050405020304" pitchFamily="18" charset="0"/>
                </a:rPr>
                <a:t> </a:t>
              </a:r>
            </a:p>
          </p:txBody>
        </p:sp>
        <p:sp>
          <p:nvSpPr>
            <p:cNvPr id="20" name="Text Box 2">
              <a:extLst>
                <a:ext uri="{FF2B5EF4-FFF2-40B4-BE49-F238E27FC236}">
                  <a16:creationId xmlns:a16="http://schemas.microsoft.com/office/drawing/2014/main" id="{BF84AE8F-F953-49DA-4596-D337E19AE1DF}"/>
                </a:ext>
              </a:extLst>
            </p:cNvPr>
            <p:cNvSpPr txBox="1">
              <a:spLocks noChangeArrowheads="1"/>
            </p:cNvSpPr>
            <p:nvPr/>
          </p:nvSpPr>
          <p:spPr bwMode="auto">
            <a:xfrm>
              <a:off x="231140" y="9755505"/>
              <a:ext cx="2860580"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dirty="0">
                  <a:solidFill>
                    <a:srgbClr val="000000"/>
                  </a:solidFill>
                  <a:effectLst/>
                  <a:highlight>
                    <a:srgbClr val="1064A1"/>
                  </a:highlight>
                  <a:latin typeface="Calibri" panose="020F0502020204030204" pitchFamily="34" charset="0"/>
                  <a:ea typeface="Calibri" panose="020F0502020204030204" pitchFamily="34" charset="0"/>
                  <a:cs typeface="Times New Roman" panose="02020603050405020304" pitchFamily="18" charset="0"/>
                </a:rPr>
                <a:t> </a:t>
              </a:r>
            </a:p>
          </p:txBody>
        </p:sp>
      </p:grpSp>
      <p:sp>
        <p:nvSpPr>
          <p:cNvPr id="23" name="Hexagon 22">
            <a:extLst>
              <a:ext uri="{FF2B5EF4-FFF2-40B4-BE49-F238E27FC236}">
                <a16:creationId xmlns:a16="http://schemas.microsoft.com/office/drawing/2014/main" id="{5183C609-2E88-E3D7-1F85-40E05AA4DC8D}"/>
              </a:ext>
            </a:extLst>
          </p:cNvPr>
          <p:cNvSpPr/>
          <p:nvPr/>
        </p:nvSpPr>
        <p:spPr>
          <a:xfrm>
            <a:off x="3810000" y="9886207"/>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dirty="0"/>
          </a:p>
        </p:txBody>
      </p:sp>
      <p:sp>
        <p:nvSpPr>
          <p:cNvPr id="24" name="Hexagon 23">
            <a:extLst>
              <a:ext uri="{FF2B5EF4-FFF2-40B4-BE49-F238E27FC236}">
                <a16:creationId xmlns:a16="http://schemas.microsoft.com/office/drawing/2014/main" id="{0858EDD1-7A87-97B0-0D98-06585F26E3CB}"/>
              </a:ext>
            </a:extLst>
          </p:cNvPr>
          <p:cNvSpPr/>
          <p:nvPr/>
        </p:nvSpPr>
        <p:spPr>
          <a:xfrm>
            <a:off x="6781800" y="9880351"/>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dirty="0"/>
          </a:p>
        </p:txBody>
      </p:sp>
      <p:sp>
        <p:nvSpPr>
          <p:cNvPr id="25" name="Hexagon 24">
            <a:extLst>
              <a:ext uri="{FF2B5EF4-FFF2-40B4-BE49-F238E27FC236}">
                <a16:creationId xmlns:a16="http://schemas.microsoft.com/office/drawing/2014/main" id="{46F7FC29-D023-6313-BC65-3228851D4873}"/>
              </a:ext>
            </a:extLst>
          </p:cNvPr>
          <p:cNvSpPr/>
          <p:nvPr/>
        </p:nvSpPr>
        <p:spPr>
          <a:xfrm>
            <a:off x="11811000" y="9880351"/>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dirty="0"/>
          </a:p>
        </p:txBody>
      </p:sp>
      <p:sp>
        <p:nvSpPr>
          <p:cNvPr id="26" name="Hexagon 25">
            <a:extLst>
              <a:ext uri="{FF2B5EF4-FFF2-40B4-BE49-F238E27FC236}">
                <a16:creationId xmlns:a16="http://schemas.microsoft.com/office/drawing/2014/main" id="{A556CDF2-E18A-34D0-1E35-6D1AD4F63FE6}"/>
              </a:ext>
            </a:extLst>
          </p:cNvPr>
          <p:cNvSpPr/>
          <p:nvPr/>
        </p:nvSpPr>
        <p:spPr>
          <a:xfrm>
            <a:off x="13335000" y="9880351"/>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dirty="0"/>
          </a:p>
        </p:txBody>
      </p:sp>
      <p:sp>
        <p:nvSpPr>
          <p:cNvPr id="8" name="Title 7">
            <a:extLst>
              <a:ext uri="{FF2B5EF4-FFF2-40B4-BE49-F238E27FC236}">
                <a16:creationId xmlns:a16="http://schemas.microsoft.com/office/drawing/2014/main" id="{DAB55FB9-E796-1816-0DCC-24D46C4841D0}"/>
              </a:ext>
            </a:extLst>
          </p:cNvPr>
          <p:cNvSpPr>
            <a:spLocks noGrp="1"/>
          </p:cNvSpPr>
          <p:nvPr>
            <p:ph type="title"/>
          </p:nvPr>
        </p:nvSpPr>
        <p:spPr>
          <a:xfrm>
            <a:off x="382703" y="274638"/>
            <a:ext cx="15162097" cy="1143000"/>
          </a:xfrm>
        </p:spPr>
        <p:txBody>
          <a:bodyPr>
            <a:normAutofit/>
          </a:bodyPr>
          <a:lstStyle/>
          <a:p>
            <a:pPr algn="l"/>
            <a:r>
              <a:rPr lang="en-GB" b="1" dirty="0">
                <a:solidFill>
                  <a:schemeClr val="tx2"/>
                </a:solidFill>
              </a:rPr>
              <a:t>Phase One – what do we need to do – (suggestions)</a:t>
            </a:r>
          </a:p>
        </p:txBody>
      </p:sp>
      <p:sp>
        <p:nvSpPr>
          <p:cNvPr id="11" name="TextBox 10">
            <a:extLst>
              <a:ext uri="{FF2B5EF4-FFF2-40B4-BE49-F238E27FC236}">
                <a16:creationId xmlns:a16="http://schemas.microsoft.com/office/drawing/2014/main" id="{959AE04E-0F4F-1964-3F29-DD300C8D0354}"/>
              </a:ext>
            </a:extLst>
          </p:cNvPr>
          <p:cNvSpPr txBox="1"/>
          <p:nvPr/>
        </p:nvSpPr>
        <p:spPr>
          <a:xfrm>
            <a:off x="304800" y="1516759"/>
            <a:ext cx="17371897" cy="4832092"/>
          </a:xfrm>
          <a:prstGeom prst="rect">
            <a:avLst/>
          </a:prstGeom>
          <a:noFill/>
        </p:spPr>
        <p:txBody>
          <a:bodyPr wrap="square" rtlCol="0">
            <a:spAutoFit/>
          </a:bodyPr>
          <a:lstStyle/>
          <a:p>
            <a:r>
              <a:rPr lang="en-GB" sz="2800" b="1" dirty="0">
                <a:solidFill>
                  <a:schemeClr val="tx2"/>
                </a:solidFill>
              </a:rPr>
              <a:t>Action 1 required: identify patients with a disability or significant impairment </a:t>
            </a:r>
          </a:p>
          <a:p>
            <a:pPr marL="457200" indent="-457200">
              <a:buFont typeface="Arial" panose="020B0604020202020204" pitchFamily="34" charset="0"/>
              <a:buChar char="•"/>
            </a:pPr>
            <a:r>
              <a:rPr lang="en-GB" sz="2800" dirty="0"/>
              <a:t>Add disability and reasonable adjustment section on all </a:t>
            </a:r>
            <a:r>
              <a:rPr lang="en-GB" sz="2800" b="1" dirty="0">
                <a:solidFill>
                  <a:schemeClr val="tx2"/>
                </a:solidFill>
              </a:rPr>
              <a:t>new patient forms/registration documents and recall, review and appointment letters</a:t>
            </a:r>
            <a:r>
              <a:rPr lang="en-GB" sz="2800" b="1" dirty="0"/>
              <a:t> </a:t>
            </a:r>
            <a:r>
              <a:rPr lang="en-GB" sz="2800" dirty="0"/>
              <a:t>(</a:t>
            </a:r>
            <a:r>
              <a:rPr lang="en-GB" sz="2800" dirty="0" err="1"/>
              <a:t>e.g</a:t>
            </a:r>
            <a:r>
              <a:rPr lang="en-GB" sz="2800" dirty="0"/>
              <a:t> you can add a standard line “do you require any reasonable adjustments?”).</a:t>
            </a:r>
          </a:p>
          <a:p>
            <a:pPr marL="457200" indent="-457200">
              <a:buFont typeface="Arial" panose="020B0604020202020204" pitchFamily="34" charset="0"/>
              <a:buChar char="•"/>
            </a:pPr>
            <a:r>
              <a:rPr lang="en-GB" sz="2800" dirty="0"/>
              <a:t>Check at </a:t>
            </a:r>
            <a:r>
              <a:rPr lang="en-GB" sz="2800" b="1" dirty="0">
                <a:solidFill>
                  <a:schemeClr val="tx2"/>
                </a:solidFill>
              </a:rPr>
              <a:t>first contact</a:t>
            </a:r>
            <a:r>
              <a:rPr lang="en-GB" sz="2800" dirty="0">
                <a:solidFill>
                  <a:schemeClr val="tx2"/>
                </a:solidFill>
              </a:rPr>
              <a:t>.</a:t>
            </a:r>
          </a:p>
          <a:p>
            <a:pPr marL="457200" indent="-457200">
              <a:buFont typeface="Arial" panose="020B0604020202020204" pitchFamily="34" charset="0"/>
              <a:buChar char="•"/>
            </a:pPr>
            <a:r>
              <a:rPr lang="en-GB" sz="2800" dirty="0"/>
              <a:t>Identification during </a:t>
            </a:r>
            <a:r>
              <a:rPr lang="en-GB" sz="2800" b="1" dirty="0">
                <a:solidFill>
                  <a:schemeClr val="tx2"/>
                </a:solidFill>
              </a:rPr>
              <a:t>standard health checks</a:t>
            </a:r>
            <a:r>
              <a:rPr lang="en-GB" sz="2800" dirty="0">
                <a:solidFill>
                  <a:schemeClr val="tx2"/>
                </a:solidFill>
              </a:rPr>
              <a:t> </a:t>
            </a:r>
            <a:r>
              <a:rPr lang="en-GB" sz="2800" dirty="0"/>
              <a:t>such as annual health checks, long-term condition reviews or during programmes such as immunisations (e.g. annual influenza campaign).</a:t>
            </a:r>
          </a:p>
          <a:p>
            <a:pPr marL="457200" indent="-457200">
              <a:buFont typeface="Arial" panose="020B0604020202020204" pitchFamily="34" charset="0"/>
              <a:buChar char="•"/>
            </a:pPr>
            <a:r>
              <a:rPr lang="en-GB" sz="2800" b="1" dirty="0">
                <a:solidFill>
                  <a:schemeClr val="tx2"/>
                </a:solidFill>
              </a:rPr>
              <a:t>Opportunistically: </a:t>
            </a:r>
            <a:r>
              <a:rPr lang="en-GB" sz="2800" dirty="0"/>
              <a:t>at any patient contact with the organisation </a:t>
            </a:r>
          </a:p>
          <a:p>
            <a:pPr marL="457200" indent="-457200">
              <a:buFont typeface="Arial" panose="020B0604020202020204" pitchFamily="34" charset="0"/>
              <a:buChar char="•"/>
            </a:pPr>
            <a:r>
              <a:rPr lang="en-GB" sz="2800" dirty="0"/>
              <a:t>Identification through </a:t>
            </a:r>
            <a:r>
              <a:rPr lang="en-GB" sz="2800" b="1" dirty="0">
                <a:solidFill>
                  <a:schemeClr val="tx2"/>
                </a:solidFill>
              </a:rPr>
              <a:t>information received in from outside the organisation</a:t>
            </a:r>
            <a:r>
              <a:rPr lang="en-GB" sz="2800" dirty="0"/>
              <a:t> (such as referral letters, discharge of out-patient letters, community assessments).</a:t>
            </a:r>
          </a:p>
          <a:p>
            <a:pPr marL="457200" indent="-457200">
              <a:buFont typeface="Arial" panose="020B0604020202020204" pitchFamily="34" charset="0"/>
              <a:buChar char="•"/>
            </a:pPr>
            <a:r>
              <a:rPr lang="en-GB" sz="2800" dirty="0"/>
              <a:t>Enable and encourage </a:t>
            </a:r>
            <a:r>
              <a:rPr lang="en-GB" sz="2800" b="1" dirty="0">
                <a:solidFill>
                  <a:schemeClr val="tx2"/>
                </a:solidFill>
              </a:rPr>
              <a:t>self-identification and optimise awareness</a:t>
            </a:r>
            <a:r>
              <a:rPr lang="en-GB" sz="2800" dirty="0"/>
              <a:t> (</a:t>
            </a:r>
            <a:r>
              <a:rPr lang="en-GB" sz="2800" dirty="0" err="1"/>
              <a:t>e.g</a:t>
            </a:r>
            <a:r>
              <a:rPr lang="en-GB" sz="2800" dirty="0"/>
              <a:t> posters, practice website information, practice information screens).</a:t>
            </a:r>
          </a:p>
        </p:txBody>
      </p:sp>
    </p:spTree>
    <p:extLst>
      <p:ext uri="{BB962C8B-B14F-4D97-AF65-F5344CB8AC3E}">
        <p14:creationId xmlns:p14="http://schemas.microsoft.com/office/powerpoint/2010/main" val="39945467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Logo&#10;&#10;Description automatically generated">
            <a:extLst>
              <a:ext uri="{FF2B5EF4-FFF2-40B4-BE49-F238E27FC236}">
                <a16:creationId xmlns:a16="http://schemas.microsoft.com/office/drawing/2014/main" id="{D69D2555-EB99-BA30-AE5B-FCFF8988530C}"/>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856227" y="494610"/>
            <a:ext cx="1288773" cy="1010488"/>
          </a:xfrm>
          <a:prstGeom prst="rect">
            <a:avLst/>
          </a:prstGeom>
          <a:noFill/>
          <a:ln>
            <a:noFill/>
          </a:ln>
        </p:spPr>
      </p:pic>
      <p:grpSp>
        <p:nvGrpSpPr>
          <p:cNvPr id="22" name="Group 21">
            <a:extLst>
              <a:ext uri="{FF2B5EF4-FFF2-40B4-BE49-F238E27FC236}">
                <a16:creationId xmlns:a16="http://schemas.microsoft.com/office/drawing/2014/main" id="{49F92EE8-4B56-686F-57C3-5EC0ABE12A68}"/>
              </a:ext>
            </a:extLst>
          </p:cNvPr>
          <p:cNvGrpSpPr/>
          <p:nvPr/>
        </p:nvGrpSpPr>
        <p:grpSpPr>
          <a:xfrm>
            <a:off x="1842540" y="9774506"/>
            <a:ext cx="14769060" cy="260985"/>
            <a:chOff x="1667585" y="9792390"/>
            <a:chExt cx="14769060" cy="260985"/>
          </a:xfrm>
        </p:grpSpPr>
        <p:sp>
          <p:nvSpPr>
            <p:cNvPr id="2" name="Text Box 2">
              <a:extLst>
                <a:ext uri="{FF2B5EF4-FFF2-40B4-BE49-F238E27FC236}">
                  <a16:creationId xmlns:a16="http://schemas.microsoft.com/office/drawing/2014/main" id="{157FCAE0-734E-DBFA-FEC5-6E9CE094F6EC}"/>
                </a:ext>
              </a:extLst>
            </p:cNvPr>
            <p:cNvSpPr txBox="1">
              <a:spLocks noChangeArrowheads="1"/>
            </p:cNvSpPr>
            <p:nvPr/>
          </p:nvSpPr>
          <p:spPr bwMode="auto">
            <a:xfrm>
              <a:off x="1667585" y="9792390"/>
              <a:ext cx="2119781" cy="240982"/>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Bracknell Forest</a:t>
              </a:r>
              <a:endParaRPr lang="en-GB"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Text Box 2">
              <a:extLst>
                <a:ext uri="{FF2B5EF4-FFF2-40B4-BE49-F238E27FC236}">
                  <a16:creationId xmlns:a16="http://schemas.microsoft.com/office/drawing/2014/main" id="{40F7D69A-3422-B2D6-25F7-F9DD5AF23030}"/>
                </a:ext>
              </a:extLst>
            </p:cNvPr>
            <p:cNvSpPr txBox="1">
              <a:spLocks noChangeArrowheads="1"/>
            </p:cNvSpPr>
            <p:nvPr/>
          </p:nvSpPr>
          <p:spPr bwMode="auto">
            <a:xfrm>
              <a:off x="13575274" y="9792390"/>
              <a:ext cx="2861371"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Surrey Heath and Farnham</a:t>
              </a:r>
              <a:endParaRPr lang="en-GB"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9" name="Text Box 2">
              <a:extLst>
                <a:ext uri="{FF2B5EF4-FFF2-40B4-BE49-F238E27FC236}">
                  <a16:creationId xmlns:a16="http://schemas.microsoft.com/office/drawing/2014/main" id="{D911AF7A-130A-399A-C0CC-1C0576B1DC2F}"/>
                </a:ext>
              </a:extLst>
            </p:cNvPr>
            <p:cNvSpPr txBox="1">
              <a:spLocks noChangeArrowheads="1"/>
            </p:cNvSpPr>
            <p:nvPr/>
          </p:nvSpPr>
          <p:spPr bwMode="auto">
            <a:xfrm>
              <a:off x="12093245" y="9792390"/>
              <a:ext cx="1298305"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Slough</a:t>
              </a:r>
              <a:endParaRPr lang="en-GB"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2" name="Text Box 2">
              <a:extLst>
                <a:ext uri="{FF2B5EF4-FFF2-40B4-BE49-F238E27FC236}">
                  <a16:creationId xmlns:a16="http://schemas.microsoft.com/office/drawing/2014/main" id="{65C16051-FBA4-CCAD-EEF7-974BF1CB44D9}"/>
                </a:ext>
              </a:extLst>
            </p:cNvPr>
            <p:cNvSpPr txBox="1">
              <a:spLocks noChangeArrowheads="1"/>
            </p:cNvSpPr>
            <p:nvPr/>
          </p:nvSpPr>
          <p:spPr bwMode="auto">
            <a:xfrm>
              <a:off x="4109081" y="9792390"/>
              <a:ext cx="2864533"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North East Hampshire </a:t>
              </a:r>
              <a:endParaRPr lang="en-GB"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3" name="Text Box 2">
              <a:extLst>
                <a:ext uri="{FF2B5EF4-FFF2-40B4-BE49-F238E27FC236}">
                  <a16:creationId xmlns:a16="http://schemas.microsoft.com/office/drawing/2014/main" id="{E85C7597-57B8-4516-0364-6AC94F5B2204}"/>
                </a:ext>
              </a:extLst>
            </p:cNvPr>
            <p:cNvSpPr txBox="1">
              <a:spLocks noChangeArrowheads="1"/>
            </p:cNvSpPr>
            <p:nvPr/>
          </p:nvSpPr>
          <p:spPr bwMode="auto">
            <a:xfrm>
              <a:off x="7064045" y="9792390"/>
              <a:ext cx="4527910"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Royal Borough of Windsor and Maidenhead</a:t>
              </a:r>
              <a:endParaRPr lang="en-GB"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grpSp>
      <p:grpSp>
        <p:nvGrpSpPr>
          <p:cNvPr id="21" name="Group 20">
            <a:extLst>
              <a:ext uri="{FF2B5EF4-FFF2-40B4-BE49-F238E27FC236}">
                <a16:creationId xmlns:a16="http://schemas.microsoft.com/office/drawing/2014/main" id="{81FEE446-9922-9CA3-1D7B-388DE1374B87}"/>
              </a:ext>
            </a:extLst>
          </p:cNvPr>
          <p:cNvGrpSpPr/>
          <p:nvPr/>
        </p:nvGrpSpPr>
        <p:grpSpPr>
          <a:xfrm>
            <a:off x="382703" y="9563100"/>
            <a:ext cx="17522593" cy="85725"/>
            <a:chOff x="231140" y="9755505"/>
            <a:chExt cx="17522593" cy="85725"/>
          </a:xfrm>
        </p:grpSpPr>
        <p:sp>
          <p:nvSpPr>
            <p:cNvPr id="18" name="Text Box 2">
              <a:extLst>
                <a:ext uri="{FF2B5EF4-FFF2-40B4-BE49-F238E27FC236}">
                  <a16:creationId xmlns:a16="http://schemas.microsoft.com/office/drawing/2014/main" id="{A06B9BB8-EE7D-CC4A-CA5F-B6365F385EA6}"/>
                </a:ext>
              </a:extLst>
            </p:cNvPr>
            <p:cNvSpPr txBox="1">
              <a:spLocks noChangeArrowheads="1"/>
            </p:cNvSpPr>
            <p:nvPr/>
          </p:nvSpPr>
          <p:spPr bwMode="auto">
            <a:xfrm>
              <a:off x="4827905" y="9755505"/>
              <a:ext cx="12925828"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19" name="Text Box 2">
              <a:extLst>
                <a:ext uri="{FF2B5EF4-FFF2-40B4-BE49-F238E27FC236}">
                  <a16:creationId xmlns:a16="http://schemas.microsoft.com/office/drawing/2014/main" id="{22491887-5DEC-97E3-6935-E3ADD03B79AE}"/>
                </a:ext>
              </a:extLst>
            </p:cNvPr>
            <p:cNvSpPr txBox="1">
              <a:spLocks noChangeArrowheads="1"/>
            </p:cNvSpPr>
            <p:nvPr/>
          </p:nvSpPr>
          <p:spPr bwMode="auto">
            <a:xfrm>
              <a:off x="2529205" y="9755505"/>
              <a:ext cx="2860580"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dirty="0">
                  <a:solidFill>
                    <a:srgbClr val="000000"/>
                  </a:solidFill>
                  <a:effectLst/>
                  <a:highlight>
                    <a:srgbClr val="1064A1"/>
                  </a:highlight>
                  <a:latin typeface="Calibri" panose="020F0502020204030204" pitchFamily="34" charset="0"/>
                  <a:ea typeface="Calibri" panose="020F0502020204030204" pitchFamily="34" charset="0"/>
                  <a:cs typeface="Times New Roman" panose="02020603050405020304" pitchFamily="18" charset="0"/>
                </a:rPr>
                <a:t> </a:t>
              </a:r>
            </a:p>
          </p:txBody>
        </p:sp>
        <p:sp>
          <p:nvSpPr>
            <p:cNvPr id="20" name="Text Box 2">
              <a:extLst>
                <a:ext uri="{FF2B5EF4-FFF2-40B4-BE49-F238E27FC236}">
                  <a16:creationId xmlns:a16="http://schemas.microsoft.com/office/drawing/2014/main" id="{BF84AE8F-F953-49DA-4596-D337E19AE1DF}"/>
                </a:ext>
              </a:extLst>
            </p:cNvPr>
            <p:cNvSpPr txBox="1">
              <a:spLocks noChangeArrowheads="1"/>
            </p:cNvSpPr>
            <p:nvPr/>
          </p:nvSpPr>
          <p:spPr bwMode="auto">
            <a:xfrm>
              <a:off x="231140" y="9755505"/>
              <a:ext cx="2860580"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dirty="0">
                  <a:solidFill>
                    <a:srgbClr val="000000"/>
                  </a:solidFill>
                  <a:effectLst/>
                  <a:highlight>
                    <a:srgbClr val="1064A1"/>
                  </a:highlight>
                  <a:latin typeface="Calibri" panose="020F0502020204030204" pitchFamily="34" charset="0"/>
                  <a:ea typeface="Calibri" panose="020F0502020204030204" pitchFamily="34" charset="0"/>
                  <a:cs typeface="Times New Roman" panose="02020603050405020304" pitchFamily="18" charset="0"/>
                </a:rPr>
                <a:t> </a:t>
              </a:r>
            </a:p>
          </p:txBody>
        </p:sp>
      </p:grpSp>
      <p:sp>
        <p:nvSpPr>
          <p:cNvPr id="23" name="Hexagon 22">
            <a:extLst>
              <a:ext uri="{FF2B5EF4-FFF2-40B4-BE49-F238E27FC236}">
                <a16:creationId xmlns:a16="http://schemas.microsoft.com/office/drawing/2014/main" id="{5183C609-2E88-E3D7-1F85-40E05AA4DC8D}"/>
              </a:ext>
            </a:extLst>
          </p:cNvPr>
          <p:cNvSpPr/>
          <p:nvPr/>
        </p:nvSpPr>
        <p:spPr>
          <a:xfrm>
            <a:off x="3810000" y="9886207"/>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dirty="0"/>
          </a:p>
        </p:txBody>
      </p:sp>
      <p:sp>
        <p:nvSpPr>
          <p:cNvPr id="24" name="Hexagon 23">
            <a:extLst>
              <a:ext uri="{FF2B5EF4-FFF2-40B4-BE49-F238E27FC236}">
                <a16:creationId xmlns:a16="http://schemas.microsoft.com/office/drawing/2014/main" id="{0858EDD1-7A87-97B0-0D98-06585F26E3CB}"/>
              </a:ext>
            </a:extLst>
          </p:cNvPr>
          <p:cNvSpPr/>
          <p:nvPr/>
        </p:nvSpPr>
        <p:spPr>
          <a:xfrm>
            <a:off x="6781800" y="9880351"/>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dirty="0"/>
          </a:p>
        </p:txBody>
      </p:sp>
      <p:sp>
        <p:nvSpPr>
          <p:cNvPr id="25" name="Hexagon 24">
            <a:extLst>
              <a:ext uri="{FF2B5EF4-FFF2-40B4-BE49-F238E27FC236}">
                <a16:creationId xmlns:a16="http://schemas.microsoft.com/office/drawing/2014/main" id="{46F7FC29-D023-6313-BC65-3228851D4873}"/>
              </a:ext>
            </a:extLst>
          </p:cNvPr>
          <p:cNvSpPr/>
          <p:nvPr/>
        </p:nvSpPr>
        <p:spPr>
          <a:xfrm>
            <a:off x="11811000" y="9880351"/>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dirty="0"/>
          </a:p>
        </p:txBody>
      </p:sp>
      <p:sp>
        <p:nvSpPr>
          <p:cNvPr id="26" name="Hexagon 25">
            <a:extLst>
              <a:ext uri="{FF2B5EF4-FFF2-40B4-BE49-F238E27FC236}">
                <a16:creationId xmlns:a16="http://schemas.microsoft.com/office/drawing/2014/main" id="{A556CDF2-E18A-34D0-1E35-6D1AD4F63FE6}"/>
              </a:ext>
            </a:extLst>
          </p:cNvPr>
          <p:cNvSpPr/>
          <p:nvPr/>
        </p:nvSpPr>
        <p:spPr>
          <a:xfrm>
            <a:off x="13335000" y="9880351"/>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dirty="0"/>
          </a:p>
        </p:txBody>
      </p:sp>
      <p:sp>
        <p:nvSpPr>
          <p:cNvPr id="8" name="Title 7">
            <a:extLst>
              <a:ext uri="{FF2B5EF4-FFF2-40B4-BE49-F238E27FC236}">
                <a16:creationId xmlns:a16="http://schemas.microsoft.com/office/drawing/2014/main" id="{DAB55FB9-E796-1816-0DCC-24D46C4841D0}"/>
              </a:ext>
            </a:extLst>
          </p:cNvPr>
          <p:cNvSpPr>
            <a:spLocks noGrp="1"/>
          </p:cNvSpPr>
          <p:nvPr>
            <p:ph type="title"/>
          </p:nvPr>
        </p:nvSpPr>
        <p:spPr>
          <a:xfrm>
            <a:off x="382703" y="274638"/>
            <a:ext cx="15162097" cy="1143000"/>
          </a:xfrm>
        </p:spPr>
        <p:txBody>
          <a:bodyPr>
            <a:normAutofit/>
          </a:bodyPr>
          <a:lstStyle/>
          <a:p>
            <a:pPr algn="l"/>
            <a:r>
              <a:rPr lang="en-GB" b="1" dirty="0">
                <a:solidFill>
                  <a:schemeClr val="tx2"/>
                </a:solidFill>
              </a:rPr>
              <a:t>How the RADF is added to the patient’s record</a:t>
            </a:r>
          </a:p>
        </p:txBody>
      </p:sp>
      <p:sp>
        <p:nvSpPr>
          <p:cNvPr id="11" name="TextBox 10">
            <a:extLst>
              <a:ext uri="{FF2B5EF4-FFF2-40B4-BE49-F238E27FC236}">
                <a16:creationId xmlns:a16="http://schemas.microsoft.com/office/drawing/2014/main" id="{959AE04E-0F4F-1964-3F29-DD300C8D0354}"/>
              </a:ext>
            </a:extLst>
          </p:cNvPr>
          <p:cNvSpPr txBox="1"/>
          <p:nvPr/>
        </p:nvSpPr>
        <p:spPr>
          <a:xfrm>
            <a:off x="458051" y="2296567"/>
            <a:ext cx="17371897" cy="5693866"/>
          </a:xfrm>
          <a:prstGeom prst="rect">
            <a:avLst/>
          </a:prstGeom>
          <a:noFill/>
        </p:spPr>
        <p:txBody>
          <a:bodyPr wrap="square" rtlCol="0">
            <a:spAutoFit/>
          </a:bodyPr>
          <a:lstStyle/>
          <a:p>
            <a:r>
              <a:rPr lang="en-GB" sz="2800" dirty="0"/>
              <a:t>The RADF is designed to sit in the patient record on the </a:t>
            </a:r>
            <a:r>
              <a:rPr lang="en-GB" sz="2800" dirty="0">
                <a:hlinkClick r:id="rId4"/>
              </a:rPr>
              <a:t>National Care Record Service (NCRS)/the Spine</a:t>
            </a:r>
            <a:r>
              <a:rPr lang="en-GB" sz="2800" dirty="0"/>
              <a:t>.</a:t>
            </a:r>
          </a:p>
          <a:p>
            <a:r>
              <a:rPr lang="en-GB" sz="2800" dirty="0"/>
              <a:t>There are two ways to add a RADF to a patient’s record:</a:t>
            </a:r>
          </a:p>
          <a:p>
            <a:endParaRPr lang="en-GB" sz="2800" dirty="0"/>
          </a:p>
          <a:p>
            <a:pPr marL="514350" indent="-514350">
              <a:buAutoNum type="arabicPeriod"/>
            </a:pPr>
            <a:r>
              <a:rPr lang="en-GB" sz="2800" dirty="0"/>
              <a:t>By adding it via the NCRS portal</a:t>
            </a:r>
          </a:p>
          <a:p>
            <a:pPr marL="514350" indent="-514350">
              <a:buAutoNum type="arabicPeriod"/>
            </a:pPr>
            <a:r>
              <a:rPr lang="en-GB" sz="2800" dirty="0"/>
              <a:t>By adding appropriate SNOMED codes to the patient’s GP record</a:t>
            </a:r>
          </a:p>
          <a:p>
            <a:endParaRPr lang="en-GB" sz="2800" dirty="0"/>
          </a:p>
          <a:p>
            <a:r>
              <a:rPr lang="en-GB" sz="2800" dirty="0"/>
              <a:t>For the purposes of this guidance, we will be recommending all patients identified in GP practices have their RADF added using the SNOMED codes.</a:t>
            </a:r>
          </a:p>
          <a:p>
            <a:endParaRPr lang="en-GB" sz="2800" dirty="0"/>
          </a:p>
          <a:p>
            <a:r>
              <a:rPr lang="en-GB" sz="2800" dirty="0"/>
              <a:t>To ensure that the RADF appears correctly on the NCRS, two codes need to be added to the patient record.</a:t>
            </a:r>
          </a:p>
          <a:p>
            <a:pPr marL="514350" indent="-514350">
              <a:buAutoNum type="arabicPeriod"/>
            </a:pPr>
            <a:r>
              <a:rPr lang="en-GB" sz="2800" dirty="0"/>
              <a:t>The appropriate adjustment code which specifies what adjustment the patient needs (more than one of these codes can be used if the patient requires more than one adjustment)</a:t>
            </a:r>
          </a:p>
          <a:p>
            <a:pPr marL="514350" indent="-514350">
              <a:buAutoNum type="arabicPeriod"/>
            </a:pPr>
            <a:r>
              <a:rPr lang="en-GB" sz="2800" dirty="0"/>
              <a:t>The appropriate consent code. </a:t>
            </a:r>
          </a:p>
        </p:txBody>
      </p:sp>
    </p:spTree>
    <p:extLst>
      <p:ext uri="{BB962C8B-B14F-4D97-AF65-F5344CB8AC3E}">
        <p14:creationId xmlns:p14="http://schemas.microsoft.com/office/powerpoint/2010/main" val="20100960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Logo&#10;&#10;Description automatically generated">
            <a:extLst>
              <a:ext uri="{FF2B5EF4-FFF2-40B4-BE49-F238E27FC236}">
                <a16:creationId xmlns:a16="http://schemas.microsoft.com/office/drawing/2014/main" id="{D69D2555-EB99-BA30-AE5B-FCFF8988530C}"/>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856227" y="494610"/>
            <a:ext cx="1288773" cy="1010488"/>
          </a:xfrm>
          <a:prstGeom prst="rect">
            <a:avLst/>
          </a:prstGeom>
          <a:noFill/>
          <a:ln>
            <a:noFill/>
          </a:ln>
        </p:spPr>
      </p:pic>
      <p:grpSp>
        <p:nvGrpSpPr>
          <p:cNvPr id="22" name="Group 21">
            <a:extLst>
              <a:ext uri="{FF2B5EF4-FFF2-40B4-BE49-F238E27FC236}">
                <a16:creationId xmlns:a16="http://schemas.microsoft.com/office/drawing/2014/main" id="{49F92EE8-4B56-686F-57C3-5EC0ABE12A68}"/>
              </a:ext>
            </a:extLst>
          </p:cNvPr>
          <p:cNvGrpSpPr/>
          <p:nvPr/>
        </p:nvGrpSpPr>
        <p:grpSpPr>
          <a:xfrm>
            <a:off x="1842540" y="9774506"/>
            <a:ext cx="14769060" cy="260985"/>
            <a:chOff x="1667585" y="9792390"/>
            <a:chExt cx="14769060" cy="260985"/>
          </a:xfrm>
        </p:grpSpPr>
        <p:sp>
          <p:nvSpPr>
            <p:cNvPr id="2" name="Text Box 2">
              <a:extLst>
                <a:ext uri="{FF2B5EF4-FFF2-40B4-BE49-F238E27FC236}">
                  <a16:creationId xmlns:a16="http://schemas.microsoft.com/office/drawing/2014/main" id="{157FCAE0-734E-DBFA-FEC5-6E9CE094F6EC}"/>
                </a:ext>
              </a:extLst>
            </p:cNvPr>
            <p:cNvSpPr txBox="1">
              <a:spLocks noChangeArrowheads="1"/>
            </p:cNvSpPr>
            <p:nvPr/>
          </p:nvSpPr>
          <p:spPr bwMode="auto">
            <a:xfrm>
              <a:off x="1667585" y="9792390"/>
              <a:ext cx="2119781" cy="240982"/>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Bracknell Forest</a:t>
              </a:r>
              <a:endParaRPr lang="en-GB"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Text Box 2">
              <a:extLst>
                <a:ext uri="{FF2B5EF4-FFF2-40B4-BE49-F238E27FC236}">
                  <a16:creationId xmlns:a16="http://schemas.microsoft.com/office/drawing/2014/main" id="{40F7D69A-3422-B2D6-25F7-F9DD5AF23030}"/>
                </a:ext>
              </a:extLst>
            </p:cNvPr>
            <p:cNvSpPr txBox="1">
              <a:spLocks noChangeArrowheads="1"/>
            </p:cNvSpPr>
            <p:nvPr/>
          </p:nvSpPr>
          <p:spPr bwMode="auto">
            <a:xfrm>
              <a:off x="13575274" y="9792390"/>
              <a:ext cx="2861371"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Surrey Heath and Farnham</a:t>
              </a:r>
              <a:endParaRPr lang="en-GB"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9" name="Text Box 2">
              <a:extLst>
                <a:ext uri="{FF2B5EF4-FFF2-40B4-BE49-F238E27FC236}">
                  <a16:creationId xmlns:a16="http://schemas.microsoft.com/office/drawing/2014/main" id="{D911AF7A-130A-399A-C0CC-1C0576B1DC2F}"/>
                </a:ext>
              </a:extLst>
            </p:cNvPr>
            <p:cNvSpPr txBox="1">
              <a:spLocks noChangeArrowheads="1"/>
            </p:cNvSpPr>
            <p:nvPr/>
          </p:nvSpPr>
          <p:spPr bwMode="auto">
            <a:xfrm>
              <a:off x="12093245" y="9792390"/>
              <a:ext cx="1298305"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Slough</a:t>
              </a:r>
              <a:endParaRPr lang="en-GB"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2" name="Text Box 2">
              <a:extLst>
                <a:ext uri="{FF2B5EF4-FFF2-40B4-BE49-F238E27FC236}">
                  <a16:creationId xmlns:a16="http://schemas.microsoft.com/office/drawing/2014/main" id="{65C16051-FBA4-CCAD-EEF7-974BF1CB44D9}"/>
                </a:ext>
              </a:extLst>
            </p:cNvPr>
            <p:cNvSpPr txBox="1">
              <a:spLocks noChangeArrowheads="1"/>
            </p:cNvSpPr>
            <p:nvPr/>
          </p:nvSpPr>
          <p:spPr bwMode="auto">
            <a:xfrm>
              <a:off x="4109081" y="9792390"/>
              <a:ext cx="2864533"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North East Hampshire </a:t>
              </a:r>
              <a:endParaRPr lang="en-GB"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3" name="Text Box 2">
              <a:extLst>
                <a:ext uri="{FF2B5EF4-FFF2-40B4-BE49-F238E27FC236}">
                  <a16:creationId xmlns:a16="http://schemas.microsoft.com/office/drawing/2014/main" id="{E85C7597-57B8-4516-0364-6AC94F5B2204}"/>
                </a:ext>
              </a:extLst>
            </p:cNvPr>
            <p:cNvSpPr txBox="1">
              <a:spLocks noChangeArrowheads="1"/>
            </p:cNvSpPr>
            <p:nvPr/>
          </p:nvSpPr>
          <p:spPr bwMode="auto">
            <a:xfrm>
              <a:off x="7064045" y="9792390"/>
              <a:ext cx="4527910"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Royal Borough of Windsor and Maidenhead</a:t>
              </a:r>
              <a:endParaRPr lang="en-GB"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grpSp>
      <p:grpSp>
        <p:nvGrpSpPr>
          <p:cNvPr id="21" name="Group 20">
            <a:extLst>
              <a:ext uri="{FF2B5EF4-FFF2-40B4-BE49-F238E27FC236}">
                <a16:creationId xmlns:a16="http://schemas.microsoft.com/office/drawing/2014/main" id="{81FEE446-9922-9CA3-1D7B-388DE1374B87}"/>
              </a:ext>
            </a:extLst>
          </p:cNvPr>
          <p:cNvGrpSpPr/>
          <p:nvPr/>
        </p:nvGrpSpPr>
        <p:grpSpPr>
          <a:xfrm>
            <a:off x="382703" y="9563100"/>
            <a:ext cx="17522593" cy="85725"/>
            <a:chOff x="231140" y="9755505"/>
            <a:chExt cx="17522593" cy="85725"/>
          </a:xfrm>
        </p:grpSpPr>
        <p:sp>
          <p:nvSpPr>
            <p:cNvPr id="18" name="Text Box 2">
              <a:extLst>
                <a:ext uri="{FF2B5EF4-FFF2-40B4-BE49-F238E27FC236}">
                  <a16:creationId xmlns:a16="http://schemas.microsoft.com/office/drawing/2014/main" id="{A06B9BB8-EE7D-CC4A-CA5F-B6365F385EA6}"/>
                </a:ext>
              </a:extLst>
            </p:cNvPr>
            <p:cNvSpPr txBox="1">
              <a:spLocks noChangeArrowheads="1"/>
            </p:cNvSpPr>
            <p:nvPr/>
          </p:nvSpPr>
          <p:spPr bwMode="auto">
            <a:xfrm>
              <a:off x="4827905" y="9755505"/>
              <a:ext cx="12925828"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19" name="Text Box 2">
              <a:extLst>
                <a:ext uri="{FF2B5EF4-FFF2-40B4-BE49-F238E27FC236}">
                  <a16:creationId xmlns:a16="http://schemas.microsoft.com/office/drawing/2014/main" id="{22491887-5DEC-97E3-6935-E3ADD03B79AE}"/>
                </a:ext>
              </a:extLst>
            </p:cNvPr>
            <p:cNvSpPr txBox="1">
              <a:spLocks noChangeArrowheads="1"/>
            </p:cNvSpPr>
            <p:nvPr/>
          </p:nvSpPr>
          <p:spPr bwMode="auto">
            <a:xfrm>
              <a:off x="2529205" y="9755505"/>
              <a:ext cx="2860580"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dirty="0">
                  <a:solidFill>
                    <a:srgbClr val="000000"/>
                  </a:solidFill>
                  <a:effectLst/>
                  <a:highlight>
                    <a:srgbClr val="1064A1"/>
                  </a:highlight>
                  <a:latin typeface="Calibri" panose="020F0502020204030204" pitchFamily="34" charset="0"/>
                  <a:ea typeface="Calibri" panose="020F0502020204030204" pitchFamily="34" charset="0"/>
                  <a:cs typeface="Times New Roman" panose="02020603050405020304" pitchFamily="18" charset="0"/>
                </a:rPr>
                <a:t> </a:t>
              </a:r>
            </a:p>
          </p:txBody>
        </p:sp>
        <p:sp>
          <p:nvSpPr>
            <p:cNvPr id="20" name="Text Box 2">
              <a:extLst>
                <a:ext uri="{FF2B5EF4-FFF2-40B4-BE49-F238E27FC236}">
                  <a16:creationId xmlns:a16="http://schemas.microsoft.com/office/drawing/2014/main" id="{BF84AE8F-F953-49DA-4596-D337E19AE1DF}"/>
                </a:ext>
              </a:extLst>
            </p:cNvPr>
            <p:cNvSpPr txBox="1">
              <a:spLocks noChangeArrowheads="1"/>
            </p:cNvSpPr>
            <p:nvPr/>
          </p:nvSpPr>
          <p:spPr bwMode="auto">
            <a:xfrm>
              <a:off x="231140" y="9755505"/>
              <a:ext cx="2860580"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dirty="0">
                  <a:solidFill>
                    <a:srgbClr val="000000"/>
                  </a:solidFill>
                  <a:effectLst/>
                  <a:highlight>
                    <a:srgbClr val="1064A1"/>
                  </a:highlight>
                  <a:latin typeface="Calibri" panose="020F0502020204030204" pitchFamily="34" charset="0"/>
                  <a:ea typeface="Calibri" panose="020F0502020204030204" pitchFamily="34" charset="0"/>
                  <a:cs typeface="Times New Roman" panose="02020603050405020304" pitchFamily="18" charset="0"/>
                </a:rPr>
                <a:t> </a:t>
              </a:r>
            </a:p>
          </p:txBody>
        </p:sp>
      </p:grpSp>
      <p:sp>
        <p:nvSpPr>
          <p:cNvPr id="23" name="Hexagon 22">
            <a:extLst>
              <a:ext uri="{FF2B5EF4-FFF2-40B4-BE49-F238E27FC236}">
                <a16:creationId xmlns:a16="http://schemas.microsoft.com/office/drawing/2014/main" id="{5183C609-2E88-E3D7-1F85-40E05AA4DC8D}"/>
              </a:ext>
            </a:extLst>
          </p:cNvPr>
          <p:cNvSpPr/>
          <p:nvPr/>
        </p:nvSpPr>
        <p:spPr>
          <a:xfrm>
            <a:off x="3810000" y="9886207"/>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dirty="0"/>
          </a:p>
        </p:txBody>
      </p:sp>
      <p:sp>
        <p:nvSpPr>
          <p:cNvPr id="24" name="Hexagon 23">
            <a:extLst>
              <a:ext uri="{FF2B5EF4-FFF2-40B4-BE49-F238E27FC236}">
                <a16:creationId xmlns:a16="http://schemas.microsoft.com/office/drawing/2014/main" id="{0858EDD1-7A87-97B0-0D98-06585F26E3CB}"/>
              </a:ext>
            </a:extLst>
          </p:cNvPr>
          <p:cNvSpPr/>
          <p:nvPr/>
        </p:nvSpPr>
        <p:spPr>
          <a:xfrm>
            <a:off x="6781800" y="9880351"/>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dirty="0"/>
          </a:p>
        </p:txBody>
      </p:sp>
      <p:sp>
        <p:nvSpPr>
          <p:cNvPr id="25" name="Hexagon 24">
            <a:extLst>
              <a:ext uri="{FF2B5EF4-FFF2-40B4-BE49-F238E27FC236}">
                <a16:creationId xmlns:a16="http://schemas.microsoft.com/office/drawing/2014/main" id="{46F7FC29-D023-6313-BC65-3228851D4873}"/>
              </a:ext>
            </a:extLst>
          </p:cNvPr>
          <p:cNvSpPr/>
          <p:nvPr/>
        </p:nvSpPr>
        <p:spPr>
          <a:xfrm>
            <a:off x="11811000" y="9880351"/>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dirty="0"/>
          </a:p>
        </p:txBody>
      </p:sp>
      <p:sp>
        <p:nvSpPr>
          <p:cNvPr id="26" name="Hexagon 25">
            <a:extLst>
              <a:ext uri="{FF2B5EF4-FFF2-40B4-BE49-F238E27FC236}">
                <a16:creationId xmlns:a16="http://schemas.microsoft.com/office/drawing/2014/main" id="{A556CDF2-E18A-34D0-1E35-6D1AD4F63FE6}"/>
              </a:ext>
            </a:extLst>
          </p:cNvPr>
          <p:cNvSpPr/>
          <p:nvPr/>
        </p:nvSpPr>
        <p:spPr>
          <a:xfrm>
            <a:off x="13335000" y="9880351"/>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dirty="0"/>
          </a:p>
        </p:txBody>
      </p:sp>
      <p:sp>
        <p:nvSpPr>
          <p:cNvPr id="8" name="Title 7">
            <a:extLst>
              <a:ext uri="{FF2B5EF4-FFF2-40B4-BE49-F238E27FC236}">
                <a16:creationId xmlns:a16="http://schemas.microsoft.com/office/drawing/2014/main" id="{DAB55FB9-E796-1816-0DCC-24D46C4841D0}"/>
              </a:ext>
            </a:extLst>
          </p:cNvPr>
          <p:cNvSpPr>
            <a:spLocks noGrp="1"/>
          </p:cNvSpPr>
          <p:nvPr>
            <p:ph type="title"/>
          </p:nvPr>
        </p:nvSpPr>
        <p:spPr>
          <a:xfrm>
            <a:off x="382703" y="274638"/>
            <a:ext cx="15162097" cy="1143000"/>
          </a:xfrm>
        </p:spPr>
        <p:txBody>
          <a:bodyPr>
            <a:normAutofit/>
          </a:bodyPr>
          <a:lstStyle/>
          <a:p>
            <a:pPr algn="l"/>
            <a:r>
              <a:rPr lang="en-GB" b="1" dirty="0">
                <a:solidFill>
                  <a:schemeClr val="tx2"/>
                </a:solidFill>
              </a:rPr>
              <a:t>How the RADF is added to the patient’s record</a:t>
            </a:r>
          </a:p>
        </p:txBody>
      </p:sp>
      <p:sp>
        <p:nvSpPr>
          <p:cNvPr id="14" name="Rectangle 6">
            <a:extLst>
              <a:ext uri="{FF2B5EF4-FFF2-40B4-BE49-F238E27FC236}">
                <a16:creationId xmlns:a16="http://schemas.microsoft.com/office/drawing/2014/main" id="{63786ECA-166F-1A6F-75E3-1117E4CE76DC}"/>
              </a:ext>
            </a:extLst>
          </p:cNvPr>
          <p:cNvSpPr>
            <a:spLocks noChangeArrowheads="1"/>
          </p:cNvSpPr>
          <p:nvPr/>
        </p:nvSpPr>
        <p:spPr bwMode="auto">
          <a:xfrm>
            <a:off x="362852" y="1525459"/>
            <a:ext cx="14937166" cy="11079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a:ln>
                  <a:noFill/>
                </a:ln>
                <a:solidFill>
                  <a:schemeClr val="tx1"/>
                </a:solidFill>
                <a:effectLst/>
                <a:ea typeface="Arial" panose="020B0604020202020204" pitchFamily="34" charset="0"/>
                <a:cs typeface="Times New Roman" panose="02020603050405020304" pitchFamily="18" charset="0"/>
              </a:rPr>
              <a:t>SNOMED codes relating to types of impairment  can be found in the attached document or on the NHS Digital website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a:ln>
                  <a:noFill/>
                </a:ln>
                <a:solidFill>
                  <a:schemeClr val="tx1"/>
                </a:solidFill>
                <a:effectLst/>
                <a:ea typeface="Arial" panose="020B0604020202020204" pitchFamily="34" charset="0"/>
                <a:cs typeface="Times New Roman" panose="02020603050405020304" pitchFamily="18" charset="0"/>
                <a:hlinkClick r:id="rId5"/>
              </a:rPr>
              <a:t>HERE</a:t>
            </a:r>
            <a:endParaRPr kumimoji="0" lang="en-GB" altLang="en-US" sz="24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en-US" sz="1800" b="0" i="0" u="none" strike="noStrike" cap="none" normalizeH="0" baseline="0" dirty="0">
              <a:ln>
                <a:noFill/>
              </a:ln>
              <a:solidFill>
                <a:schemeClr val="tx1"/>
              </a:solidFill>
              <a:effectLst/>
              <a:latin typeface="Arial" panose="020B0604020202020204" pitchFamily="34" charset="0"/>
            </a:endParaRPr>
          </a:p>
        </p:txBody>
      </p:sp>
      <p:graphicFrame>
        <p:nvGraphicFramePr>
          <p:cNvPr id="15" name="Object 14">
            <a:extLst>
              <a:ext uri="{FF2B5EF4-FFF2-40B4-BE49-F238E27FC236}">
                <a16:creationId xmlns:a16="http://schemas.microsoft.com/office/drawing/2014/main" id="{D601926C-585F-0AA1-5B77-EFA969C34B4B}"/>
              </a:ext>
            </a:extLst>
          </p:cNvPr>
          <p:cNvGraphicFramePr>
            <a:graphicFrameLocks noChangeAspect="1"/>
          </p:cNvGraphicFramePr>
          <p:nvPr>
            <p:extLst>
              <p:ext uri="{D42A27DB-BD31-4B8C-83A1-F6EECF244321}">
                <p14:modId xmlns:p14="http://schemas.microsoft.com/office/powerpoint/2010/main" val="2080496047"/>
              </p:ext>
            </p:extLst>
          </p:nvPr>
        </p:nvGraphicFramePr>
        <p:xfrm>
          <a:off x="1446108" y="1940940"/>
          <a:ext cx="1541874" cy="1014324"/>
        </p:xfrm>
        <a:graphic>
          <a:graphicData uri="http://schemas.openxmlformats.org/presentationml/2006/ole">
            <mc:AlternateContent xmlns:mc="http://schemas.openxmlformats.org/markup-compatibility/2006">
              <mc:Choice xmlns:v="urn:schemas-microsoft-com:vml" Requires="v">
                <p:oleObj name="Acrobat Document" showAsIcon="1" r:id="rId6" imgW="873720" imgH="567000" progId="AcroExch.Document.DC">
                  <p:embed/>
                </p:oleObj>
              </mc:Choice>
              <mc:Fallback>
                <p:oleObj name="Acrobat Document" showAsIcon="1" r:id="rId6" imgW="873720" imgH="567000" progId="AcroExch.Document.DC">
                  <p:embed/>
                  <p:pic>
                    <p:nvPicPr>
                      <p:cNvPr id="0" name="Object 5"/>
                      <p:cNvPicPr>
                        <a:picLocks noChangeAspect="1" noChangeArrowheads="1"/>
                      </p:cNvPicPr>
                      <p:nvPr/>
                    </p:nvPicPr>
                    <p:blipFill>
                      <a:blip r:embed="rId7"/>
                      <a:srcRect/>
                      <a:stretch>
                        <a:fillRect/>
                      </a:stretch>
                    </p:blipFill>
                    <p:spPr bwMode="auto">
                      <a:xfrm>
                        <a:off x="1446108" y="1940940"/>
                        <a:ext cx="1541874" cy="1014324"/>
                      </a:xfrm>
                      <a:prstGeom prst="rect">
                        <a:avLst/>
                      </a:prstGeom>
                      <a:noFill/>
                    </p:spPr>
                  </p:pic>
                </p:oleObj>
              </mc:Fallback>
            </mc:AlternateContent>
          </a:graphicData>
        </a:graphic>
      </p:graphicFrame>
      <p:sp>
        <p:nvSpPr>
          <p:cNvPr id="16" name="TextBox 15">
            <a:extLst>
              <a:ext uri="{FF2B5EF4-FFF2-40B4-BE49-F238E27FC236}">
                <a16:creationId xmlns:a16="http://schemas.microsoft.com/office/drawing/2014/main" id="{DC237D74-6336-86A4-2C3F-9145E50B8F13}"/>
              </a:ext>
            </a:extLst>
          </p:cNvPr>
          <p:cNvSpPr txBox="1"/>
          <p:nvPr/>
        </p:nvSpPr>
        <p:spPr>
          <a:xfrm>
            <a:off x="382703" y="4138095"/>
            <a:ext cx="17028496" cy="461665"/>
          </a:xfrm>
          <a:prstGeom prst="rect">
            <a:avLst/>
          </a:prstGeom>
          <a:noFill/>
        </p:spPr>
        <p:txBody>
          <a:bodyPr wrap="square" rtlCol="0">
            <a:spAutoFit/>
          </a:bodyPr>
          <a:lstStyle/>
          <a:p>
            <a:r>
              <a:rPr lang="en-GB" sz="2400" dirty="0"/>
              <a:t>Consent* and review codes are shown below</a:t>
            </a:r>
          </a:p>
        </p:txBody>
      </p:sp>
      <p:pic>
        <p:nvPicPr>
          <p:cNvPr id="27" name="Picture 26">
            <a:extLst>
              <a:ext uri="{FF2B5EF4-FFF2-40B4-BE49-F238E27FC236}">
                <a16:creationId xmlns:a16="http://schemas.microsoft.com/office/drawing/2014/main" id="{D0377CDC-60FC-3423-5C97-19F7A6BDCC3A}"/>
              </a:ext>
            </a:extLst>
          </p:cNvPr>
          <p:cNvPicPr>
            <a:picLocks noChangeAspect="1"/>
          </p:cNvPicPr>
          <p:nvPr/>
        </p:nvPicPr>
        <p:blipFill>
          <a:blip r:embed="rId8"/>
          <a:stretch>
            <a:fillRect/>
          </a:stretch>
        </p:blipFill>
        <p:spPr>
          <a:xfrm>
            <a:off x="382703" y="4963970"/>
            <a:ext cx="10927355" cy="3522805"/>
          </a:xfrm>
          <a:prstGeom prst="rect">
            <a:avLst/>
          </a:prstGeom>
        </p:spPr>
      </p:pic>
      <p:sp>
        <p:nvSpPr>
          <p:cNvPr id="28" name="TextBox 27">
            <a:extLst>
              <a:ext uri="{FF2B5EF4-FFF2-40B4-BE49-F238E27FC236}">
                <a16:creationId xmlns:a16="http://schemas.microsoft.com/office/drawing/2014/main" id="{6DBB47A9-EA37-2874-CDBA-11B6F27CF198}"/>
              </a:ext>
            </a:extLst>
          </p:cNvPr>
          <p:cNvSpPr txBox="1"/>
          <p:nvPr/>
        </p:nvSpPr>
        <p:spPr>
          <a:xfrm>
            <a:off x="382703" y="8486775"/>
            <a:ext cx="15695497" cy="830997"/>
          </a:xfrm>
          <a:prstGeom prst="rect">
            <a:avLst/>
          </a:prstGeom>
          <a:noFill/>
        </p:spPr>
        <p:txBody>
          <a:bodyPr wrap="square" rtlCol="0">
            <a:spAutoFit/>
          </a:bodyPr>
          <a:lstStyle/>
          <a:p>
            <a:r>
              <a:rPr lang="en-GB" sz="2400" b="1" u="sng" dirty="0"/>
              <a:t>** please note that, without the consent code, the RADF will not be uploaded to the NCRS and the RADF will not be visible to other organisations.</a:t>
            </a:r>
          </a:p>
        </p:txBody>
      </p:sp>
      <p:sp>
        <p:nvSpPr>
          <p:cNvPr id="4" name="TextBox 3">
            <a:extLst>
              <a:ext uri="{FF2B5EF4-FFF2-40B4-BE49-F238E27FC236}">
                <a16:creationId xmlns:a16="http://schemas.microsoft.com/office/drawing/2014/main" id="{52614062-6A46-DB51-DBF8-4A7D2BA2041B}"/>
              </a:ext>
            </a:extLst>
          </p:cNvPr>
          <p:cNvSpPr txBox="1"/>
          <p:nvPr/>
        </p:nvSpPr>
        <p:spPr>
          <a:xfrm>
            <a:off x="362852" y="3312220"/>
            <a:ext cx="17418678" cy="461665"/>
          </a:xfrm>
          <a:prstGeom prst="rect">
            <a:avLst/>
          </a:prstGeom>
          <a:noFill/>
        </p:spPr>
        <p:txBody>
          <a:bodyPr wrap="square" rtlCol="0">
            <a:spAutoFit/>
          </a:bodyPr>
          <a:lstStyle/>
          <a:p>
            <a:r>
              <a:rPr lang="en-GB" sz="2400" dirty="0"/>
              <a:t>However, a simplified version of the SNOMED codes is available here: </a:t>
            </a:r>
          </a:p>
        </p:txBody>
      </p:sp>
      <p:sp>
        <p:nvSpPr>
          <p:cNvPr id="7" name="TextBox 6">
            <a:extLst>
              <a:ext uri="{FF2B5EF4-FFF2-40B4-BE49-F238E27FC236}">
                <a16:creationId xmlns:a16="http://schemas.microsoft.com/office/drawing/2014/main" id="{F664E24B-0538-809F-87BE-490552AB0C97}"/>
              </a:ext>
            </a:extLst>
          </p:cNvPr>
          <p:cNvSpPr txBox="1"/>
          <p:nvPr/>
        </p:nvSpPr>
        <p:spPr>
          <a:xfrm>
            <a:off x="9144000" y="3281216"/>
            <a:ext cx="6934200" cy="523220"/>
          </a:xfrm>
          <a:prstGeom prst="rect">
            <a:avLst/>
          </a:prstGeom>
          <a:noFill/>
        </p:spPr>
        <p:txBody>
          <a:bodyPr wrap="square">
            <a:spAutoFit/>
          </a:bodyPr>
          <a:lstStyle/>
          <a:p>
            <a:r>
              <a:rPr lang="en-GB" sz="2800" u="sng" dirty="0">
                <a:solidFill>
                  <a:srgbClr val="0563C1"/>
                </a:solidFill>
                <a:effectLst/>
                <a:ea typeface="Calibri" panose="020F0502020204030204" pitchFamily="34" charset="0"/>
                <a:cs typeface="Calibri" panose="020F0502020204030204" pitchFamily="34" charset="0"/>
                <a:hlinkClick r:id="rId9"/>
              </a:rPr>
              <a:t>Reasonable Adjustments Digital Flag</a:t>
            </a:r>
            <a:endParaRPr lang="en-GB" sz="2800" dirty="0"/>
          </a:p>
        </p:txBody>
      </p:sp>
    </p:spTree>
    <p:extLst>
      <p:ext uri="{BB962C8B-B14F-4D97-AF65-F5344CB8AC3E}">
        <p14:creationId xmlns:p14="http://schemas.microsoft.com/office/powerpoint/2010/main" val="4090460967"/>
      </p:ext>
    </p:extLst>
  </p:cSld>
  <p:clrMapOvr>
    <a:masterClrMapping/>
  </p:clrMapOvr>
  <p:extLst>
    <p:ext uri="{6950BFC3-D8DA-4A85-94F7-54DA5524770B}">
      <p188:commentRel xmlns:p188="http://schemas.microsoft.com/office/powerpoint/2018/8/main" r:id="rId3"/>
    </p:ext>
  </p:extLs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Logo&#10;&#10;Description automatically generated">
            <a:extLst>
              <a:ext uri="{FF2B5EF4-FFF2-40B4-BE49-F238E27FC236}">
                <a16:creationId xmlns:a16="http://schemas.microsoft.com/office/drawing/2014/main" id="{D69D2555-EB99-BA30-AE5B-FCFF8988530C}"/>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856227" y="494610"/>
            <a:ext cx="1288773" cy="1010488"/>
          </a:xfrm>
          <a:prstGeom prst="rect">
            <a:avLst/>
          </a:prstGeom>
          <a:noFill/>
          <a:ln>
            <a:noFill/>
          </a:ln>
        </p:spPr>
      </p:pic>
      <p:grpSp>
        <p:nvGrpSpPr>
          <p:cNvPr id="22" name="Group 21">
            <a:extLst>
              <a:ext uri="{FF2B5EF4-FFF2-40B4-BE49-F238E27FC236}">
                <a16:creationId xmlns:a16="http://schemas.microsoft.com/office/drawing/2014/main" id="{49F92EE8-4B56-686F-57C3-5EC0ABE12A68}"/>
              </a:ext>
            </a:extLst>
          </p:cNvPr>
          <p:cNvGrpSpPr/>
          <p:nvPr/>
        </p:nvGrpSpPr>
        <p:grpSpPr>
          <a:xfrm>
            <a:off x="1842540" y="9774506"/>
            <a:ext cx="14769060" cy="260985"/>
            <a:chOff x="1667585" y="9792390"/>
            <a:chExt cx="14769060" cy="260985"/>
          </a:xfrm>
        </p:grpSpPr>
        <p:sp>
          <p:nvSpPr>
            <p:cNvPr id="2" name="Text Box 2">
              <a:extLst>
                <a:ext uri="{FF2B5EF4-FFF2-40B4-BE49-F238E27FC236}">
                  <a16:creationId xmlns:a16="http://schemas.microsoft.com/office/drawing/2014/main" id="{157FCAE0-734E-DBFA-FEC5-6E9CE094F6EC}"/>
                </a:ext>
              </a:extLst>
            </p:cNvPr>
            <p:cNvSpPr txBox="1">
              <a:spLocks noChangeArrowheads="1"/>
            </p:cNvSpPr>
            <p:nvPr/>
          </p:nvSpPr>
          <p:spPr bwMode="auto">
            <a:xfrm>
              <a:off x="1667585" y="9792390"/>
              <a:ext cx="2119781" cy="240982"/>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Bracknell Forest</a:t>
              </a:r>
              <a:endParaRPr lang="en-GB"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Text Box 2">
              <a:extLst>
                <a:ext uri="{FF2B5EF4-FFF2-40B4-BE49-F238E27FC236}">
                  <a16:creationId xmlns:a16="http://schemas.microsoft.com/office/drawing/2014/main" id="{40F7D69A-3422-B2D6-25F7-F9DD5AF23030}"/>
                </a:ext>
              </a:extLst>
            </p:cNvPr>
            <p:cNvSpPr txBox="1">
              <a:spLocks noChangeArrowheads="1"/>
            </p:cNvSpPr>
            <p:nvPr/>
          </p:nvSpPr>
          <p:spPr bwMode="auto">
            <a:xfrm>
              <a:off x="13575274" y="9792390"/>
              <a:ext cx="2861371"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Surrey Heath and Farnham</a:t>
              </a:r>
              <a:endParaRPr lang="en-GB"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9" name="Text Box 2">
              <a:extLst>
                <a:ext uri="{FF2B5EF4-FFF2-40B4-BE49-F238E27FC236}">
                  <a16:creationId xmlns:a16="http://schemas.microsoft.com/office/drawing/2014/main" id="{D911AF7A-130A-399A-C0CC-1C0576B1DC2F}"/>
                </a:ext>
              </a:extLst>
            </p:cNvPr>
            <p:cNvSpPr txBox="1">
              <a:spLocks noChangeArrowheads="1"/>
            </p:cNvSpPr>
            <p:nvPr/>
          </p:nvSpPr>
          <p:spPr bwMode="auto">
            <a:xfrm>
              <a:off x="12093245" y="9792390"/>
              <a:ext cx="1298305"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Slough</a:t>
              </a:r>
              <a:endParaRPr lang="en-GB"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2" name="Text Box 2">
              <a:extLst>
                <a:ext uri="{FF2B5EF4-FFF2-40B4-BE49-F238E27FC236}">
                  <a16:creationId xmlns:a16="http://schemas.microsoft.com/office/drawing/2014/main" id="{65C16051-FBA4-CCAD-EEF7-974BF1CB44D9}"/>
                </a:ext>
              </a:extLst>
            </p:cNvPr>
            <p:cNvSpPr txBox="1">
              <a:spLocks noChangeArrowheads="1"/>
            </p:cNvSpPr>
            <p:nvPr/>
          </p:nvSpPr>
          <p:spPr bwMode="auto">
            <a:xfrm>
              <a:off x="4109081" y="9792390"/>
              <a:ext cx="2864533"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North East Hampshire </a:t>
              </a:r>
              <a:endParaRPr lang="en-GB"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3" name="Text Box 2">
              <a:extLst>
                <a:ext uri="{FF2B5EF4-FFF2-40B4-BE49-F238E27FC236}">
                  <a16:creationId xmlns:a16="http://schemas.microsoft.com/office/drawing/2014/main" id="{E85C7597-57B8-4516-0364-6AC94F5B2204}"/>
                </a:ext>
              </a:extLst>
            </p:cNvPr>
            <p:cNvSpPr txBox="1">
              <a:spLocks noChangeArrowheads="1"/>
            </p:cNvSpPr>
            <p:nvPr/>
          </p:nvSpPr>
          <p:spPr bwMode="auto">
            <a:xfrm>
              <a:off x="7064045" y="9792390"/>
              <a:ext cx="4527910"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Royal Borough of Windsor and Maidenhead</a:t>
              </a:r>
              <a:endParaRPr lang="en-GB"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grpSp>
      <p:grpSp>
        <p:nvGrpSpPr>
          <p:cNvPr id="21" name="Group 20">
            <a:extLst>
              <a:ext uri="{FF2B5EF4-FFF2-40B4-BE49-F238E27FC236}">
                <a16:creationId xmlns:a16="http://schemas.microsoft.com/office/drawing/2014/main" id="{81FEE446-9922-9CA3-1D7B-388DE1374B87}"/>
              </a:ext>
            </a:extLst>
          </p:cNvPr>
          <p:cNvGrpSpPr/>
          <p:nvPr/>
        </p:nvGrpSpPr>
        <p:grpSpPr>
          <a:xfrm>
            <a:off x="382703" y="9563100"/>
            <a:ext cx="17522593" cy="85725"/>
            <a:chOff x="231140" y="9755505"/>
            <a:chExt cx="17522593" cy="85725"/>
          </a:xfrm>
        </p:grpSpPr>
        <p:sp>
          <p:nvSpPr>
            <p:cNvPr id="18" name="Text Box 2">
              <a:extLst>
                <a:ext uri="{FF2B5EF4-FFF2-40B4-BE49-F238E27FC236}">
                  <a16:creationId xmlns:a16="http://schemas.microsoft.com/office/drawing/2014/main" id="{A06B9BB8-EE7D-CC4A-CA5F-B6365F385EA6}"/>
                </a:ext>
              </a:extLst>
            </p:cNvPr>
            <p:cNvSpPr txBox="1">
              <a:spLocks noChangeArrowheads="1"/>
            </p:cNvSpPr>
            <p:nvPr/>
          </p:nvSpPr>
          <p:spPr bwMode="auto">
            <a:xfrm>
              <a:off x="4827905" y="9755505"/>
              <a:ext cx="12925828"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19" name="Text Box 2">
              <a:extLst>
                <a:ext uri="{FF2B5EF4-FFF2-40B4-BE49-F238E27FC236}">
                  <a16:creationId xmlns:a16="http://schemas.microsoft.com/office/drawing/2014/main" id="{22491887-5DEC-97E3-6935-E3ADD03B79AE}"/>
                </a:ext>
              </a:extLst>
            </p:cNvPr>
            <p:cNvSpPr txBox="1">
              <a:spLocks noChangeArrowheads="1"/>
            </p:cNvSpPr>
            <p:nvPr/>
          </p:nvSpPr>
          <p:spPr bwMode="auto">
            <a:xfrm>
              <a:off x="2529205" y="9755505"/>
              <a:ext cx="2860580"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dirty="0">
                  <a:solidFill>
                    <a:srgbClr val="000000"/>
                  </a:solidFill>
                  <a:effectLst/>
                  <a:highlight>
                    <a:srgbClr val="1064A1"/>
                  </a:highlight>
                  <a:latin typeface="Calibri" panose="020F0502020204030204" pitchFamily="34" charset="0"/>
                  <a:ea typeface="Calibri" panose="020F0502020204030204" pitchFamily="34" charset="0"/>
                  <a:cs typeface="Times New Roman" panose="02020603050405020304" pitchFamily="18" charset="0"/>
                </a:rPr>
                <a:t> </a:t>
              </a:r>
            </a:p>
          </p:txBody>
        </p:sp>
        <p:sp>
          <p:nvSpPr>
            <p:cNvPr id="20" name="Text Box 2">
              <a:extLst>
                <a:ext uri="{FF2B5EF4-FFF2-40B4-BE49-F238E27FC236}">
                  <a16:creationId xmlns:a16="http://schemas.microsoft.com/office/drawing/2014/main" id="{BF84AE8F-F953-49DA-4596-D337E19AE1DF}"/>
                </a:ext>
              </a:extLst>
            </p:cNvPr>
            <p:cNvSpPr txBox="1">
              <a:spLocks noChangeArrowheads="1"/>
            </p:cNvSpPr>
            <p:nvPr/>
          </p:nvSpPr>
          <p:spPr bwMode="auto">
            <a:xfrm>
              <a:off x="231140" y="9755505"/>
              <a:ext cx="2860580"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dirty="0">
                  <a:solidFill>
                    <a:srgbClr val="000000"/>
                  </a:solidFill>
                  <a:effectLst/>
                  <a:highlight>
                    <a:srgbClr val="1064A1"/>
                  </a:highlight>
                  <a:latin typeface="Calibri" panose="020F0502020204030204" pitchFamily="34" charset="0"/>
                  <a:ea typeface="Calibri" panose="020F0502020204030204" pitchFamily="34" charset="0"/>
                  <a:cs typeface="Times New Roman" panose="02020603050405020304" pitchFamily="18" charset="0"/>
                </a:rPr>
                <a:t> </a:t>
              </a:r>
            </a:p>
          </p:txBody>
        </p:sp>
      </p:grpSp>
      <p:sp>
        <p:nvSpPr>
          <p:cNvPr id="23" name="Hexagon 22">
            <a:extLst>
              <a:ext uri="{FF2B5EF4-FFF2-40B4-BE49-F238E27FC236}">
                <a16:creationId xmlns:a16="http://schemas.microsoft.com/office/drawing/2014/main" id="{5183C609-2E88-E3D7-1F85-40E05AA4DC8D}"/>
              </a:ext>
            </a:extLst>
          </p:cNvPr>
          <p:cNvSpPr/>
          <p:nvPr/>
        </p:nvSpPr>
        <p:spPr>
          <a:xfrm>
            <a:off x="3810000" y="9886207"/>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dirty="0"/>
          </a:p>
        </p:txBody>
      </p:sp>
      <p:sp>
        <p:nvSpPr>
          <p:cNvPr id="24" name="Hexagon 23">
            <a:extLst>
              <a:ext uri="{FF2B5EF4-FFF2-40B4-BE49-F238E27FC236}">
                <a16:creationId xmlns:a16="http://schemas.microsoft.com/office/drawing/2014/main" id="{0858EDD1-7A87-97B0-0D98-06585F26E3CB}"/>
              </a:ext>
            </a:extLst>
          </p:cNvPr>
          <p:cNvSpPr/>
          <p:nvPr/>
        </p:nvSpPr>
        <p:spPr>
          <a:xfrm>
            <a:off x="6781800" y="9880351"/>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dirty="0"/>
          </a:p>
        </p:txBody>
      </p:sp>
      <p:sp>
        <p:nvSpPr>
          <p:cNvPr id="25" name="Hexagon 24">
            <a:extLst>
              <a:ext uri="{FF2B5EF4-FFF2-40B4-BE49-F238E27FC236}">
                <a16:creationId xmlns:a16="http://schemas.microsoft.com/office/drawing/2014/main" id="{46F7FC29-D023-6313-BC65-3228851D4873}"/>
              </a:ext>
            </a:extLst>
          </p:cNvPr>
          <p:cNvSpPr/>
          <p:nvPr/>
        </p:nvSpPr>
        <p:spPr>
          <a:xfrm>
            <a:off x="11811000" y="9880351"/>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dirty="0"/>
          </a:p>
        </p:txBody>
      </p:sp>
      <p:sp>
        <p:nvSpPr>
          <p:cNvPr id="26" name="Hexagon 25">
            <a:extLst>
              <a:ext uri="{FF2B5EF4-FFF2-40B4-BE49-F238E27FC236}">
                <a16:creationId xmlns:a16="http://schemas.microsoft.com/office/drawing/2014/main" id="{A556CDF2-E18A-34D0-1E35-6D1AD4F63FE6}"/>
              </a:ext>
            </a:extLst>
          </p:cNvPr>
          <p:cNvSpPr/>
          <p:nvPr/>
        </p:nvSpPr>
        <p:spPr>
          <a:xfrm>
            <a:off x="13335000" y="9880351"/>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dirty="0"/>
          </a:p>
        </p:txBody>
      </p:sp>
      <p:sp>
        <p:nvSpPr>
          <p:cNvPr id="8" name="Title 7">
            <a:extLst>
              <a:ext uri="{FF2B5EF4-FFF2-40B4-BE49-F238E27FC236}">
                <a16:creationId xmlns:a16="http://schemas.microsoft.com/office/drawing/2014/main" id="{DAB55FB9-E796-1816-0DCC-24D46C4841D0}"/>
              </a:ext>
            </a:extLst>
          </p:cNvPr>
          <p:cNvSpPr>
            <a:spLocks noGrp="1"/>
          </p:cNvSpPr>
          <p:nvPr>
            <p:ph type="title"/>
          </p:nvPr>
        </p:nvSpPr>
        <p:spPr>
          <a:xfrm>
            <a:off x="382703" y="274638"/>
            <a:ext cx="15162097" cy="1143000"/>
          </a:xfrm>
        </p:spPr>
        <p:txBody>
          <a:bodyPr>
            <a:normAutofit/>
          </a:bodyPr>
          <a:lstStyle/>
          <a:p>
            <a:pPr algn="l"/>
            <a:r>
              <a:rPr lang="en-GB" b="1" dirty="0">
                <a:solidFill>
                  <a:schemeClr val="tx2"/>
                </a:solidFill>
              </a:rPr>
              <a:t>Examples and case studies</a:t>
            </a:r>
          </a:p>
        </p:txBody>
      </p:sp>
      <p:sp>
        <p:nvSpPr>
          <p:cNvPr id="11" name="TextBox 10">
            <a:extLst>
              <a:ext uri="{FF2B5EF4-FFF2-40B4-BE49-F238E27FC236}">
                <a16:creationId xmlns:a16="http://schemas.microsoft.com/office/drawing/2014/main" id="{959AE04E-0F4F-1964-3F29-DD300C8D0354}"/>
              </a:ext>
            </a:extLst>
          </p:cNvPr>
          <p:cNvSpPr txBox="1"/>
          <p:nvPr/>
        </p:nvSpPr>
        <p:spPr>
          <a:xfrm>
            <a:off x="458051" y="2296567"/>
            <a:ext cx="17371897" cy="2400657"/>
          </a:xfrm>
          <a:prstGeom prst="rect">
            <a:avLst/>
          </a:prstGeom>
          <a:noFill/>
        </p:spPr>
        <p:txBody>
          <a:bodyPr wrap="square" rtlCol="0">
            <a:spAutoFit/>
          </a:bodyPr>
          <a:lstStyle/>
          <a:p>
            <a:r>
              <a:rPr lang="en-GB" sz="2800" dirty="0"/>
              <a:t>Examples of how Reasonable Adjustments and the RADF has helped individuals, can be found in the following links:</a:t>
            </a:r>
          </a:p>
          <a:p>
            <a:endParaRPr lang="en-GB" sz="2800" dirty="0"/>
          </a:p>
          <a:p>
            <a:pPr algn="l">
              <a:spcAft>
                <a:spcPts val="600"/>
              </a:spcAft>
            </a:pPr>
            <a:r>
              <a:rPr lang="en-US" sz="2800" u="sng" dirty="0">
                <a:solidFill>
                  <a:srgbClr val="0000FF"/>
                </a:solidFill>
                <a:effectLst/>
                <a:ea typeface="Arial" panose="020B0604020202020204" pitchFamily="34" charset="0"/>
                <a:cs typeface="Times New Roman" panose="02020603050405020304" pitchFamily="18" charset="0"/>
                <a:hlinkClick r:id="rId4"/>
              </a:rPr>
              <a:t>Jamie</a:t>
            </a:r>
            <a:endParaRPr lang="en-GB" sz="2800" dirty="0">
              <a:effectLst/>
              <a:ea typeface="Arial" panose="020B0604020202020204" pitchFamily="34" charset="0"/>
              <a:cs typeface="Times New Roman" panose="02020603050405020304" pitchFamily="18" charset="0"/>
            </a:endParaRPr>
          </a:p>
          <a:p>
            <a:pPr algn="l">
              <a:spcAft>
                <a:spcPts val="600"/>
              </a:spcAft>
            </a:pPr>
            <a:r>
              <a:rPr lang="en-US" sz="2800" u="sng" dirty="0">
                <a:solidFill>
                  <a:srgbClr val="0000FF"/>
                </a:solidFill>
                <a:effectLst/>
                <a:ea typeface="Arial" panose="020B0604020202020204" pitchFamily="34" charset="0"/>
                <a:cs typeface="Times New Roman" panose="02020603050405020304" pitchFamily="18" charset="0"/>
                <a:hlinkClick r:id="rId5"/>
              </a:rPr>
              <a:t>Kareem</a:t>
            </a:r>
            <a:endParaRPr lang="en-GB" sz="2800" dirty="0">
              <a:effectLst/>
              <a:ea typeface="Arial" panose="020B0604020202020204" pitchFamily="34" charset="0"/>
              <a:cs typeface="Times New Roman" panose="02020603050405020304" pitchFamily="18" charset="0"/>
            </a:endParaRPr>
          </a:p>
          <a:p>
            <a:endParaRPr lang="en-GB" sz="2800" dirty="0"/>
          </a:p>
        </p:txBody>
      </p:sp>
    </p:spTree>
    <p:extLst>
      <p:ext uri="{BB962C8B-B14F-4D97-AF65-F5344CB8AC3E}">
        <p14:creationId xmlns:p14="http://schemas.microsoft.com/office/powerpoint/2010/main" val="207612052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1495</TotalTime>
  <Words>1312</Words>
  <Application>Microsoft Office PowerPoint</Application>
  <PresentationFormat>Custom</PresentationFormat>
  <Paragraphs>176</Paragraphs>
  <Slides>10</Slides>
  <Notes>10</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10</vt:i4>
      </vt:variant>
    </vt:vector>
  </HeadingPairs>
  <TitlesOfParts>
    <vt:vector size="16" baseType="lpstr">
      <vt:lpstr>Calibri</vt:lpstr>
      <vt:lpstr>Arial</vt:lpstr>
      <vt:lpstr>Aptos</vt:lpstr>
      <vt:lpstr>Times New Roman</vt:lpstr>
      <vt:lpstr>Office Theme</vt:lpstr>
      <vt:lpstr>Acrobat Document</vt:lpstr>
      <vt:lpstr>Reasonable Adjustments Digital Flag</vt:lpstr>
      <vt:lpstr>Contents</vt:lpstr>
      <vt:lpstr>Introduction</vt:lpstr>
      <vt:lpstr>Introduction</vt:lpstr>
      <vt:lpstr>The six-step process</vt:lpstr>
      <vt:lpstr>Phase One – what do we need to do – (suggestions)</vt:lpstr>
      <vt:lpstr>How the RADF is added to the patient’s record</vt:lpstr>
      <vt:lpstr>How the RADF is added to the patient’s record</vt:lpstr>
      <vt:lpstr>Examples and case studies</vt:lpstr>
      <vt:lpstr>Resources and further information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Bracknell North East Hampshire and Farnham Royal Borough of Windsor and Maidenhead Slough Surrey Heath</dc:title>
  <dc:creator>Davies Ellie</dc:creator>
  <cp:lastModifiedBy>BRYANT, Ann (NHS FRIMLEY ICB - D4U1Y)</cp:lastModifiedBy>
  <cp:revision>26</cp:revision>
  <dcterms:created xsi:type="dcterms:W3CDTF">2006-08-16T00:00:00Z</dcterms:created>
  <dcterms:modified xsi:type="dcterms:W3CDTF">2025-02-05T14:09:57Z</dcterms:modified>
  <dc:identifier>DAEaadcxvHA</dc:identifier>
</cp:coreProperties>
</file>