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2"/>
  </p:notesMasterIdLst>
  <p:sldIdLst>
    <p:sldId id="256" r:id="rId2"/>
    <p:sldId id="257" r:id="rId3"/>
    <p:sldId id="258" r:id="rId4"/>
    <p:sldId id="265" r:id="rId5"/>
    <p:sldId id="259" r:id="rId6"/>
    <p:sldId id="260" r:id="rId7"/>
    <p:sldId id="264" r:id="rId8"/>
    <p:sldId id="267" r:id="rId9"/>
    <p:sldId id="266" r:id="rId10"/>
    <p:sldId id="262" r:id="rId11"/>
  </p:sldIdLst>
  <p:sldSz cx="18288000" cy="10287000"/>
  <p:notesSz cx="6858000" cy="9144000"/>
  <p:embeddedFontLst>
    <p:embeddedFont>
      <p:font typeface="Raavi" panose="020B0502040204020203" pitchFamily="34"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a:srgbClr val="FFFF99"/>
    <a:srgbClr val="FFCCFF"/>
    <a:srgbClr val="CCFF66"/>
    <a:srgbClr val="05E9FB"/>
    <a:srgbClr val="1ECBE2"/>
    <a:srgbClr val="00FFFF"/>
    <a:srgbClr val="CC66FF"/>
    <a:srgbClr val="29C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0" d="100"/>
          <a:sy n="40" d="100"/>
        </p:scale>
        <p:origin x="828" y="-1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0410-F02D-49E3-B4CC-7F3A8D9E33ED}" type="datetimeFigureOut">
              <a:rPr lang="en-GB" smtClean="0"/>
              <a:t>03/11/2025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777CE-DB28-45BF-87FE-CF00592B006E}" type="slidenum">
              <a:rPr lang="en-GB" smtClean="0"/>
              <a:t>‹#›</a:t>
            </a:fld>
            <a:endParaRPr lang="en-GB"/>
          </a:p>
        </p:txBody>
      </p:sp>
    </p:spTree>
    <p:extLst>
      <p:ext uri="{BB962C8B-B14F-4D97-AF65-F5344CB8AC3E}">
        <p14:creationId xmlns:p14="http://schemas.microsoft.com/office/powerpoint/2010/main" val="243598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A777CE-DB28-45BF-87FE-CF00592B006E}" type="slidenum">
              <a:rPr lang="en-GB" smtClean="0"/>
              <a:t>3</a:t>
            </a:fld>
            <a:endParaRPr lang="en-GB"/>
          </a:p>
        </p:txBody>
      </p:sp>
    </p:spTree>
    <p:extLst>
      <p:ext uri="{BB962C8B-B14F-4D97-AF65-F5344CB8AC3E}">
        <p14:creationId xmlns:p14="http://schemas.microsoft.com/office/powerpoint/2010/main" val="3715505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1810%7CUnknown%7CTWFpbGZsb3d8eyJWIjoiMC4wLjAwMDAiLCJQIjoiV2luMzIiLCJBTiI6Ik1haWwiLCJXVCI6Mn0%3D%7C0%7C%7C%7C&amp;sdata=tLeSj8Pl0YTbbrr9kjhCMYet9BvBylSZiW5iu7MNHw0%3D&amp;reserved=0" TargetMode="External"/><Relationship Id="rId13" Type="http://schemas.openxmlformats.org/officeDocument/2006/relationships/hyperlink" Target="https://gbr01.safelinks.protection.outlook.com/?url=https%3A%2F%2Fvimeo.com%2F769004795&amp;data=05%7C02%7Cz.foan%40nhs.net%7Cb318df097dcf4866b59c08dc636d0db3%7C37c354b285b047f5b22207b48d774ee3%7C0%7C0%7C638494567244031962%7CUnknown%7CTWFpbGZsb3d8eyJWIjoiMC4wLjAwMDAiLCJQIjoiV2luMzIiLCJBTiI6Ik1haWwiLCJXVCI6Mn0%3D%7C0%7C%7C%7C&amp;sdata=ZFZzrFSj26EFPakEjGiSRzhn39YntSen7ZZ2tqE0cg0%3D&amp;reserved=0" TargetMode="External"/><Relationship Id="rId18"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81462%7CUnknown%7CTWFpbGZsb3d8eyJWIjoiMC4wLjAwMDAiLCJQIjoiV2luMzIiLCJBTiI6Ik1haWwiLCJXVCI6Mn0%3D%7C0%7C%7C%7C&amp;sdata=MCWTI0MPpc9UzZZyO1tRCKXg9MczR0vxrfel7j4WfvA%3D&amp;reserved=0" TargetMode="External"/><Relationship Id="rId3" Type="http://schemas.openxmlformats.org/officeDocument/2006/relationships/image" Target="../media/image3.png"/><Relationship Id="rId21" Type="http://schemas.openxmlformats.org/officeDocument/2006/relationships/hyperlink" Target="https://gbr01.safelinks.protection.outlook.com/?url=https%3A%2F%2Fleder.nhs.uk%2Fresources%2Fresource-bank%2F&amp;data=05%7C02%7Cz.foan%40nhs.net%7C5be54626e50f4d3e340208dc49b79da8%7C37c354b285b047f5b22207b48d774ee3%7C0%7C0%7C638466300160933316%7CUnknown%7CTWFpbGZsb3d8eyJWIjoiMC4wLjAwMDAiLCJQIjoiV2luMzIiLCJBTiI6Ik1haWwiLCJXVCI6Mn0%3D%7C0%7C%7C%7C&amp;sdata=T1zSgEwIYMap%2BR3xVSoOVIwu6Na8xfvbW6ljnMJNEAo%3D&amp;reserved=0" TargetMode="External"/><Relationship Id="rId7"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73907%7CUnknown%7CTWFpbGZsb3d8eyJWIjoiMC4wLjAwMDAiLCJQIjoiV2luMzIiLCJBTiI6Ik1haWwiLCJXVCI6Mn0%3D%7C0%7C%7C%7C&amp;sdata=eh9%2F0dIJkW4jm0H949Lr1uzdPeyyZlartwxWXKsEXMI%3D&amp;reserved=0" TargetMode="External"/><Relationship Id="rId12" Type="http://schemas.openxmlformats.org/officeDocument/2006/relationships/hyperlink" Target="https://gbr01.safelinks.protection.outlook.com/?url=https%3A%2F%2Fvimeo.com%2F769004795&amp;data=05%7C02%7Cz.foan%40nhs.net%7Cb318df097dcf4866b59c08dc636d0db3%7C37c354b285b047f5b22207b48d774ee3%7C0%7C0%7C638494567244021492%7CUnknown%7CTWFpbGZsb3d8eyJWIjoiMC4wLjAwMDAiLCJQIjoiV2luMzIiLCJBTiI6Ik1haWwiLCJXVCI6Mn0%3D%7C0%7C%7C%7C&amp;sdata=jYk72M58ngJ2gtr4BHuGCuhPzQu9uktNqyqSBdBGYWE%3D&amp;reserved=0" TargetMode="External"/><Relationship Id="rId17"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70816%7CUnknown%7CTWFpbGZsb3d8eyJWIjoiMC4wLjAwMDAiLCJQIjoiV2luMzIiLCJBTiI6Ik1haWwiLCJXVCI6Mn0%3D%7C0%7C%7C%7C&amp;sdata=Qy%2BAWT2QJ%2BBxuzqzRslAXeCFcE5sayIQDB8oJGwxhRg%3D&amp;reserved=0" TargetMode="External"/><Relationship Id="rId25" Type="http://schemas.openxmlformats.org/officeDocument/2006/relationships/hyperlink" Target="https://gbr01.safelinks.protection.outlook.com/?url=https%3A%2F%2Fmentalhealthlda.cmail19.com%2Ft%2Fd-e-gwhiit-dyddlrkitl-tu%2F&amp;data=05%7C02%7Cpaulcorcoran%40nhs.net%7C99df53167ae44e99303708de192d260b%7C37c354b285b047f5b22207b48d774ee3%7C0%7C0%7C638975878852462215%7CUnknown%7CTWFpbGZsb3d8eyJFbXB0eU1hcGkiOnRydWUsIlYiOiIwLjAuMDAwMCIsIlAiOiJXaW4zMiIsIkFOIjoiTWFpbCIsIldUIjoyfQ%3D%3D%7C0%7C%7C%7C&amp;sdata=ZJ5E4%2BtA9nMEqWX1ZbJMq8bKm5hDpiPewePDD4Zf%2Buc%3D&amp;reserved=0" TargetMode="External"/><Relationship Id="rId2" Type="http://schemas.openxmlformats.org/officeDocument/2006/relationships/image" Target="../media/image2.jpeg"/><Relationship Id="rId16"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60730%7CUnknown%7CTWFpbGZsb3d8eyJWIjoiMC4wLjAwMDAiLCJQIjoiV2luMzIiLCJBTiI6Ik1haWwiLCJXVCI6Mn0%3D%7C0%7C%7C%7C&amp;sdata=632%2F7c38QQeTIbcZtC7j%2F3c5VevBSXEIAY3FXgqyfw0%3D&amp;reserved=0" TargetMode="External"/><Relationship Id="rId20" Type="http://schemas.openxmlformats.org/officeDocument/2006/relationships/hyperlink" Target="https://vimeo.com/832086347?share=copy"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65209%7CUnknown%7CTWFpbGZsb3d8eyJWIjoiMC4wLjAwMDAiLCJQIjoiV2luMzIiLCJBTiI6Ik1haWwiLCJXVCI6Mn0%3D%7C0%7C%7C%7C&amp;sdata=Yuryxc17xFEVu5dsS5pVbq4QnRVj%2F5XkDZPrlLfijfg%3D&amp;reserved=0" TargetMode="External"/><Relationship Id="rId11" Type="http://schemas.openxmlformats.org/officeDocument/2006/relationships/hyperlink" Target="https://gbr01.safelinks.protection.outlook.com/?url=https%3A%2F%2Fvimeo.com%2F806387559%2F3721239f2c&amp;data=05%7C02%7Cz.foan%40nhs.net%7Cb318df097dcf4866b59c08dc636d0db3%7C37c354b285b047f5b22207b48d774ee3%7C0%7C0%7C638494567244010546%7CUnknown%7CTWFpbGZsb3d8eyJWIjoiMC4wLjAwMDAiLCJQIjoiV2luMzIiLCJBTiI6Ik1haWwiLCJXVCI6Mn0%3D%7C0%7C%7C%7C&amp;sdata=ZkbAl9ybg2rpX6enMHkD0k8%2B8LBK9vIOFzxKibEyCMY%3D&amp;reserved=0" TargetMode="External"/><Relationship Id="rId24" Type="http://schemas.openxmlformats.org/officeDocument/2006/relationships/hyperlink" Target="https://gbr01.safelinks.protection.outlook.com/?url=https%3A%2F%2Fmentalhealthlda.cmail20.com%2Ft%2Fd-l-eiuhuyk-dyddlrkitl-u%2F&amp;data=05%7C02%7Cz.foan%40nhs.net%7Cf381d9a2ea214c5b226c08dc97b08918%7C37c354b285b047f5b22207b48d774ee3%7C0%7C0%7C638552031681362327%7CUnknown%7CTWFpbGZsb3d8eyJWIjoiMC4wLjAwMDAiLCJQIjoiV2luMzIiLCJBTiI6Ik1haWwiLCJXVCI6Mn0%3D%7C0%7C%7C%7C&amp;sdata=xmAB82UCJ6nduyEi%2BnRnF%2BfJ7xx69i4ckEUsS3G4UOc%3D&amp;reserved=0" TargetMode="External"/><Relationship Id="rId5"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55693%7CUnknown%7CTWFpbGZsb3d8eyJWIjoiMC4wLjAwMDAiLCJQIjoiV2luMzIiLCJBTiI6Ik1haWwiLCJXVCI6Mn0%3D%7C0%7C%7C%7C&amp;sdata=X%2BbkqAji7ejR9niVgifU8JvlVPGOnys6rDRIx3RHe2c%3D&amp;reserved=0" TargetMode="External"/><Relationship Id="rId15"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51708%7CUnknown%7CTWFpbGZsb3d8eyJWIjoiMC4wLjAwMDAiLCJQIjoiV2luMzIiLCJBTiI6Ik1haWwiLCJXVCI6Mn0%3D%7C0%7C%7C%7C&amp;sdata=St5%2BA0VOqd%2B8RDKesKImLMplkrcbGBM0nSC3VLzbDoY%3D&amp;reserved=0" TargetMode="External"/><Relationship Id="rId23" Type="http://schemas.openxmlformats.org/officeDocument/2006/relationships/hyperlink" Target="https://gbr01.safelinks.protection.outlook.com/?url=https%3A%2F%2Fmentalhealthlda.cmail20.com%2Ft%2Fd-l-eiuhuyk-dyddlrkitl-k%2F&amp;data=05%7C02%7Cz.foan%40nhs.net%7Cf381d9a2ea214c5b226c08dc97b08918%7C37c354b285b047f5b22207b48d774ee3%7C0%7C0%7C638552031681356623%7CUnknown%7CTWFpbGZsb3d8eyJWIjoiMC4wLjAwMDAiLCJQIjoiV2luMzIiLCJBTiI6Ik1haWwiLCJXVCI6Mn0%3D%7C0%7C%7C%7C&amp;sdata=zDZEgcjoDj5XcTLSUV4Hjp7not1pep4JM4GbL2pgM90%3D&amp;reserved=0" TargetMode="External"/><Relationship Id="rId10" Type="http://schemas.openxmlformats.org/officeDocument/2006/relationships/hyperlink" Target="https://gbr01.safelinks.protection.outlook.com/?url=https%3A%2F%2Fvimeo.com%2F806387559%2F3721239f2c&amp;data=05%7C02%7Cz.foan%40nhs.net%7Cb318df097dcf4866b59c08dc636d0db3%7C37c354b285b047f5b22207b48d774ee3%7C0%7C0%7C638494567243999722%7CUnknown%7CTWFpbGZsb3d8eyJWIjoiMC4wLjAwMDAiLCJQIjoiV2luMzIiLCJBTiI6Ik1haWwiLCJXVCI6Mn0%3D%7C0%7C%7C%7C&amp;sdata=%2FIe%2Bbx33mFpEF3ve5wACzzNszzzJFbHO5BaC%2FAwP7Os%3D&amp;reserved=0" TargetMode="External"/><Relationship Id="rId19"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90484%7CUnknown%7CTWFpbGZsb3d8eyJWIjoiMC4wLjAwMDAiLCJQIjoiV2luMzIiLCJBTiI6Ik1haWwiLCJXVCI6Mn0%3D%7C0%7C%7C%7C&amp;sdata=y%2Fr%2BWjw1cJTm%2B96oPlrkPz6CsNdnei6wgU9z5AShjOg%3D&amp;reserved=0" TargetMode="External"/><Relationship Id="rId4"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45220%7CUnknown%7CTWFpbGZsb3d8eyJWIjoiMC4wLjAwMDAiLCJQIjoiV2luMzIiLCJBTiI6Ik1haWwiLCJXVCI6Mn0%3D%7C0%7C%7C%7C&amp;sdata=joHMbCuluMaCL2apRviv%2Bsr3QoadFCidsMES3mrjzeI%3D&amp;reserved=0" TargetMode="External"/><Relationship Id="rId9"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9872%7CUnknown%7CTWFpbGZsb3d8eyJWIjoiMC4wLjAwMDAiLCJQIjoiV2luMzIiLCJBTiI6Ik1haWwiLCJXVCI6Mn0%3D%7C0%7C%7C%7C&amp;sdata=9C9zGgPAbOvPFDZeogrlCDc1Z0%2FT7FZxq9PpEBmRujA%3D&amp;reserved=0" TargetMode="External"/><Relationship Id="rId14"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41154%7CUnknown%7CTWFpbGZsb3d8eyJWIjoiMC4wLjAwMDAiLCJQIjoiV2luMzIiLCJBTiI6Ik1haWwiLCJXVCI6Mn0%3D%7C0%7C%7C%7C&amp;sdata=XOiqgG4P8SAld5K02SfhASF3macMqlMuDRIRD%2FUMCxo%3D&amp;reserved=0" TargetMode="External"/><Relationship Id="rId22" Type="http://schemas.openxmlformats.org/officeDocument/2006/relationships/hyperlink" Target="https://www.england.nhs.uk/publication/health-and-care-passport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hyperlink" Target="https://www.england.nhs.uk/accessible-information-standard/"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s://www.england.nhs.uk/long-read/improvement-framework-community-language-translation-and-interpreting-services/" TargetMode="External"/><Relationship Id="rId7" Type="http://schemas.openxmlformats.org/officeDocument/2006/relationships/hyperlink" Target="https://www.healthwatch.co.uk/your-care-your-way" TargetMode="External"/><Relationship Id="rId2" Type="http://schemas.openxmlformats.org/officeDocument/2006/relationships/hyperlink" Target="mailto:Frimleyicb.primarycarecontracts@nhs.net" TargetMode="External"/><Relationship Id="rId1" Type="http://schemas.openxmlformats.org/officeDocument/2006/relationships/slideLayout" Target="../slideLayouts/slideLayout7.xml"/><Relationship Id="rId6" Type="http://schemas.openxmlformats.org/officeDocument/2006/relationships/hyperlink" Target="https://www.cqc.org.uk/guidance-regulation/providers/assessment/single-assessment-framework/responsive/providing-information" TargetMode="External"/><Relationship Id="rId5" Type="http://schemas.openxmlformats.org/officeDocument/2006/relationships/hyperlink" Target="https://www.england.nhs.uk/patient-safety/the-nhs-patient-safety-strategy/" TargetMode="External"/><Relationship Id="rId10" Type="http://schemas.openxmlformats.org/officeDocument/2006/relationships/image" Target="../media/image7.png"/><Relationship Id="rId4" Type="http://schemas.openxmlformats.org/officeDocument/2006/relationships/hyperlink" Target="https://www.england.nhs.uk/publication/patient-safety-healthcare-inequalities-reduction-framework/" TargetMode="External"/><Relationship Id="rId9"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mentalhealthlda.cmail19.com%2Ft%2Fd-l-gwhiit-dyddlrkitl-v%2F&amp;data=05%7C02%7Cpaulcorcoran%40nhs.net%7C99df53167ae44e99303708de192d260b%7C37c354b285b047f5b22207b48d774ee3%7C0%7C0%7C638975878852512564%7CUnknown%7CTWFpbGZsb3d8eyJFbXB0eU1hcGkiOnRydWUsIlYiOiIwLjAuMDAwMCIsIlAiOiJXaW4zMiIsIkFOIjoiTWFpbCIsIldUIjoyfQ%3D%3D%7C0%7C%7C%7C&amp;sdata=rxoCPJZKf01UQvmSI8hcPRW753CnfGrqvpZ2ZizZZlU%3D&amp;reserved=0" TargetMode="External"/><Relationship Id="rId5" Type="http://schemas.openxmlformats.org/officeDocument/2006/relationships/hyperlink" Target="https://gbr01.safelinks.protection.outlook.com/?url=https%3A%2F%2Fmentalhealthlda.cmail19.com%2Ft%2Fd-l-gwhiit-dyddlrkitl-q%2F&amp;data=05%7C02%7Cpaulcorcoran%40nhs.net%7C99df53167ae44e99303708de192d260b%7C37c354b285b047f5b22207b48d774ee3%7C0%7C0%7C638975878852498589%7CUnknown%7CTWFpbGZsb3d8eyJFbXB0eU1hcGkiOnRydWUsIlYiOiIwLjAuMDAwMCIsIlAiOiJXaW4zMiIsIkFOIjoiTWFpbCIsIldUIjoyfQ%3D%3D%7C0%7C%7C%7C&amp;sdata=YfJVVFliU%2FAlmXN6RTbluNoeEAssy74KUzjs6DoEOlE%3D&amp;reserved=0" TargetMode="External"/><Relationship Id="rId4" Type="http://schemas.openxmlformats.org/officeDocument/2006/relationships/hyperlink" Target="https://gbr01.safelinks.protection.outlook.com/?url=https%3A%2F%2Fmentalhealthlda.cmail19.com%2Ft%2Fd-l-gwhiit-dyddlrkitl-c%2F&amp;data=05%7C02%7Cpaulcorcoran%40nhs.net%7C99df53167ae44e99303708de192d260b%7C37c354b285b047f5b22207b48d774ee3%7C0%7C0%7C638975878852484063%7CUnknown%7CTWFpbGZsb3d8eyJFbXB0eU1hcGkiOnRydWUsIlYiOiIwLjAuMDAwMCIsIlAiOiJXaW4zMiIsIkFOIjoiTWFpbCIsIldUIjoyfQ%3D%3D%7C0%7C%7C%7C&amp;sdata=8%2BSi0v%2FCQaPcrnyMMzEM1Vwejo%2BVKpH%2Fand8ejblHrY%3D&amp;reserved=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gbr01.safelinks.protection.outlook.com/?url=https%3A%2F%2Fmentalhealthlda.cmail19.com%2Ft%2Fd-l-gwhiit-dyddlrkitl-jl%2F&amp;data=05%7C02%7Cpaulcorcoran%40nhs.net%7C99df53167ae44e99303708de192d260b%7C37c354b285b047f5b22207b48d774ee3%7C0%7C0%7C638975878852581332%7CUnknown%7CTWFpbGZsb3d8eyJFbXB0eU1hcGkiOnRydWUsIlYiOiIwLjAuMDAwMCIsIlAiOiJXaW4zMiIsIkFOIjoiTWFpbCIsIldUIjoyfQ%3D%3D%7C0%7C%7C%7C&amp;sdata=dIkWcKuqEcp75RH9l%2FAODJeoM7uQpua4Mou%2Fk5biz8E%3D&amp;reserved=0" TargetMode="External"/><Relationship Id="rId13" Type="http://schemas.openxmlformats.org/officeDocument/2006/relationships/hyperlink" Target="https://gbr01.safelinks.protection.outlook.com/?url=https%3A%2F%2Fmentalhealthlda.cmail19.com%2Ft%2Fd-l-gwhiit-dyddlrkitl-ji%2F&amp;data=05%7C02%7Cpaulcorcoran%40nhs.net%7C99df53167ae44e99303708de192d260b%7C37c354b285b047f5b22207b48d774ee3%7C0%7C0%7C638975878852660037%7CUnknown%7CTWFpbGZsb3d8eyJFbXB0eU1hcGkiOnRydWUsIlYiOiIwLjAuMDAwMCIsIlAiOiJXaW4zMiIsIkFOIjoiTWFpbCIsIldUIjoyfQ%3D%3D%7C0%7C%7C%7C&amp;sdata=p8c1Ammn0w9PIQSuoxPOz8qDt4YMIWvd9%2FLezeK9wCw%3D&amp;reserved=0" TargetMode="External"/><Relationship Id="rId18" Type="http://schemas.openxmlformats.org/officeDocument/2006/relationships/hyperlink" Target="https://gbr01.safelinks.protection.outlook.com/?url=https%3A%2F%2Fmentalhealthlda.cmail19.com%2Ft%2Fd-l-gwhiit-dyddlrkitl-tl%2F&amp;data=05%7C02%7Cpaulcorcoran%40nhs.net%7C99df53167ae44e99303708de192d260b%7C37c354b285b047f5b22207b48d774ee3%7C0%7C0%7C638975878852734085%7CUnknown%7CTWFpbGZsb3d8eyJFbXB0eU1hcGkiOnRydWUsIlYiOiIwLjAuMDAwMCIsIlAiOiJXaW4zMiIsIkFOIjoiTWFpbCIsIldUIjoyfQ%3D%3D%7C0%7C%7C%7C&amp;sdata=sEU9rVLz1ey9Bro2pyv0KjkgQ6zWB%2BKRozwXOcqaVE0%3D&amp;reserved=0" TargetMode="External"/><Relationship Id="rId3" Type="http://schemas.openxmlformats.org/officeDocument/2006/relationships/image" Target="../media/image3.png"/><Relationship Id="rId7" Type="http://schemas.openxmlformats.org/officeDocument/2006/relationships/hyperlink" Target="https://gbr01.safelinks.protection.outlook.com/?url=https%3A%2F%2Fmentalhealthlda.cmail19.com%2Ft%2Fd-l-gwhiit-dyddlrkitl-yu%2F&amp;data=05%7C02%7Cpaulcorcoran%40nhs.net%7C99df53167ae44e99303708de192d260b%7C37c354b285b047f5b22207b48d774ee3%7C0%7C0%7C638975878852567650%7CUnknown%7CTWFpbGZsb3d8eyJFbXB0eU1hcGkiOnRydWUsIlYiOiIwLjAuMDAwMCIsIlAiOiJXaW4zMiIsIkFOIjoiTWFpbCIsIldUIjoyfQ%3D%3D%7C0%7C%7C%7C&amp;sdata=79yUh7BmA4lcVWH42EMpP9KHze9%2FYwuW0mve4IfKXfY%3D&amp;reserved=0" TargetMode="External"/><Relationship Id="rId12" Type="http://schemas.openxmlformats.org/officeDocument/2006/relationships/hyperlink" Target="https://gbr01.safelinks.protection.outlook.com/?url=https%3A%2F%2Fmentalhealthlda.cmail19.com%2Ft%2Fd-l-gwhiit-dyddlrkitl-jt%2F&amp;data=05%7C02%7Cpaulcorcoran%40nhs.net%7C99df53167ae44e99303708de192d260b%7C37c354b285b047f5b22207b48d774ee3%7C0%7C0%7C638975878852644420%7CUnknown%7CTWFpbGZsb3d8eyJFbXB0eU1hcGkiOnRydWUsIlYiOiIwLjAuMDAwMCIsIlAiOiJXaW4zMiIsIkFOIjoiTWFpbCIsIldUIjoyfQ%3D%3D%7C0%7C%7C%7C&amp;sdata=K6O4xeKcbMFAKInR0hAGh1Le74VPM2vq%2Bq1Zly0P5U8%3D&amp;reserved=0" TargetMode="External"/><Relationship Id="rId17" Type="http://schemas.openxmlformats.org/officeDocument/2006/relationships/hyperlink" Target="https://gbr01.safelinks.protection.outlook.com/?url=https%3A%2F%2Fmentalhealthlda.cmail19.com%2Ft%2Fd-l-gwhiit-dyddlrkitl-ju%2F&amp;data=05%7C02%7Cpaulcorcoran%40nhs.net%7C99df53167ae44e99303708de192d260b%7C37c354b285b047f5b22207b48d774ee3%7C0%7C0%7C638975878852720337%7CUnknown%7CTWFpbGZsb3d8eyJFbXB0eU1hcGkiOnRydWUsIlYiOiIwLjAuMDAwMCIsIlAiOiJXaW4zMiIsIkFOIjoiTWFpbCIsIldUIjoyfQ%3D%3D%7C0%7C%7C%7C&amp;sdata=JEfjlqv1bw4jt%2BsgRUfQSp8PPR7IVIG%2BEN5yVEeX8CA%3D&amp;reserved=0" TargetMode="External"/><Relationship Id="rId2" Type="http://schemas.openxmlformats.org/officeDocument/2006/relationships/image" Target="../media/image2.jpeg"/><Relationship Id="rId16" Type="http://schemas.openxmlformats.org/officeDocument/2006/relationships/hyperlink" Target="https://gbr01.safelinks.protection.outlook.com/?url=https%3A%2F%2Fmentalhealthlda.cmail19.com%2Ft%2Fd-l-gwhiit-dyddlrkitl-jk%2F&amp;data=05%7C02%7Cpaulcorcoran%40nhs.net%7C99df53167ae44e99303708de192d260b%7C37c354b285b047f5b22207b48d774ee3%7C0%7C0%7C638975878852704327%7CUnknown%7CTWFpbGZsb3d8eyJFbXB0eU1hcGkiOnRydWUsIlYiOiIwLjAuMDAwMCIsIlAiOiJXaW4zMiIsIkFOIjoiTWFpbCIsIldUIjoyfQ%3D%3D%7C0%7C%7C%7C&amp;sdata=etYAB4Nn%2F8IU4Jrw%2FdyabnYaU3tT4chfe5wLNH9qGX0%3D&amp;reserved=0" TargetMode="External"/><Relationship Id="rId20" Type="http://schemas.openxmlformats.org/officeDocument/2006/relationships/hyperlink" Target="https://gbr01.safelinks.protection.outlook.com/?url=https%3A%2F%2Fmentalhealthlda.cmail19.com%2Ft%2Fd-l-gwhiit-dyddlrkitl-ty%2F&amp;data=05%7C02%7Cpaulcorcoran%40nhs.net%7C99df53167ae44e99303708de192d260b%7C37c354b285b047f5b22207b48d774ee3%7C0%7C0%7C638975878852761819%7CUnknown%7CTWFpbGZsb3d8eyJFbXB0eU1hcGkiOnRydWUsIlYiOiIwLjAuMDAwMCIsIlAiOiJXaW4zMiIsIkFOIjoiTWFpbCIsIldUIjoyfQ%3D%3D%7C0%7C%7C%7C&amp;sdata=xBjQs8vAWP8GnLwa3ZRF2TgeqK4yn5EXbTyUb00mZGc%3D&amp;reserved=0"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mentalhealthlda.cmail19.com%2Ft%2Fd-l-gwhiit-dyddlrkitl-yk%2F&amp;data=05%7C02%7Cpaulcorcoran%40nhs.net%7C99df53167ae44e99303708de192d260b%7C37c354b285b047f5b22207b48d774ee3%7C0%7C0%7C638975878852554332%7CUnknown%7CTWFpbGZsb3d8eyJFbXB0eU1hcGkiOnRydWUsIlYiOiIwLjAuMDAwMCIsIlAiOiJXaW4zMiIsIkFOIjoiTWFpbCIsIldUIjoyfQ%3D%3D%7C0%7C%7C%7C&amp;sdata=X4eEhsluwu7azKVdgvLIFg31n%2B9KDLuzqOfhs65tZxY%3D&amp;reserved=0" TargetMode="External"/><Relationship Id="rId11" Type="http://schemas.openxmlformats.org/officeDocument/2006/relationships/hyperlink" Target="https://gbr01.safelinks.protection.outlook.com/?url=https%3A%2F%2Fmentalhealthlda.cmail19.com%2Ft%2Fd-l-gwhiit-dyddlrkitl-jj%2F&amp;data=05%7C02%7Cpaulcorcoran%40nhs.net%7C99df53167ae44e99303708de192d260b%7C37c354b285b047f5b22207b48d774ee3%7C0%7C0%7C638975878852629813%7CUnknown%7CTWFpbGZsb3d8eyJFbXB0eU1hcGkiOnRydWUsIlYiOiIwLjAuMDAwMCIsIlAiOiJXaW4zMiIsIkFOIjoiTWFpbCIsIldUIjoyfQ%3D%3D%7C0%7C%7C%7C&amp;sdata=Y3ztz6651s%2BSNG%2BEm6ZrzNCBclvnXz0QqpKyVuVA0wA%3D&amp;reserved=0" TargetMode="External"/><Relationship Id="rId5" Type="http://schemas.openxmlformats.org/officeDocument/2006/relationships/hyperlink" Target="https://gbr01.safelinks.protection.outlook.com/?url=https%3A%2F%2Fmentalhealthlda.cmail19.com%2Ft%2Fd-l-gwhiit-dyddlrkitl-yh%2F&amp;data=05%7C02%7Cpaulcorcoran%40nhs.net%7C99df53167ae44e99303708de192d260b%7C37c354b285b047f5b22207b48d774ee3%7C0%7C0%7C638975878852540428%7CUnknown%7CTWFpbGZsb3d8eyJFbXB0eU1hcGkiOnRydWUsIlYiOiIwLjAuMDAwMCIsIlAiOiJXaW4zMiIsIkFOIjoiTWFpbCIsIldUIjoyfQ%3D%3D%7C0%7C%7C%7C&amp;sdata=QP7jgTlISlfWIj6UIWZqui8TBKDMT8BIPvejZNTOZGg%3D&amp;reserved=0" TargetMode="External"/><Relationship Id="rId15" Type="http://schemas.openxmlformats.org/officeDocument/2006/relationships/hyperlink" Target="https://gbr01.safelinks.protection.outlook.com/?url=https%3A%2F%2Fmentalhealthlda.cmail19.com%2Ft%2Fd-l-gwhiit-dyddlrkitl-jh%2F&amp;data=05%7C02%7Cpaulcorcoran%40nhs.net%7C99df53167ae44e99303708de192d260b%7C37c354b285b047f5b22207b48d774ee3%7C0%7C0%7C638975878852690155%7CUnknown%7CTWFpbGZsb3d8eyJFbXB0eU1hcGkiOnRydWUsIlYiOiIwLjAuMDAwMCIsIlAiOiJXaW4zMiIsIkFOIjoiTWFpbCIsIldUIjoyfQ%3D%3D%7C0%7C%7C%7C&amp;sdata=YS6Rb6wT3s0m%2F%2FIXKahXgry3pe7yKOZi6cV0kvk%2FjB4%3D&amp;reserved=0" TargetMode="External"/><Relationship Id="rId10" Type="http://schemas.openxmlformats.org/officeDocument/2006/relationships/hyperlink" Target="https://gbr01.safelinks.protection.outlook.com/?url=https%3A%2F%2Fmentalhealthlda.cmail19.com%2Ft%2Fd-l-gwhiit-dyddlrkitl-jy%2F&amp;data=05%7C02%7Cpaulcorcoran%40nhs.net%7C99df53167ae44e99303708de192d260b%7C37c354b285b047f5b22207b48d774ee3%7C0%7C0%7C638975878852611185%7CUnknown%7CTWFpbGZsb3d8eyJFbXB0eU1hcGkiOnRydWUsIlYiOiIwLjAuMDAwMCIsIlAiOiJXaW4zMiIsIkFOIjoiTWFpbCIsIldUIjoyfQ%3D%3D%7C0%7C%7C%7C&amp;sdata=offSCpIMXIYFf71e%2BVbd%2FvIvNj21IoJ7EBV2b8VGGSs%3D&amp;reserved=0" TargetMode="External"/><Relationship Id="rId19" Type="http://schemas.openxmlformats.org/officeDocument/2006/relationships/hyperlink" Target="https://gbr01.safelinks.protection.outlook.com/?url=https%3A%2F%2Fmentalhealthlda.cmail19.com%2Ft%2Fd-l-gwhiit-dyddlrkitl-tr%2F&amp;data=05%7C02%7Cpaulcorcoran%40nhs.net%7C99df53167ae44e99303708de192d260b%7C37c354b285b047f5b22207b48d774ee3%7C0%7C0%7C638975878852747893%7CUnknown%7CTWFpbGZsb3d8eyJFbXB0eU1hcGkiOnRydWUsIlYiOiIwLjAuMDAwMCIsIlAiOiJXaW4zMiIsIkFOIjoiTWFpbCIsIldUIjoyfQ%3D%3D%7C0%7C%7C%7C&amp;sdata=JvJdBTDHMO6DQ8m5J%2FfsePVIuc3ZlGhH4HTOn2600tQ%3D&amp;reserved=0" TargetMode="External"/><Relationship Id="rId4" Type="http://schemas.openxmlformats.org/officeDocument/2006/relationships/hyperlink" Target="https://gbr01.safelinks.protection.outlook.com/?url=https%3A%2F%2Fmentalhealthlda.cmail19.com%2Ft%2Fd-l-gwhiit-dyddlrkitl-yd%2F&amp;data=05%7C02%7Cpaulcorcoran%40nhs.net%7C99df53167ae44e99303708de192d260b%7C37c354b285b047f5b22207b48d774ee3%7C0%7C0%7C638975878852526454%7CUnknown%7CTWFpbGZsb3d8eyJFbXB0eU1hcGkiOnRydWUsIlYiOiIwLjAuMDAwMCIsIlAiOiJXaW4zMiIsIkFOIjoiTWFpbCIsIldUIjoyfQ%3D%3D%7C0%7C%7C%7C&amp;sdata=GynQcfXTd80KvsuQs873PiURce9TtbMlrsUKDl%2FQ3iM%3D&amp;reserved=0" TargetMode="External"/><Relationship Id="rId9" Type="http://schemas.openxmlformats.org/officeDocument/2006/relationships/hyperlink" Target="https://gbr01.safelinks.protection.outlook.com/?url=https%3A%2F%2Fmentalhealthlda.cmail19.com%2Ft%2Fd-l-gwhiit-dyddlrkitl-jr%2F&amp;data=05%7C02%7Cpaulcorcoran%40nhs.net%7C99df53167ae44e99303708de192d260b%7C37c354b285b047f5b22207b48d774ee3%7C0%7C0%7C638975878852595701%7CUnknown%7CTWFpbGZsb3d8eyJFbXB0eU1hcGkiOnRydWUsIlYiOiIwLjAuMDAwMCIsIlAiOiJXaW4zMiIsIkFOIjoiTWFpbCIsIldUIjoyfQ%3D%3D%7C0%7C%7C%7C&amp;sdata=xomkwmKgALW%2Fqb2rPJuSsV%2Bsx59b0G3rcmaOypKNrfE%3D&amp;reserved=0" TargetMode="External"/><Relationship Id="rId14" Type="http://schemas.openxmlformats.org/officeDocument/2006/relationships/hyperlink" Target="https://gbr01.safelinks.protection.outlook.com/?url=https%3A%2F%2Fmentalhealthlda.cmail19.com%2Ft%2Fd-l-gwhiit-dyddlrkitl-jd%2F&amp;data=05%7C02%7Cpaulcorcoran%40nhs.net%7C99df53167ae44e99303708de192d260b%7C37c354b285b047f5b22207b48d774ee3%7C0%7C0%7C638975878852675861%7CUnknown%7CTWFpbGZsb3d8eyJFbXB0eU1hcGkiOnRydWUsIlYiOiIwLjAuMDAwMCIsIlAiOiJXaW4zMiIsIkFOIjoiTWFpbCIsIldUIjoyfQ%3D%3D%7C0%7C%7C%7C&amp;sdata=YIudUO%2FEcoTQB6p4RT64%2BLRPszbkzev8Nyj3T62uNTc%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latin typeface="Aptos" panose="020B0004020202020204" pitchFamily="34" charset="0"/>
              </a:rPr>
              <a:t>Learning Bulletin</a:t>
            </a:r>
          </a:p>
          <a:p>
            <a:pPr algn="ctr"/>
            <a:r>
              <a:rPr lang="en-GB" sz="4800" dirty="0">
                <a:latin typeface="Aptos" panose="020B0004020202020204" pitchFamily="34" charset="0"/>
              </a:rPr>
              <a:t>Issue 10</a:t>
            </a:r>
          </a:p>
          <a:p>
            <a:pPr algn="ctr"/>
            <a:r>
              <a:rPr lang="en-GB" sz="4000" dirty="0">
                <a:latin typeface="Aptos" panose="020B0004020202020204" pitchFamily="34" charset="0"/>
              </a:rPr>
              <a:t>November 2025</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FF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latin typeface="Aptos" panose="020B0004020202020204" pitchFamily="34" charset="0"/>
              </a:rPr>
              <a:t>LeDeR</a:t>
            </a:r>
          </a:p>
          <a:p>
            <a:pPr algn="ctr"/>
            <a:r>
              <a:rPr lang="en-GB" sz="4400" b="1" dirty="0">
                <a:solidFill>
                  <a:schemeClr val="tx1"/>
                </a:solidFill>
                <a:latin typeface="Aptos" panose="020B0004020202020204" pitchFamily="34" charset="0"/>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631216"/>
          </a:xfrm>
          <a:prstGeom prst="rect">
            <a:avLst/>
          </a:prstGeom>
          <a:noFill/>
          <a:ln w="28575">
            <a:noFill/>
          </a:ln>
        </p:spPr>
        <p:txBody>
          <a:bodyPr wrap="square" rtlCol="0">
            <a:spAutoFit/>
          </a:bodyPr>
          <a:lstStyle/>
          <a:p>
            <a:pPr algn="ctr"/>
            <a:endParaRPr lang="en-GB" sz="2000" b="1" dirty="0"/>
          </a:p>
          <a:p>
            <a:pPr algn="ctr"/>
            <a:r>
              <a:rPr lang="en-GB" sz="2000" b="1" dirty="0">
                <a:latin typeface="Aptos" panose="020B0004020202020204" pitchFamily="34" charset="0"/>
              </a:rPr>
              <a:t>Frimley ICB LeDeR Programme contact:</a:t>
            </a:r>
          </a:p>
          <a:p>
            <a:pPr algn="ctr"/>
            <a:r>
              <a:rPr lang="en-GB" sz="2000" b="1" dirty="0">
                <a:latin typeface="Aptos" panose="020B0004020202020204" pitchFamily="34" charset="0"/>
                <a:hlinkClick r:id="rId5"/>
              </a:rPr>
              <a:t>frimleyicb.leder@nhs.net</a:t>
            </a:r>
            <a:r>
              <a:rPr lang="en-GB" sz="2000" b="1" dirty="0">
                <a:latin typeface="Aptos" panose="020B0004020202020204" pitchFamily="34" charset="0"/>
              </a:rPr>
              <a:t> </a:t>
            </a:r>
          </a:p>
          <a:p>
            <a:pPr algn="ctr"/>
            <a:endParaRPr lang="en-GB"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8874BB85-62CC-9156-2AD0-D39AFBF510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F90FB476-E3A6-77FD-0F54-0041FC7781BA}"/>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EB2E5E25-05A4-644B-9E31-8353B0E06B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7" name="TextBox 6">
            <a:extLst>
              <a:ext uri="{FF2B5EF4-FFF2-40B4-BE49-F238E27FC236}">
                <a16:creationId xmlns:a16="http://schemas.microsoft.com/office/drawing/2014/main" id="{C39D6672-4BB9-55EA-E6F1-D61B1299E5B9}"/>
              </a:ext>
            </a:extLst>
          </p:cNvPr>
          <p:cNvSpPr txBox="1"/>
          <p:nvPr/>
        </p:nvSpPr>
        <p:spPr>
          <a:xfrm>
            <a:off x="1547715" y="1157849"/>
            <a:ext cx="15087600" cy="8217634"/>
          </a:xfrm>
          <a:prstGeom prst="rect">
            <a:avLst/>
          </a:prstGeom>
          <a:noFill/>
        </p:spPr>
        <p:txBody>
          <a:bodyPr wrap="square" rtlCol="0">
            <a:spAutoFit/>
          </a:bodyPr>
          <a:lstStyle/>
          <a:p>
            <a:r>
              <a:rPr lang="en-GB" sz="2200" b="1" kern="100" dirty="0">
                <a:effectLst/>
                <a:ea typeface="Calibri" panose="020F0502020204030204" pitchFamily="34" charset="0"/>
                <a:cs typeface="Arial" panose="020B0604020202020204" pitchFamily="34" charset="0"/>
              </a:rPr>
              <a:t>Screening Materials:</a:t>
            </a: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Cervical cancer screening video </a:t>
            </a:r>
            <a:r>
              <a:rPr lang="en-GB" sz="2200" u="sng" kern="100" dirty="0">
                <a:solidFill>
                  <a:srgbClr val="0563C1"/>
                </a:solidFill>
                <a:effectLst/>
                <a:ea typeface="Calibri" panose="020F0502020204030204" pitchFamily="34" charset="0"/>
                <a:cs typeface="Arial" panose="020B0604020202020204" pitchFamily="34" charset="0"/>
                <a:hlinkClick r:id="rId4"/>
              </a:rPr>
              <a:t>https://</a:t>
            </a:r>
            <a:r>
              <a:rPr lang="en-GB" sz="2200" u="sng" kern="100" dirty="0">
                <a:solidFill>
                  <a:srgbClr val="0563C1"/>
                </a:solidFill>
                <a:effectLst/>
                <a:ea typeface="Calibri" panose="020F0502020204030204" pitchFamily="34" charset="0"/>
                <a:cs typeface="Arial" panose="020B0604020202020204" pitchFamily="34" charset="0"/>
                <a:hlinkClick r:id="rId5"/>
              </a:rPr>
              <a:t>vimeo.com/769007467/a7cb5e2ef9</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Breast cancer screening video </a:t>
            </a:r>
            <a:r>
              <a:rPr lang="en-GB" sz="2200" u="sng" kern="100" dirty="0">
                <a:solidFill>
                  <a:srgbClr val="0563C1"/>
                </a:solidFill>
                <a:effectLst/>
                <a:ea typeface="Calibri" panose="020F0502020204030204" pitchFamily="34" charset="0"/>
                <a:cs typeface="Arial" panose="020B0604020202020204" pitchFamily="34" charset="0"/>
                <a:hlinkClick r:id="rId6"/>
              </a:rPr>
              <a:t>https://</a:t>
            </a:r>
            <a:r>
              <a:rPr lang="en-GB" sz="2200" u="sng" kern="100" dirty="0">
                <a:solidFill>
                  <a:srgbClr val="0563C1"/>
                </a:solidFill>
                <a:effectLst/>
                <a:ea typeface="Calibri" panose="020F0502020204030204" pitchFamily="34" charset="0"/>
                <a:cs typeface="Arial" panose="020B0604020202020204" pitchFamily="34" charset="0"/>
                <a:hlinkClick r:id="rId7"/>
              </a:rPr>
              <a:t>vimeo.com/769006029/3b509bd6bf</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Annual Health Check </a:t>
            </a:r>
            <a:r>
              <a:rPr lang="en-GB" sz="2200" u="sng" kern="100" dirty="0">
                <a:solidFill>
                  <a:srgbClr val="0563C1"/>
                </a:solidFill>
                <a:effectLst/>
                <a:ea typeface="Calibri" panose="020F0502020204030204" pitchFamily="34" charset="0"/>
                <a:cs typeface="Arial" panose="020B0604020202020204" pitchFamily="34" charset="0"/>
                <a:hlinkClick r:id="rId8"/>
              </a:rPr>
              <a:t>https://</a:t>
            </a:r>
            <a:r>
              <a:rPr lang="en-GB" sz="2200" u="sng" kern="100" dirty="0">
                <a:solidFill>
                  <a:srgbClr val="0563C1"/>
                </a:solidFill>
                <a:effectLst/>
                <a:ea typeface="Calibri" panose="020F0502020204030204" pitchFamily="34" charset="0"/>
                <a:cs typeface="Arial" panose="020B0604020202020204" pitchFamily="34" charset="0"/>
                <a:hlinkClick r:id="rId9"/>
              </a:rPr>
              <a:t>vimeo.com/769003679/a92801765f</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Annual Health Check (Makaton version) </a:t>
            </a:r>
            <a:r>
              <a:rPr lang="en-GB" sz="2200" u="sng" kern="100" dirty="0">
                <a:solidFill>
                  <a:srgbClr val="0563C1"/>
                </a:solidFill>
                <a:effectLst/>
                <a:ea typeface="Calibri" panose="020F0502020204030204" pitchFamily="34" charset="0"/>
                <a:cs typeface="Arial" panose="020B0604020202020204" pitchFamily="34" charset="0"/>
                <a:hlinkClick r:id="rId10"/>
              </a:rPr>
              <a:t>https://</a:t>
            </a:r>
            <a:r>
              <a:rPr lang="en-GB" sz="2200" u="sng" kern="100" dirty="0">
                <a:solidFill>
                  <a:srgbClr val="0563C1"/>
                </a:solidFill>
                <a:effectLst/>
                <a:ea typeface="Calibri" panose="020F0502020204030204" pitchFamily="34" charset="0"/>
                <a:cs typeface="Arial" panose="020B0604020202020204" pitchFamily="34" charset="0"/>
                <a:hlinkClick r:id="rId11"/>
              </a:rPr>
              <a:t>vimeo.com/806387559/3721239f2c</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Bowel Cancer screening video  </a:t>
            </a:r>
            <a:r>
              <a:rPr lang="en-GB" sz="2200" u="sng" kern="100" dirty="0">
                <a:solidFill>
                  <a:srgbClr val="0563C1"/>
                </a:solidFill>
                <a:effectLst/>
                <a:ea typeface="Calibri" panose="020F0502020204030204" pitchFamily="34" charset="0"/>
                <a:cs typeface="Arial" panose="020B0604020202020204" pitchFamily="34" charset="0"/>
                <a:hlinkClick r:id="rId12"/>
              </a:rPr>
              <a:t>https://</a:t>
            </a:r>
            <a:r>
              <a:rPr lang="en-GB" sz="2200" u="sng" kern="100" dirty="0">
                <a:solidFill>
                  <a:srgbClr val="0563C1"/>
                </a:solidFill>
                <a:effectLst/>
                <a:ea typeface="Calibri" panose="020F0502020204030204" pitchFamily="34" charset="0"/>
                <a:cs typeface="Arial" panose="020B0604020202020204" pitchFamily="34" charset="0"/>
                <a:hlinkClick r:id="rId13"/>
              </a:rPr>
              <a:t>vimeo.com/769004795</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Breast follow up video </a:t>
            </a:r>
            <a:r>
              <a:rPr lang="en-GB" sz="2200" u="sng" kern="100" dirty="0">
                <a:solidFill>
                  <a:srgbClr val="0563C1"/>
                </a:solidFill>
                <a:effectLst/>
                <a:ea typeface="Calibri" panose="020F0502020204030204" pitchFamily="34" charset="0"/>
                <a:cs typeface="Arial" panose="020B0604020202020204" pitchFamily="34" charset="0"/>
                <a:hlinkClick r:id="rId14"/>
              </a:rPr>
              <a:t>https://</a:t>
            </a:r>
            <a:r>
              <a:rPr lang="en-GB" sz="2200" u="sng" kern="100" dirty="0">
                <a:solidFill>
                  <a:srgbClr val="0563C1"/>
                </a:solidFill>
                <a:effectLst/>
                <a:ea typeface="Calibri" panose="020F0502020204030204" pitchFamily="34" charset="0"/>
                <a:cs typeface="Arial" panose="020B0604020202020204" pitchFamily="34" charset="0"/>
                <a:hlinkClick r:id="rId15"/>
              </a:rPr>
              <a:t>vimeo.com/832083432?share=copy</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Cervical follow up video </a:t>
            </a:r>
            <a:r>
              <a:rPr lang="en-GB" sz="2200" u="sng" kern="100" dirty="0">
                <a:solidFill>
                  <a:srgbClr val="0563C1"/>
                </a:solidFill>
                <a:effectLst/>
                <a:ea typeface="Calibri" panose="020F0502020204030204" pitchFamily="34" charset="0"/>
                <a:cs typeface="Arial" panose="020B0604020202020204" pitchFamily="34" charset="0"/>
                <a:hlinkClick r:id="rId16"/>
              </a:rPr>
              <a:t>https://</a:t>
            </a:r>
            <a:r>
              <a:rPr lang="en-GB" sz="2200" u="sng" kern="100" dirty="0">
                <a:solidFill>
                  <a:srgbClr val="0563C1"/>
                </a:solidFill>
                <a:effectLst/>
                <a:ea typeface="Calibri" panose="020F0502020204030204" pitchFamily="34" charset="0"/>
                <a:cs typeface="Arial" panose="020B0604020202020204" pitchFamily="34" charset="0"/>
                <a:hlinkClick r:id="rId17"/>
              </a:rPr>
              <a:t>vimeo.com/832081270?share=copy</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Colposcopy Treatment </a:t>
            </a:r>
            <a:r>
              <a:rPr lang="en-GB" sz="2200" u="sng" kern="100" dirty="0">
                <a:solidFill>
                  <a:srgbClr val="0563C1"/>
                </a:solidFill>
                <a:effectLst/>
                <a:ea typeface="Calibri" panose="020F0502020204030204" pitchFamily="34" charset="0"/>
                <a:cs typeface="Arial" panose="020B0604020202020204" pitchFamily="34" charset="0"/>
                <a:hlinkClick r:id="rId18"/>
              </a:rPr>
              <a:t>https://</a:t>
            </a:r>
            <a:r>
              <a:rPr lang="en-GB" sz="2200" u="sng" kern="100" dirty="0">
                <a:solidFill>
                  <a:srgbClr val="0563C1"/>
                </a:solidFill>
                <a:effectLst/>
                <a:ea typeface="Calibri" panose="020F0502020204030204" pitchFamily="34" charset="0"/>
                <a:cs typeface="Arial" panose="020B0604020202020204" pitchFamily="34" charset="0"/>
                <a:hlinkClick r:id="rId19"/>
              </a:rPr>
              <a:t>vimeo.com/832088080?share=copy</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Bowel follow up video </a:t>
            </a:r>
            <a:r>
              <a:rPr lang="en-GB" sz="2200" u="sng" kern="100" dirty="0">
                <a:solidFill>
                  <a:srgbClr val="0563C1"/>
                </a:solidFill>
                <a:effectLst/>
                <a:ea typeface="Calibri" panose="020F0502020204030204" pitchFamily="34" charset="0"/>
                <a:cs typeface="Arial" panose="020B0604020202020204" pitchFamily="34" charset="0"/>
                <a:hlinkClick r:id="rId20"/>
              </a:rPr>
              <a:t>https://vimeo.com/832086347?share=copy</a:t>
            </a:r>
            <a:endParaRPr lang="en-GB" sz="2200" u="sng" kern="100" dirty="0">
              <a:solidFill>
                <a:srgbClr val="0563C1"/>
              </a:solidFill>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u="sng" kern="100" dirty="0" err="1">
                <a:solidFill>
                  <a:srgbClr val="0563C1"/>
                </a:solidFill>
                <a:effectLst/>
                <a:ea typeface="Calibri" panose="020F0502020204030204" pitchFamily="34" charset="0"/>
                <a:cs typeface="Arial" panose="020B0604020202020204" pitchFamily="34" charset="0"/>
                <a:hlinkClick r:id="rId21"/>
              </a:rPr>
              <a:t>LeDeR</a:t>
            </a:r>
            <a:r>
              <a:rPr lang="en-GB" sz="2200" u="sng" kern="100" dirty="0">
                <a:solidFill>
                  <a:srgbClr val="0563C1"/>
                </a:solidFill>
                <a:effectLst/>
                <a:ea typeface="Calibri" panose="020F0502020204030204" pitchFamily="34" charset="0"/>
                <a:cs typeface="Arial" panose="020B0604020202020204" pitchFamily="34" charset="0"/>
                <a:hlinkClick r:id="rId21"/>
              </a:rPr>
              <a:t> – Resource</a:t>
            </a:r>
            <a:endParaRPr lang="en-GB" sz="2200" u="sng" kern="100" dirty="0">
              <a:solidFill>
                <a:srgbClr val="0563C1"/>
              </a:solidFill>
              <a:effectLst/>
              <a:ea typeface="Calibri" panose="020F0502020204030204" pitchFamily="34" charset="0"/>
              <a:cs typeface="Arial" panose="020B0604020202020204" pitchFamily="34" charset="0"/>
            </a:endParaRPr>
          </a:p>
          <a:p>
            <a:endParaRPr lang="en-GB" sz="2200" u="sng" kern="100" dirty="0">
              <a:solidFill>
                <a:srgbClr val="0563C1"/>
              </a:solidFill>
              <a:ea typeface="Calibri" panose="020F0502020204030204" pitchFamily="34" charset="0"/>
              <a:cs typeface="Arial" panose="020B0604020202020204" pitchFamily="34" charset="0"/>
            </a:endParaRPr>
          </a:p>
          <a:p>
            <a:r>
              <a:rPr lang="en-GB" sz="2200" b="1" kern="100" dirty="0">
                <a:effectLst/>
                <a:ea typeface="Calibri" panose="020F0502020204030204" pitchFamily="34" charset="0"/>
                <a:cs typeface="Arial" panose="020B0604020202020204" pitchFamily="34" charset="0"/>
              </a:rPr>
              <a:t>Easy Read Leaflets for use in Primary Care</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To promote and support equitable and high-quality services, NHS England have resources available at </a:t>
            </a:r>
            <a:r>
              <a:rPr lang="en-GB" sz="2200" u="sng" kern="100" dirty="0">
                <a:solidFill>
                  <a:srgbClr val="0563C1"/>
                </a:solidFill>
                <a:effectLst/>
                <a:ea typeface="Calibri" panose="020F0502020204030204" pitchFamily="34" charset="0"/>
                <a:cs typeface="Arial" panose="020B0604020202020204" pitchFamily="34" charset="0"/>
                <a:hlinkClick r:id="rId21"/>
              </a:rPr>
              <a:t>LeDeR - Resource Bank</a:t>
            </a:r>
            <a:endParaRPr lang="en-GB" sz="2200" kern="100" dirty="0">
              <a:effectLst/>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There are a variety of Easy read guides and short films to help provide clarity and understanding to our populations.</a:t>
            </a:r>
          </a:p>
          <a:p>
            <a:pPr marL="285750" indent="-285750">
              <a:buFont typeface="Arial" panose="020B0604020202020204" pitchFamily="34" charset="0"/>
              <a:buChar char="•"/>
            </a:pPr>
            <a:r>
              <a:rPr lang="en-GB" sz="2200" kern="100" dirty="0">
                <a:effectLst/>
                <a:ea typeface="Calibri" panose="020F0502020204030204" pitchFamily="34" charset="0"/>
                <a:cs typeface="Arial" panose="020B0604020202020204" pitchFamily="34" charset="0"/>
              </a:rPr>
              <a:t>We encourage services to make use of any of the resources here that would help ensure people with learning disabilities and autistic people are supported to access the care and treatment they need.</a:t>
            </a:r>
          </a:p>
          <a:p>
            <a:r>
              <a:rPr lang="en-GB" sz="2200" kern="100" dirty="0">
                <a:effectLst/>
                <a:ea typeface="Calibri" panose="020F0502020204030204" pitchFamily="34" charset="0"/>
                <a:cs typeface="Arial" panose="020B0604020202020204" pitchFamily="34" charset="0"/>
              </a:rPr>
              <a:t> </a:t>
            </a:r>
          </a:p>
          <a:p>
            <a:r>
              <a:rPr lang="en-GB" sz="2200" b="1" dirty="0">
                <a:solidFill>
                  <a:srgbClr val="030303"/>
                </a:solidFill>
                <a:effectLst/>
                <a:ea typeface="Aptos" panose="020B0004020202020204" pitchFamily="34" charset="0"/>
                <a:cs typeface="Arial" panose="020B0604020202020204" pitchFamily="34" charset="0"/>
              </a:rPr>
              <a:t>Health and Care Passport template and guidance - </a:t>
            </a:r>
            <a:r>
              <a:rPr lang="en-GB" sz="2200" dirty="0">
                <a:cs typeface="Arial" panose="020B0604020202020204" pitchFamily="34" charset="0"/>
                <a:hlinkClick r:id="rId22"/>
              </a:rPr>
              <a:t>NHS England » Health and care passports</a:t>
            </a:r>
            <a:r>
              <a:rPr lang="en-GB" sz="2200" dirty="0">
                <a:cs typeface="Arial" panose="020B0604020202020204" pitchFamily="34" charset="0"/>
              </a:rPr>
              <a:t> </a:t>
            </a:r>
          </a:p>
          <a:p>
            <a:pPr marL="285750" indent="-285750">
              <a:buFont typeface="Arial" panose="020B0604020202020204" pitchFamily="34" charset="0"/>
              <a:buChar char="•"/>
            </a:pPr>
            <a:r>
              <a:rPr lang="en-GB" sz="2200" dirty="0">
                <a:solidFill>
                  <a:srgbClr val="030303"/>
                </a:solidFill>
                <a:effectLst/>
                <a:ea typeface="Aptos" panose="020B0004020202020204" pitchFamily="34" charset="0"/>
                <a:cs typeface="Arial" panose="020B0604020202020204" pitchFamily="34" charset="0"/>
              </a:rPr>
              <a:t>The </a:t>
            </a:r>
            <a:r>
              <a:rPr lang="en-GB" sz="2200" u="sng" dirty="0">
                <a:solidFill>
                  <a:srgbClr val="005EB8"/>
                </a:solidFill>
                <a:effectLst/>
                <a:ea typeface="Aptos" panose="020B0004020202020204" pitchFamily="34" charset="0"/>
                <a:cs typeface="Arial" panose="020B0604020202020204" pitchFamily="34" charset="0"/>
                <a:hlinkClick r:id="rId23"/>
              </a:rPr>
              <a:t>plain English</a:t>
            </a:r>
            <a:r>
              <a:rPr lang="en-GB" sz="2200" dirty="0">
                <a:solidFill>
                  <a:srgbClr val="030303"/>
                </a:solidFill>
                <a:effectLst/>
                <a:ea typeface="Aptos" panose="020B0004020202020204" pitchFamily="34" charset="0"/>
                <a:cs typeface="Arial" panose="020B0604020202020204" pitchFamily="34" charset="0"/>
              </a:rPr>
              <a:t> and </a:t>
            </a:r>
            <a:r>
              <a:rPr lang="en-GB" sz="2200" u="sng" dirty="0">
                <a:solidFill>
                  <a:srgbClr val="005EB8"/>
                </a:solidFill>
                <a:effectLst/>
                <a:ea typeface="Aptos" panose="020B0004020202020204" pitchFamily="34" charset="0"/>
                <a:cs typeface="Arial" panose="020B0604020202020204" pitchFamily="34" charset="0"/>
                <a:hlinkClick r:id="rId24"/>
              </a:rPr>
              <a:t>easy read</a:t>
            </a:r>
            <a:r>
              <a:rPr lang="en-GB" sz="2200" dirty="0">
                <a:solidFill>
                  <a:srgbClr val="030303"/>
                </a:solidFill>
                <a:effectLst/>
                <a:ea typeface="Aptos" panose="020B0004020202020204" pitchFamily="34" charset="0"/>
                <a:cs typeface="Arial" panose="020B0604020202020204" pitchFamily="34" charset="0"/>
              </a:rPr>
              <a:t> guidance on how to the complete the health and care passport template is for people with a learning disability, autistic people, their families and carers.</a:t>
            </a:r>
          </a:p>
          <a:p>
            <a:endParaRPr lang="en-GB" sz="2200" b="1" dirty="0"/>
          </a:p>
          <a:p>
            <a:r>
              <a:rPr lang="en-GB" sz="2200" b="1" dirty="0"/>
              <a:t>Mental Health, Learning Disability and Autism Bulletin</a:t>
            </a:r>
          </a:p>
          <a:p>
            <a:pPr marL="342900" indent="-342900">
              <a:buFont typeface="Arial" panose="020B0604020202020204" pitchFamily="34" charset="0"/>
              <a:buChar char="•"/>
            </a:pPr>
            <a:r>
              <a:rPr lang="en-GB" sz="2200" dirty="0"/>
              <a:t>31</a:t>
            </a:r>
            <a:r>
              <a:rPr lang="en-GB" sz="2200" baseline="30000" dirty="0"/>
              <a:t>st</a:t>
            </a:r>
            <a:r>
              <a:rPr lang="en-GB" sz="2200" dirty="0"/>
              <a:t> October 2025 (Edition 139) </a:t>
            </a:r>
            <a:r>
              <a:rPr lang="en-GB" sz="2200" u="sng" dirty="0">
                <a:hlinkClick r:id="rId25"/>
              </a:rPr>
              <a:t>mentalhealthlda.cmail19.com/t/d-e-</a:t>
            </a:r>
            <a:r>
              <a:rPr lang="en-GB" sz="2200" u="sng" dirty="0" err="1">
                <a:hlinkClick r:id="rId25"/>
              </a:rPr>
              <a:t>gwhiit</a:t>
            </a:r>
            <a:r>
              <a:rPr lang="en-GB" sz="2200" u="sng" dirty="0">
                <a:hlinkClick r:id="rId25"/>
              </a:rPr>
              <a:t>-</a:t>
            </a:r>
            <a:r>
              <a:rPr lang="en-GB" sz="2200" u="sng" dirty="0" err="1">
                <a:hlinkClick r:id="rId25"/>
              </a:rPr>
              <a:t>dyddlrkitl-tu</a:t>
            </a:r>
            <a:r>
              <a:rPr lang="en-GB" sz="2200" u="sng" dirty="0">
                <a:hlinkClick r:id="rId25"/>
              </a:rPr>
              <a:t>/</a:t>
            </a:r>
            <a:endParaRPr lang="en-GB" sz="2200" dirty="0">
              <a:solidFill>
                <a:srgbClr val="030303"/>
              </a:solidFill>
              <a:ea typeface="Aptos" panose="020B00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180C8A2C-A7FD-8316-F133-7FB2164D492C}"/>
              </a:ext>
            </a:extLst>
          </p:cNvPr>
          <p:cNvSpPr/>
          <p:nvPr/>
        </p:nvSpPr>
        <p:spPr>
          <a:xfrm>
            <a:off x="1583810" y="390254"/>
            <a:ext cx="6019800" cy="60960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2400" b="1" dirty="0">
                <a:solidFill>
                  <a:schemeClr val="tx1"/>
                </a:solidFill>
                <a:latin typeface="Aptos" panose="020B0004020202020204" pitchFamily="34" charset="0"/>
                <a:cs typeface="Arial" panose="020B0604020202020204" pitchFamily="34" charset="0"/>
              </a:rPr>
              <a:t>Further Resources and Training Available</a:t>
            </a:r>
            <a:endParaRPr lang="en-GB" sz="2400" b="1" dirty="0">
              <a:solidFill>
                <a:schemeClr val="tx1"/>
              </a:solidFill>
              <a:highlight>
                <a:srgbClr val="00FF00"/>
              </a:highlight>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28997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211757"/>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ptos" panose="020B00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ptos" panose="020B00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4335215"/>
            <a:ext cx="12992099" cy="2468666"/>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ptos" panose="020B00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998460" y="6717568"/>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ptos" panose="020B00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sp>
        <p:nvSpPr>
          <p:cNvPr id="9" name="Rectangle: Rounded Corners 8">
            <a:extLst>
              <a:ext uri="{FF2B5EF4-FFF2-40B4-BE49-F238E27FC236}">
                <a16:creationId xmlns:a16="http://schemas.microsoft.com/office/drawing/2014/main" id="{7D796657-4735-8CF2-3A75-0C61364CDE1B}"/>
              </a:ext>
            </a:extLst>
          </p:cNvPr>
          <p:cNvSpPr/>
          <p:nvPr/>
        </p:nvSpPr>
        <p:spPr>
          <a:xfrm>
            <a:off x="685800" y="412865"/>
            <a:ext cx="6934200" cy="816234"/>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Bulletin focus: Interpreter / Translation services</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382897" y="1285006"/>
            <a:ext cx="15084950" cy="8791202"/>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endParaRPr lang="en-GB" sz="1600" dirty="0">
              <a:solidFill>
                <a:schemeClr val="tx1"/>
              </a:solidFill>
              <a:latin typeface="Aptos" panose="020B0004020202020204" pitchFamily="34" charset="0"/>
            </a:endParaRPr>
          </a:p>
          <a:p>
            <a:pPr fontAlgn="base"/>
            <a:endParaRPr lang="en-GB" sz="1600" dirty="0">
              <a:solidFill>
                <a:schemeClr val="tx1"/>
              </a:solidFill>
              <a:latin typeface="Aptos" panose="020B0004020202020204" pitchFamily="34" charset="0"/>
            </a:endParaRPr>
          </a:p>
          <a:p>
            <a:pPr fontAlgn="base"/>
            <a:endParaRPr lang="en-GB" sz="1600" dirty="0">
              <a:solidFill>
                <a:schemeClr val="tx1"/>
              </a:solidFill>
              <a:latin typeface="Aptos" panose="020B0004020202020204" pitchFamily="34" charset="0"/>
            </a:endParaRPr>
          </a:p>
          <a:p>
            <a:pPr fontAlgn="base"/>
            <a:endParaRPr lang="en-GB" dirty="0">
              <a:solidFill>
                <a:schemeClr val="tx1"/>
              </a:solidFill>
              <a:latin typeface="Aptos" panose="020B0004020202020204" pitchFamily="34" charset="0"/>
            </a:endParaRPr>
          </a:p>
          <a:p>
            <a:pPr fontAlgn="base"/>
            <a:r>
              <a:rPr lang="en-GB" dirty="0">
                <a:solidFill>
                  <a:schemeClr val="tx1"/>
                </a:solidFill>
              </a:rPr>
              <a:t>  A recent LeDeR review initiated discussions regarding the use of a family member as an interpreter for a patient who did not speak or read English. It was concluded clinically important information and assessments of mental capacity may be compromised if properly trained interpreters or translators are not utilised. 1 million people in the UK are unable to speak English well, or at all. This language barrier indicates these individuals are:</a:t>
            </a:r>
          </a:p>
          <a:p>
            <a:pPr marL="285750" indent="-285750" fontAlgn="base">
              <a:buFontTx/>
              <a:buChar char="-"/>
            </a:pPr>
            <a:r>
              <a:rPr lang="en-GB" b="1" i="0" dirty="0">
                <a:solidFill>
                  <a:schemeClr val="tx1"/>
                </a:solidFill>
                <a:effectLst/>
              </a:rPr>
              <a:t>More likely to be in poor health,</a:t>
            </a:r>
          </a:p>
          <a:p>
            <a:pPr marL="285750" indent="-285750" fontAlgn="base">
              <a:buFontTx/>
              <a:buChar char="-"/>
            </a:pPr>
            <a:r>
              <a:rPr lang="en-GB" b="1" dirty="0">
                <a:solidFill>
                  <a:schemeClr val="tx1"/>
                </a:solidFill>
              </a:rPr>
              <a:t>Have a greater likelihood or experiencing adverse events and of developing life-threatening conditions,</a:t>
            </a:r>
          </a:p>
          <a:p>
            <a:pPr marL="285750" indent="-285750" fontAlgn="base">
              <a:buFontTx/>
              <a:buChar char="-"/>
            </a:pPr>
            <a:r>
              <a:rPr lang="en-GB" b="1" dirty="0">
                <a:solidFill>
                  <a:schemeClr val="tx1"/>
                </a:solidFill>
              </a:rPr>
              <a:t>Poorer access to and experiences of healthcare services, which includes</a:t>
            </a:r>
            <a:r>
              <a:rPr lang="en-GB" b="1" i="0" dirty="0">
                <a:solidFill>
                  <a:schemeClr val="tx1"/>
                </a:solidFill>
                <a:effectLst/>
              </a:rPr>
              <a:t> access and / or understanding of urgent care services, e.g. via 111.</a:t>
            </a:r>
          </a:p>
          <a:p>
            <a:pPr fontAlgn="base"/>
            <a:r>
              <a:rPr lang="en-GB" i="0" dirty="0">
                <a:solidFill>
                  <a:schemeClr val="tx1"/>
                </a:solidFill>
                <a:effectLst/>
              </a:rPr>
              <a:t>Therefore, not only placing their health at risk but contributing to health inequalities. </a:t>
            </a:r>
            <a:r>
              <a:rPr lang="en-GB" dirty="0">
                <a:solidFill>
                  <a:schemeClr val="tx1"/>
                </a:solidFill>
              </a:rPr>
              <a:t>NHS organisations, including commissioners and trusts, have legal duties to provide accessible and inclusive health communications for patients and the public. It is felt they are best placed to meet local needs. </a:t>
            </a:r>
          </a:p>
          <a:p>
            <a:pPr fontAlgn="base"/>
            <a:r>
              <a:rPr lang="en-GB" dirty="0">
                <a:solidFill>
                  <a:schemeClr val="tx1"/>
                </a:solidFill>
              </a:rPr>
              <a:t>This is supported by the Equality Act 2010 and NHS Act 2006 – amended by the 2022 Act. Recent reports from HSIB and Darzi also highlight the need for action and to align with the CORE20PLUS5 approach.</a:t>
            </a:r>
            <a:endParaRPr lang="en-GB" b="1" dirty="0">
              <a:solidFill>
                <a:schemeClr val="tx1"/>
              </a:solidFill>
            </a:endParaRPr>
          </a:p>
          <a:p>
            <a:pPr algn="l" fontAlgn="base">
              <a:buNone/>
            </a:pPr>
            <a:endParaRPr lang="en-GB" b="1" i="0" dirty="0">
              <a:solidFill>
                <a:schemeClr val="tx1"/>
              </a:solidFill>
              <a:effectLst/>
            </a:endParaRPr>
          </a:p>
          <a:p>
            <a:pPr fontAlgn="base"/>
            <a:r>
              <a:rPr lang="en-GB" dirty="0">
                <a:solidFill>
                  <a:schemeClr val="tx1"/>
                </a:solidFill>
              </a:rPr>
              <a:t>Without adequate services being available, alongside risks to the quality of service provision, including patient safety and experience, it is believed significant financial pressures will continue to be experienced by the NHS. Some examples include:</a:t>
            </a:r>
          </a:p>
          <a:p>
            <a:pPr marL="285750" indent="-285750" algn="l" fontAlgn="base">
              <a:buFontTx/>
              <a:buChar char="-"/>
            </a:pPr>
            <a:r>
              <a:rPr lang="en-GB" b="1" dirty="0">
                <a:solidFill>
                  <a:schemeClr val="tx1"/>
                </a:solidFill>
              </a:rPr>
              <a:t>Late presentation and therefore more expensive treatment for advanced disease,</a:t>
            </a:r>
          </a:p>
          <a:p>
            <a:pPr marL="285750" indent="-285750" algn="l" fontAlgn="base">
              <a:buFontTx/>
              <a:buChar char="-"/>
            </a:pPr>
            <a:r>
              <a:rPr lang="en-GB" b="1" dirty="0">
                <a:solidFill>
                  <a:schemeClr val="tx1"/>
                </a:solidFill>
              </a:rPr>
              <a:t>Increased ‘did not attend’,</a:t>
            </a:r>
          </a:p>
          <a:p>
            <a:pPr marL="285750" indent="-285750" algn="l" fontAlgn="base">
              <a:buFontTx/>
              <a:buChar char="-"/>
            </a:pPr>
            <a:r>
              <a:rPr lang="en-GB" b="1" dirty="0">
                <a:solidFill>
                  <a:schemeClr val="tx1"/>
                </a:solidFill>
              </a:rPr>
              <a:t>Possible increased attendance at Emergency departments as language barriers to 111 or within Primary care and</a:t>
            </a:r>
          </a:p>
          <a:p>
            <a:pPr marL="285750" indent="-285750" algn="l" fontAlgn="base">
              <a:buFontTx/>
              <a:buChar char="-"/>
            </a:pPr>
            <a:r>
              <a:rPr lang="en-GB" b="1" dirty="0">
                <a:solidFill>
                  <a:schemeClr val="tx1"/>
                </a:solidFill>
              </a:rPr>
              <a:t>More emergency admission because of poor condition management which can be linked to misunderstanding od treatment plans or medication.</a:t>
            </a:r>
          </a:p>
          <a:p>
            <a:pPr algn="l" fontAlgn="base"/>
            <a:endParaRPr lang="en-GB" b="1" dirty="0">
              <a:solidFill>
                <a:schemeClr val="tx1"/>
              </a:solidFill>
            </a:endParaRPr>
          </a:p>
          <a:p>
            <a:pPr algn="l" fontAlgn="base"/>
            <a:r>
              <a:rPr lang="en-GB" dirty="0">
                <a:solidFill>
                  <a:schemeClr val="tx1"/>
                </a:solidFill>
              </a:rPr>
              <a:t>CQC</a:t>
            </a:r>
            <a:r>
              <a:rPr lang="en-GB" b="1" dirty="0">
                <a:solidFill>
                  <a:schemeClr val="tx1"/>
                </a:solidFill>
              </a:rPr>
              <a:t> </a:t>
            </a:r>
            <a:r>
              <a:rPr lang="en-GB" dirty="0">
                <a:solidFill>
                  <a:schemeClr val="tx1"/>
                </a:solidFill>
              </a:rPr>
              <a:t>developed Quality Statements in 2024, where it was stated, they expect providers, commissioners and system leaders to live up to the following statement: </a:t>
            </a:r>
            <a:r>
              <a:rPr lang="en-GB" dirty="0">
                <a:solidFill>
                  <a:schemeClr val="tx2"/>
                </a:solidFill>
              </a:rPr>
              <a:t>We provide appropriate, accurate and up-to-date information in formats that we tailor to individual needs.</a:t>
            </a:r>
          </a:p>
          <a:p>
            <a:pPr algn="l" fontAlgn="base"/>
            <a:endParaRPr lang="en-GB" b="1" dirty="0">
              <a:solidFill>
                <a:schemeClr val="tx2"/>
              </a:solidFill>
            </a:endParaRPr>
          </a:p>
          <a:p>
            <a:pPr fontAlgn="base"/>
            <a:r>
              <a:rPr lang="en-GB" dirty="0">
                <a:solidFill>
                  <a:schemeClr val="tx1"/>
                </a:solidFill>
              </a:rPr>
              <a:t>In May 2025, NHSE launched - </a:t>
            </a:r>
            <a:r>
              <a:rPr lang="en-GB" b="1" dirty="0">
                <a:solidFill>
                  <a:schemeClr val="tx1"/>
                </a:solidFill>
              </a:rPr>
              <a:t>Improvement framework: community language translation and interpreting services. </a:t>
            </a:r>
          </a:p>
          <a:p>
            <a:pPr fontAlgn="base"/>
            <a:r>
              <a:rPr lang="en-GB" dirty="0">
                <a:solidFill>
                  <a:schemeClr val="tx1"/>
                </a:solidFill>
              </a:rPr>
              <a:t>This framework covers the translation of written text (for example on NHS websites, posters, and video sub-titles) and spoken language interpreting. </a:t>
            </a:r>
          </a:p>
          <a:p>
            <a:pPr fontAlgn="base"/>
            <a:r>
              <a:rPr lang="en-GB" dirty="0">
                <a:solidFill>
                  <a:schemeClr val="tx1"/>
                </a:solidFill>
              </a:rPr>
              <a:t>It currently doesn’t cover British Sign Language (BSL), which is now recognised as an official language in England. This is addressed at: </a:t>
            </a:r>
            <a:r>
              <a:rPr lang="en-GB" dirty="0">
                <a:hlinkClick r:id="rId4"/>
              </a:rPr>
              <a:t>NHS England » Accessible information standard</a:t>
            </a:r>
            <a:r>
              <a:rPr lang="en-GB" dirty="0">
                <a:solidFill>
                  <a:schemeClr val="tx1"/>
                </a:solidFill>
              </a:rPr>
              <a:t>. Easy read and all reasonable adjustments must also be considered. Areas of agreed action for primary care, NHS trusts, ICB commissioners and national programme teams are:</a:t>
            </a:r>
          </a:p>
          <a:p>
            <a:pPr fontAlgn="base"/>
            <a:r>
              <a:rPr lang="en-GB" dirty="0">
                <a:solidFill>
                  <a:schemeClr val="tx1"/>
                </a:solidFill>
              </a:rPr>
              <a:t>1. Leadership, quality and professional standards.</a:t>
            </a:r>
          </a:p>
          <a:p>
            <a:pPr fontAlgn="base"/>
            <a:r>
              <a:rPr lang="en-GB" dirty="0">
                <a:solidFill>
                  <a:schemeClr val="tx1"/>
                </a:solidFill>
              </a:rPr>
              <a:t>2. Access and barriers to services.</a:t>
            </a:r>
          </a:p>
          <a:p>
            <a:pPr fontAlgn="base"/>
            <a:r>
              <a:rPr lang="en-GB" dirty="0">
                <a:solidFill>
                  <a:schemeClr val="tx1"/>
                </a:solidFill>
              </a:rPr>
              <a:t>3. Equity, cultural sensitivity and rights.</a:t>
            </a:r>
          </a:p>
          <a:p>
            <a:pPr fontAlgn="base"/>
            <a:r>
              <a:rPr lang="en-GB" dirty="0">
                <a:solidFill>
                  <a:schemeClr val="tx1"/>
                </a:solidFill>
              </a:rPr>
              <a:t>4. Digital opportunities and challenges.</a:t>
            </a:r>
          </a:p>
          <a:p>
            <a:pPr fontAlgn="base"/>
            <a:r>
              <a:rPr lang="en-GB" dirty="0">
                <a:solidFill>
                  <a:schemeClr val="tx1"/>
                </a:solidFill>
              </a:rPr>
              <a:t>5. Safety, confidentiality and consent.</a:t>
            </a:r>
          </a:p>
          <a:p>
            <a:pPr fontAlgn="base"/>
            <a:endParaRPr lang="en-GB" sz="1600" b="1" dirty="0">
              <a:solidFill>
                <a:schemeClr val="tx1"/>
              </a:solidFill>
              <a:latin typeface="Aptos" panose="020B0004020202020204" pitchFamily="34" charset="0"/>
            </a:endParaRPr>
          </a:p>
          <a:p>
            <a:endParaRPr lang="en-GB" b="1" dirty="0">
              <a:solidFill>
                <a:schemeClr val="tx2"/>
              </a:solidFill>
            </a:endParaRPr>
          </a:p>
          <a:p>
            <a:pPr algn="l" fontAlgn="base">
              <a:buNone/>
            </a:pPr>
            <a:endParaRPr lang="en-GB" sz="1700" b="1" i="0" dirty="0">
              <a:solidFill>
                <a:srgbClr val="003087"/>
              </a:solidFill>
              <a:effectLst/>
              <a:latin typeface="Aptos" panose="020B0004020202020204" pitchFamily="34" charset="0"/>
            </a:endParaRPr>
          </a:p>
        </p:txBody>
      </p:sp>
      <p:pic>
        <p:nvPicPr>
          <p:cNvPr id="2050" name="Picture 2" descr="TRANSLATION – Dragon Group | UK Medical ...">
            <a:extLst>
              <a:ext uri="{FF2B5EF4-FFF2-40B4-BE49-F238E27FC236}">
                <a16:creationId xmlns:a16="http://schemas.microsoft.com/office/drawing/2014/main" id="{02CF9194-32E0-5C86-D5C6-38CA144C5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95279" y="2552700"/>
            <a:ext cx="2676525" cy="17049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ow to Become an Interpreter | Studyhub">
            <a:extLst>
              <a:ext uri="{FF2B5EF4-FFF2-40B4-BE49-F238E27FC236}">
                <a16:creationId xmlns:a16="http://schemas.microsoft.com/office/drawing/2014/main" id="{6550C0CA-86CB-1497-098D-4186007EC1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61978" y="567690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Rounded 1">
            <a:extLst>
              <a:ext uri="{FF2B5EF4-FFF2-40B4-BE49-F238E27FC236}">
                <a16:creationId xmlns:a16="http://schemas.microsoft.com/office/drawing/2014/main" id="{9CADBF07-F546-0E0A-DF45-C9BDE5647F06}"/>
              </a:ext>
            </a:extLst>
          </p:cNvPr>
          <p:cNvSpPr/>
          <p:nvPr/>
        </p:nvSpPr>
        <p:spPr>
          <a:xfrm>
            <a:off x="566988" y="1229099"/>
            <a:ext cx="13944600" cy="8867401"/>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fontAlgn="base"/>
            <a:endParaRPr lang="en-GB" sz="1600" dirty="0">
              <a:solidFill>
                <a:schemeClr val="tx1"/>
              </a:solidFill>
              <a:latin typeface="Aptos" panose="020B0004020202020204" pitchFamily="34" charset="0"/>
            </a:endParaRPr>
          </a:p>
          <a:p>
            <a:pPr fontAlgn="base"/>
            <a:r>
              <a:rPr lang="en-GB" dirty="0">
                <a:solidFill>
                  <a:schemeClr val="tx1"/>
                </a:solidFill>
              </a:rPr>
              <a:t>A good practice case study from Frimley is referred to in the paper, where some GP practices clustered to translate reminder texts into 6 most common languages in the local population. The impact was reported positive feedback, a drop in DNAs and increased engagement among patients with limited English proficiency, including with immunisations and screening.</a:t>
            </a:r>
            <a:br>
              <a:rPr lang="en-GB" dirty="0">
                <a:solidFill>
                  <a:schemeClr val="tx1"/>
                </a:solidFill>
              </a:rPr>
            </a:br>
            <a:endParaRPr lang="en-GB" dirty="0">
              <a:solidFill>
                <a:schemeClr val="tx1"/>
              </a:solidFill>
            </a:endParaRPr>
          </a:p>
          <a:p>
            <a:pPr fontAlgn="base"/>
            <a:r>
              <a:rPr lang="en-GB" dirty="0">
                <a:solidFill>
                  <a:schemeClr val="tx1"/>
                </a:solidFill>
              </a:rPr>
              <a:t>Our Services need to be able to:</a:t>
            </a:r>
          </a:p>
          <a:p>
            <a:pPr marL="285750" indent="-285750" fontAlgn="base">
              <a:buFontTx/>
              <a:buChar char="-"/>
            </a:pPr>
            <a:r>
              <a:rPr lang="en-GB" b="1" dirty="0">
                <a:solidFill>
                  <a:schemeClr val="tx1"/>
                </a:solidFill>
              </a:rPr>
              <a:t>Provide quality interpreters for phone appointments and face to face.</a:t>
            </a:r>
          </a:p>
          <a:p>
            <a:pPr marL="285750" indent="-285750" fontAlgn="base">
              <a:buFontTx/>
              <a:buChar char="-"/>
            </a:pPr>
            <a:r>
              <a:rPr lang="en-GB" b="1" dirty="0">
                <a:solidFill>
                  <a:schemeClr val="tx1"/>
                </a:solidFill>
              </a:rPr>
              <a:t>Good translated written information in patient’s first language,</a:t>
            </a:r>
          </a:p>
          <a:p>
            <a:pPr marL="285750" indent="-285750" fontAlgn="base">
              <a:buFontTx/>
              <a:buChar char="-"/>
            </a:pPr>
            <a:r>
              <a:rPr lang="en-GB" b="1" dirty="0">
                <a:solidFill>
                  <a:schemeClr val="tx1"/>
                </a:solidFill>
              </a:rPr>
              <a:t>Support staff with knowing how to access the above</a:t>
            </a:r>
          </a:p>
          <a:p>
            <a:pPr marL="285750" indent="-285750" fontAlgn="base">
              <a:buFontTx/>
              <a:buChar char="-"/>
            </a:pPr>
            <a:r>
              <a:rPr lang="en-GB" b="1" dirty="0">
                <a:solidFill>
                  <a:schemeClr val="tx1"/>
                </a:solidFill>
              </a:rPr>
              <a:t>Maintain a high standard of documentation to record ethnicity and language to support meeting the patients and populations needs,</a:t>
            </a:r>
          </a:p>
          <a:p>
            <a:pPr marL="285750" indent="-285750" fontAlgn="base">
              <a:buFontTx/>
              <a:buChar char="-"/>
            </a:pPr>
            <a:r>
              <a:rPr lang="en-GB" b="1" dirty="0">
                <a:solidFill>
                  <a:schemeClr val="tx1"/>
                </a:solidFill>
              </a:rPr>
              <a:t>Provide a consistent approach across services in the system supporting continuity of care.</a:t>
            </a:r>
          </a:p>
          <a:p>
            <a:pPr algn="l" fontAlgn="base">
              <a:buNone/>
            </a:pPr>
            <a:r>
              <a:rPr lang="en-GB" dirty="0">
                <a:solidFill>
                  <a:srgbClr val="003087"/>
                </a:solidFill>
              </a:rPr>
              <a:t>	</a:t>
            </a:r>
            <a:endParaRPr lang="en-GB" b="1" dirty="0">
              <a:solidFill>
                <a:srgbClr val="003087"/>
              </a:solidFill>
            </a:endParaRPr>
          </a:p>
          <a:p>
            <a:r>
              <a:rPr lang="en-GB" dirty="0">
                <a:solidFill>
                  <a:schemeClr val="tx1"/>
                </a:solidFill>
              </a:rPr>
              <a:t>Each patient situation should be assessed individually. Capacity should also be explored. Family members can support interpreting information if the clinicians involved believes the patient can understand and retain the majority of information being shared, approximately above 80%. The relationships and family dynamics need to also be considered, and the patient’s best interests guide all decisions.</a:t>
            </a:r>
          </a:p>
          <a:p>
            <a:endParaRPr lang="en-GB" b="1" dirty="0">
              <a:solidFill>
                <a:srgbClr val="003087"/>
              </a:solidFill>
            </a:endParaRPr>
          </a:p>
          <a:p>
            <a:r>
              <a:rPr lang="en-GB" b="1" dirty="0">
                <a:solidFill>
                  <a:schemeClr val="tx1"/>
                </a:solidFill>
              </a:rPr>
              <a:t>Contact for Frimley Primary Care:</a:t>
            </a:r>
          </a:p>
          <a:p>
            <a:r>
              <a:rPr lang="en-GB" dirty="0">
                <a:solidFill>
                  <a:schemeClr val="tx1"/>
                </a:solidFill>
              </a:rPr>
              <a:t>For all Frimley GP practices, dental practices, pharmacies and optometrists, there is one provider - DALS (formerly DA Languages)</a:t>
            </a:r>
          </a:p>
          <a:p>
            <a:r>
              <a:rPr lang="en-GB" dirty="0">
                <a:solidFill>
                  <a:schemeClr val="tx1"/>
                </a:solidFill>
              </a:rPr>
              <a:t>All practices have the contact details and once the service is used, an account and a telephone interpreting PIN number is provided.</a:t>
            </a:r>
          </a:p>
          <a:p>
            <a:r>
              <a:rPr lang="en-GB" dirty="0">
                <a:solidFill>
                  <a:schemeClr val="tx1"/>
                </a:solidFill>
              </a:rPr>
              <a:t>Any queries please contact - </a:t>
            </a:r>
            <a:r>
              <a:rPr lang="en-GB" u="sng" dirty="0">
                <a:hlinkClick r:id="rId2" tooltip="mailto:Frimleyicb.primarycarecontracts@nhs.net"/>
              </a:rPr>
              <a:t>Frimleyicb.primarycarecontracts@nhs.net</a:t>
            </a:r>
            <a:endParaRPr lang="en-GB" dirty="0">
              <a:solidFill>
                <a:schemeClr val="tx1"/>
              </a:solidFill>
            </a:endParaRPr>
          </a:p>
          <a:p>
            <a:endParaRPr lang="en-GB" b="1" dirty="0">
              <a:solidFill>
                <a:schemeClr val="tx2"/>
              </a:solidFill>
            </a:endParaRPr>
          </a:p>
          <a:p>
            <a:r>
              <a:rPr lang="en-GB" b="1" dirty="0">
                <a:solidFill>
                  <a:schemeClr val="tx2"/>
                </a:solidFill>
              </a:rPr>
              <a:t>Links to support: </a:t>
            </a:r>
          </a:p>
          <a:p>
            <a:r>
              <a:rPr lang="en-GB" u="sng" dirty="0">
                <a:hlinkClick r:id="rId3"/>
              </a:rPr>
              <a:t>https://www.england.nhs.uk/long-read/improvement-framework-community-language-translation-and-interpreting-services/</a:t>
            </a:r>
            <a:endParaRPr lang="en-GB" u="sng" dirty="0"/>
          </a:p>
          <a:p>
            <a:r>
              <a:rPr lang="en-GB" dirty="0">
                <a:solidFill>
                  <a:schemeClr val="tx2">
                    <a:lumMod val="60000"/>
                    <a:lumOff val="40000"/>
                  </a:schemeClr>
                </a:solidFill>
                <a:hlinkClick r:id="rId4"/>
              </a:rPr>
              <a:t>https://www.england.nhs.uk/publication/patient-safety-healthcare-inequalities-reduction-framework/</a:t>
            </a:r>
            <a:endParaRPr lang="en-GB" dirty="0">
              <a:solidFill>
                <a:schemeClr val="tx2">
                  <a:lumMod val="60000"/>
                  <a:lumOff val="40000"/>
                </a:schemeClr>
              </a:solidFill>
            </a:endParaRPr>
          </a:p>
          <a:p>
            <a:r>
              <a:rPr lang="en-GB" dirty="0">
                <a:solidFill>
                  <a:schemeClr val="tx2">
                    <a:lumMod val="60000"/>
                    <a:lumOff val="40000"/>
                  </a:schemeClr>
                </a:solidFill>
                <a:hlinkClick r:id="rId5"/>
              </a:rPr>
              <a:t>https://www.england.nhs.uk/patient-safety/the-nhs-patient-safety-strategy/</a:t>
            </a:r>
            <a:endParaRPr lang="en-GB" dirty="0">
              <a:solidFill>
                <a:schemeClr val="tx2">
                  <a:lumMod val="60000"/>
                  <a:lumOff val="40000"/>
                </a:schemeClr>
              </a:solidFill>
            </a:endParaRPr>
          </a:p>
          <a:p>
            <a:r>
              <a:rPr lang="en-GB" u="sng" dirty="0">
                <a:hlinkClick r:id="rId6"/>
              </a:rPr>
              <a:t>https://www.cqc.org.uk/guidance-regulation/providers/assessment/single-assessment-framework/responsive/providing-information</a:t>
            </a:r>
            <a:endParaRPr lang="en-GB" u="sng" dirty="0"/>
          </a:p>
          <a:p>
            <a:r>
              <a:rPr lang="en-GB" dirty="0">
                <a:hlinkClick r:id="rId7"/>
              </a:rPr>
              <a:t>Your care, Your way | Healthwatch</a:t>
            </a:r>
            <a:r>
              <a:rPr lang="en-GB" u="sng" dirty="0"/>
              <a:t>- </a:t>
            </a:r>
            <a:endParaRPr lang="en-GB" dirty="0"/>
          </a:p>
          <a:p>
            <a:endParaRPr lang="en-GB" b="1" dirty="0">
              <a:solidFill>
                <a:schemeClr val="tx2"/>
              </a:solidFill>
            </a:endParaRPr>
          </a:p>
        </p:txBody>
      </p:sp>
      <p:pic>
        <p:nvPicPr>
          <p:cNvPr id="3" name="Picture 2" descr="Logo&#10;&#10;Description automatically generated">
            <a:extLst>
              <a:ext uri="{FF2B5EF4-FFF2-40B4-BE49-F238E27FC236}">
                <a16:creationId xmlns:a16="http://schemas.microsoft.com/office/drawing/2014/main" id="{727D9E82-BFC5-86E7-6FBB-8A57FC8D1887}"/>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sp>
        <p:nvSpPr>
          <p:cNvPr id="4" name="Rectangle: Rounded Corners 3">
            <a:extLst>
              <a:ext uri="{FF2B5EF4-FFF2-40B4-BE49-F238E27FC236}">
                <a16:creationId xmlns:a16="http://schemas.microsoft.com/office/drawing/2014/main" id="{10D19EF2-0DAB-DE35-5946-8871C2245D19}"/>
              </a:ext>
            </a:extLst>
          </p:cNvPr>
          <p:cNvSpPr/>
          <p:nvPr/>
        </p:nvSpPr>
        <p:spPr>
          <a:xfrm>
            <a:off x="762000" y="317139"/>
            <a:ext cx="5334000" cy="813432"/>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Interpreter / Translation continued</a:t>
            </a:r>
          </a:p>
        </p:txBody>
      </p:sp>
      <p:pic>
        <p:nvPicPr>
          <p:cNvPr id="1026" name="Picture 2" descr="The Power of Translation: Connecting ...">
            <a:extLst>
              <a:ext uri="{FF2B5EF4-FFF2-40B4-BE49-F238E27FC236}">
                <a16:creationId xmlns:a16="http://schemas.microsoft.com/office/drawing/2014/main" id="{6CD59EF2-D3B0-2053-3DD3-CCAB42B817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768262" y="2781300"/>
            <a:ext cx="3333166" cy="1752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ranslation – free online course ...">
            <a:extLst>
              <a:ext uri="{FF2B5EF4-FFF2-40B4-BE49-F238E27FC236}">
                <a16:creationId xmlns:a16="http://schemas.microsoft.com/office/drawing/2014/main" id="{F9682D09-38CB-40E3-1B54-90AC4BFB585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764792" y="6112009"/>
            <a:ext cx="3351427" cy="1876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7056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374728" y="548374"/>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Some key learning points from recent LeDeR reviews…</a:t>
            </a:r>
            <a:endParaRPr lang="en-GB" sz="2400" b="1" dirty="0">
              <a:solidFill>
                <a:schemeClr val="tx1"/>
              </a:solidFill>
              <a:highlight>
                <a:srgbClr val="FFFF00"/>
              </a:highlight>
              <a:latin typeface="Aptos" panose="020B00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FE8B0750-AE30-28D9-ED28-E27F95DDBEE3}"/>
              </a:ext>
            </a:extLst>
          </p:cNvPr>
          <p:cNvSpPr txBox="1"/>
          <p:nvPr/>
        </p:nvSpPr>
        <p:spPr>
          <a:xfrm>
            <a:off x="6248165" y="2088274"/>
            <a:ext cx="5510548" cy="3293209"/>
          </a:xfrm>
          <a:prstGeom prst="rect">
            <a:avLst/>
          </a:prstGeom>
          <a:solidFill>
            <a:schemeClr val="accent3">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Cancer Screening</a:t>
            </a:r>
          </a:p>
          <a:p>
            <a:pPr algn="just"/>
            <a:r>
              <a:rPr lang="en-GB" sz="1600" dirty="0">
                <a:latin typeface="Aptos" panose="020B0004020202020204" pitchFamily="34" charset="0"/>
                <a:cs typeface="Arial" panose="020B0604020202020204" pitchFamily="34" charset="0"/>
              </a:rPr>
              <a:t>Bowel / Breast / Cervical screening should be offered to all appropriate patients within the designated age groups. It is vital that clear reasoning / explanations are provided, and any anxieties acknowledged with reasonable adjustments being put in place. Lack of screening should be followed up to understand why this has occurred and to support compliance in the future. </a:t>
            </a:r>
            <a:r>
              <a:rPr lang="en-GB" sz="1600" dirty="0">
                <a:solidFill>
                  <a:schemeClr val="tx1"/>
                </a:solidFill>
                <a:latin typeface="Aptos" panose="020B0004020202020204" pitchFamily="34" charset="0"/>
                <a:ea typeface="Calibri" panose="020F0502020204030204" pitchFamily="34" charset="0"/>
                <a:cs typeface="Arial" panose="020B0604020202020204" pitchFamily="34" charset="0"/>
              </a:rPr>
              <a:t>GPs are encouraged to share their lists of eligible people with LD with the NHS screening hubs so that tailored information can be sent to people with their invitations. </a:t>
            </a:r>
            <a:r>
              <a:rPr lang="en-GB" sz="1600" dirty="0">
                <a:latin typeface="Aptos" panose="020B0004020202020204" pitchFamily="34" charset="0"/>
                <a:cs typeface="Arial" panose="020B0604020202020204" pitchFamily="34" charset="0"/>
              </a:rPr>
              <a:t>Capacity also needs to be considered. Noted to be a “Learning into Action” priority and continues to be a top theme of learning.</a:t>
            </a:r>
          </a:p>
        </p:txBody>
      </p:sp>
      <p:sp>
        <p:nvSpPr>
          <p:cNvPr id="3" name="TextBox 2">
            <a:extLst>
              <a:ext uri="{FF2B5EF4-FFF2-40B4-BE49-F238E27FC236}">
                <a16:creationId xmlns:a16="http://schemas.microsoft.com/office/drawing/2014/main" id="{4A59F58C-C3A4-7E94-F3D4-52912DC20D33}"/>
              </a:ext>
            </a:extLst>
          </p:cNvPr>
          <p:cNvSpPr txBox="1"/>
          <p:nvPr/>
        </p:nvSpPr>
        <p:spPr>
          <a:xfrm>
            <a:off x="11916052" y="5720240"/>
            <a:ext cx="6113246" cy="1815882"/>
          </a:xfrm>
          <a:prstGeom prst="rect">
            <a:avLst/>
          </a:prstGeom>
          <a:solidFill>
            <a:schemeClr val="accent5">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Health Passports</a:t>
            </a:r>
          </a:p>
          <a:p>
            <a:pPr algn="just"/>
            <a:r>
              <a:rPr lang="en-GB" sz="1600" dirty="0">
                <a:latin typeface="Aptos" panose="020B0004020202020204" pitchFamily="34" charset="0"/>
              </a:rPr>
              <a:t>There remains inconsistency in the use of Health Passports. An up-to-date health passport can help hospital staff care for and interact with an individual in the best ways. Professionals and carers can help in ensuring a passport is in place and goes with the individual on admission. This is a ‘Learning into Action’ priority. Nationwide training sessions being provided – see resource slides.</a:t>
            </a:r>
            <a:endParaRPr lang="en-GB" sz="1600" b="1" dirty="0">
              <a:latin typeface="Aptos" panose="020B00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F9AC85B6-ADEC-132B-68AA-0C9EF955420A}"/>
              </a:ext>
            </a:extLst>
          </p:cNvPr>
          <p:cNvSpPr txBox="1"/>
          <p:nvPr/>
        </p:nvSpPr>
        <p:spPr>
          <a:xfrm>
            <a:off x="233300" y="4531883"/>
            <a:ext cx="5886137" cy="4524315"/>
          </a:xfrm>
          <a:prstGeom prst="rect">
            <a:avLst/>
          </a:prstGeom>
          <a:solidFill>
            <a:schemeClr val="accent4">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Mental Capacity and Lasting Power of Attorney</a:t>
            </a:r>
          </a:p>
          <a:p>
            <a:pPr algn="just"/>
            <a:r>
              <a:rPr lang="en-GB" sz="1600" dirty="0">
                <a:effectLst/>
                <a:latin typeface="Aptos" panose="020B0004020202020204" pitchFamily="34" charset="0"/>
                <a:cs typeface="Arial" panose="020B0604020202020204" pitchFamily="34" charset="0"/>
              </a:rPr>
              <a:t>In some cases, a person’s capacity to give informed consent to a particular health decision had not been assessed</a:t>
            </a:r>
            <a:r>
              <a:rPr lang="en-GB" sz="1600" dirty="0">
                <a:latin typeface="Aptos" panose="020B0004020202020204" pitchFamily="34" charset="0"/>
                <a:cs typeface="Arial" panose="020B0604020202020204" pitchFamily="34" charset="0"/>
              </a:rPr>
              <a:t>. This links in with learning around uptake of cancer screening and immunisations. </a:t>
            </a:r>
          </a:p>
          <a:p>
            <a:pPr algn="just"/>
            <a:r>
              <a:rPr lang="en-GB" sz="1600" dirty="0">
                <a:latin typeface="Aptos" panose="020B0004020202020204" pitchFamily="34" charset="0"/>
                <a:cs typeface="Arial" panose="020B0604020202020204" pitchFamily="34" charset="0"/>
              </a:rPr>
              <a:t>In one case, under the “Mental Capacity” field in the clinical documentation, an allied health professional has put simply, “patient has a learning disability”. This was not appropriate as LD does not mean that someone will not have capacity in respect of specific decisions. Capacity should be assumed until assessed.</a:t>
            </a:r>
          </a:p>
          <a:p>
            <a:pPr algn="just"/>
            <a:r>
              <a:rPr lang="en-GB" sz="1600" dirty="0">
                <a:latin typeface="Aptos" panose="020B0004020202020204" pitchFamily="34" charset="0"/>
                <a:cs typeface="Arial" panose="020B0604020202020204" pitchFamily="34" charset="0"/>
              </a:rPr>
              <a:t>We have also seen instances where a person’s relative with Lasting Power of Attorney (LPA) for health has taken decisions on their behalf, but the patient’s mental capacity has not been assessed, and it was unclear whether LPA authority was exercised legally. This included decisions about end-of-life care, and to withhold information from an individual about their diagnosis. LPA is being incorporated into the safeguarding training for GPs next year.</a:t>
            </a:r>
            <a:endParaRPr lang="en-GB" sz="1600" dirty="0">
              <a:effectLst/>
              <a:latin typeface="Aptos" panose="020B00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6644F39-0FF2-533F-38C6-9300CE2C938D}"/>
              </a:ext>
            </a:extLst>
          </p:cNvPr>
          <p:cNvSpPr txBox="1"/>
          <p:nvPr/>
        </p:nvSpPr>
        <p:spPr>
          <a:xfrm>
            <a:off x="233300" y="2088274"/>
            <a:ext cx="5886137" cy="2308324"/>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Immunisations</a:t>
            </a:r>
          </a:p>
          <a:p>
            <a:pPr algn="just"/>
            <a:r>
              <a:rPr lang="en-GB" sz="1600" dirty="0">
                <a:latin typeface="Aptos" panose="020B0004020202020204" pitchFamily="34" charset="0"/>
                <a:cs typeface="Arial" panose="020B0604020202020204" pitchFamily="34" charset="0"/>
              </a:rPr>
              <a:t>We continue to see incomplete immunisation records for people with a learning disability and autistic people, and sometimes a lack of clarity over whether patients have the mental capacity to consent or decline. While records of patients being up to date with COVID and Flu vaccinations are generally good, there is often no mention of consideration of pneumococcal vaccinations. Annual Health Checks are a good opportunity to check on status and any support needed.</a:t>
            </a: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61275" y="677533"/>
            <a:ext cx="2286000" cy="1216968"/>
          </a:xfrm>
          <a:prstGeom prst="rect">
            <a:avLst/>
          </a:prstGeom>
        </p:spPr>
      </p:pic>
      <p:sp>
        <p:nvSpPr>
          <p:cNvPr id="20" name="TextBox 19">
            <a:extLst>
              <a:ext uri="{FF2B5EF4-FFF2-40B4-BE49-F238E27FC236}">
                <a16:creationId xmlns:a16="http://schemas.microsoft.com/office/drawing/2014/main" id="{FC13DAD1-4921-ED23-A152-CB1C284CDEC5}"/>
              </a:ext>
            </a:extLst>
          </p:cNvPr>
          <p:cNvSpPr txBox="1"/>
          <p:nvPr/>
        </p:nvSpPr>
        <p:spPr>
          <a:xfrm>
            <a:off x="6248165" y="6714044"/>
            <a:ext cx="5510548" cy="2554545"/>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Patients Who Do Not Engage with Services</a:t>
            </a:r>
          </a:p>
          <a:p>
            <a:pPr algn="just"/>
            <a:r>
              <a:rPr lang="en-GB" sz="1600" dirty="0">
                <a:latin typeface="Aptos" panose="020B0004020202020204" pitchFamily="34" charset="0"/>
                <a:cs typeface="Arial" panose="020B0604020202020204" pitchFamily="34" charset="0"/>
              </a:rPr>
              <a:t>In one case we found a lack of professional curiosity regarding non-engagement and missed opportunities for reasonable adjustments. A family member, who themselves had a learning disability, was acting as carer and appeared to make decisions on behalf of the patient without clarity about the patient’s mental capacity. There were multiple instances of DNA, or ‘was not brought’. A Multi-Agency Risk Framework assessment could have been considered, with discussion of the whole family / household dynamics.</a:t>
            </a:r>
          </a:p>
        </p:txBody>
      </p:sp>
      <p:sp>
        <p:nvSpPr>
          <p:cNvPr id="21" name="TextBox 20">
            <a:extLst>
              <a:ext uri="{FF2B5EF4-FFF2-40B4-BE49-F238E27FC236}">
                <a16:creationId xmlns:a16="http://schemas.microsoft.com/office/drawing/2014/main" id="{DF5924B2-67D2-AADC-DE20-AC67781D38A2}"/>
              </a:ext>
            </a:extLst>
          </p:cNvPr>
          <p:cNvSpPr txBox="1"/>
          <p:nvPr/>
        </p:nvSpPr>
        <p:spPr>
          <a:xfrm>
            <a:off x="6248165" y="5496218"/>
            <a:ext cx="5510548" cy="1077218"/>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Clinical Assessment</a:t>
            </a:r>
          </a:p>
          <a:p>
            <a:pPr algn="just"/>
            <a:r>
              <a:rPr lang="en-GB" sz="1600" dirty="0">
                <a:latin typeface="Aptos" panose="020B0004020202020204" pitchFamily="34" charset="0"/>
                <a:cs typeface="Arial" panose="020B0604020202020204" pitchFamily="34" charset="0"/>
              </a:rPr>
              <a:t>Freestyle Libre blood sugar monitor patch prescribed but kept falling off (the patient was frail, and the size was too big). An adjustment could have been considered.</a:t>
            </a:r>
          </a:p>
        </p:txBody>
      </p:sp>
      <p:sp>
        <p:nvSpPr>
          <p:cNvPr id="12" name="TextBox 11">
            <a:extLst>
              <a:ext uri="{FF2B5EF4-FFF2-40B4-BE49-F238E27FC236}">
                <a16:creationId xmlns:a16="http://schemas.microsoft.com/office/drawing/2014/main" id="{B13B3E0A-9F88-D4CD-E897-42781ECD8B27}"/>
              </a:ext>
            </a:extLst>
          </p:cNvPr>
          <p:cNvSpPr txBox="1"/>
          <p:nvPr/>
        </p:nvSpPr>
        <p:spPr>
          <a:xfrm>
            <a:off x="11916052" y="3276087"/>
            <a:ext cx="6113246" cy="2308324"/>
          </a:xfrm>
          <a:prstGeom prst="rect">
            <a:avLst/>
          </a:prstGeom>
          <a:solidFill>
            <a:schemeClr val="accent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End of life - advance care planning</a:t>
            </a:r>
          </a:p>
          <a:p>
            <a:pPr algn="just"/>
            <a:r>
              <a:rPr lang="en-GB" sz="1600" dirty="0">
                <a:latin typeface="Aptos" panose="020B0004020202020204" pitchFamily="34" charset="0"/>
                <a:cs typeface="Arial" panose="020B0604020202020204" pitchFamily="34" charset="0"/>
              </a:rPr>
              <a:t>We notes an instance of professional care staff lacking confidence in controlling symptoms at end of life, and opportunities to improve collaboration between hospice and care provider. These agencies agreed to co-ordinate more closely on staff support. This will be brought to the ICS End of Life Steering Group.</a:t>
            </a:r>
          </a:p>
          <a:p>
            <a:pPr algn="just"/>
            <a:r>
              <a:rPr lang="en-GB" sz="1600" dirty="0">
                <a:latin typeface="Aptos" panose="020B0004020202020204" pitchFamily="34" charset="0"/>
                <a:cs typeface="Arial" panose="020B0604020202020204" pitchFamily="34" charset="0"/>
              </a:rPr>
              <a:t>We continue to note the importance of timely End of Life / Advance Care Planning, and the ReSPECT form being used as a live document and present with the patient, uploaded to their record.</a:t>
            </a:r>
          </a:p>
        </p:txBody>
      </p:sp>
      <p:sp>
        <p:nvSpPr>
          <p:cNvPr id="13" name="TextBox 12">
            <a:extLst>
              <a:ext uri="{FF2B5EF4-FFF2-40B4-BE49-F238E27FC236}">
                <a16:creationId xmlns:a16="http://schemas.microsoft.com/office/drawing/2014/main" id="{47F50AAE-B2F5-1EE7-6679-A673367A314F}"/>
              </a:ext>
            </a:extLst>
          </p:cNvPr>
          <p:cNvSpPr txBox="1"/>
          <p:nvPr/>
        </p:nvSpPr>
        <p:spPr>
          <a:xfrm>
            <a:off x="11916052" y="2075929"/>
            <a:ext cx="6113246" cy="1077218"/>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Needs-Led Support for Autistic People in the Community</a:t>
            </a:r>
          </a:p>
          <a:p>
            <a:pPr algn="just"/>
            <a:r>
              <a:rPr lang="en-GB" sz="1600" dirty="0">
                <a:latin typeface="Aptos" panose="020B0004020202020204" pitchFamily="34" charset="0"/>
                <a:cs typeface="Arial" panose="020B0604020202020204" pitchFamily="34" charset="0"/>
              </a:rPr>
              <a:t>We noted a lack of needs-led non-medical support for autistic people in the community. Frimley and BOB ICBs are working on a Neurodivergence Transformation Programme to enhance support. </a:t>
            </a:r>
          </a:p>
        </p:txBody>
      </p:sp>
      <p:sp>
        <p:nvSpPr>
          <p:cNvPr id="14" name="TextBox 13">
            <a:extLst>
              <a:ext uri="{FF2B5EF4-FFF2-40B4-BE49-F238E27FC236}">
                <a16:creationId xmlns:a16="http://schemas.microsoft.com/office/drawing/2014/main" id="{80703059-A24F-3D15-AC15-B175524D1744}"/>
              </a:ext>
            </a:extLst>
          </p:cNvPr>
          <p:cNvSpPr txBox="1"/>
          <p:nvPr/>
        </p:nvSpPr>
        <p:spPr>
          <a:xfrm>
            <a:off x="11916052" y="7662907"/>
            <a:ext cx="6113246" cy="1569660"/>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Use of Professional Interpreters</a:t>
            </a:r>
          </a:p>
          <a:p>
            <a:pPr algn="just"/>
            <a:r>
              <a:rPr lang="en-GB" sz="1600" dirty="0">
                <a:latin typeface="Aptos" panose="020B0004020202020204" pitchFamily="34" charset="0"/>
                <a:cs typeface="Arial" panose="020B0604020202020204" pitchFamily="34" charset="0"/>
              </a:rPr>
              <a:t>The patient did not speak or read English, but an NHS / healthcare interpreter was not used. Her sister was used as an interpreter. In this instance, ethnicity did have an adverse impact due to their language ability. Use of interpreters to be added to the learning bulletin along with a case study.</a:t>
            </a:r>
          </a:p>
        </p:txBody>
      </p:sp>
    </p:spTree>
    <p:extLst>
      <p:ext uri="{BB962C8B-B14F-4D97-AF65-F5344CB8AC3E}">
        <p14:creationId xmlns:p14="http://schemas.microsoft.com/office/powerpoint/2010/main" val="856826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5087" y="440968"/>
            <a:ext cx="14977313"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2400" b="1" dirty="0">
              <a:solidFill>
                <a:schemeClr val="tx1"/>
              </a:solidFill>
              <a:latin typeface="Aptos" panose="020B0004020202020204" pitchFamily="34" charset="0"/>
              <a:cs typeface="Arial" panose="020B0604020202020204" pitchFamily="34" charset="0"/>
            </a:endParaRPr>
          </a:p>
          <a:p>
            <a:r>
              <a:rPr lang="en-GB" sz="2400" b="1" dirty="0">
                <a:solidFill>
                  <a:schemeClr val="tx1"/>
                </a:solidFill>
                <a:latin typeface="Aptos" panose="020B0004020202020204" pitchFamily="34" charset="0"/>
                <a:cs typeface="Arial" panose="020B0604020202020204" pitchFamily="34" charset="0"/>
              </a:rPr>
              <a:t>We’re doing a lot of good things too. Here is some good practice picked up by our reviews…</a:t>
            </a:r>
            <a:r>
              <a:rPr lang="en-GB" sz="1800" i="1" dirty="0">
                <a:effectLst/>
                <a:highlight>
                  <a:srgbClr val="FFFF00"/>
                </a:highlight>
                <a:latin typeface="Aptos" panose="020B0004020202020204" pitchFamily="34" charset="0"/>
                <a:ea typeface="Aptos" panose="020B0004020202020204" pitchFamily="34" charset="0"/>
                <a:cs typeface="Aptos" panose="020B0004020202020204" pitchFamily="34" charset="0"/>
              </a:rPr>
              <a:t> </a:t>
            </a:r>
          </a:p>
          <a:p>
            <a:endParaRPr lang="en-GB" sz="2400" b="1" dirty="0">
              <a:solidFill>
                <a:schemeClr val="tx1"/>
              </a:solidFill>
              <a:latin typeface="Aptos" panose="020B0004020202020204" pitchFamily="34" charset="0"/>
              <a:cs typeface="Arial" panose="020B0604020202020204" pitchFamily="34" charset="0"/>
            </a:endParaRP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a:off x="6649068" y="2113201"/>
            <a:ext cx="5314998" cy="1602496"/>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chemeClr val="tx1"/>
                </a:solidFill>
                <a:cs typeface="Arial" panose="020B0604020202020204" pitchFamily="34" charset="0"/>
              </a:rPr>
              <a:t>Acute care: Consultant reviews, LD team support, and early end-of-life care. Regular reviews were held with input from the learning disability team, and early end-of-life care planning was put in place.</a:t>
            </a: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299704" y="2329341"/>
            <a:ext cx="5638801" cy="1169544"/>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rgbClr val="000000"/>
                </a:solidFill>
                <a:latin typeface="Calibri" panose="020F0502020204030204" pitchFamily="34" charset="0"/>
              </a:rPr>
              <a:t>Acute care: The neurologist was supportive of the family’s wish for private treatment in conjunction with NHS care.</a:t>
            </a: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58518" y="4071970"/>
            <a:ext cx="3685264" cy="3477868"/>
          </a:xfrm>
          <a:prstGeom prst="rect">
            <a:avLst/>
          </a:prstGeom>
        </p:spPr>
      </p:pic>
      <p:sp>
        <p:nvSpPr>
          <p:cNvPr id="2" name="Speech Bubble: Rectangle with Corners Rounded 1">
            <a:extLst>
              <a:ext uri="{FF2B5EF4-FFF2-40B4-BE49-F238E27FC236}">
                <a16:creationId xmlns:a16="http://schemas.microsoft.com/office/drawing/2014/main" id="{03234A17-EE1E-5BA5-BD74-F6957D40BE2D}"/>
              </a:ext>
            </a:extLst>
          </p:cNvPr>
          <p:cNvSpPr/>
          <p:nvPr/>
        </p:nvSpPr>
        <p:spPr>
          <a:xfrm rot="21227547">
            <a:off x="12032792" y="6946054"/>
            <a:ext cx="5356841" cy="2006730"/>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b="1" i="1" kern="0" dirty="0">
                <a:solidFill>
                  <a:srgbClr val="000000"/>
                </a:solidFill>
                <a:effectLst/>
                <a:latin typeface="Calibri" panose="020F0502020204030204" pitchFamily="34" charset="0"/>
                <a:ea typeface="Times New Roman" panose="02020603050405020304" pitchFamily="18" charset="0"/>
              </a:rPr>
              <a:t>Social care involvement, home visits, and clear communication. Social care kept regular contact, made several home visits, and adjusted support to her needs. Despite refusals, reminders were sent, and safeguarding concerns were raised to keep her safe.</a:t>
            </a:r>
          </a:p>
        </p:txBody>
      </p:sp>
      <p:sp>
        <p:nvSpPr>
          <p:cNvPr id="3" name="Speech Bubble: Rectangle with Corners Rounded 2">
            <a:extLst>
              <a:ext uri="{FF2B5EF4-FFF2-40B4-BE49-F238E27FC236}">
                <a16:creationId xmlns:a16="http://schemas.microsoft.com/office/drawing/2014/main" id="{B2BE6E8E-1BC3-7D6C-5766-7502E853FE14}"/>
              </a:ext>
            </a:extLst>
          </p:cNvPr>
          <p:cNvSpPr/>
          <p:nvPr/>
        </p:nvSpPr>
        <p:spPr>
          <a:xfrm>
            <a:off x="11146055" y="4742894"/>
            <a:ext cx="5924353" cy="1819883"/>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rgbClr val="000000"/>
                </a:solidFill>
                <a:latin typeface="Calibri" panose="020F0502020204030204" pitchFamily="34" charset="0"/>
              </a:rPr>
              <a:t>Carers and GP: The gentleman was well supported by carers whilst maintaining independence; easy-read materials and sign-based communication were used, and carers accompanied him to GP appointments. The GP explained tests clearly and ensured timely interventions, including medication doses and monitoring.</a:t>
            </a:r>
          </a:p>
        </p:txBody>
      </p:sp>
      <p:sp>
        <p:nvSpPr>
          <p:cNvPr id="12" name="Speech Bubble: Rectangle with Corners Rounded 11">
            <a:extLst>
              <a:ext uri="{FF2B5EF4-FFF2-40B4-BE49-F238E27FC236}">
                <a16:creationId xmlns:a16="http://schemas.microsoft.com/office/drawing/2014/main" id="{902C0B67-37C5-7663-509A-47575367802A}"/>
              </a:ext>
            </a:extLst>
          </p:cNvPr>
          <p:cNvSpPr/>
          <p:nvPr/>
        </p:nvSpPr>
        <p:spPr>
          <a:xfrm rot="275944">
            <a:off x="12374984" y="2335971"/>
            <a:ext cx="5638801" cy="2048325"/>
          </a:xfrm>
          <a:prstGeom prst="wedgeRoundRectCallou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fontAlgn="t"/>
            <a:r>
              <a:rPr lang="en-GB" b="1" i="1" dirty="0">
                <a:solidFill>
                  <a:srgbClr val="000000"/>
                </a:solidFill>
                <a:latin typeface="Calibri" panose="020F0502020204030204" pitchFamily="34" charset="0"/>
              </a:rPr>
              <a:t>Acute care: Good involvement from the LD liaison nurses. The use of personalised care by the home team (bringing his cat in for a visit) and the ward staff. Clear documentation of the patients and NOK wishes/priorities. Liaison with the respiratory team due to frequent admissions and threshold/criteria for interventions adjusted accordingly.</a:t>
            </a:r>
          </a:p>
        </p:txBody>
      </p:sp>
      <p:sp>
        <p:nvSpPr>
          <p:cNvPr id="17" name="Speech Bubble: Rectangle with Corners Rounded 16">
            <a:extLst>
              <a:ext uri="{FF2B5EF4-FFF2-40B4-BE49-F238E27FC236}">
                <a16:creationId xmlns:a16="http://schemas.microsoft.com/office/drawing/2014/main" id="{1427EEA8-2DAA-C93D-6B48-590D50B579C3}"/>
              </a:ext>
            </a:extLst>
          </p:cNvPr>
          <p:cNvSpPr/>
          <p:nvPr/>
        </p:nvSpPr>
        <p:spPr>
          <a:xfrm>
            <a:off x="1144765" y="7737008"/>
            <a:ext cx="4790318" cy="1245112"/>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rgbClr val="000000"/>
                </a:solidFill>
              </a:rPr>
              <a:t>Good communication from all services throughout care provision.</a:t>
            </a:r>
          </a:p>
          <a:p>
            <a:pPr algn="ctr"/>
            <a:r>
              <a:rPr lang="en-GB" b="1" i="1" dirty="0">
                <a:solidFill>
                  <a:srgbClr val="000000"/>
                </a:solidFill>
              </a:rPr>
              <a:t>Family involved and listened to throughout care.</a:t>
            </a:r>
          </a:p>
        </p:txBody>
      </p:sp>
      <p:sp>
        <p:nvSpPr>
          <p:cNvPr id="18" name="Speech Bubble: Rectangle with Corners Rounded 17">
            <a:extLst>
              <a:ext uri="{FF2B5EF4-FFF2-40B4-BE49-F238E27FC236}">
                <a16:creationId xmlns:a16="http://schemas.microsoft.com/office/drawing/2014/main" id="{36303153-2A7A-34AA-A3A3-33A10A98CF41}"/>
              </a:ext>
            </a:extLst>
          </p:cNvPr>
          <p:cNvSpPr/>
          <p:nvPr/>
        </p:nvSpPr>
        <p:spPr>
          <a:xfrm rot="21240902">
            <a:off x="1593507" y="5914344"/>
            <a:ext cx="5295240" cy="1250884"/>
          </a:xfrm>
          <a:prstGeom prst="wedgeRoundRectCallou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rgbClr val="000000"/>
                </a:solidFill>
                <a:latin typeface="Calibri" panose="020F0502020204030204" pitchFamily="34" charset="0"/>
              </a:rPr>
              <a:t>Pain was identified and well managed, and this supports the work being looked at into the use for evidence-based pain tools.</a:t>
            </a:r>
            <a:endParaRPr lang="en-GB" sz="2000" b="1" i="1" dirty="0">
              <a:solidFill>
                <a:schemeClr val="tx1"/>
              </a:solidFill>
              <a:highlight>
                <a:srgbClr val="FFFF00"/>
              </a:highlight>
              <a:latin typeface="Aptos" panose="020B0004020202020204" pitchFamily="34" charset="0"/>
              <a:cs typeface="Arial" panose="020B0604020202020204" pitchFamily="34" charset="0"/>
            </a:endParaRPr>
          </a:p>
        </p:txBody>
      </p:sp>
      <p:sp>
        <p:nvSpPr>
          <p:cNvPr id="21" name="Speech Bubble: Rectangle with Corners Rounded 20">
            <a:extLst>
              <a:ext uri="{FF2B5EF4-FFF2-40B4-BE49-F238E27FC236}">
                <a16:creationId xmlns:a16="http://schemas.microsoft.com/office/drawing/2014/main" id="{5BC51E87-AB15-4791-3278-D219E2056F51}"/>
              </a:ext>
            </a:extLst>
          </p:cNvPr>
          <p:cNvSpPr/>
          <p:nvPr/>
        </p:nvSpPr>
        <p:spPr>
          <a:xfrm>
            <a:off x="6591300" y="7759246"/>
            <a:ext cx="5105400" cy="1045710"/>
          </a:xfrm>
          <a:prstGeom prst="wedgeRoundRectCallou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rgbClr val="000000"/>
                </a:solidFill>
                <a:latin typeface="Calibri" panose="020F0502020204030204" pitchFamily="34" charset="0"/>
              </a:rPr>
              <a:t>His end-of-life care was well managed, with his sister involved in decisions and a clear focus on comfort and symptom control. </a:t>
            </a:r>
          </a:p>
        </p:txBody>
      </p:sp>
      <p:sp>
        <p:nvSpPr>
          <p:cNvPr id="22" name="Speech Bubble: Rectangle with Corners Rounded 21">
            <a:extLst>
              <a:ext uri="{FF2B5EF4-FFF2-40B4-BE49-F238E27FC236}">
                <a16:creationId xmlns:a16="http://schemas.microsoft.com/office/drawing/2014/main" id="{9C4A065E-ABFE-AA0B-2575-EDFED487ADBE}"/>
              </a:ext>
            </a:extLst>
          </p:cNvPr>
          <p:cNvSpPr/>
          <p:nvPr/>
        </p:nvSpPr>
        <p:spPr>
          <a:xfrm rot="21359473">
            <a:off x="574736" y="3779956"/>
            <a:ext cx="5638801" cy="1897275"/>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i="1" dirty="0">
                <a:solidFill>
                  <a:srgbClr val="000000"/>
                </a:solidFill>
                <a:latin typeface="Calibri" panose="020F0502020204030204" pitchFamily="34" charset="0"/>
              </a:rPr>
              <a:t>GP care: When the family wished for second opinions, the general practitioner arranged them promptly.</a:t>
            </a:r>
          </a:p>
          <a:p>
            <a:pPr algn="ctr"/>
            <a:r>
              <a:rPr lang="en-GB" b="1" i="1" dirty="0">
                <a:solidFill>
                  <a:srgbClr val="000000"/>
                </a:solidFill>
                <a:latin typeface="Calibri" panose="020F0502020204030204" pitchFamily="34" charset="0"/>
              </a:rPr>
              <a:t>When the family wanted extra medication for travelling abroad, the surgery prescribed enough for 4 months (duration of travel).</a:t>
            </a:r>
          </a:p>
        </p:txBody>
      </p:sp>
    </p:spTree>
    <p:extLst>
      <p:ext uri="{BB962C8B-B14F-4D97-AF65-F5344CB8AC3E}">
        <p14:creationId xmlns:p14="http://schemas.microsoft.com/office/powerpoint/2010/main" val="1066317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75FD26E4-E44C-54E9-60C1-FDE9576C4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6710DE4B-FDF1-AA05-E7B0-56A40894AEDC}"/>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676504AB-CCB8-B58D-18CB-A29639C8B126}"/>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Rectangle: Rounded Corners 4">
            <a:extLst>
              <a:ext uri="{FF2B5EF4-FFF2-40B4-BE49-F238E27FC236}">
                <a16:creationId xmlns:a16="http://schemas.microsoft.com/office/drawing/2014/main" id="{96A3A55C-8AFA-F72E-04C6-8CD5C5D84FC0}"/>
              </a:ext>
            </a:extLst>
          </p:cNvPr>
          <p:cNvSpPr/>
          <p:nvPr/>
        </p:nvSpPr>
        <p:spPr>
          <a:xfrm>
            <a:off x="2019300" y="2095500"/>
            <a:ext cx="14249400" cy="4419600"/>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15000"/>
              </a:lnSpc>
              <a:spcAft>
                <a:spcPts val="800"/>
              </a:spcAft>
            </a:pPr>
            <a:r>
              <a:rPr lang="en-GB" sz="5400" b="1" dirty="0">
                <a:solidFill>
                  <a:schemeClr val="tx1"/>
                </a:solidFill>
                <a:latin typeface="Aptos" panose="020B0004020202020204" pitchFamily="34" charset="0"/>
                <a:cs typeface="Arial" panose="020B0604020202020204" pitchFamily="34" charset="0"/>
              </a:rPr>
              <a:t>Appendix: </a:t>
            </a:r>
          </a:p>
          <a:p>
            <a:pPr algn="ctr">
              <a:lnSpc>
                <a:spcPct val="115000"/>
              </a:lnSpc>
              <a:spcAft>
                <a:spcPts val="800"/>
              </a:spcAft>
            </a:pPr>
            <a:r>
              <a:rPr lang="en-GB" sz="4800" b="1" dirty="0">
                <a:solidFill>
                  <a:schemeClr val="accent1">
                    <a:lumMod val="75000"/>
                  </a:schemeClr>
                </a:solidFill>
                <a:latin typeface="Aptos" panose="020B0004020202020204" pitchFamily="34" charset="0"/>
                <a:cs typeface="Arial" panose="020B0604020202020204" pitchFamily="34" charset="0"/>
              </a:rPr>
              <a:t>Resources &amp; Training Information</a:t>
            </a:r>
            <a:endParaRPr lang="en-GB" sz="4800" b="1" dirty="0">
              <a:solidFill>
                <a:schemeClr val="accent1">
                  <a:lumMod val="75000"/>
                </a:schemeClr>
              </a:solidFill>
              <a:highlight>
                <a:srgbClr val="00FF00"/>
              </a:highlight>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863838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51FDE-FC0D-9D6D-8C8D-D5873A24A486}"/>
            </a:ext>
          </a:extLst>
        </p:cNvPr>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F73D27C4-386B-E05B-A5A4-DF0D77B06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65CBF924-4EDD-52BD-4B6D-AB989E322788}"/>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78182510-7721-8CC2-479E-B99A122E422D}"/>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Rectangle: Rounded Corners 4">
            <a:extLst>
              <a:ext uri="{FF2B5EF4-FFF2-40B4-BE49-F238E27FC236}">
                <a16:creationId xmlns:a16="http://schemas.microsoft.com/office/drawing/2014/main" id="{CD6C3B35-8C1E-F23D-F856-17EE871392DB}"/>
              </a:ext>
            </a:extLst>
          </p:cNvPr>
          <p:cNvSpPr/>
          <p:nvPr/>
        </p:nvSpPr>
        <p:spPr>
          <a:xfrm>
            <a:off x="1262313" y="607841"/>
            <a:ext cx="6019800" cy="60960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2400" b="1" dirty="0">
                <a:solidFill>
                  <a:schemeClr val="tx1"/>
                </a:solidFill>
                <a:latin typeface="Aptos" panose="020B0004020202020204" pitchFamily="34" charset="0"/>
                <a:cs typeface="Arial" panose="020B0604020202020204" pitchFamily="34" charset="0"/>
              </a:rPr>
              <a:t>National Resources</a:t>
            </a:r>
            <a:endParaRPr lang="en-GB" sz="2400" b="1" dirty="0">
              <a:solidFill>
                <a:schemeClr val="tx1"/>
              </a:solidFill>
              <a:highlight>
                <a:srgbClr val="00FF00"/>
              </a:highlight>
              <a:latin typeface="Aptos" panose="020B00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CF1FBEA-C2AB-AB59-72F0-3D37235E21AA}"/>
              </a:ext>
            </a:extLst>
          </p:cNvPr>
          <p:cNvSpPr txBox="1"/>
          <p:nvPr/>
        </p:nvSpPr>
        <p:spPr>
          <a:xfrm>
            <a:off x="1238250" y="1520186"/>
            <a:ext cx="15925800" cy="7440498"/>
          </a:xfrm>
          <a:prstGeom prst="rect">
            <a:avLst/>
          </a:prstGeom>
          <a:noFill/>
        </p:spPr>
        <p:txBody>
          <a:bodyPr wrap="square">
            <a:spAutoFit/>
          </a:bodyPr>
          <a:lstStyle/>
          <a:p>
            <a:pPr algn="just" fontAlgn="ctr"/>
            <a:r>
              <a:rPr lang="en-GB" sz="2200" b="1" dirty="0"/>
              <a:t>Screening videos for people with a learning disability</a:t>
            </a:r>
            <a:r>
              <a:rPr lang="en-GB" sz="2200" dirty="0"/>
              <a:t> </a:t>
            </a:r>
          </a:p>
          <a:p>
            <a:pPr algn="just" fontAlgn="ctr"/>
            <a:r>
              <a:rPr lang="en-GB" sz="2200" dirty="0"/>
              <a:t>NHS England South West, in partnership with Sirona Care &amp; Health Adult Learning Disability Health Team, has worked alongside the Misfits, a social theatre group for adults with a learning disability to co-produce two new screening videos designed to support people with a learning disability and autistic people. The videos aim to help people prepare for their </a:t>
            </a:r>
            <a:r>
              <a:rPr lang="en-GB" sz="2200" u="sng" dirty="0">
                <a:hlinkClick r:id="rId4"/>
              </a:rPr>
              <a:t>cervical screening</a:t>
            </a:r>
            <a:r>
              <a:rPr lang="en-GB" sz="2200" dirty="0"/>
              <a:t> and </a:t>
            </a:r>
            <a:r>
              <a:rPr lang="en-GB" sz="2200" u="sng" dirty="0">
                <a:hlinkClick r:id="rId5"/>
              </a:rPr>
              <a:t>abdominal aortic aneurysm (AAA)</a:t>
            </a:r>
            <a:r>
              <a:rPr lang="en-GB" sz="2200" dirty="0"/>
              <a:t> screening before attending their appointments. Both videos use clear, easy-read language and include subtitles. Please share these videos to help raise awareness and promote confidence in attending screening appointments.</a:t>
            </a:r>
          </a:p>
          <a:p>
            <a:pPr algn="just"/>
            <a:endParaRPr lang="en-GB" sz="2200" dirty="0"/>
          </a:p>
          <a:p>
            <a:pPr algn="just" fontAlgn="ctr"/>
            <a:r>
              <a:rPr lang="en-GB" sz="2200" b="1" dirty="0"/>
              <a:t>South West learning disability and autism weight management toolkit</a:t>
            </a:r>
            <a:endParaRPr lang="en-GB" sz="2200" dirty="0"/>
          </a:p>
          <a:p>
            <a:pPr algn="just"/>
            <a:r>
              <a:rPr lang="en-GB" sz="2200" dirty="0"/>
              <a:t>A weight management toolkit has been developed in the South West, alongside evidence-based e-learning for carers, which supports healthy weight in people with a learning disability. It offers an aspirational weight management pathway and serves as an interactive resource to aid LeDeR reviews, with ongoing improvements informed by those reviews. The toolkit, which is based on a toolkit developed in the North West, helps services become more inclusive and accessible for people with a learning disability and autistic people. It prompts healthcare professionals to "stop and think" and "take action" on identifiable issues. Access it via the </a:t>
            </a:r>
            <a:r>
              <a:rPr lang="en-GB" sz="2200" u="sng" dirty="0">
                <a:hlinkClick r:id="rId6"/>
              </a:rPr>
              <a:t>Futures NHS</a:t>
            </a:r>
            <a:r>
              <a:rPr lang="en-GB" sz="2200" dirty="0"/>
              <a:t> workspace by requesting membership on the website. </a:t>
            </a:r>
          </a:p>
          <a:p>
            <a:pPr algn="just"/>
            <a:r>
              <a:rPr lang="en-GB" sz="2200" dirty="0"/>
              <a:t> </a:t>
            </a:r>
          </a:p>
          <a:p>
            <a:pPr algn="just" fontAlgn="ctr"/>
            <a:r>
              <a:rPr lang="en-GB" sz="2200" b="1" dirty="0"/>
              <a:t>Community Services Development Network:  Learning Disability and Autism</a:t>
            </a:r>
          </a:p>
          <a:p>
            <a:pPr algn="just" fontAlgn="ctr"/>
            <a:r>
              <a:rPr lang="en-GB" sz="2200" dirty="0"/>
              <a:t>The next Community Development Network meeting is on November 5 at 2pm. Staff will present NHSEs work relating to updating national advice and guidance relating to ‘good’ community services and explain how people can be involved in this important piece of work.  We will also be discussing personal health budgets and have speakers from both a national and local level, including hearing from Cambridge and Peterborough ICB about how direct payments and personal health budgets are used to support people to live good lives in their own homes and local areas. This will include a presentation from a parent /carer.</a:t>
            </a:r>
          </a:p>
          <a:p>
            <a:pPr lvl="0" fontAlgn="ctr">
              <a:lnSpc>
                <a:spcPts val="1575"/>
              </a:lnSpc>
              <a:buSzPts val="1000"/>
              <a:tabLst>
                <a:tab pos="457200" algn="l"/>
              </a:tabLst>
            </a:pPr>
            <a:endParaRPr lang="en-GB" sz="2200" u="sng" dirty="0">
              <a:solidFill>
                <a:srgbClr val="005EB8"/>
              </a:solidFill>
              <a:latin typeface="Aptos" panose="020B0004020202020204" pitchFamily="34" charset="0"/>
              <a:ea typeface="Times New Roman" panose="02020603050405020304" pitchFamily="18" charset="0"/>
              <a:cs typeface="Aptos" panose="020B0004020202020204" pitchFamily="34" charset="0"/>
            </a:endParaRPr>
          </a:p>
        </p:txBody>
      </p:sp>
    </p:spTree>
    <p:extLst>
      <p:ext uri="{BB962C8B-B14F-4D97-AF65-F5344CB8AC3E}">
        <p14:creationId xmlns:p14="http://schemas.microsoft.com/office/powerpoint/2010/main" val="3021078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1579F-6BB2-67EA-08A5-90ACAB864CF9}"/>
            </a:ext>
          </a:extLst>
        </p:cNvPr>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AA83A49A-CAE8-0394-BEE8-C79B287C130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DE4781EC-99AB-A346-D9FC-266C4415AD97}"/>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76B6178D-7A4E-C97F-53BD-71C34239F5B2}"/>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8" name="TextBox 7">
            <a:extLst>
              <a:ext uri="{FF2B5EF4-FFF2-40B4-BE49-F238E27FC236}">
                <a16:creationId xmlns:a16="http://schemas.microsoft.com/office/drawing/2014/main" id="{4E40FAE9-E5B3-DF9B-11A9-374133494CB7}"/>
              </a:ext>
            </a:extLst>
          </p:cNvPr>
          <p:cNvSpPr txBox="1"/>
          <p:nvPr/>
        </p:nvSpPr>
        <p:spPr>
          <a:xfrm>
            <a:off x="1219200" y="1380700"/>
            <a:ext cx="15925800" cy="7879080"/>
          </a:xfrm>
          <a:prstGeom prst="rect">
            <a:avLst/>
          </a:prstGeom>
          <a:noFill/>
        </p:spPr>
        <p:txBody>
          <a:bodyPr wrap="square">
            <a:spAutoFit/>
          </a:bodyPr>
          <a:lstStyle/>
          <a:p>
            <a:pPr fontAlgn="ctr"/>
            <a:r>
              <a:rPr lang="en-GB" sz="2200" b="1" dirty="0"/>
              <a:t>November 2025</a:t>
            </a:r>
            <a:endParaRPr lang="en-GB" sz="2200" dirty="0"/>
          </a:p>
          <a:p>
            <a:pPr marL="285750" lvl="0" indent="-285750" fontAlgn="ctr">
              <a:buFont typeface="Arial" panose="020B0604020202020204" pitchFamily="34" charset="0"/>
              <a:buChar char="•"/>
            </a:pPr>
            <a:r>
              <a:rPr lang="en-GB" sz="2200" dirty="0"/>
              <a:t>5 November, 2pm</a:t>
            </a:r>
            <a:r>
              <a:rPr lang="en-GB" sz="2200" b="1" dirty="0"/>
              <a:t> - </a:t>
            </a:r>
            <a:r>
              <a:rPr lang="en-GB" sz="2200" dirty="0"/>
              <a:t>11 November, 11am-12.30pm, </a:t>
            </a:r>
            <a:r>
              <a:rPr lang="en-GB" sz="2200" u="sng" dirty="0">
                <a:hlinkClick r:id="rId4"/>
              </a:rPr>
              <a:t>Commissioning Great Quality Independent Peer Advocacy </a:t>
            </a:r>
            <a:endParaRPr lang="en-GB" sz="2200" dirty="0"/>
          </a:p>
          <a:p>
            <a:pPr marL="285750" lvl="0" indent="-285750" fontAlgn="ctr">
              <a:buFont typeface="Arial" panose="020B0604020202020204" pitchFamily="34" charset="0"/>
              <a:buChar char="•"/>
            </a:pPr>
            <a:r>
              <a:rPr lang="en-GB" sz="2200" dirty="0"/>
              <a:t>5 November, 10.30 – midday - </a:t>
            </a:r>
            <a:r>
              <a:rPr lang="en-GB" sz="2200" u="sng" dirty="0">
                <a:hlinkClick r:id="rId5"/>
              </a:rPr>
              <a:t>AI Ambassador Network meeting</a:t>
            </a:r>
            <a:r>
              <a:rPr lang="en-GB" sz="2200" dirty="0"/>
              <a:t>: AI in Primary Care: developments, challenges, regulation and Ambient AI. Plus, updates on AI developments and opportunities across health and social care.</a:t>
            </a:r>
          </a:p>
          <a:p>
            <a:pPr marL="285750" lvl="0" indent="-285750" fontAlgn="ctr">
              <a:buFont typeface="Arial" panose="020B0604020202020204" pitchFamily="34" charset="0"/>
              <a:buChar char="•"/>
            </a:pPr>
            <a:r>
              <a:rPr lang="en-GB" sz="2200" u="sng" dirty="0">
                <a:hlinkClick r:id="rId6"/>
              </a:rPr>
              <a:t>10 November, 9.30am-11.00am </a:t>
            </a:r>
            <a:r>
              <a:rPr lang="en-GB" sz="2200" u="sng" dirty="0">
                <a:hlinkClick r:id="rId7"/>
              </a:rPr>
              <a:t>Psychological Professions Week opening event: The 10-year health plan: what does it mean for a more psychological NHS</a:t>
            </a:r>
            <a:r>
              <a:rPr lang="en-GB" sz="2200" u="sng" dirty="0">
                <a:hlinkClick r:id="rId8"/>
              </a:rPr>
              <a:t> </a:t>
            </a:r>
            <a:endParaRPr lang="en-GB" sz="2200" dirty="0"/>
          </a:p>
          <a:p>
            <a:pPr marL="285750" lvl="0" indent="-285750" fontAlgn="ctr">
              <a:buFont typeface="Arial" panose="020B0604020202020204" pitchFamily="34" charset="0"/>
              <a:buChar char="•"/>
            </a:pPr>
            <a:r>
              <a:rPr lang="en-GB" sz="2200" dirty="0"/>
              <a:t>11 November, 11am-12.30pm, </a:t>
            </a:r>
            <a:r>
              <a:rPr lang="en-GB" sz="2200" i="1" u="sng" dirty="0">
                <a:hlinkClick r:id="rId9"/>
              </a:rPr>
              <a:t>Commissioning Great Quality Independent Peer Advocacy </a:t>
            </a:r>
            <a:endParaRPr lang="en-GB" sz="2200" dirty="0"/>
          </a:p>
          <a:p>
            <a:pPr marL="285750" lvl="0" indent="-285750" fontAlgn="ctr">
              <a:buFont typeface="Arial" panose="020B0604020202020204" pitchFamily="34" charset="0"/>
              <a:buChar char="•"/>
            </a:pPr>
            <a:r>
              <a:rPr lang="en-GB" sz="2200" dirty="0"/>
              <a:t>​​​​​13 November, 12:30pm-1:30pm: </a:t>
            </a:r>
            <a:r>
              <a:rPr lang="en-GB" sz="2200" u="sng" dirty="0">
                <a:hlinkClick r:id="rId10"/>
              </a:rPr>
              <a:t>Bridging the Gap: How Barnardo’s Inner Resilience and Development service supports children and young people’s mental health and eases NHS pressure</a:t>
            </a:r>
            <a:endParaRPr lang="en-GB" sz="2200" dirty="0"/>
          </a:p>
          <a:p>
            <a:pPr marL="285750" lvl="0" indent="-285750" fontAlgn="ctr">
              <a:buFont typeface="Arial" panose="020B0604020202020204" pitchFamily="34" charset="0"/>
              <a:buChar char="•"/>
            </a:pPr>
            <a:r>
              <a:rPr lang="en-GB" sz="2200" dirty="0"/>
              <a:t>13 November, 12:00-2:00pm: </a:t>
            </a:r>
            <a:r>
              <a:rPr lang="en-GB" sz="2200" u="sng" dirty="0">
                <a:hlinkClick r:id="rId11"/>
              </a:rPr>
              <a:t>Out of the shadows: Shining a light on registered nurses in learning disability working in</a:t>
            </a:r>
            <a:r>
              <a:rPr lang="en-GB" sz="2200" dirty="0"/>
              <a:t> </a:t>
            </a:r>
            <a:r>
              <a:rPr lang="en-GB" sz="2200" u="sng" dirty="0">
                <a:hlinkClick r:id="rId12"/>
              </a:rPr>
              <a:t>social care</a:t>
            </a:r>
            <a:endParaRPr lang="en-GB" sz="2200" dirty="0"/>
          </a:p>
          <a:p>
            <a:pPr marL="285750" lvl="0" indent="-285750" fontAlgn="ctr">
              <a:buFont typeface="Arial" panose="020B0604020202020204" pitchFamily="34" charset="0"/>
              <a:buChar char="•"/>
            </a:pPr>
            <a:r>
              <a:rPr lang="en-GB" sz="2200" dirty="0"/>
              <a:t>19 November 13:00 - 13:45 - Discover how the </a:t>
            </a:r>
            <a:r>
              <a:rPr lang="en-GB" sz="2200" u="sng" dirty="0">
                <a:hlinkClick r:id="rId13"/>
              </a:rPr>
              <a:t>Level 5 Principles of Commissioning for Wellbeing qualification</a:t>
            </a:r>
            <a:r>
              <a:rPr lang="en-GB" sz="2200" dirty="0"/>
              <a:t> can support more personalised, outcome-focused approaches to commissioning, helping people lead meaningful and fulfilling lives</a:t>
            </a:r>
          </a:p>
          <a:p>
            <a:pPr marL="285750" lvl="0" indent="-285750" fontAlgn="ctr">
              <a:buFont typeface="Arial" panose="020B0604020202020204" pitchFamily="34" charset="0"/>
              <a:buChar char="•"/>
            </a:pPr>
            <a:r>
              <a:rPr lang="en-GB" sz="2200" dirty="0"/>
              <a:t>20 November, 1:00pm-2:30pm: </a:t>
            </a:r>
            <a:r>
              <a:rPr lang="en-GB" sz="2200" u="sng" dirty="0">
                <a:hlinkClick r:id="rId14"/>
              </a:rPr>
              <a:t>Health passport awareness training</a:t>
            </a:r>
            <a:endParaRPr lang="en-GB" sz="2200" dirty="0"/>
          </a:p>
          <a:p>
            <a:pPr marL="285750" lvl="0" indent="-285750" fontAlgn="ctr">
              <a:buFont typeface="Arial" panose="020B0604020202020204" pitchFamily="34" charset="0"/>
              <a:buChar char="•"/>
            </a:pPr>
            <a:r>
              <a:rPr lang="en-GB" sz="2200" dirty="0"/>
              <a:t>20 November, 2:00pm-2:30pm: </a:t>
            </a:r>
            <a:r>
              <a:rPr lang="en-GB" sz="2200" u="sng" dirty="0">
                <a:hlinkClick r:id="rId15"/>
              </a:rPr>
              <a:t>Prevention is better than cure, how data in public health improves lives</a:t>
            </a:r>
            <a:endParaRPr lang="en-GB" sz="2200" dirty="0"/>
          </a:p>
          <a:p>
            <a:pPr marL="285750" lvl="0" indent="-285750" fontAlgn="ctr">
              <a:buFont typeface="Arial" panose="020B0604020202020204" pitchFamily="34" charset="0"/>
              <a:buChar char="•"/>
            </a:pPr>
            <a:r>
              <a:rPr lang="en-GB" sz="2200" dirty="0"/>
              <a:t>21 November, 10:00am-12:00pm: </a:t>
            </a:r>
            <a:r>
              <a:rPr lang="en-GB" sz="2200" u="sng" dirty="0">
                <a:hlinkClick r:id="rId16"/>
              </a:rPr>
              <a:t>Advancing Equalities: National Perinatal Mental Health Webinar – Supporting Neurodivergent Women</a:t>
            </a:r>
            <a:endParaRPr lang="en-GB" sz="2200" dirty="0"/>
          </a:p>
          <a:p>
            <a:pPr marL="285750" lvl="0" indent="-285750" fontAlgn="ctr">
              <a:buFont typeface="Arial" panose="020B0604020202020204" pitchFamily="34" charset="0"/>
              <a:buChar char="•"/>
            </a:pPr>
            <a:r>
              <a:rPr lang="en-GB" sz="2200" dirty="0"/>
              <a:t>25 November, 2:00pm-3:00pm: </a:t>
            </a:r>
            <a:r>
              <a:rPr lang="en-GB" sz="2200" u="sng" dirty="0">
                <a:hlinkClick r:id="rId17"/>
              </a:rPr>
              <a:t>The national dementia webinar</a:t>
            </a:r>
            <a:r>
              <a:rPr lang="en-GB" sz="2200" dirty="0"/>
              <a:t> - this event, aimed at healthcare and commissioning colleagues in dementia, memory service and primary care arenas  </a:t>
            </a:r>
          </a:p>
          <a:p>
            <a:pPr marL="285750" lvl="0" indent="-285750" fontAlgn="ctr">
              <a:buFont typeface="Arial" panose="020B0604020202020204" pitchFamily="34" charset="0"/>
              <a:buChar char="•"/>
            </a:pPr>
            <a:r>
              <a:rPr lang="en-GB" sz="2200" dirty="0"/>
              <a:t>28 November, 11:00am-1:00pm: </a:t>
            </a:r>
            <a:r>
              <a:rPr lang="en-GB" sz="2200" u="sng" dirty="0">
                <a:hlinkClick r:id="rId18"/>
              </a:rPr>
              <a:t>National 0-5s Mental Health Shared Learning Webinar</a:t>
            </a:r>
            <a:endParaRPr lang="en-GB" sz="2200" dirty="0"/>
          </a:p>
          <a:p>
            <a:pPr fontAlgn="ctr"/>
            <a:endParaRPr lang="en-GB" sz="2200" b="1" dirty="0"/>
          </a:p>
          <a:p>
            <a:pPr fontAlgn="ctr"/>
            <a:r>
              <a:rPr lang="en-GB" sz="2200" b="1" dirty="0"/>
              <a:t>December 2025</a:t>
            </a:r>
            <a:endParaRPr lang="en-GB" sz="2200" dirty="0"/>
          </a:p>
          <a:p>
            <a:pPr marL="285750" lvl="0" indent="-285750" fontAlgn="ctr">
              <a:buFont typeface="Arial" panose="020B0604020202020204" pitchFamily="34" charset="0"/>
              <a:buChar char="•"/>
            </a:pPr>
            <a:r>
              <a:rPr lang="en-GB" sz="2200" dirty="0"/>
              <a:t>9 December, 10:30pm-12:00pm: </a:t>
            </a:r>
            <a:r>
              <a:rPr lang="en-GB" sz="2200" u="sng" dirty="0">
                <a:hlinkClick r:id="rId19"/>
              </a:rPr>
              <a:t>Health passport awareness training</a:t>
            </a:r>
            <a:endParaRPr lang="en-GB" sz="2200" dirty="0"/>
          </a:p>
          <a:p>
            <a:pPr marL="285750" lvl="0" indent="-285750" fontAlgn="ctr">
              <a:buFont typeface="Arial" panose="020B0604020202020204" pitchFamily="34" charset="0"/>
              <a:buChar char="•"/>
            </a:pPr>
            <a:r>
              <a:rPr lang="en-GB" sz="2200" dirty="0"/>
              <a:t>18 December, 12pm - 2pm</a:t>
            </a:r>
            <a:r>
              <a:rPr lang="en-GB" sz="2200" b="1" dirty="0"/>
              <a:t> - </a:t>
            </a:r>
            <a:r>
              <a:rPr lang="en-GB" sz="2200" dirty="0"/>
              <a:t>Making </a:t>
            </a:r>
            <a:r>
              <a:rPr lang="en-GB" sz="2200" u="sng" dirty="0">
                <a:hlinkClick r:id="rId20"/>
              </a:rPr>
              <a:t>reasonable adjustments in mental health crisis care</a:t>
            </a:r>
            <a:r>
              <a:rPr lang="en-GB" sz="2200" dirty="0"/>
              <a:t> to meet the needs of autistic children and young people and children and young people with a learning disability the website.</a:t>
            </a:r>
          </a:p>
        </p:txBody>
      </p:sp>
      <p:sp>
        <p:nvSpPr>
          <p:cNvPr id="6" name="Rectangle: Rounded Corners 5">
            <a:extLst>
              <a:ext uri="{FF2B5EF4-FFF2-40B4-BE49-F238E27FC236}">
                <a16:creationId xmlns:a16="http://schemas.microsoft.com/office/drawing/2014/main" id="{F07B5C9E-F7CD-CD22-7602-DC167BB6BBC5}"/>
              </a:ext>
            </a:extLst>
          </p:cNvPr>
          <p:cNvSpPr/>
          <p:nvPr/>
        </p:nvSpPr>
        <p:spPr>
          <a:xfrm>
            <a:off x="1219200" y="374360"/>
            <a:ext cx="6019800" cy="609600"/>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2400" b="1" dirty="0">
                <a:solidFill>
                  <a:schemeClr val="tx1"/>
                </a:solidFill>
                <a:latin typeface="Aptos" panose="020B0004020202020204" pitchFamily="34" charset="0"/>
                <a:cs typeface="Arial" panose="020B0604020202020204" pitchFamily="34" charset="0"/>
              </a:rPr>
              <a:t>Webinars / Training</a:t>
            </a:r>
            <a:endParaRPr lang="en-GB" sz="2400" b="1" dirty="0">
              <a:solidFill>
                <a:schemeClr val="tx1"/>
              </a:solidFill>
              <a:highlight>
                <a:srgbClr val="00FF00"/>
              </a:highlight>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1320978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8900FA982D4184C9BEC4C33F0CFE63A" ma:contentTypeVersion="19" ma:contentTypeDescription="Create a new document." ma:contentTypeScope="" ma:versionID="3d74c2698fbb43ff8ce5483b19895b55">
  <xsd:schema xmlns:xsd="http://www.w3.org/2001/XMLSchema" xmlns:xs="http://www.w3.org/2001/XMLSchema" xmlns:p="http://schemas.microsoft.com/office/2006/metadata/properties" xmlns:ns1="http://schemas.microsoft.com/sharepoint/v3" xmlns:ns2="9d512dcf-4cd5-4c53-9a69-648b06967246" xmlns:ns3="dc7b2ec5-fca7-44a2-8017-c0075493c777" targetNamespace="http://schemas.microsoft.com/office/2006/metadata/properties" ma:root="true" ma:fieldsID="4a264c7ba0db00880ba811278d1eef3f" ns1:_="" ns2:_="" ns3:_="">
    <xsd:import namespace="http://schemas.microsoft.com/sharepoint/v3"/>
    <xsd:import namespace="9d512dcf-4cd5-4c53-9a69-648b06967246"/>
    <xsd:import namespace="dc7b2ec5-fca7-44a2-8017-c0075493c77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12dcf-4cd5-4c53-9a69-648b069672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Location" ma:index="26"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7b2ec5-fca7-44a2-8017-c0075493c77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ec2bd78-38c1-4d43-a690-02b4a97ca72b}" ma:internalName="TaxCatchAll" ma:showField="CatchAllData" ma:web="dc7b2ec5-fca7-44a2-8017-c0075493c7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d512dcf-4cd5-4c53-9a69-648b06967246">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TaxCatchAll xmlns="dc7b2ec5-fca7-44a2-8017-c0075493c777" xsi:nil="true"/>
  </documentManagement>
</p:properties>
</file>

<file path=customXml/itemProps1.xml><?xml version="1.0" encoding="utf-8"?>
<ds:datastoreItem xmlns:ds="http://schemas.openxmlformats.org/officeDocument/2006/customXml" ds:itemID="{D1AA42A3-938C-4D8C-A1DA-DA4AA86E6AE9}"/>
</file>

<file path=customXml/itemProps2.xml><?xml version="1.0" encoding="utf-8"?>
<ds:datastoreItem xmlns:ds="http://schemas.openxmlformats.org/officeDocument/2006/customXml" ds:itemID="{9C26332D-D22A-4011-9CD6-B8116A9373A0}"/>
</file>

<file path=customXml/itemProps3.xml><?xml version="1.0" encoding="utf-8"?>
<ds:datastoreItem xmlns:ds="http://schemas.openxmlformats.org/officeDocument/2006/customXml" ds:itemID="{F66E5E7C-9D43-4FB0-8A4D-411F45556708}"/>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3248</TotalTime>
  <Words>3211</Words>
  <Application>Microsoft Office PowerPoint</Application>
  <PresentationFormat>Custom</PresentationFormat>
  <Paragraphs>161</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Raavi</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CORCORAN, Paul (NHS FRIMLEY ICB - D4U1Y)</cp:lastModifiedBy>
  <cp:revision>112</cp:revision>
  <dcterms:created xsi:type="dcterms:W3CDTF">2006-08-16T00:00:00Z</dcterms:created>
  <dcterms:modified xsi:type="dcterms:W3CDTF">2025-11-03T12:35:36Z</dcterms:modified>
  <dc:identifier>DAEaadcxvHA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0x01010048900FA982D4184C9BEC4C33F0CFE63A</vt:lpwstr>
  </property>
</Properties>
</file>