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12"/>
  </p:notesMasterIdLst>
  <p:sldIdLst>
    <p:sldId id="258" r:id="rId6"/>
    <p:sldId id="290" r:id="rId7"/>
    <p:sldId id="292" r:id="rId8"/>
    <p:sldId id="2147375722" r:id="rId9"/>
    <p:sldId id="2147375721" r:id="rId10"/>
    <p:sldId id="214737567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D4833B-EA82-BA16-82E7-63DFA9E7B914}" name="WESCOTT, Molly (NHS SOUTH, CENTRAL AND WEST COMMISSIONING SUPPORT UNIT)" initials="MW" userId="S::molly.wescott@nhs.net::ab6912f6-e673-4ae7-b4a6-69d99b684320" providerId="AD"/>
  <p188:author id="{9B4752AA-6139-3FC3-9086-C12821C9B765}" name="ALU, Ene (NHS SOUTH, CENTRAL AND WEST COMMISSIONING SUPPORT UNIT)" initials="" userId="S::ene.alu@nhs.net::1e0de709-a1be-48ad-8ab8-4ea844795c3b"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DB19C5-F9C7-4874-BD07-A1C4C30438CE}" v="4" dt="2025-06-24T10:48:08.132"/>
    <p1510:client id="{B103DF4D-CF2E-4711-A4DD-6D3647C5531E}" v="12" dt="2025-06-24T09:46:55.397"/>
    <p1510:client id="{F52BDC14-9EF8-4977-B000-642FE9BC6A74}" v="8" dt="2025-06-24T09:52:28.1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17" d="100"/>
          <a:sy n="117" d="100"/>
        </p:scale>
        <p:origin x="8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B71707-38EE-41C7-866B-406DED423907}" type="datetimeFigureOut">
              <a:rPr lang="en-GB" smtClean="0"/>
              <a:t>25/06/2025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F72B9C-0B88-4433-85CD-FFFFB1A89826}" type="slidenum">
              <a:rPr lang="en-GB" smtClean="0"/>
              <a:t>‹#›</a:t>
            </a:fld>
            <a:endParaRPr lang="en-GB"/>
          </a:p>
        </p:txBody>
      </p:sp>
    </p:spTree>
    <p:extLst>
      <p:ext uri="{BB962C8B-B14F-4D97-AF65-F5344CB8AC3E}">
        <p14:creationId xmlns:p14="http://schemas.microsoft.com/office/powerpoint/2010/main" val="3858480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chemeClr val="tx1"/>
                </a:solidFill>
                <a:latin typeface="+mn-lt"/>
                <a:ea typeface="MS PGothic" panose="020B0600070205080204" pitchFamily="34" charset="-128"/>
              </a:rPr>
              <a:t>Text was the preferred contact method for the majority of patients (mobile populations, England as a second language as easier translation)</a:t>
            </a:r>
          </a:p>
          <a:p>
            <a:endParaRPr lang="en-GB"/>
          </a:p>
        </p:txBody>
      </p:sp>
      <p:sp>
        <p:nvSpPr>
          <p:cNvPr id="4" name="Slide Number Placeholder 3"/>
          <p:cNvSpPr>
            <a:spLocks noGrp="1"/>
          </p:cNvSpPr>
          <p:nvPr>
            <p:ph type="sldNum" sz="quarter" idx="5"/>
          </p:nvPr>
        </p:nvSpPr>
        <p:spPr/>
        <p:txBody>
          <a:bodyPr/>
          <a:lstStyle/>
          <a:p>
            <a:fld id="{EDF72B9C-0B88-4433-85CD-FFFFB1A89826}" type="slidenum">
              <a:rPr lang="en-GB" smtClean="0"/>
              <a:t>2</a:t>
            </a:fld>
            <a:endParaRPr lang="en-GB"/>
          </a:p>
        </p:txBody>
      </p:sp>
    </p:spTree>
    <p:extLst>
      <p:ext uri="{BB962C8B-B14F-4D97-AF65-F5344CB8AC3E}">
        <p14:creationId xmlns:p14="http://schemas.microsoft.com/office/powerpoint/2010/main" val="2743992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01A72D-31C9-435C-8F7B-4AA86891CB9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05855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CW 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F11F7C0-69A7-5342-B021-D2083E113496}"/>
              </a:ext>
            </a:extLst>
          </p:cNvPr>
          <p:cNvPicPr>
            <a:picLocks noChangeAspect="1"/>
          </p:cNvPicPr>
          <p:nvPr userDrawn="1"/>
        </p:nvPicPr>
        <p:blipFill>
          <a:blip r:embed="rId2"/>
          <a:srcRect/>
          <a:stretch/>
        </p:blipFill>
        <p:spPr>
          <a:xfrm>
            <a:off x="1806" y="9481"/>
            <a:ext cx="12188388" cy="6839039"/>
          </a:xfrm>
          <a:prstGeom prst="rect">
            <a:avLst/>
          </a:prstGeom>
        </p:spPr>
      </p:pic>
      <p:sp>
        <p:nvSpPr>
          <p:cNvPr id="2" name="Title 1"/>
          <p:cNvSpPr>
            <a:spLocks noGrp="1"/>
          </p:cNvSpPr>
          <p:nvPr>
            <p:ph type="ctrTitle"/>
          </p:nvPr>
        </p:nvSpPr>
        <p:spPr>
          <a:xfrm>
            <a:off x="728636" y="2850380"/>
            <a:ext cx="4967633" cy="1157240"/>
          </a:xfrm>
          <a:prstGeom prst="rect">
            <a:avLst/>
          </a:prstGeom>
        </p:spPr>
        <p:txBody>
          <a:bodyPr anchor="ctr" anchorCtr="0">
            <a:spAutoFit/>
          </a:bodyPr>
          <a:lstStyle>
            <a:lvl1pPr algn="l">
              <a:defRPr sz="3733" b="0"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728636" y="5257344"/>
            <a:ext cx="4967633" cy="350930"/>
          </a:xfrm>
          <a:prstGeom prst="rect">
            <a:avLst/>
          </a:prstGeom>
        </p:spPr>
        <p:txBody>
          <a:bodyPr wrap="square" anchor="ctr" anchorCtr="0">
            <a:spAutoFit/>
          </a:bodyPr>
          <a:lstStyle>
            <a:lvl1pPr marL="0" indent="0" algn="l">
              <a:buNone/>
              <a:defRPr sz="1867" b="0" i="0">
                <a:solidFill>
                  <a:schemeClr val="bg1"/>
                </a:solidFill>
                <a:latin typeface="Arial" panose="020B0604020202020204" pitchFamily="34" charset="0"/>
                <a:cs typeface="Arial" panose="020B060402020202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Tree>
    <p:extLst>
      <p:ext uri="{BB962C8B-B14F-4D97-AF65-F5344CB8AC3E}">
        <p14:creationId xmlns:p14="http://schemas.microsoft.com/office/powerpoint/2010/main" val="36360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SCW 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F11F7C0-69A7-5342-B021-D2083E113496}"/>
              </a:ext>
            </a:extLst>
          </p:cNvPr>
          <p:cNvPicPr>
            <a:picLocks noChangeAspect="1"/>
          </p:cNvPicPr>
          <p:nvPr userDrawn="1"/>
        </p:nvPicPr>
        <p:blipFill>
          <a:blip r:embed="rId2"/>
          <a:srcRect/>
          <a:stretch/>
        </p:blipFill>
        <p:spPr>
          <a:xfrm>
            <a:off x="1807" y="9482"/>
            <a:ext cx="12188388" cy="6839039"/>
          </a:xfrm>
          <a:prstGeom prst="rect">
            <a:avLst/>
          </a:prstGeom>
        </p:spPr>
      </p:pic>
      <p:sp>
        <p:nvSpPr>
          <p:cNvPr id="2" name="Title 1"/>
          <p:cNvSpPr>
            <a:spLocks noGrp="1"/>
          </p:cNvSpPr>
          <p:nvPr>
            <p:ph type="ctrTitle"/>
          </p:nvPr>
        </p:nvSpPr>
        <p:spPr>
          <a:xfrm>
            <a:off x="728637" y="2850380"/>
            <a:ext cx="4967633" cy="1157240"/>
          </a:xfrm>
          <a:prstGeom prst="rect">
            <a:avLst/>
          </a:prstGeom>
        </p:spPr>
        <p:txBody>
          <a:bodyPr anchor="ctr" anchorCtr="0">
            <a:spAutoFit/>
          </a:bodyPr>
          <a:lstStyle>
            <a:lvl1pPr algn="l">
              <a:defRPr sz="3733" b="0" i="0">
                <a:solidFill>
                  <a:schemeClr val="bg1"/>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Subtitle 2"/>
          <p:cNvSpPr>
            <a:spLocks noGrp="1"/>
          </p:cNvSpPr>
          <p:nvPr>
            <p:ph type="subTitle" idx="1"/>
          </p:nvPr>
        </p:nvSpPr>
        <p:spPr>
          <a:xfrm>
            <a:off x="728637" y="5257344"/>
            <a:ext cx="4967633" cy="350930"/>
          </a:xfrm>
          <a:prstGeom prst="rect">
            <a:avLst/>
          </a:prstGeom>
        </p:spPr>
        <p:txBody>
          <a:bodyPr wrap="square" anchor="ctr" anchorCtr="0">
            <a:spAutoFit/>
          </a:bodyPr>
          <a:lstStyle>
            <a:lvl1pPr marL="0" indent="0" algn="l">
              <a:buNone/>
              <a:defRPr sz="1867" b="0" i="0">
                <a:solidFill>
                  <a:schemeClr val="bg1"/>
                </a:solidFill>
                <a:latin typeface="Arial" panose="020B0604020202020204" pitchFamily="34" charset="0"/>
                <a:cs typeface="Arial" panose="020B0604020202020204" pitchFamily="34" charset="0"/>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4059499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Whi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358004" y="933506"/>
            <a:ext cx="11470581" cy="5292348"/>
          </a:xfrm>
        </p:spPr>
        <p:txBody>
          <a:bodyPr tIns="36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8" name="Straight Connector 7">
            <a:extLst>
              <a:ext uri="{FF2B5EF4-FFF2-40B4-BE49-F238E27FC236}">
                <a16:creationId xmlns:a16="http://schemas.microsoft.com/office/drawing/2014/main" id="{93C2C25A-95DC-9245-BC62-D55B0E57F070}"/>
              </a:ext>
            </a:extLst>
          </p:cNvPr>
          <p:cNvCxnSpPr>
            <a:cxnSpLocks/>
          </p:cNvCxnSpPr>
          <p:nvPr userDrawn="1"/>
        </p:nvCxnSpPr>
        <p:spPr>
          <a:xfrm>
            <a:off x="358004" y="814317"/>
            <a:ext cx="11470581" cy="0"/>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830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Blu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BD57233-5226-1645-B3B8-645D4AA850F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p:cNvSpPr>
            <a:spLocks noGrp="1"/>
          </p:cNvSpPr>
          <p:nvPr>
            <p:ph type="title"/>
          </p:nvPr>
        </p:nvSpPr>
        <p:spPr/>
        <p:txBody>
          <a:bodyPr/>
          <a:lstStyle>
            <a:lvl1pPr>
              <a:defRPr>
                <a:solidFill>
                  <a:schemeClr val="accent3"/>
                </a:solidFill>
              </a:defRPr>
            </a:lvl1pPr>
          </a:lstStyle>
          <a:p>
            <a:r>
              <a:rPr lang="en-GB"/>
              <a:t>Click to edit Master title style</a:t>
            </a:r>
            <a:endParaRPr lang="en-US"/>
          </a:p>
        </p:txBody>
      </p:sp>
      <p:sp>
        <p:nvSpPr>
          <p:cNvPr id="3" name="Content Placeholder 2"/>
          <p:cNvSpPr>
            <a:spLocks noGrp="1"/>
          </p:cNvSpPr>
          <p:nvPr>
            <p:ph idx="1"/>
          </p:nvPr>
        </p:nvSpPr>
        <p:spPr>
          <a:xfrm>
            <a:off x="358004" y="933506"/>
            <a:ext cx="11470581" cy="5292351"/>
          </a:xfrm>
        </p:spPr>
        <p:txBody>
          <a:bodyPr tIns="36000"/>
          <a:lstStyle>
            <a:lvl1pPr>
              <a:buClr>
                <a:schemeClr val="accent3"/>
              </a:buClr>
              <a:defRPr>
                <a:solidFill>
                  <a:schemeClr val="bg1"/>
                </a:solidFill>
              </a:defRPr>
            </a:lvl1pPr>
            <a:lvl2pPr>
              <a:buClr>
                <a:schemeClr val="accent3"/>
              </a:buClr>
              <a:defRPr>
                <a:solidFill>
                  <a:schemeClr val="bg1"/>
                </a:solidFill>
              </a:defRPr>
            </a:lvl2pPr>
            <a:lvl3pPr>
              <a:buClr>
                <a:schemeClr val="accent3"/>
              </a:buClr>
              <a:defRPr>
                <a:solidFill>
                  <a:schemeClr val="bg1"/>
                </a:solidFill>
              </a:defRPr>
            </a:lvl3pPr>
            <a:lvl4pPr>
              <a:buClr>
                <a:schemeClr val="accent3"/>
              </a:buClr>
              <a:defRPr>
                <a:solidFill>
                  <a:schemeClr val="bg1"/>
                </a:solidFill>
              </a:defRPr>
            </a:lvl4pPr>
            <a:lvl5pPr>
              <a:buClr>
                <a:schemeClr val="accent3"/>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6" name="Straight Connector 5">
            <a:extLst>
              <a:ext uri="{FF2B5EF4-FFF2-40B4-BE49-F238E27FC236}">
                <a16:creationId xmlns:a16="http://schemas.microsoft.com/office/drawing/2014/main" id="{B963A7E3-C1D0-8B4E-A01E-858242E02456}"/>
              </a:ext>
            </a:extLst>
          </p:cNvPr>
          <p:cNvCxnSpPr>
            <a:cxnSpLocks/>
          </p:cNvCxnSpPr>
          <p:nvPr userDrawn="1"/>
        </p:nvCxnSpPr>
        <p:spPr>
          <a:xfrm>
            <a:off x="358004" y="814317"/>
            <a:ext cx="11470581" cy="0"/>
          </a:xfrm>
          <a:prstGeom prst="line">
            <a:avLst/>
          </a:prstGeom>
          <a:ln w="12700">
            <a:solidFill>
              <a:schemeClr val="bg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8695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358004" y="933508"/>
            <a:ext cx="5661797" cy="5321193"/>
          </a:xfrm>
        </p:spPr>
        <p:txBody>
          <a:bodyPr tIns="3600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933508"/>
            <a:ext cx="5656384" cy="5321193"/>
          </a:xfrm>
        </p:spPr>
        <p:txBody>
          <a:bodyPr tIns="3600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8" name="Straight Connector 7">
            <a:extLst>
              <a:ext uri="{FF2B5EF4-FFF2-40B4-BE49-F238E27FC236}">
                <a16:creationId xmlns:a16="http://schemas.microsoft.com/office/drawing/2014/main" id="{C6BFF64F-1BD8-204D-A69A-58590FE2D54B}"/>
              </a:ext>
            </a:extLst>
          </p:cNvPr>
          <p:cNvCxnSpPr>
            <a:cxnSpLocks/>
          </p:cNvCxnSpPr>
          <p:nvPr userDrawn="1"/>
        </p:nvCxnSpPr>
        <p:spPr>
          <a:xfrm>
            <a:off x="358004" y="814317"/>
            <a:ext cx="11470581" cy="0"/>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987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lumn Content Blu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7FC004E-DB03-3347-81FC-B511DCD08E6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title"/>
          </p:nvPr>
        </p:nvSpPr>
        <p:spPr/>
        <p:txBody>
          <a:bodyPr/>
          <a:lstStyle>
            <a:lvl1pPr>
              <a:defRPr>
                <a:solidFill>
                  <a:schemeClr val="accent3"/>
                </a:solidFill>
              </a:defRPr>
            </a:lvl1pPr>
          </a:lstStyle>
          <a:p>
            <a:r>
              <a:rPr lang="en-GB"/>
              <a:t>Click to edit Master title style</a:t>
            </a:r>
            <a:endParaRPr lang="en-US"/>
          </a:p>
        </p:txBody>
      </p:sp>
      <p:sp>
        <p:nvSpPr>
          <p:cNvPr id="3" name="Content Placeholder 2"/>
          <p:cNvSpPr>
            <a:spLocks noGrp="1"/>
          </p:cNvSpPr>
          <p:nvPr>
            <p:ph sz="half" idx="1"/>
          </p:nvPr>
        </p:nvSpPr>
        <p:spPr>
          <a:xfrm>
            <a:off x="358004" y="933508"/>
            <a:ext cx="5661797" cy="5321193"/>
          </a:xfrm>
        </p:spPr>
        <p:txBody>
          <a:bodyPr tIns="36000" rIns="0" bIns="0"/>
          <a:lstStyle>
            <a:lvl1pPr>
              <a:buClr>
                <a:schemeClr val="accent3"/>
              </a:buClr>
              <a:defRPr>
                <a:solidFill>
                  <a:schemeClr val="bg1"/>
                </a:solidFill>
              </a:defRPr>
            </a:lvl1pPr>
            <a:lvl2pPr>
              <a:buClr>
                <a:schemeClr val="accent3"/>
              </a:buClr>
              <a:defRPr>
                <a:solidFill>
                  <a:schemeClr val="bg1"/>
                </a:solidFill>
              </a:defRPr>
            </a:lvl2pPr>
            <a:lvl3pPr>
              <a:buClr>
                <a:schemeClr val="accent3"/>
              </a:buClr>
              <a:defRPr>
                <a:solidFill>
                  <a:schemeClr val="bg1"/>
                </a:solidFill>
              </a:defRPr>
            </a:lvl3pPr>
            <a:lvl4pPr>
              <a:buClr>
                <a:schemeClr val="accent3"/>
              </a:buClr>
              <a:defRPr>
                <a:solidFill>
                  <a:schemeClr val="bg1"/>
                </a:solidFill>
              </a:defRPr>
            </a:lvl4pPr>
            <a:lvl5pPr>
              <a:buClr>
                <a:schemeClr val="accent3"/>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933508"/>
            <a:ext cx="5656384" cy="5321193"/>
          </a:xfrm>
        </p:spPr>
        <p:txBody>
          <a:bodyPr tIns="36000" rIns="0" bIns="0"/>
          <a:lstStyle>
            <a:lvl1pPr>
              <a:buClr>
                <a:schemeClr val="accent3"/>
              </a:buClr>
              <a:defRPr>
                <a:solidFill>
                  <a:schemeClr val="bg1"/>
                </a:solidFill>
              </a:defRPr>
            </a:lvl1pPr>
            <a:lvl2pPr>
              <a:buClr>
                <a:schemeClr val="accent3"/>
              </a:buClr>
              <a:defRPr>
                <a:solidFill>
                  <a:schemeClr val="bg1"/>
                </a:solidFill>
              </a:defRPr>
            </a:lvl2pPr>
            <a:lvl3pPr>
              <a:buClr>
                <a:schemeClr val="accent3"/>
              </a:buClr>
              <a:defRPr>
                <a:solidFill>
                  <a:schemeClr val="bg1"/>
                </a:solidFill>
              </a:defRPr>
            </a:lvl3pPr>
            <a:lvl4pPr>
              <a:buClr>
                <a:schemeClr val="accent3"/>
              </a:buClr>
              <a:defRPr>
                <a:solidFill>
                  <a:schemeClr val="bg1"/>
                </a:solidFill>
              </a:defRPr>
            </a:lvl4pPr>
            <a:lvl5pPr>
              <a:buClr>
                <a:schemeClr val="accent3"/>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8" name="Straight Connector 7">
            <a:extLst>
              <a:ext uri="{FF2B5EF4-FFF2-40B4-BE49-F238E27FC236}">
                <a16:creationId xmlns:a16="http://schemas.microsoft.com/office/drawing/2014/main" id="{C6BFF64F-1BD8-204D-A69A-58590FE2D54B}"/>
              </a:ext>
            </a:extLst>
          </p:cNvPr>
          <p:cNvCxnSpPr>
            <a:cxnSpLocks/>
          </p:cNvCxnSpPr>
          <p:nvPr userDrawn="1"/>
        </p:nvCxnSpPr>
        <p:spPr>
          <a:xfrm>
            <a:off x="358004" y="814317"/>
            <a:ext cx="11470581" cy="0"/>
          </a:xfrm>
          <a:prstGeom prst="line">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3111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56A7D2D-2708-2B43-961F-18C8F5045182}"/>
              </a:ext>
            </a:extLst>
          </p:cNvPr>
          <p:cNvPicPr>
            <a:picLocks noChangeAspect="1"/>
          </p:cNvPicPr>
          <p:nvPr userDrawn="1"/>
        </p:nvPicPr>
        <p:blipFill>
          <a:blip r:embed="rId2"/>
          <a:srcRect/>
          <a:stretch/>
        </p:blipFill>
        <p:spPr>
          <a:xfrm>
            <a:off x="1807" y="1016"/>
            <a:ext cx="12188388" cy="6855968"/>
          </a:xfrm>
          <a:prstGeom prst="rect">
            <a:avLst/>
          </a:prstGeom>
        </p:spPr>
      </p:pic>
      <p:sp>
        <p:nvSpPr>
          <p:cNvPr id="8" name="Subtitle 2">
            <a:extLst>
              <a:ext uri="{FF2B5EF4-FFF2-40B4-BE49-F238E27FC236}">
                <a16:creationId xmlns:a16="http://schemas.microsoft.com/office/drawing/2014/main" id="{54F5CA02-687A-9E44-B6FC-F018E49599B4}"/>
              </a:ext>
            </a:extLst>
          </p:cNvPr>
          <p:cNvSpPr txBox="1">
            <a:spLocks/>
          </p:cNvSpPr>
          <p:nvPr userDrawn="1"/>
        </p:nvSpPr>
        <p:spPr>
          <a:xfrm>
            <a:off x="0" y="6285876"/>
            <a:ext cx="12192000" cy="556801"/>
          </a:xfrm>
          <a:prstGeom prst="rect">
            <a:avLst/>
          </a:prstGeom>
        </p:spPr>
        <p:txBody>
          <a:bodyPr wrap="square" bIns="249600">
            <a:spAutoFit/>
          </a:bodyPr>
          <a:lstStyle>
            <a:lvl1pPr marL="0" indent="0" algn="ctr" defTabSz="685800" rtl="0" eaLnBrk="1" latinLnBrk="0" hangingPunct="1">
              <a:lnSpc>
                <a:spcPct val="90000"/>
              </a:lnSpc>
              <a:spcBef>
                <a:spcPts val="750"/>
              </a:spcBef>
              <a:buFont typeface="Arial" panose="020B0604020202020204" pitchFamily="34" charset="0"/>
              <a:buNone/>
              <a:defRPr sz="1600" b="0" i="0" kern="1200">
                <a:solidFill>
                  <a:schemeClr val="bg1"/>
                </a:solidFill>
                <a:latin typeface="Calibri Light"/>
                <a:ea typeface="+mn-ea"/>
                <a:cs typeface="Calibri Light"/>
              </a:defRPr>
            </a:lvl1pPr>
            <a:lvl2pPr marL="457200" indent="0" algn="ctr" defTabSz="685800" rtl="0" eaLnBrk="1" latinLnBrk="0" hangingPunct="1">
              <a:lnSpc>
                <a:spcPct val="90000"/>
              </a:lnSpc>
              <a:spcBef>
                <a:spcPts val="375"/>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90000"/>
              </a:lnSpc>
              <a:spcBef>
                <a:spcPts val="375"/>
              </a:spcBef>
              <a:buFont typeface="Arial" panose="020B0604020202020204" pitchFamily="34" charset="0"/>
              <a:buNone/>
              <a:defRPr sz="1500" kern="1200">
                <a:solidFill>
                  <a:schemeClr val="tx1">
                    <a:tint val="75000"/>
                  </a:schemeClr>
                </a:solidFill>
                <a:latin typeface="+mn-lt"/>
                <a:ea typeface="+mn-ea"/>
                <a:cs typeface="+mn-cs"/>
              </a:defRPr>
            </a:lvl3pPr>
            <a:lvl4pPr marL="13716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9pPr>
          </a:lstStyle>
          <a:p>
            <a:r>
              <a:rPr lang="en-GB" sz="1867" b="0" i="0" kern="1200" err="1">
                <a:solidFill>
                  <a:schemeClr val="bg1"/>
                </a:solidFill>
                <a:effectLst/>
                <a:latin typeface="Calibri Light"/>
                <a:ea typeface="+mn-ea"/>
                <a:cs typeface="Calibri Light"/>
              </a:rPr>
              <a:t>contact@scwcsu.nhs.uk</a:t>
            </a:r>
            <a:r>
              <a:rPr lang="en-GB" sz="1867" b="0" i="0" kern="1200">
                <a:solidFill>
                  <a:schemeClr val="bg1"/>
                </a:solidFill>
                <a:effectLst/>
                <a:latin typeface="Calibri Light"/>
                <a:ea typeface="+mn-ea"/>
                <a:cs typeface="Calibri Light"/>
              </a:rPr>
              <a:t>  |  scwcsu.nhs.uk  |  </a:t>
            </a:r>
            <a:r>
              <a:rPr lang="en-GB" sz="1867" b="0" i="0" u="none" strike="noStrike" kern="1200">
                <a:solidFill>
                  <a:schemeClr val="bg1"/>
                </a:solidFill>
                <a:effectLst/>
                <a:latin typeface="Calibri Light"/>
                <a:ea typeface="+mn-ea"/>
                <a:cs typeface="Calibri Light"/>
              </a:rPr>
              <a:t>@</a:t>
            </a:r>
            <a:r>
              <a:rPr lang="en-GB" sz="1867" b="0" i="0" u="none" strike="noStrike" kern="1200" err="1">
                <a:solidFill>
                  <a:schemeClr val="bg1"/>
                </a:solidFill>
                <a:effectLst/>
                <a:latin typeface="Calibri Light"/>
                <a:ea typeface="+mn-ea"/>
                <a:cs typeface="Calibri Light"/>
              </a:rPr>
              <a:t>NHSscw</a:t>
            </a:r>
            <a:endParaRPr lang="en-GB" sz="1867" b="0" i="0" kern="1200">
              <a:solidFill>
                <a:schemeClr val="bg1"/>
              </a:solidFill>
              <a:effectLst/>
              <a:latin typeface="Calibri Light"/>
              <a:ea typeface="+mn-ea"/>
              <a:cs typeface="Calibri Light"/>
            </a:endParaRPr>
          </a:p>
        </p:txBody>
      </p:sp>
    </p:spTree>
    <p:extLst>
      <p:ext uri="{BB962C8B-B14F-4D97-AF65-F5344CB8AC3E}">
        <p14:creationId xmlns:p14="http://schemas.microsoft.com/office/powerpoint/2010/main" val="3865772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Whi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58003" y="933505"/>
            <a:ext cx="11470581" cy="5292348"/>
          </a:xfrm>
        </p:spPr>
        <p:txBody>
          <a:bodyPr tIns="36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93C2C25A-95DC-9245-BC62-D55B0E57F070}"/>
              </a:ext>
            </a:extLst>
          </p:cNvPr>
          <p:cNvCxnSpPr>
            <a:cxnSpLocks/>
          </p:cNvCxnSpPr>
          <p:nvPr userDrawn="1"/>
        </p:nvCxnSpPr>
        <p:spPr>
          <a:xfrm>
            <a:off x="358003" y="814317"/>
            <a:ext cx="11470581" cy="0"/>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8596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CA7DF6-5CE7-7D3F-F3AD-1B8F9A05C29F}"/>
              </a:ext>
            </a:extLst>
          </p:cNvPr>
          <p:cNvSpPr/>
          <p:nvPr userDrawn="1"/>
        </p:nvSpPr>
        <p:spPr>
          <a:xfrm>
            <a:off x="0" y="0"/>
            <a:ext cx="1219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p:txBody>
          <a:bodyPr/>
          <a:lstStyle>
            <a:lvl1pPr>
              <a:defRPr>
                <a:solidFill>
                  <a:schemeClr val="accent3"/>
                </a:solidFill>
              </a:defRPr>
            </a:lvl1pPr>
          </a:lstStyle>
          <a:p>
            <a:r>
              <a:rPr lang="en-US"/>
              <a:t>Click to edit Master title style</a:t>
            </a:r>
          </a:p>
        </p:txBody>
      </p:sp>
      <p:sp>
        <p:nvSpPr>
          <p:cNvPr id="3" name="Content Placeholder 2"/>
          <p:cNvSpPr>
            <a:spLocks noGrp="1"/>
          </p:cNvSpPr>
          <p:nvPr>
            <p:ph idx="1"/>
          </p:nvPr>
        </p:nvSpPr>
        <p:spPr>
          <a:xfrm>
            <a:off x="358003" y="933505"/>
            <a:ext cx="11470581" cy="5292351"/>
          </a:xfrm>
        </p:spPr>
        <p:txBody>
          <a:bodyPr tIns="36000"/>
          <a:lstStyle>
            <a:lvl1pPr>
              <a:buClr>
                <a:schemeClr val="accent3"/>
              </a:buClr>
              <a:defRPr>
                <a:solidFill>
                  <a:schemeClr val="bg1"/>
                </a:solidFill>
              </a:defRPr>
            </a:lvl1pPr>
            <a:lvl2pPr>
              <a:buClr>
                <a:schemeClr val="accent3"/>
              </a:buClr>
              <a:defRPr>
                <a:solidFill>
                  <a:schemeClr val="bg1"/>
                </a:solidFill>
              </a:defRPr>
            </a:lvl2pPr>
            <a:lvl3pPr>
              <a:buClr>
                <a:schemeClr val="accent3"/>
              </a:buClr>
              <a:defRPr>
                <a:solidFill>
                  <a:schemeClr val="bg1"/>
                </a:solidFill>
              </a:defRPr>
            </a:lvl3pPr>
            <a:lvl4pPr>
              <a:buClr>
                <a:schemeClr val="accent3"/>
              </a:buClr>
              <a:defRPr>
                <a:solidFill>
                  <a:schemeClr val="bg1"/>
                </a:solidFill>
              </a:defRPr>
            </a:lvl4pPr>
            <a:lvl5pPr>
              <a:buClr>
                <a:schemeClr val="accent3"/>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B963A7E3-C1D0-8B4E-A01E-858242E02456}"/>
              </a:ext>
            </a:extLst>
          </p:cNvPr>
          <p:cNvCxnSpPr>
            <a:cxnSpLocks/>
          </p:cNvCxnSpPr>
          <p:nvPr userDrawn="1"/>
        </p:nvCxnSpPr>
        <p:spPr>
          <a:xfrm>
            <a:off x="358003" y="814317"/>
            <a:ext cx="11470581" cy="0"/>
          </a:xfrm>
          <a:prstGeom prst="line">
            <a:avLst/>
          </a:prstGeom>
          <a:ln w="12700">
            <a:solidFill>
              <a:schemeClr val="bg2"/>
            </a:solidFill>
            <a:prstDash val="sysDot"/>
          </a:ln>
        </p:spPr>
        <p:style>
          <a:lnRef idx="1">
            <a:schemeClr val="accent1"/>
          </a:lnRef>
          <a:fillRef idx="0">
            <a:schemeClr val="accent1"/>
          </a:fillRef>
          <a:effectRef idx="0">
            <a:schemeClr val="accent1"/>
          </a:effectRef>
          <a:fontRef idx="minor">
            <a:schemeClr val="tx1"/>
          </a:fontRef>
        </p:style>
      </p:cxnSp>
      <p:pic>
        <p:nvPicPr>
          <p:cNvPr id="8" name="Picture 7" descr="Logo&#10;&#10;Description automatically generated">
            <a:extLst>
              <a:ext uri="{FF2B5EF4-FFF2-40B4-BE49-F238E27FC236}">
                <a16:creationId xmlns:a16="http://schemas.microsoft.com/office/drawing/2014/main" id="{8DBC2703-7479-BF5A-716F-63BCBEEA9837}"/>
              </a:ext>
            </a:extLst>
          </p:cNvPr>
          <p:cNvPicPr>
            <a:picLocks noChangeAspect="1"/>
          </p:cNvPicPr>
          <p:nvPr userDrawn="1"/>
        </p:nvPicPr>
        <p:blipFill>
          <a:blip r:embed="rId2"/>
          <a:stretch>
            <a:fillRect/>
          </a:stretch>
        </p:blipFill>
        <p:spPr>
          <a:xfrm>
            <a:off x="10485455" y="5683623"/>
            <a:ext cx="1406423" cy="1070375"/>
          </a:xfrm>
          <a:prstGeom prst="rect">
            <a:avLst/>
          </a:prstGeom>
        </p:spPr>
      </p:pic>
    </p:spTree>
    <p:extLst>
      <p:ext uri="{BB962C8B-B14F-4D97-AF65-F5344CB8AC3E}">
        <p14:creationId xmlns:p14="http://schemas.microsoft.com/office/powerpoint/2010/main" val="1105193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8003" y="933506"/>
            <a:ext cx="5661797" cy="5321193"/>
          </a:xfrm>
        </p:spPr>
        <p:txBody>
          <a:bodyPr tIns="3600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933506"/>
            <a:ext cx="5656384" cy="5321193"/>
          </a:xfrm>
        </p:spPr>
        <p:txBody>
          <a:bodyPr tIns="3600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C6BFF64F-1BD8-204D-A69A-58590FE2D54B}"/>
              </a:ext>
            </a:extLst>
          </p:cNvPr>
          <p:cNvCxnSpPr>
            <a:cxnSpLocks/>
          </p:cNvCxnSpPr>
          <p:nvPr userDrawn="1"/>
        </p:nvCxnSpPr>
        <p:spPr>
          <a:xfrm>
            <a:off x="358003" y="814317"/>
            <a:ext cx="11470581" cy="0"/>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5940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Content Blu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E025112-B212-7672-C698-B4CED763BDB6}"/>
              </a:ext>
            </a:extLst>
          </p:cNvPr>
          <p:cNvSpPr/>
          <p:nvPr userDrawn="1"/>
        </p:nvSpPr>
        <p:spPr>
          <a:xfrm>
            <a:off x="0" y="0"/>
            <a:ext cx="1219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p:txBody>
          <a:bodyPr/>
          <a:lstStyle>
            <a:lvl1pPr>
              <a:defRPr>
                <a:solidFill>
                  <a:schemeClr val="accent3"/>
                </a:solidFill>
              </a:defRPr>
            </a:lvl1pPr>
          </a:lstStyle>
          <a:p>
            <a:r>
              <a:rPr lang="en-US"/>
              <a:t>Click to edit Master title style</a:t>
            </a:r>
          </a:p>
        </p:txBody>
      </p:sp>
      <p:sp>
        <p:nvSpPr>
          <p:cNvPr id="3" name="Content Placeholder 2"/>
          <p:cNvSpPr>
            <a:spLocks noGrp="1"/>
          </p:cNvSpPr>
          <p:nvPr>
            <p:ph sz="half" idx="1"/>
          </p:nvPr>
        </p:nvSpPr>
        <p:spPr>
          <a:xfrm>
            <a:off x="358003" y="933506"/>
            <a:ext cx="5661797" cy="5321193"/>
          </a:xfrm>
        </p:spPr>
        <p:txBody>
          <a:bodyPr tIns="36000" rIns="0" bIns="0"/>
          <a:lstStyle>
            <a:lvl1pPr>
              <a:buClr>
                <a:schemeClr val="accent3"/>
              </a:buClr>
              <a:defRPr>
                <a:solidFill>
                  <a:schemeClr val="bg1"/>
                </a:solidFill>
              </a:defRPr>
            </a:lvl1pPr>
            <a:lvl2pPr>
              <a:buClr>
                <a:schemeClr val="accent3"/>
              </a:buClr>
              <a:defRPr>
                <a:solidFill>
                  <a:schemeClr val="bg1"/>
                </a:solidFill>
              </a:defRPr>
            </a:lvl2pPr>
            <a:lvl3pPr>
              <a:buClr>
                <a:schemeClr val="accent3"/>
              </a:buClr>
              <a:defRPr>
                <a:solidFill>
                  <a:schemeClr val="bg1"/>
                </a:solidFill>
              </a:defRPr>
            </a:lvl3pPr>
            <a:lvl4pPr>
              <a:buClr>
                <a:schemeClr val="accent3"/>
              </a:buClr>
              <a:defRPr>
                <a:solidFill>
                  <a:schemeClr val="bg1"/>
                </a:solidFill>
              </a:defRPr>
            </a:lvl4pPr>
            <a:lvl5pPr>
              <a:buClr>
                <a:schemeClr val="accent3"/>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933506"/>
            <a:ext cx="5656384" cy="5321193"/>
          </a:xfrm>
        </p:spPr>
        <p:txBody>
          <a:bodyPr tIns="36000" rIns="0" bIns="0"/>
          <a:lstStyle>
            <a:lvl1pPr>
              <a:buClr>
                <a:schemeClr val="accent3"/>
              </a:buClr>
              <a:defRPr>
                <a:solidFill>
                  <a:schemeClr val="bg1"/>
                </a:solidFill>
              </a:defRPr>
            </a:lvl1pPr>
            <a:lvl2pPr>
              <a:buClr>
                <a:schemeClr val="accent3"/>
              </a:buClr>
              <a:defRPr>
                <a:solidFill>
                  <a:schemeClr val="bg1"/>
                </a:solidFill>
              </a:defRPr>
            </a:lvl2pPr>
            <a:lvl3pPr>
              <a:buClr>
                <a:schemeClr val="accent3"/>
              </a:buClr>
              <a:defRPr>
                <a:solidFill>
                  <a:schemeClr val="bg1"/>
                </a:solidFill>
              </a:defRPr>
            </a:lvl3pPr>
            <a:lvl4pPr>
              <a:buClr>
                <a:schemeClr val="accent3"/>
              </a:buClr>
              <a:defRPr>
                <a:solidFill>
                  <a:schemeClr val="bg1"/>
                </a:solidFill>
              </a:defRPr>
            </a:lvl4pPr>
            <a:lvl5pPr>
              <a:buClr>
                <a:schemeClr val="accent3"/>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C6BFF64F-1BD8-204D-A69A-58590FE2D54B}"/>
              </a:ext>
            </a:extLst>
          </p:cNvPr>
          <p:cNvCxnSpPr>
            <a:cxnSpLocks/>
          </p:cNvCxnSpPr>
          <p:nvPr userDrawn="1"/>
        </p:nvCxnSpPr>
        <p:spPr>
          <a:xfrm>
            <a:off x="358003" y="814317"/>
            <a:ext cx="11470581" cy="0"/>
          </a:xfrm>
          <a:prstGeom prst="line">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cxnSp>
      <p:pic>
        <p:nvPicPr>
          <p:cNvPr id="7" name="Picture 6" descr="Logo&#10;&#10;Description automatically generated">
            <a:extLst>
              <a:ext uri="{FF2B5EF4-FFF2-40B4-BE49-F238E27FC236}">
                <a16:creationId xmlns:a16="http://schemas.microsoft.com/office/drawing/2014/main" id="{0763BEBF-E099-F422-D3A0-5072D0CA1093}"/>
              </a:ext>
            </a:extLst>
          </p:cNvPr>
          <p:cNvPicPr>
            <a:picLocks noChangeAspect="1"/>
          </p:cNvPicPr>
          <p:nvPr userDrawn="1"/>
        </p:nvPicPr>
        <p:blipFill>
          <a:blip r:embed="rId2"/>
          <a:stretch>
            <a:fillRect/>
          </a:stretch>
        </p:blipFill>
        <p:spPr>
          <a:xfrm>
            <a:off x="10485455" y="5683623"/>
            <a:ext cx="1406423" cy="1070375"/>
          </a:xfrm>
          <a:prstGeom prst="rect">
            <a:avLst/>
          </a:prstGeom>
        </p:spPr>
      </p:pic>
    </p:spTree>
    <p:extLst>
      <p:ext uri="{BB962C8B-B14F-4D97-AF65-F5344CB8AC3E}">
        <p14:creationId xmlns:p14="http://schemas.microsoft.com/office/powerpoint/2010/main" val="1915725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1E9CBD2-227F-FE8F-B955-E13A43B33A6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Title 4">
            <a:extLst>
              <a:ext uri="{FF2B5EF4-FFF2-40B4-BE49-F238E27FC236}">
                <a16:creationId xmlns:a16="http://schemas.microsoft.com/office/drawing/2014/main" id="{6E0319E1-1ABB-EF91-4276-301B206D54B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8819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Logo">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71ACF246-0B3A-9B6F-E4E5-99BF50087EC0}"/>
              </a:ext>
            </a:extLst>
          </p:cNvPr>
          <p:cNvSpPr>
            <a:spLocks noGrp="1"/>
          </p:cNvSpPr>
          <p:nvPr>
            <p:ph type="title"/>
          </p:nvPr>
        </p:nvSpPr>
        <p:spPr>
          <a:xfrm>
            <a:off x="360710" y="119189"/>
            <a:ext cx="11470581" cy="666271"/>
          </a:xfrm>
        </p:spPr>
        <p:txBody>
          <a:bodyPr/>
          <a:lstStyle/>
          <a:p>
            <a:r>
              <a:rPr lang="en-US"/>
              <a:t>Click to edit Master title style</a:t>
            </a:r>
          </a:p>
        </p:txBody>
      </p:sp>
    </p:spTree>
    <p:extLst>
      <p:ext uri="{BB962C8B-B14F-4D97-AF65-F5344CB8AC3E}">
        <p14:creationId xmlns:p14="http://schemas.microsoft.com/office/powerpoint/2010/main" val="3046365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logo_on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30A9ADC-BE73-1265-2F49-E428B432255C}"/>
              </a:ext>
            </a:extLst>
          </p:cNvPr>
          <p:cNvSpPr/>
          <p:nvPr userDrawn="1"/>
        </p:nvSpPr>
        <p:spPr>
          <a:xfrm>
            <a:off x="0" y="0"/>
            <a:ext cx="1219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Title 4">
            <a:extLst>
              <a:ext uri="{FF2B5EF4-FFF2-40B4-BE49-F238E27FC236}">
                <a16:creationId xmlns:a16="http://schemas.microsoft.com/office/drawing/2014/main" id="{E2686C44-ACC3-5D0E-CB4C-425500FF2208}"/>
              </a:ext>
            </a:extLst>
          </p:cNvPr>
          <p:cNvSpPr>
            <a:spLocks noGrp="1"/>
          </p:cNvSpPr>
          <p:nvPr>
            <p:ph type="title"/>
          </p:nvPr>
        </p:nvSpPr>
        <p:spPr>
          <a:xfrm>
            <a:off x="360710" y="119189"/>
            <a:ext cx="11470581" cy="666271"/>
          </a:xfrm>
        </p:spPr>
        <p:txBody>
          <a:bodyPr/>
          <a:lstStyle>
            <a:lvl1pPr>
              <a:defRPr>
                <a:solidFill>
                  <a:schemeClr val="accent3"/>
                </a:solidFill>
              </a:defRPr>
            </a:lvl1pPr>
          </a:lstStyle>
          <a:p>
            <a:r>
              <a:rPr lang="en-US"/>
              <a:t>Click to edit Master title style</a:t>
            </a:r>
          </a:p>
        </p:txBody>
      </p:sp>
      <p:pic>
        <p:nvPicPr>
          <p:cNvPr id="9" name="Picture 8" descr="Logo&#10;&#10;Description automatically generated">
            <a:extLst>
              <a:ext uri="{FF2B5EF4-FFF2-40B4-BE49-F238E27FC236}">
                <a16:creationId xmlns:a16="http://schemas.microsoft.com/office/drawing/2014/main" id="{11CE8597-E15B-C2AC-B465-A037A01CFA27}"/>
              </a:ext>
            </a:extLst>
          </p:cNvPr>
          <p:cNvPicPr>
            <a:picLocks noChangeAspect="1"/>
          </p:cNvPicPr>
          <p:nvPr userDrawn="1"/>
        </p:nvPicPr>
        <p:blipFill>
          <a:blip r:embed="rId2"/>
          <a:stretch>
            <a:fillRect/>
          </a:stretch>
        </p:blipFill>
        <p:spPr>
          <a:xfrm>
            <a:off x="10485455" y="5683623"/>
            <a:ext cx="1406423" cy="1070375"/>
          </a:xfrm>
          <a:prstGeom prst="rect">
            <a:avLst/>
          </a:prstGeom>
        </p:spPr>
      </p:pic>
    </p:spTree>
    <p:extLst>
      <p:ext uri="{BB962C8B-B14F-4D97-AF65-F5344CB8AC3E}">
        <p14:creationId xmlns:p14="http://schemas.microsoft.com/office/powerpoint/2010/main" val="181976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ack Cov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26954C5-3747-B948-A205-98456F928051}"/>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ubtitle 2">
            <a:extLst>
              <a:ext uri="{FF2B5EF4-FFF2-40B4-BE49-F238E27FC236}">
                <a16:creationId xmlns:a16="http://schemas.microsoft.com/office/drawing/2014/main" id="{AB12F6A0-5187-6546-91D6-169D28ED2044}"/>
              </a:ext>
            </a:extLst>
          </p:cNvPr>
          <p:cNvSpPr txBox="1">
            <a:spLocks/>
          </p:cNvSpPr>
          <p:nvPr userDrawn="1"/>
        </p:nvSpPr>
        <p:spPr>
          <a:xfrm>
            <a:off x="0" y="5962679"/>
            <a:ext cx="12192000" cy="512194"/>
          </a:xfrm>
          <a:prstGeom prst="rect">
            <a:avLst/>
          </a:prstGeom>
        </p:spPr>
        <p:txBody>
          <a:bodyPr wrap="square" bIns="187200">
            <a:spAutoFit/>
          </a:bodyPr>
          <a:lstStyle>
            <a:lvl1pPr marL="0" indent="0" algn="ctr" defTabSz="685800" rtl="0" eaLnBrk="1" latinLnBrk="0" hangingPunct="1">
              <a:lnSpc>
                <a:spcPct val="90000"/>
              </a:lnSpc>
              <a:spcBef>
                <a:spcPts val="750"/>
              </a:spcBef>
              <a:buFont typeface="Arial" panose="020B0604020202020204" pitchFamily="34" charset="0"/>
              <a:buNone/>
              <a:defRPr sz="1600" b="0" i="0" kern="1200">
                <a:solidFill>
                  <a:schemeClr val="bg1"/>
                </a:solidFill>
                <a:latin typeface="Calibri Light"/>
                <a:ea typeface="+mn-ea"/>
                <a:cs typeface="Calibri Light"/>
              </a:defRPr>
            </a:lvl1pPr>
            <a:lvl2pPr marL="457200" indent="0" algn="ctr" defTabSz="685800" rtl="0" eaLnBrk="1" latinLnBrk="0" hangingPunct="1">
              <a:lnSpc>
                <a:spcPct val="90000"/>
              </a:lnSpc>
              <a:spcBef>
                <a:spcPts val="375"/>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90000"/>
              </a:lnSpc>
              <a:spcBef>
                <a:spcPts val="375"/>
              </a:spcBef>
              <a:buFont typeface="Arial" panose="020B0604020202020204" pitchFamily="34" charset="0"/>
              <a:buNone/>
              <a:defRPr sz="1500" kern="1200">
                <a:solidFill>
                  <a:schemeClr val="tx1">
                    <a:tint val="75000"/>
                  </a:schemeClr>
                </a:solidFill>
                <a:latin typeface="+mn-lt"/>
                <a:ea typeface="+mn-ea"/>
                <a:cs typeface="+mn-cs"/>
              </a:defRPr>
            </a:lvl3pPr>
            <a:lvl4pPr marL="13716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9pPr>
          </a:lstStyle>
          <a:p>
            <a:r>
              <a:rPr lang="en-GB" sz="2000" b="0" i="0" kern="1200" err="1">
                <a:solidFill>
                  <a:schemeClr val="bg1"/>
                </a:solidFill>
                <a:effectLst/>
                <a:latin typeface="Arial" panose="020B0604020202020204" pitchFamily="34" charset="0"/>
                <a:ea typeface="+mn-ea"/>
                <a:cs typeface="Arial" panose="020B0604020202020204" pitchFamily="34" charset="0"/>
              </a:rPr>
              <a:t>contact.scwcsu@nhs.net</a:t>
            </a:r>
            <a:r>
              <a:rPr lang="en-GB" sz="2000" b="0" i="0" kern="1200">
                <a:solidFill>
                  <a:schemeClr val="bg1"/>
                </a:solidFill>
                <a:effectLst/>
                <a:latin typeface="Arial" panose="020B0604020202020204" pitchFamily="34" charset="0"/>
                <a:ea typeface="+mn-ea"/>
                <a:cs typeface="Arial" panose="020B0604020202020204" pitchFamily="34" charset="0"/>
              </a:rPr>
              <a:t>  |  scwcsu.nhs.uk  |  </a:t>
            </a:r>
            <a:r>
              <a:rPr lang="en-GB" sz="2000" b="0" i="0" u="none" strike="noStrike" kern="1200">
                <a:solidFill>
                  <a:schemeClr val="bg1"/>
                </a:solidFill>
                <a:effectLst/>
                <a:latin typeface="Arial" panose="020B0604020202020204" pitchFamily="34" charset="0"/>
                <a:ea typeface="+mn-ea"/>
                <a:cs typeface="Arial" panose="020B0604020202020204" pitchFamily="34" charset="0"/>
              </a:rPr>
              <a:t>@NHSscw</a:t>
            </a:r>
            <a:endParaRPr lang="en-GB" sz="2000" b="0" i="0" kern="1200">
              <a:solidFill>
                <a:schemeClr val="bg1"/>
              </a:solidFill>
              <a:effectLst/>
              <a:latin typeface="Arial" panose="020B0604020202020204" pitchFamily="34" charset="0"/>
              <a:ea typeface="+mn-ea"/>
              <a:cs typeface="Arial" panose="020B0604020202020204" pitchFamily="34" charset="0"/>
            </a:endParaRPr>
          </a:p>
        </p:txBody>
      </p:sp>
      <p:pic>
        <p:nvPicPr>
          <p:cNvPr id="8" name="Picture 7" descr="Logo, company name&#10;&#10;Description automatically generated">
            <a:extLst>
              <a:ext uri="{FF2B5EF4-FFF2-40B4-BE49-F238E27FC236}">
                <a16:creationId xmlns:a16="http://schemas.microsoft.com/office/drawing/2014/main" id="{4AE3AF56-148C-004F-82EE-B4949F139F00}"/>
              </a:ext>
            </a:extLst>
          </p:cNvPr>
          <p:cNvPicPr>
            <a:picLocks noChangeAspect="1"/>
          </p:cNvPicPr>
          <p:nvPr userDrawn="1"/>
        </p:nvPicPr>
        <p:blipFill>
          <a:blip r:embed="rId2"/>
          <a:stretch>
            <a:fillRect/>
          </a:stretch>
        </p:blipFill>
        <p:spPr>
          <a:xfrm>
            <a:off x="5205334" y="2180750"/>
            <a:ext cx="1781333" cy="1504389"/>
          </a:xfrm>
          <a:prstGeom prst="rect">
            <a:avLst/>
          </a:prstGeom>
        </p:spPr>
      </p:pic>
      <p:sp>
        <p:nvSpPr>
          <p:cNvPr id="13" name="Slide Number Placeholder 5">
            <a:extLst>
              <a:ext uri="{FF2B5EF4-FFF2-40B4-BE49-F238E27FC236}">
                <a16:creationId xmlns:a16="http://schemas.microsoft.com/office/drawing/2014/main" id="{712814EF-8ABA-6840-B243-76B414B61008}"/>
              </a:ext>
            </a:extLst>
          </p:cNvPr>
          <p:cNvSpPr txBox="1">
            <a:spLocks/>
          </p:cNvSpPr>
          <p:nvPr userDrawn="1"/>
        </p:nvSpPr>
        <p:spPr>
          <a:xfrm>
            <a:off x="425946" y="6422573"/>
            <a:ext cx="384937" cy="435428"/>
          </a:xfrm>
          <a:prstGeom prst="rect">
            <a:avLst/>
          </a:prstGeom>
        </p:spPr>
        <p:txBody>
          <a:bodyPr vert="horz" lIns="0" tIns="0" rIns="0" bIns="0" rtlCol="0" anchor="ctr"/>
          <a:lstStyle>
            <a:defPPr>
              <a:defRPr lang="en-US"/>
            </a:defPPr>
            <a:lvl1pPr marL="0" algn="ctr" defTabSz="914400" rtl="0" eaLnBrk="1" latinLnBrk="0" hangingPunct="1">
              <a:defRPr sz="1050" b="1" i="0" kern="1200">
                <a:solidFill>
                  <a:schemeClr val="tx2">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37164D7-9B6A-1C43-ACF7-FB85B36CD2BA}" type="slidenum">
              <a:rPr lang="en-US" sz="1051" smtClean="0">
                <a:solidFill>
                  <a:schemeClr val="tx1"/>
                </a:solidFill>
              </a:rPr>
              <a:pPr/>
              <a:t>‹#›</a:t>
            </a:fld>
            <a:endParaRPr lang="en-US" sz="1051">
              <a:solidFill>
                <a:schemeClr val="tx1"/>
              </a:solidFill>
            </a:endParaRPr>
          </a:p>
        </p:txBody>
      </p:sp>
      <p:sp>
        <p:nvSpPr>
          <p:cNvPr id="16" name="Rectangle 15">
            <a:extLst>
              <a:ext uri="{FF2B5EF4-FFF2-40B4-BE49-F238E27FC236}">
                <a16:creationId xmlns:a16="http://schemas.microsoft.com/office/drawing/2014/main" id="{5F7566E3-0CC6-0141-912F-1D7DFC852DF3}"/>
              </a:ext>
            </a:extLst>
          </p:cNvPr>
          <p:cNvSpPr/>
          <p:nvPr userDrawn="1"/>
        </p:nvSpPr>
        <p:spPr>
          <a:xfrm>
            <a:off x="0" y="6422573"/>
            <a:ext cx="12192000" cy="43542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Tree>
    <p:extLst>
      <p:ext uri="{BB962C8B-B14F-4D97-AF65-F5344CB8AC3E}">
        <p14:creationId xmlns:p14="http://schemas.microsoft.com/office/powerpoint/2010/main" val="2651944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0710" y="119189"/>
            <a:ext cx="11470581" cy="666271"/>
          </a:xfrm>
          <a:prstGeom prst="rect">
            <a:avLst/>
          </a:prstGeom>
        </p:spPr>
        <p:txBody>
          <a:bodyPr vert="horz" lIns="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358003" y="904648"/>
            <a:ext cx="11470581" cy="5328421"/>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8B404255-6E90-A775-FB9B-D4668924BE5C}"/>
              </a:ext>
            </a:extLst>
          </p:cNvPr>
          <p:cNvSpPr>
            <a:spLocks noGrp="1"/>
          </p:cNvSpPr>
          <p:nvPr>
            <p:ph type="sldNum" sz="quarter" idx="4"/>
          </p:nvPr>
        </p:nvSpPr>
        <p:spPr>
          <a:xfrm>
            <a:off x="5695437" y="6241571"/>
            <a:ext cx="795712" cy="580571"/>
          </a:xfrm>
          <a:prstGeom prst="rect">
            <a:avLst/>
          </a:prstGeom>
        </p:spPr>
        <p:txBody>
          <a:bodyPr vert="horz" lIns="0" tIns="0" rIns="0" bIns="0" rtlCol="0" anchor="ctr"/>
          <a:lstStyle>
            <a:lvl1pPr algn="ctr">
              <a:defRPr sz="1600" b="0" i="0">
                <a:solidFill>
                  <a:schemeClr val="tx2">
                    <a:lumMod val="50000"/>
                    <a:lumOff val="50000"/>
                  </a:schemeClr>
                </a:solidFill>
                <a:latin typeface="+mn-lt"/>
              </a:defRPr>
            </a:lvl1pPr>
          </a:lstStyle>
          <a:p>
            <a:fld id="{E37164D7-9B6A-1C43-ACF7-FB85B36CD2BA}" type="slidenum">
              <a:rPr lang="en-US" smtClean="0"/>
              <a:pPr/>
              <a:t>‹#›</a:t>
            </a:fld>
            <a:endParaRPr lang="en-US"/>
          </a:p>
        </p:txBody>
      </p:sp>
      <p:pic>
        <p:nvPicPr>
          <p:cNvPr id="5" name="Picture 4" descr="Logo&#10;&#10;Description automatically generated">
            <a:extLst>
              <a:ext uri="{FF2B5EF4-FFF2-40B4-BE49-F238E27FC236}">
                <a16:creationId xmlns:a16="http://schemas.microsoft.com/office/drawing/2014/main" id="{B773B4A7-2891-928B-C211-53F89D40E012}"/>
              </a:ext>
            </a:extLst>
          </p:cNvPr>
          <p:cNvPicPr>
            <a:picLocks noChangeAspect="1"/>
          </p:cNvPicPr>
          <p:nvPr userDrawn="1"/>
        </p:nvPicPr>
        <p:blipFill>
          <a:blip r:embed="rId11"/>
          <a:stretch>
            <a:fillRect/>
          </a:stretch>
        </p:blipFill>
        <p:spPr>
          <a:xfrm>
            <a:off x="10385000" y="5529832"/>
            <a:ext cx="1771141" cy="1253067"/>
          </a:xfrm>
          <a:prstGeom prst="rect">
            <a:avLst/>
          </a:prstGeom>
        </p:spPr>
      </p:pic>
    </p:spTree>
    <p:extLst>
      <p:ext uri="{BB962C8B-B14F-4D97-AF65-F5344CB8AC3E}">
        <p14:creationId xmlns:p14="http://schemas.microsoft.com/office/powerpoint/2010/main" val="34068486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77" rtl="0" eaLnBrk="1" latinLnBrk="0" hangingPunct="1">
        <a:lnSpc>
          <a:spcPct val="90000"/>
        </a:lnSpc>
        <a:spcBef>
          <a:spcPct val="0"/>
        </a:spcBef>
        <a:buNone/>
        <a:defRPr sz="2933" b="1" kern="1200">
          <a:solidFill>
            <a:schemeClr val="accent2"/>
          </a:solidFill>
          <a:latin typeface="Arial" panose="020B0604020202020204" pitchFamily="34" charset="0"/>
          <a:ea typeface="+mj-ea"/>
          <a:cs typeface="Arial" panose="020B0604020202020204" pitchFamily="34" charset="0"/>
        </a:defRPr>
      </a:lvl1pPr>
    </p:titleStyle>
    <p:bodyStyle>
      <a:lvl1pPr marL="228594" indent="-228594" algn="l" defTabSz="914377" rtl="0" eaLnBrk="1" latinLnBrk="0" hangingPunct="1">
        <a:lnSpc>
          <a:spcPct val="90000"/>
        </a:lnSpc>
        <a:spcBef>
          <a:spcPts val="1000"/>
        </a:spcBef>
        <a:buClr>
          <a:schemeClr val="accent2"/>
        </a:buClr>
        <a:buFont typeface="Arial" panose="020B0604020202020204" pitchFamily="34" charset="0"/>
        <a:buChar char="•"/>
        <a:defRPr sz="2133" kern="1200">
          <a:solidFill>
            <a:srgbClr val="5A5A5A"/>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chemeClr val="accent2"/>
        </a:buClr>
        <a:buFont typeface="Arial" panose="020B0604020202020204" pitchFamily="34" charset="0"/>
        <a:buChar char="•"/>
        <a:defRPr sz="1867" kern="1200">
          <a:solidFill>
            <a:srgbClr val="5A5A5A"/>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chemeClr val="accent2"/>
        </a:buClr>
        <a:buFont typeface="Arial" panose="020B0604020202020204" pitchFamily="34" charset="0"/>
        <a:buChar char="•"/>
        <a:defRPr sz="1600" kern="1200">
          <a:solidFill>
            <a:srgbClr val="5A5A5A"/>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chemeClr val="accent2"/>
        </a:buClr>
        <a:buFont typeface="Arial" panose="020B0604020202020204" pitchFamily="34" charset="0"/>
        <a:buChar char="•"/>
        <a:defRPr sz="1333" kern="1200">
          <a:solidFill>
            <a:srgbClr val="5A5A5A"/>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chemeClr val="accent2"/>
        </a:buClr>
        <a:buFont typeface="Arial" panose="020B0604020202020204" pitchFamily="34" charset="0"/>
        <a:buChar char="•"/>
        <a:defRPr sz="1067" kern="1200">
          <a:solidFill>
            <a:srgbClr val="5A5A5A"/>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E0629E7-38D8-9B43-BD86-9712C98BAA48}"/>
              </a:ext>
            </a:extLst>
          </p:cNvPr>
          <p:cNvPicPr>
            <a:picLocks noChangeAspect="1"/>
          </p:cNvPicPr>
          <p:nvPr userDrawn="1"/>
        </p:nvPicPr>
        <p:blipFill>
          <a:blip r:embed="rId8"/>
          <a:srcRect/>
          <a:stretch/>
        </p:blipFill>
        <p:spPr>
          <a:xfrm>
            <a:off x="0" y="0"/>
            <a:ext cx="12192000" cy="6858000"/>
          </a:xfrm>
          <a:prstGeom prst="rect">
            <a:avLst/>
          </a:prstGeom>
        </p:spPr>
      </p:pic>
      <p:sp>
        <p:nvSpPr>
          <p:cNvPr id="2" name="Title Placeholder 1"/>
          <p:cNvSpPr>
            <a:spLocks noGrp="1"/>
          </p:cNvSpPr>
          <p:nvPr>
            <p:ph type="title"/>
          </p:nvPr>
        </p:nvSpPr>
        <p:spPr>
          <a:xfrm>
            <a:off x="360711" y="119190"/>
            <a:ext cx="11470581" cy="666271"/>
          </a:xfrm>
          <a:prstGeom prst="rect">
            <a:avLst/>
          </a:prstGeom>
        </p:spPr>
        <p:txBody>
          <a:bodyPr vert="horz" lIns="0" tIns="45720" rIns="91440" bIns="45720" rtlCol="0" anchor="b" anchorCtr="0">
            <a:normAutofit/>
          </a:bodyPr>
          <a:lstStyle/>
          <a:p>
            <a:r>
              <a:rPr lang="en-GB"/>
              <a:t>Click to edit Master title style</a:t>
            </a:r>
            <a:endParaRPr lang="en-US"/>
          </a:p>
        </p:txBody>
      </p:sp>
      <p:sp>
        <p:nvSpPr>
          <p:cNvPr id="3" name="Text Placeholder 2"/>
          <p:cNvSpPr>
            <a:spLocks noGrp="1"/>
          </p:cNvSpPr>
          <p:nvPr>
            <p:ph type="body" idx="1"/>
          </p:nvPr>
        </p:nvSpPr>
        <p:spPr>
          <a:xfrm>
            <a:off x="358004" y="904648"/>
            <a:ext cx="11470581" cy="5328421"/>
          </a:xfrm>
          <a:prstGeom prst="rect">
            <a:avLst/>
          </a:prstGeom>
        </p:spPr>
        <p:txBody>
          <a:bodyPr vert="horz" lIns="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5515451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54" rtl="0" eaLnBrk="1" latinLnBrk="0" hangingPunct="1">
        <a:lnSpc>
          <a:spcPct val="90000"/>
        </a:lnSpc>
        <a:spcBef>
          <a:spcPct val="0"/>
        </a:spcBef>
        <a:buNone/>
        <a:defRPr sz="2933" b="1" kern="1200">
          <a:solidFill>
            <a:schemeClr val="accent2"/>
          </a:solidFill>
          <a:latin typeface="Arial" panose="020B0604020202020204" pitchFamily="34" charset="0"/>
          <a:ea typeface="+mj-ea"/>
          <a:cs typeface="Arial" panose="020B0604020202020204" pitchFamily="34" charset="0"/>
        </a:defRPr>
      </a:lvl1pPr>
    </p:titleStyle>
    <p:bodyStyle>
      <a:lvl1pPr marL="228589" indent="-228589" algn="l" defTabSz="914354" rtl="0" eaLnBrk="1" latinLnBrk="0" hangingPunct="1">
        <a:lnSpc>
          <a:spcPct val="90000"/>
        </a:lnSpc>
        <a:spcBef>
          <a:spcPts val="1000"/>
        </a:spcBef>
        <a:buClr>
          <a:schemeClr val="accent2"/>
        </a:buClr>
        <a:buFont typeface="Arial" panose="020B0604020202020204" pitchFamily="34" charset="0"/>
        <a:buChar char="•"/>
        <a:defRPr sz="2133" kern="1200">
          <a:solidFill>
            <a:srgbClr val="5A5A5A"/>
          </a:solidFill>
          <a:latin typeface="Arial" panose="020B0604020202020204" pitchFamily="34" charset="0"/>
          <a:ea typeface="+mn-ea"/>
          <a:cs typeface="Arial" panose="020B0604020202020204" pitchFamily="34" charset="0"/>
        </a:defRPr>
      </a:lvl1pPr>
      <a:lvl2pPr marL="685766" indent="-228589" algn="l" defTabSz="914354" rtl="0" eaLnBrk="1" latinLnBrk="0" hangingPunct="1">
        <a:lnSpc>
          <a:spcPct val="90000"/>
        </a:lnSpc>
        <a:spcBef>
          <a:spcPts val="500"/>
        </a:spcBef>
        <a:buClr>
          <a:schemeClr val="accent2"/>
        </a:buClr>
        <a:buFont typeface="Arial" panose="020B0604020202020204" pitchFamily="34" charset="0"/>
        <a:buChar char="•"/>
        <a:defRPr sz="1867" kern="1200">
          <a:solidFill>
            <a:srgbClr val="5A5A5A"/>
          </a:solidFill>
          <a:latin typeface="Arial" panose="020B0604020202020204" pitchFamily="34" charset="0"/>
          <a:ea typeface="+mn-ea"/>
          <a:cs typeface="Arial" panose="020B0604020202020204" pitchFamily="34" charset="0"/>
        </a:defRPr>
      </a:lvl2pPr>
      <a:lvl3pPr marL="1142942" indent="-228589" algn="l" defTabSz="914354" rtl="0" eaLnBrk="1" latinLnBrk="0" hangingPunct="1">
        <a:lnSpc>
          <a:spcPct val="90000"/>
        </a:lnSpc>
        <a:spcBef>
          <a:spcPts val="500"/>
        </a:spcBef>
        <a:buClr>
          <a:schemeClr val="accent2"/>
        </a:buClr>
        <a:buFont typeface="Arial" panose="020B0604020202020204" pitchFamily="34" charset="0"/>
        <a:buChar char="•"/>
        <a:defRPr sz="1600" kern="1200">
          <a:solidFill>
            <a:srgbClr val="5A5A5A"/>
          </a:solidFill>
          <a:latin typeface="Arial" panose="020B0604020202020204" pitchFamily="34" charset="0"/>
          <a:ea typeface="+mn-ea"/>
          <a:cs typeface="Arial" panose="020B0604020202020204" pitchFamily="34" charset="0"/>
        </a:defRPr>
      </a:lvl3pPr>
      <a:lvl4pPr marL="1600120" indent="-228589" algn="l" defTabSz="914354" rtl="0" eaLnBrk="1" latinLnBrk="0" hangingPunct="1">
        <a:lnSpc>
          <a:spcPct val="90000"/>
        </a:lnSpc>
        <a:spcBef>
          <a:spcPts val="500"/>
        </a:spcBef>
        <a:buClr>
          <a:schemeClr val="accent2"/>
        </a:buClr>
        <a:buFont typeface="Arial" panose="020B0604020202020204" pitchFamily="34" charset="0"/>
        <a:buChar char="•"/>
        <a:defRPr sz="1333" kern="1200">
          <a:solidFill>
            <a:srgbClr val="5A5A5A"/>
          </a:solidFill>
          <a:latin typeface="Arial" panose="020B0604020202020204" pitchFamily="34" charset="0"/>
          <a:ea typeface="+mn-ea"/>
          <a:cs typeface="Arial" panose="020B0604020202020204" pitchFamily="34" charset="0"/>
        </a:defRPr>
      </a:lvl4pPr>
      <a:lvl5pPr marL="2057298" indent="-228589" algn="l" defTabSz="914354" rtl="0" eaLnBrk="1" latinLnBrk="0" hangingPunct="1">
        <a:lnSpc>
          <a:spcPct val="90000"/>
        </a:lnSpc>
        <a:spcBef>
          <a:spcPts val="500"/>
        </a:spcBef>
        <a:buClr>
          <a:schemeClr val="accent2"/>
        </a:buClr>
        <a:buFont typeface="Arial" panose="020B0604020202020204" pitchFamily="34" charset="0"/>
        <a:buChar char="•"/>
        <a:defRPr sz="1067" kern="1200">
          <a:solidFill>
            <a:srgbClr val="5A5A5A"/>
          </a:solidFill>
          <a:latin typeface="Arial" panose="020B0604020202020204" pitchFamily="34" charset="0"/>
          <a:ea typeface="+mn-ea"/>
          <a:cs typeface="Arial" panose="020B0604020202020204" pitchFamily="34" charset="0"/>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hyperlink" Target="mailto:molly.wescott@nhs.net" TargetMode="External"/><Relationship Id="rId4" Type="http://schemas.openxmlformats.org/officeDocument/2006/relationships/hyperlink" Target="mailto:scwcsu.child.comms@nhs.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E165D-2FDC-9741-93A6-72BD5427D5BA}"/>
              </a:ext>
            </a:extLst>
          </p:cNvPr>
          <p:cNvSpPr>
            <a:spLocks noGrp="1"/>
          </p:cNvSpPr>
          <p:nvPr>
            <p:ph type="ctrTitle"/>
          </p:nvPr>
        </p:nvSpPr>
        <p:spPr>
          <a:xfrm>
            <a:off x="728635" y="2460933"/>
            <a:ext cx="4967633" cy="1643527"/>
          </a:xfrm>
        </p:spPr>
        <p:txBody>
          <a:bodyPr/>
          <a:lstStyle/>
          <a:p>
            <a:r>
              <a:rPr lang="en-US" sz="2800" b="1" i="0" u="none" strike="noStrike">
                <a:solidFill>
                  <a:srgbClr val="FFFFFF"/>
                </a:solidFill>
                <a:effectLst/>
                <a:latin typeface="Arial"/>
                <a:cs typeface="Arial"/>
              </a:rPr>
              <a:t>Introducing texting alongside letter for child  vaccination invitations</a:t>
            </a:r>
            <a:r>
              <a:rPr lang="en-US" sz="2800" b="1">
                <a:solidFill>
                  <a:srgbClr val="FFFFFF"/>
                </a:solidFill>
                <a:latin typeface="Arial"/>
                <a:cs typeface="Arial"/>
              </a:rPr>
              <a:t> in Surrey &amp; Thames Valley</a:t>
            </a:r>
            <a:endParaRPr lang="en-US" sz="4800" b="1">
              <a:latin typeface="Arial"/>
              <a:cs typeface="Arial"/>
            </a:endParaRPr>
          </a:p>
        </p:txBody>
      </p:sp>
      <p:sp>
        <p:nvSpPr>
          <p:cNvPr id="3" name="Subtitle 2">
            <a:extLst>
              <a:ext uri="{FF2B5EF4-FFF2-40B4-BE49-F238E27FC236}">
                <a16:creationId xmlns:a16="http://schemas.microsoft.com/office/drawing/2014/main" id="{AACB1998-C435-8F49-9A0E-0B686CFAA7FB}"/>
              </a:ext>
            </a:extLst>
          </p:cNvPr>
          <p:cNvSpPr>
            <a:spLocks noGrp="1"/>
          </p:cNvSpPr>
          <p:nvPr>
            <p:ph type="subTitle" idx="1"/>
          </p:nvPr>
        </p:nvSpPr>
        <p:spPr/>
        <p:txBody>
          <a:bodyPr vert="horz" wrap="square" lIns="0" tIns="45720" rIns="91440" bIns="45720" rtlCol="0" anchor="ctr" anchorCtr="0">
            <a:noAutofit/>
          </a:bodyPr>
          <a:lstStyle/>
          <a:p>
            <a:r>
              <a:rPr lang="en-US" sz="1600" b="1">
                <a:latin typeface="Arial"/>
                <a:cs typeface="Arial"/>
              </a:rPr>
              <a:t>June 2025</a:t>
            </a:r>
            <a:endParaRPr lang="en-US" sz="1600">
              <a:latin typeface="Arial"/>
              <a:cs typeface="Arial"/>
            </a:endParaRPr>
          </a:p>
          <a:p>
            <a:r>
              <a:rPr lang="en-US" sz="1600">
                <a:latin typeface="Arial"/>
                <a:cs typeface="Arial"/>
              </a:rPr>
              <a:t>Child Health Information Services (CHIS)</a:t>
            </a:r>
            <a:endParaRPr lang="en-US" sz="2000"/>
          </a:p>
          <a:p>
            <a:endParaRPr lang="en-US"/>
          </a:p>
        </p:txBody>
      </p:sp>
    </p:spTree>
    <p:extLst>
      <p:ext uri="{BB962C8B-B14F-4D97-AF65-F5344CB8AC3E}">
        <p14:creationId xmlns:p14="http://schemas.microsoft.com/office/powerpoint/2010/main" val="116889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8CA0E-3990-6F73-D0CA-9E0994F55467}"/>
              </a:ext>
            </a:extLst>
          </p:cNvPr>
          <p:cNvSpPr>
            <a:spLocks noGrp="1"/>
          </p:cNvSpPr>
          <p:nvPr>
            <p:ph type="title"/>
          </p:nvPr>
        </p:nvSpPr>
        <p:spPr/>
        <p:txBody>
          <a:bodyPr>
            <a:normAutofit/>
          </a:bodyPr>
          <a:lstStyle/>
          <a:p>
            <a:r>
              <a:rPr lang="en-GB" sz="2600"/>
              <a:t>Introducing texting for child vaccination invitations</a:t>
            </a:r>
          </a:p>
        </p:txBody>
      </p:sp>
      <p:sp>
        <p:nvSpPr>
          <p:cNvPr id="3" name="Content Placeholder 2">
            <a:extLst>
              <a:ext uri="{FF2B5EF4-FFF2-40B4-BE49-F238E27FC236}">
                <a16:creationId xmlns:a16="http://schemas.microsoft.com/office/drawing/2014/main" id="{2333D308-F0F0-12CC-DF19-3F4D067CA657}"/>
              </a:ext>
            </a:extLst>
          </p:cNvPr>
          <p:cNvSpPr>
            <a:spLocks noGrp="1"/>
          </p:cNvSpPr>
          <p:nvPr>
            <p:ph idx="1"/>
          </p:nvPr>
        </p:nvSpPr>
        <p:spPr>
          <a:xfrm>
            <a:off x="358003" y="936540"/>
            <a:ext cx="11557477" cy="1505002"/>
          </a:xfrm>
        </p:spPr>
        <p:txBody>
          <a:bodyPr vert="horz" lIns="0" tIns="36000" rIns="91440" bIns="45720" rtlCol="0" anchor="t">
            <a:normAutofit lnSpcReduction="10000"/>
          </a:bodyPr>
          <a:lstStyle/>
          <a:p>
            <a:pPr marL="0" indent="0">
              <a:lnSpc>
                <a:spcPct val="110000"/>
              </a:lnSpc>
              <a:buNone/>
            </a:pPr>
            <a:r>
              <a:rPr lang="en-GB" sz="1800" dirty="0">
                <a:solidFill>
                  <a:schemeClr val="tx1"/>
                </a:solidFill>
                <a:effectLst/>
                <a:latin typeface="Arial"/>
                <a:ea typeface="MS PGothic"/>
                <a:cs typeface="Arial"/>
              </a:rPr>
              <a:t>CHIS currently supports GP childhood va</a:t>
            </a:r>
            <a:r>
              <a:rPr lang="en-GB" sz="1800" dirty="0">
                <a:solidFill>
                  <a:schemeClr val="tx1"/>
                </a:solidFill>
                <a:latin typeface="Arial"/>
                <a:ea typeface="MS PGothic"/>
                <a:cs typeface="Arial"/>
              </a:rPr>
              <a:t>ccination call/recall using 100% </a:t>
            </a:r>
            <a:r>
              <a:rPr lang="en-GB" sz="1800" dirty="0">
                <a:solidFill>
                  <a:schemeClr val="tx1"/>
                </a:solidFill>
                <a:effectLst/>
                <a:latin typeface="Arial"/>
                <a:ea typeface="MS PGothic"/>
                <a:cs typeface="Arial"/>
              </a:rPr>
              <a:t>letter across Surrey and Thames Valley. </a:t>
            </a:r>
          </a:p>
          <a:p>
            <a:pPr marL="0" indent="0">
              <a:lnSpc>
                <a:spcPct val="110000"/>
              </a:lnSpc>
              <a:buNone/>
            </a:pPr>
            <a:r>
              <a:rPr lang="en-GB" sz="1800" b="1" dirty="0">
                <a:solidFill>
                  <a:schemeClr val="tx1"/>
                </a:solidFill>
                <a:effectLst/>
                <a:latin typeface="Arial"/>
                <a:ea typeface="MS PGothic"/>
                <a:cs typeface="Arial"/>
              </a:rPr>
              <a:t>We are transitioning towards text-first approach involving a mixture of texts and </a:t>
            </a:r>
            <a:r>
              <a:rPr lang="en-GB" sz="1800" b="1" dirty="0">
                <a:solidFill>
                  <a:schemeClr val="tx1"/>
                </a:solidFill>
                <a:latin typeface="Arial"/>
                <a:ea typeface="MS PGothic"/>
                <a:cs typeface="Arial"/>
              </a:rPr>
              <a:t>letters from July/August 2025, </a:t>
            </a:r>
            <a:r>
              <a:rPr lang="en-GB" sz="1800" dirty="0">
                <a:solidFill>
                  <a:schemeClr val="tx1"/>
                </a:solidFill>
                <a:effectLst/>
                <a:latin typeface="Arial"/>
                <a:ea typeface="MS PGothic"/>
                <a:cs typeface="Arial"/>
              </a:rPr>
              <a:t>in </a:t>
            </a:r>
            <a:r>
              <a:rPr lang="en-GB" sz="1800" dirty="0">
                <a:solidFill>
                  <a:schemeClr val="tx1"/>
                </a:solidFill>
                <a:latin typeface="Arial"/>
                <a:ea typeface="MS PGothic"/>
                <a:cs typeface="Arial"/>
              </a:rPr>
              <a:t>line</a:t>
            </a:r>
            <a:r>
              <a:rPr lang="en-GB" sz="1800" dirty="0">
                <a:solidFill>
                  <a:schemeClr val="tx1"/>
                </a:solidFill>
                <a:latin typeface="+mn-lt"/>
                <a:ea typeface="MS PGothic"/>
                <a:cs typeface="Arial"/>
              </a:rPr>
              <a:t> with national strategies </a:t>
            </a:r>
            <a:r>
              <a:rPr lang="en-GB" sz="1400" dirty="0">
                <a:solidFill>
                  <a:schemeClr val="tx1"/>
                </a:solidFill>
                <a:latin typeface="+mn-lt"/>
                <a:ea typeface="MS PGothic"/>
                <a:cs typeface="Arial"/>
              </a:rPr>
              <a:t>(NHS Long Term Plan, NHS Ten Year Health Plan, Net Zero). </a:t>
            </a:r>
            <a:r>
              <a:rPr lang="en-GB" sz="1400" dirty="0">
                <a:solidFill>
                  <a:schemeClr val="tx1"/>
                </a:solidFill>
              </a:rPr>
              <a:t>Texts reminding parents to contact their GP to book an appointment will be sent from July 21st in Berkshire, Oxfordshire and Buckinghamshire. Practices will start to see patients attending appointments without CHIS letters from August 4th. Surrey is in phase 2, these changes will be seen in September. </a:t>
            </a:r>
            <a:endParaRPr lang="en-GB" sz="1800" dirty="0">
              <a:solidFill>
                <a:schemeClr val="tx1"/>
              </a:solidFill>
              <a:latin typeface="+mn-lt"/>
              <a:ea typeface="MS PGothic"/>
              <a:cs typeface="Arial"/>
            </a:endParaRPr>
          </a:p>
          <a:p>
            <a:pPr marL="0" indent="0">
              <a:lnSpc>
                <a:spcPct val="110000"/>
              </a:lnSpc>
              <a:buNone/>
            </a:pPr>
            <a:endParaRPr lang="en-GB" sz="1400" dirty="0">
              <a:solidFill>
                <a:schemeClr val="tx1"/>
              </a:solidFill>
              <a:latin typeface="+mn-lt"/>
              <a:ea typeface="MS PGothic" panose="020B0600070205080204" pitchFamily="34" charset="-128"/>
            </a:endParaRPr>
          </a:p>
          <a:p>
            <a:pPr marL="0" indent="0">
              <a:lnSpc>
                <a:spcPct val="110000"/>
              </a:lnSpc>
              <a:buNone/>
            </a:pPr>
            <a:endParaRPr lang="en-GB" sz="1800" dirty="0">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p:txBody>
      </p:sp>
      <p:pic>
        <p:nvPicPr>
          <p:cNvPr id="5" name="Picture 4" descr="A person holding a baby and looking at a cellphone&#10;&#10;AI-generated content may be incorrect.">
            <a:extLst>
              <a:ext uri="{FF2B5EF4-FFF2-40B4-BE49-F238E27FC236}">
                <a16:creationId xmlns:a16="http://schemas.microsoft.com/office/drawing/2014/main" id="{BF247698-647F-2F73-149F-CED062173F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3638" y="2531395"/>
            <a:ext cx="2427653" cy="15712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a:extLst>
              <a:ext uri="{FF2B5EF4-FFF2-40B4-BE49-F238E27FC236}">
                <a16:creationId xmlns:a16="http://schemas.microsoft.com/office/drawing/2014/main" id="{83C4DFDE-8851-6E5D-E9B9-FB1A465446F1}"/>
              </a:ext>
            </a:extLst>
          </p:cNvPr>
          <p:cNvSpPr txBox="1"/>
          <p:nvPr/>
        </p:nvSpPr>
        <p:spPr>
          <a:xfrm>
            <a:off x="0" y="2539064"/>
            <a:ext cx="9051427" cy="2811026"/>
          </a:xfrm>
          <a:prstGeom prst="rect">
            <a:avLst/>
          </a:prstGeom>
          <a:noFill/>
        </p:spPr>
        <p:txBody>
          <a:bodyPr wrap="square" lIns="91440" tIns="45720" rIns="91440" bIns="45720" anchor="t">
            <a:spAutoFit/>
          </a:bodyPr>
          <a:lstStyle/>
          <a:p>
            <a:pPr marL="285750" indent="-285750">
              <a:lnSpc>
                <a:spcPct val="110000"/>
              </a:lnSpc>
              <a:buFont typeface="Arial" panose="020B0604020202020204" pitchFamily="34" charset="0"/>
              <a:buChar char="•"/>
            </a:pPr>
            <a:r>
              <a:rPr lang="en-GB" sz="1800" b="1" dirty="0">
                <a:solidFill>
                  <a:srgbClr val="0070C0"/>
                </a:solidFill>
                <a:ea typeface="MS PGothic"/>
              </a:rPr>
              <a:t>User engagement: </a:t>
            </a:r>
            <a:r>
              <a:rPr lang="en-GB" sz="1800" dirty="0">
                <a:solidFill>
                  <a:schemeClr val="accent1">
                    <a:lumMod val="50000"/>
                  </a:schemeClr>
                </a:solidFill>
                <a:ea typeface="MS PGothic"/>
              </a:rPr>
              <a:t>CHIS </a:t>
            </a:r>
            <a:r>
              <a:rPr lang="en-GB" sz="1800" dirty="0">
                <a:ea typeface="MS PGothic"/>
              </a:rPr>
              <a:t>engaged with </a:t>
            </a:r>
            <a:r>
              <a:rPr lang="en-GB" dirty="0">
                <a:ea typeface="MS PGothic"/>
              </a:rPr>
              <a:t>1,689</a:t>
            </a:r>
            <a:r>
              <a:rPr lang="en-GB" sz="1800" dirty="0">
                <a:ea typeface="MS PGothic"/>
              </a:rPr>
              <a:t> parents/carers and health professionals (including GPs) throughout 2024 to inform the process. </a:t>
            </a:r>
            <a:endParaRPr lang="en-GB" sz="2000" b="1" dirty="0">
              <a:ea typeface="MS PGothic"/>
            </a:endParaRPr>
          </a:p>
          <a:p>
            <a:pPr marL="742950" lvl="1" indent="-285750">
              <a:lnSpc>
                <a:spcPct val="110000"/>
              </a:lnSpc>
              <a:buFont typeface="Arial" panose="020B0604020202020204" pitchFamily="34" charset="0"/>
              <a:buChar char="•"/>
            </a:pPr>
            <a:r>
              <a:rPr lang="en-GB" dirty="0">
                <a:solidFill>
                  <a:schemeClr val="tx1"/>
                </a:solidFill>
                <a:latin typeface="+mn-lt"/>
                <a:ea typeface="MS PGothic" panose="020B0600070205080204" pitchFamily="34" charset="-128"/>
              </a:rPr>
              <a:t>Text was the preferred contact method for the majority of respondents</a:t>
            </a:r>
          </a:p>
          <a:p>
            <a:pPr marL="742950" lvl="1" indent="-285750">
              <a:lnSpc>
                <a:spcPct val="110000"/>
              </a:lnSpc>
              <a:buFont typeface="Arial" panose="020B0604020202020204" pitchFamily="34" charset="0"/>
              <a:buChar char="•"/>
            </a:pPr>
            <a:r>
              <a:rPr lang="en-GB" dirty="0">
                <a:solidFill>
                  <a:schemeClr val="tx1"/>
                </a:solidFill>
                <a:latin typeface="+mn-lt"/>
                <a:ea typeface="MS PGothic" panose="020B0600070205080204" pitchFamily="34" charset="-128"/>
              </a:rPr>
              <a:t>Im</a:t>
            </a:r>
            <a:r>
              <a:rPr lang="en-GB" dirty="0">
                <a:ea typeface="MS PGothic" panose="020B0600070205080204" pitchFamily="34" charset="-128"/>
              </a:rPr>
              <a:t>provements were made to the text wording and mixed text/letter approach</a:t>
            </a:r>
            <a:endParaRPr lang="en-GB" dirty="0">
              <a:solidFill>
                <a:schemeClr val="tx1"/>
              </a:solidFill>
              <a:latin typeface="+mn-lt"/>
              <a:ea typeface="MS PGothic" panose="020B0600070205080204" pitchFamily="34" charset="-128"/>
            </a:endParaRPr>
          </a:p>
          <a:p>
            <a:pPr marL="742950" lvl="1" indent="-285750">
              <a:lnSpc>
                <a:spcPct val="110000"/>
              </a:lnSpc>
              <a:buFont typeface="Arial" panose="020B0604020202020204" pitchFamily="34" charset="0"/>
              <a:buChar char="•"/>
            </a:pPr>
            <a:r>
              <a:rPr lang="en-GB" sz="1800" dirty="0">
                <a:ea typeface="MS PGothic" panose="020B0600070205080204" pitchFamily="34" charset="-128"/>
              </a:rPr>
              <a:t>It was agreed f</a:t>
            </a:r>
            <a:r>
              <a:rPr lang="en-GB" sz="1800" dirty="0">
                <a:solidFill>
                  <a:schemeClr val="tx1"/>
                </a:solidFill>
                <a:latin typeface="+mn-lt"/>
                <a:ea typeface="MS PGothic" panose="020B0600070205080204" pitchFamily="34" charset="-128"/>
              </a:rPr>
              <a:t>aster delivery will enable </a:t>
            </a:r>
            <a:r>
              <a:rPr lang="en-GB" dirty="0">
                <a:ea typeface="MS PGothic" panose="020B0600070205080204" pitchFamily="34" charset="-128"/>
              </a:rPr>
              <a:t>prompt booking and timely vaccination</a:t>
            </a:r>
          </a:p>
          <a:p>
            <a:pPr marL="742950" lvl="1" indent="-285750">
              <a:lnSpc>
                <a:spcPct val="110000"/>
              </a:lnSpc>
              <a:buFont typeface="Arial" panose="020B0604020202020204" pitchFamily="34" charset="0"/>
              <a:buChar char="•"/>
            </a:pPr>
            <a:endParaRPr lang="en-GB" sz="1800" dirty="0">
              <a:solidFill>
                <a:schemeClr val="tx1"/>
              </a:solidFill>
              <a:latin typeface="+mn-lt"/>
              <a:ea typeface="MS PGothic" panose="020B0600070205080204" pitchFamily="34" charset="-128"/>
            </a:endParaRPr>
          </a:p>
          <a:p>
            <a:pPr lvl="1">
              <a:lnSpc>
                <a:spcPct val="110000"/>
              </a:lnSpc>
            </a:pPr>
            <a:endParaRPr lang="en-GB" b="0" i="0" dirty="0">
              <a:solidFill>
                <a:schemeClr val="tx1"/>
              </a:solidFill>
              <a:effectLst/>
              <a:latin typeface="Arial" panose="020B0604020202020204" pitchFamily="34" charset="0"/>
            </a:endParaRPr>
          </a:p>
          <a:p>
            <a:pPr marL="742950" lvl="1" indent="-285750">
              <a:lnSpc>
                <a:spcPct val="110000"/>
              </a:lnSpc>
              <a:buFont typeface="Arial" panose="020B0604020202020204" pitchFamily="34" charset="0"/>
              <a:buChar char="•"/>
            </a:pPr>
            <a:endParaRPr lang="en-GB" dirty="0">
              <a:solidFill>
                <a:schemeClr val="tx1"/>
              </a:solidFill>
              <a:latin typeface="+mn-lt"/>
              <a:ea typeface="MS PGothic" panose="020B0600070205080204" pitchFamily="34" charset="-128"/>
            </a:endParaRPr>
          </a:p>
          <a:p>
            <a:pPr>
              <a:lnSpc>
                <a:spcPct val="110000"/>
              </a:lnSpc>
            </a:pPr>
            <a:endParaRPr lang="en-GB" sz="1800" dirty="0">
              <a:solidFill>
                <a:schemeClr val="tx1"/>
              </a:solidFill>
              <a:latin typeface="+mn-lt"/>
              <a:ea typeface="MS PGothic" panose="020B0600070205080204" pitchFamily="34" charset="-128"/>
            </a:endParaRPr>
          </a:p>
        </p:txBody>
      </p:sp>
      <p:sp>
        <p:nvSpPr>
          <p:cNvPr id="7" name="TextBox 6">
            <a:extLst>
              <a:ext uri="{FF2B5EF4-FFF2-40B4-BE49-F238E27FC236}">
                <a16:creationId xmlns:a16="http://schemas.microsoft.com/office/drawing/2014/main" id="{708B0D3F-119C-673D-EC0B-067150A3E032}"/>
              </a:ext>
            </a:extLst>
          </p:cNvPr>
          <p:cNvSpPr txBox="1"/>
          <p:nvPr/>
        </p:nvSpPr>
        <p:spPr>
          <a:xfrm>
            <a:off x="33632" y="4200149"/>
            <a:ext cx="11892022" cy="1896930"/>
          </a:xfrm>
          <a:prstGeom prst="rect">
            <a:avLst/>
          </a:prstGeom>
          <a:noFill/>
        </p:spPr>
        <p:txBody>
          <a:bodyPr wrap="square">
            <a:spAutoFit/>
          </a:bodyPr>
          <a:lstStyle/>
          <a:p>
            <a:pPr marL="285750" indent="-285750">
              <a:lnSpc>
                <a:spcPct val="110000"/>
              </a:lnSpc>
              <a:buFont typeface="Arial" panose="020B0604020202020204" pitchFamily="34" charset="0"/>
              <a:buChar char="•"/>
            </a:pPr>
            <a:r>
              <a:rPr lang="en-GB" b="1" dirty="0">
                <a:solidFill>
                  <a:srgbClr val="0070C0"/>
                </a:solidFill>
                <a:ea typeface="MS PGothic" panose="020B0600070205080204" pitchFamily="34" charset="-128"/>
              </a:rPr>
              <a:t>Pilot findings: </a:t>
            </a:r>
            <a:r>
              <a:rPr lang="en-GB" sz="1800" dirty="0">
                <a:solidFill>
                  <a:schemeClr val="tx1"/>
                </a:solidFill>
              </a:rPr>
              <a:t>the text-first approach </a:t>
            </a:r>
            <a:r>
              <a:rPr lang="en-GB" dirty="0"/>
              <a:t>was</a:t>
            </a:r>
            <a:r>
              <a:rPr lang="en-GB" sz="1800" dirty="0">
                <a:solidFill>
                  <a:schemeClr val="tx1"/>
                </a:solidFill>
              </a:rPr>
              <a:t> been piloted in </a:t>
            </a:r>
            <a:r>
              <a:rPr lang="en-GB" sz="1800" b="0" i="0" dirty="0">
                <a:solidFill>
                  <a:schemeClr val="tx1"/>
                </a:solidFill>
                <a:effectLst/>
                <a:latin typeface="Arial" panose="020B0604020202020204" pitchFamily="34" charset="0"/>
              </a:rPr>
              <a:t>West Berkshire and the Thames Valley part of Frimley.</a:t>
            </a:r>
          </a:p>
          <a:p>
            <a:pPr>
              <a:lnSpc>
                <a:spcPct val="110000"/>
              </a:lnSpc>
            </a:pPr>
            <a:r>
              <a:rPr lang="en-GB" sz="1800" b="0" i="0" dirty="0">
                <a:solidFill>
                  <a:schemeClr val="tx1"/>
                </a:solidFill>
                <a:effectLst/>
                <a:latin typeface="Arial" panose="020B0604020202020204" pitchFamily="34" charset="0"/>
              </a:rPr>
              <a:t> </a:t>
            </a:r>
          </a:p>
          <a:p>
            <a:pPr marL="742950" lvl="1" indent="-285750">
              <a:lnSpc>
                <a:spcPct val="110000"/>
              </a:lnSpc>
              <a:buFont typeface="Arial" panose="020B0604020202020204" pitchFamily="34" charset="0"/>
              <a:buChar char="•"/>
            </a:pPr>
            <a:r>
              <a:rPr lang="en-GB" dirty="0">
                <a:solidFill>
                  <a:schemeClr val="tx1"/>
                </a:solidFill>
                <a:ea typeface="MS PGothic" panose="020B0600070205080204" pitchFamily="34" charset="-128"/>
              </a:rPr>
              <a:t>Text</a:t>
            </a:r>
            <a:r>
              <a:rPr lang="en-GB" dirty="0">
                <a:solidFill>
                  <a:schemeClr val="tx1"/>
                </a:solidFill>
                <a:effectLst/>
                <a:latin typeface="Arial" panose="020B0604020202020204" pitchFamily="34" charset="0"/>
                <a:ea typeface="MS PGothic" panose="020B0600070205080204" pitchFamily="34" charset="-128"/>
                <a:cs typeface="Arial" panose="020B0604020202020204" pitchFamily="34" charset="0"/>
              </a:rPr>
              <a:t>-first invitations for childhood vaccination were as effective as the previous letter-only approach (timeliness and uptake) across the full CHIS pilot areas</a:t>
            </a:r>
          </a:p>
          <a:p>
            <a:pPr marL="742950" lvl="1" indent="-285750">
              <a:lnSpc>
                <a:spcPct val="110000"/>
              </a:lnSpc>
              <a:buFont typeface="Arial" panose="020B0604020202020204" pitchFamily="34" charset="0"/>
              <a:buChar char="•"/>
            </a:pPr>
            <a:r>
              <a:rPr lang="en-GB" i="0" dirty="0">
                <a:solidFill>
                  <a:schemeClr val="tx1"/>
                </a:solidFill>
                <a:effectLst/>
                <a:latin typeface="Arial" panose="020B0604020202020204" pitchFamily="34" charset="0"/>
              </a:rPr>
              <a:t>Texting before letters had a marked positive impact on uptake for </a:t>
            </a:r>
            <a:r>
              <a:rPr lang="en-GB" dirty="0">
                <a:latin typeface="Arial" panose="020B0604020202020204" pitchFamily="34" charset="0"/>
              </a:rPr>
              <a:t>children in ethnic minorities and in higher deprivation areas</a:t>
            </a:r>
          </a:p>
        </p:txBody>
      </p:sp>
    </p:spTree>
    <p:extLst>
      <p:ext uri="{BB962C8B-B14F-4D97-AF65-F5344CB8AC3E}">
        <p14:creationId xmlns:p14="http://schemas.microsoft.com/office/powerpoint/2010/main" val="3584361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2A465-78F8-8F82-11F3-CD9A89A1552B}"/>
              </a:ext>
            </a:extLst>
          </p:cNvPr>
          <p:cNvSpPr>
            <a:spLocks noGrp="1"/>
          </p:cNvSpPr>
          <p:nvPr>
            <p:ph type="title"/>
          </p:nvPr>
        </p:nvSpPr>
        <p:spPr/>
        <p:txBody>
          <a:bodyPr>
            <a:normAutofit/>
          </a:bodyPr>
          <a:lstStyle/>
          <a:p>
            <a:r>
              <a:rPr lang="en-GB" sz="2600">
                <a:latin typeface="Arial"/>
                <a:cs typeface="Arial"/>
              </a:rPr>
              <a:t>What does this mean for GPs in Surrey &amp; Thames Valley?</a:t>
            </a:r>
            <a:endParaRPr lang="en-GB" sz="2600"/>
          </a:p>
        </p:txBody>
      </p:sp>
      <p:sp>
        <p:nvSpPr>
          <p:cNvPr id="6" name="TextBox 5">
            <a:extLst>
              <a:ext uri="{FF2B5EF4-FFF2-40B4-BE49-F238E27FC236}">
                <a16:creationId xmlns:a16="http://schemas.microsoft.com/office/drawing/2014/main" id="{F4383D3A-A9BD-E39C-C101-1F0FAFC311F0}"/>
              </a:ext>
            </a:extLst>
          </p:cNvPr>
          <p:cNvSpPr txBox="1"/>
          <p:nvPr/>
        </p:nvSpPr>
        <p:spPr>
          <a:xfrm>
            <a:off x="201294" y="843677"/>
            <a:ext cx="11789412" cy="3970318"/>
          </a:xfrm>
          <a:prstGeom prst="rect">
            <a:avLst/>
          </a:prstGeom>
          <a:noFill/>
        </p:spPr>
        <p:txBody>
          <a:bodyPr wrap="square">
            <a:spAutoFit/>
          </a:bodyPr>
          <a:lstStyle/>
          <a:p>
            <a:r>
              <a:rPr lang="en-GB" b="1">
                <a:solidFill>
                  <a:srgbClr val="0070C0"/>
                </a:solidFill>
                <a:latin typeface="+mj-lt"/>
              </a:rPr>
              <a:t>What is changing? </a:t>
            </a:r>
          </a:p>
          <a:p>
            <a:pPr marL="0" indent="0">
              <a:buNone/>
            </a:pPr>
            <a:endParaRPr lang="en-GB" b="1">
              <a:solidFill>
                <a:srgbClr val="0070C0"/>
              </a:solidFill>
              <a:latin typeface="+mj-lt"/>
            </a:endParaRPr>
          </a:p>
          <a:p>
            <a:pPr marL="285750" indent="-285750">
              <a:buFont typeface="Arial" panose="020B0604020202020204" pitchFamily="34" charset="0"/>
              <a:buChar char="•"/>
            </a:pPr>
            <a:r>
              <a:rPr lang="en-GB">
                <a:solidFill>
                  <a:schemeClr val="tx2">
                    <a:lumMod val="50000"/>
                  </a:schemeClr>
                </a:solidFill>
                <a:latin typeface="+mj-lt"/>
              </a:rPr>
              <a:t>From August, families will arrive at vaccination appointments mostly without a physical CHIS letter. </a:t>
            </a:r>
          </a:p>
          <a:p>
            <a:endParaRPr lang="en-GB">
              <a:latin typeface="+mj-lt"/>
            </a:endParaRPr>
          </a:p>
          <a:p>
            <a:r>
              <a:rPr lang="en-GB" b="1">
                <a:solidFill>
                  <a:srgbClr val="0070C0"/>
                </a:solidFill>
                <a:latin typeface="+mj-lt"/>
              </a:rPr>
              <a:t>What is staying the same? </a:t>
            </a:r>
          </a:p>
          <a:p>
            <a:endParaRPr lang="en-GB" b="1">
              <a:solidFill>
                <a:schemeClr val="tx2">
                  <a:lumMod val="50000"/>
                </a:schemeClr>
              </a:solidFill>
              <a:latin typeface="+mj-lt"/>
            </a:endParaRPr>
          </a:p>
          <a:p>
            <a:pPr marL="285750" indent="-285750">
              <a:buFont typeface="Arial" panose="020B0604020202020204" pitchFamily="34" charset="0"/>
              <a:buChar char="•"/>
            </a:pPr>
            <a:r>
              <a:rPr lang="en-GB" b="0" i="0">
                <a:solidFill>
                  <a:schemeClr val="tx2">
                    <a:lumMod val="50000"/>
                  </a:schemeClr>
                </a:solidFill>
                <a:effectLst/>
                <a:latin typeface="+mj-lt"/>
              </a:rPr>
              <a:t>Letters will still be used as a follow-up for non-responders, failed </a:t>
            </a:r>
            <a:r>
              <a:rPr lang="en-GB">
                <a:solidFill>
                  <a:schemeClr val="tx2">
                    <a:lumMod val="50000"/>
                  </a:schemeClr>
                </a:solidFill>
                <a:latin typeface="+mj-lt"/>
              </a:rPr>
              <a:t>texts, </a:t>
            </a:r>
            <a:r>
              <a:rPr lang="en-GB" b="0" i="0">
                <a:solidFill>
                  <a:schemeClr val="tx2">
                    <a:lumMod val="50000"/>
                  </a:schemeClr>
                </a:solidFill>
                <a:effectLst/>
                <a:latin typeface="+mj-lt"/>
              </a:rPr>
              <a:t>where no mobile number is available or if parent expresses a letter preference. </a:t>
            </a:r>
            <a:endParaRPr lang="en-GB">
              <a:solidFill>
                <a:schemeClr val="tx2">
                  <a:lumMod val="50000"/>
                </a:schemeClr>
              </a:solidFill>
              <a:latin typeface="+mj-lt"/>
            </a:endParaRPr>
          </a:p>
          <a:p>
            <a:pPr marL="285750" indent="-285750">
              <a:buFont typeface="Arial" panose="020B0604020202020204" pitchFamily="34" charset="0"/>
              <a:buChar char="•"/>
            </a:pPr>
            <a:r>
              <a:rPr lang="en-GB" sz="1800">
                <a:solidFill>
                  <a:schemeClr val="tx2">
                    <a:lumMod val="50000"/>
                  </a:schemeClr>
                </a:solidFill>
                <a:latin typeface="+mj-lt"/>
              </a:rPr>
              <a:t>CHIS will continue to send all practices weekly clinic lists of children invited. </a:t>
            </a:r>
          </a:p>
          <a:p>
            <a:endParaRPr lang="en-GB" sz="1800">
              <a:solidFill>
                <a:schemeClr val="tx2">
                  <a:lumMod val="50000"/>
                </a:schemeClr>
              </a:solidFill>
              <a:latin typeface="+mj-lt"/>
            </a:endParaRPr>
          </a:p>
          <a:p>
            <a:endParaRPr lang="en-GB" b="0" i="0">
              <a:solidFill>
                <a:schemeClr val="tx2">
                  <a:lumMod val="50000"/>
                </a:schemeClr>
              </a:solidFill>
              <a:effectLst/>
              <a:latin typeface="+mj-lt"/>
            </a:endParaRPr>
          </a:p>
          <a:p>
            <a:pPr algn="ctr"/>
            <a:r>
              <a:rPr lang="en-GB" sz="1800" b="1">
                <a:solidFill>
                  <a:schemeClr val="tx2">
                    <a:lumMod val="50000"/>
                  </a:schemeClr>
                </a:solidFill>
                <a:latin typeface="+mj-lt"/>
              </a:rPr>
              <a:t>Mobile number completeness on children’s records is good across Surrey and Thames Valley, please continue to update records. </a:t>
            </a:r>
            <a:endParaRPr lang="en-GB" sz="1800" b="1" i="0">
              <a:solidFill>
                <a:schemeClr val="tx2">
                  <a:lumMod val="50000"/>
                </a:schemeClr>
              </a:solidFill>
              <a:effectLst/>
              <a:latin typeface="+mj-lt"/>
            </a:endParaRPr>
          </a:p>
          <a:p>
            <a:endParaRPr lang="en-GB">
              <a:latin typeface="+mj-lt"/>
            </a:endParaRPr>
          </a:p>
        </p:txBody>
      </p:sp>
      <p:graphicFrame>
        <p:nvGraphicFramePr>
          <p:cNvPr id="8" name="Table 7">
            <a:extLst>
              <a:ext uri="{FF2B5EF4-FFF2-40B4-BE49-F238E27FC236}">
                <a16:creationId xmlns:a16="http://schemas.microsoft.com/office/drawing/2014/main" id="{E617CC01-9915-62BD-B355-F2080ABD8D54}"/>
              </a:ext>
            </a:extLst>
          </p:cNvPr>
          <p:cNvGraphicFramePr>
            <a:graphicFrameLocks noGrp="1"/>
          </p:cNvGraphicFramePr>
          <p:nvPr>
            <p:extLst>
              <p:ext uri="{D42A27DB-BD31-4B8C-83A1-F6EECF244321}">
                <p14:modId xmlns:p14="http://schemas.microsoft.com/office/powerpoint/2010/main" val="1590587993"/>
              </p:ext>
            </p:extLst>
          </p:nvPr>
        </p:nvGraphicFramePr>
        <p:xfrm>
          <a:off x="3812859" y="4595213"/>
          <a:ext cx="4108516" cy="1917527"/>
        </p:xfrm>
        <a:graphic>
          <a:graphicData uri="http://schemas.openxmlformats.org/drawingml/2006/table">
            <a:tbl>
              <a:tblPr firstRow="1" firstCol="1" bandRow="1">
                <a:tableStyleId>{5C22544A-7EE6-4342-B048-85BDC9FD1C3A}</a:tableStyleId>
              </a:tblPr>
              <a:tblGrid>
                <a:gridCol w="2053948">
                  <a:extLst>
                    <a:ext uri="{9D8B030D-6E8A-4147-A177-3AD203B41FA5}">
                      <a16:colId xmlns:a16="http://schemas.microsoft.com/office/drawing/2014/main" val="2233973012"/>
                    </a:ext>
                  </a:extLst>
                </a:gridCol>
                <a:gridCol w="2054568">
                  <a:extLst>
                    <a:ext uri="{9D8B030D-6E8A-4147-A177-3AD203B41FA5}">
                      <a16:colId xmlns:a16="http://schemas.microsoft.com/office/drawing/2014/main" val="736561137"/>
                    </a:ext>
                  </a:extLst>
                </a:gridCol>
              </a:tblGrid>
              <a:tr h="567342">
                <a:tc gridSpan="2">
                  <a:txBody>
                    <a:bodyPr/>
                    <a:lstStyle/>
                    <a:p>
                      <a:pPr algn="ctr">
                        <a:lnSpc>
                          <a:spcPct val="120000"/>
                        </a:lnSpc>
                        <a:spcAft>
                          <a:spcPts val="1000"/>
                        </a:spcAft>
                        <a:buNone/>
                      </a:pPr>
                      <a:r>
                        <a:rPr lang="en-GB" sz="1400">
                          <a:effectLst/>
                        </a:rPr>
                        <a:t>Table showing % of CHIS records that contain a valid, UK mobile phone number</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tc hMerge="1">
                  <a:txBody>
                    <a:bodyPr/>
                    <a:lstStyle/>
                    <a:p>
                      <a:endParaRPr lang="en-GB"/>
                    </a:p>
                  </a:txBody>
                  <a:tcPr/>
                </a:tc>
                <a:extLst>
                  <a:ext uri="{0D108BD9-81ED-4DB2-BD59-A6C34878D82A}">
                    <a16:rowId xmlns:a16="http://schemas.microsoft.com/office/drawing/2014/main" val="2587907706"/>
                  </a:ext>
                </a:extLst>
              </a:tr>
              <a:tr h="270037">
                <a:tc>
                  <a:txBody>
                    <a:bodyPr/>
                    <a:lstStyle/>
                    <a:p>
                      <a:pPr>
                        <a:lnSpc>
                          <a:spcPct val="120000"/>
                        </a:lnSpc>
                        <a:spcAft>
                          <a:spcPts val="1000"/>
                        </a:spcAft>
                        <a:buNone/>
                      </a:pPr>
                      <a:r>
                        <a:rPr lang="en-GB" sz="1400">
                          <a:effectLst/>
                        </a:rPr>
                        <a:t>Berkshire</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tc>
                  <a:txBody>
                    <a:bodyPr/>
                    <a:lstStyle/>
                    <a:p>
                      <a:pPr>
                        <a:lnSpc>
                          <a:spcPct val="120000"/>
                        </a:lnSpc>
                        <a:spcAft>
                          <a:spcPts val="1000"/>
                        </a:spcAft>
                        <a:buNone/>
                      </a:pPr>
                      <a:r>
                        <a:rPr lang="en-GB" sz="1400">
                          <a:effectLst/>
                        </a:rPr>
                        <a:t>92.0%</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extLst>
                  <a:ext uri="{0D108BD9-81ED-4DB2-BD59-A6C34878D82A}">
                    <a16:rowId xmlns:a16="http://schemas.microsoft.com/office/drawing/2014/main" val="4039406315"/>
                  </a:ext>
                </a:extLst>
              </a:tr>
              <a:tr h="270037">
                <a:tc>
                  <a:txBody>
                    <a:bodyPr/>
                    <a:lstStyle/>
                    <a:p>
                      <a:pPr>
                        <a:lnSpc>
                          <a:spcPct val="120000"/>
                        </a:lnSpc>
                        <a:spcAft>
                          <a:spcPts val="1000"/>
                        </a:spcAft>
                        <a:buNone/>
                      </a:pPr>
                      <a:r>
                        <a:rPr lang="en-GB" sz="1400">
                          <a:effectLst/>
                        </a:rPr>
                        <a:t>Oxfordshire </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tc>
                  <a:txBody>
                    <a:bodyPr/>
                    <a:lstStyle/>
                    <a:p>
                      <a:pPr>
                        <a:lnSpc>
                          <a:spcPct val="120000"/>
                        </a:lnSpc>
                        <a:spcAft>
                          <a:spcPts val="1000"/>
                        </a:spcAft>
                        <a:buNone/>
                      </a:pPr>
                      <a:r>
                        <a:rPr lang="en-GB" sz="1400">
                          <a:effectLst/>
                        </a:rPr>
                        <a:t>86.2%</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extLst>
                  <a:ext uri="{0D108BD9-81ED-4DB2-BD59-A6C34878D82A}">
                    <a16:rowId xmlns:a16="http://schemas.microsoft.com/office/drawing/2014/main" val="3192211354"/>
                  </a:ext>
                </a:extLst>
              </a:tr>
              <a:tr h="270037">
                <a:tc>
                  <a:txBody>
                    <a:bodyPr/>
                    <a:lstStyle/>
                    <a:p>
                      <a:pPr>
                        <a:lnSpc>
                          <a:spcPct val="120000"/>
                        </a:lnSpc>
                        <a:spcAft>
                          <a:spcPts val="1000"/>
                        </a:spcAft>
                        <a:buNone/>
                      </a:pPr>
                      <a:r>
                        <a:rPr lang="en-GB" sz="1400">
                          <a:effectLst/>
                        </a:rPr>
                        <a:t>Buckinghamshire </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tc>
                  <a:txBody>
                    <a:bodyPr/>
                    <a:lstStyle/>
                    <a:p>
                      <a:pPr>
                        <a:lnSpc>
                          <a:spcPct val="120000"/>
                        </a:lnSpc>
                        <a:spcAft>
                          <a:spcPts val="1000"/>
                        </a:spcAft>
                        <a:buNone/>
                      </a:pPr>
                      <a:r>
                        <a:rPr lang="en-GB" sz="1400">
                          <a:effectLst/>
                        </a:rPr>
                        <a:t>94.1%</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extLst>
                  <a:ext uri="{0D108BD9-81ED-4DB2-BD59-A6C34878D82A}">
                    <a16:rowId xmlns:a16="http://schemas.microsoft.com/office/drawing/2014/main" val="2216230115"/>
                  </a:ext>
                </a:extLst>
              </a:tr>
              <a:tr h="270037">
                <a:tc>
                  <a:txBody>
                    <a:bodyPr/>
                    <a:lstStyle/>
                    <a:p>
                      <a:pPr>
                        <a:lnSpc>
                          <a:spcPct val="120000"/>
                        </a:lnSpc>
                        <a:spcAft>
                          <a:spcPts val="1000"/>
                        </a:spcAft>
                        <a:buNone/>
                      </a:pPr>
                      <a:r>
                        <a:rPr lang="en-GB" sz="1400">
                          <a:effectLst/>
                        </a:rPr>
                        <a:t>Frimley</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tc>
                  <a:txBody>
                    <a:bodyPr/>
                    <a:lstStyle/>
                    <a:p>
                      <a:pPr>
                        <a:lnSpc>
                          <a:spcPct val="120000"/>
                        </a:lnSpc>
                        <a:spcAft>
                          <a:spcPts val="1000"/>
                        </a:spcAft>
                        <a:buNone/>
                      </a:pPr>
                      <a:r>
                        <a:rPr lang="en-GB" sz="1400">
                          <a:effectLst/>
                        </a:rPr>
                        <a:t>96.4%</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extLst>
                  <a:ext uri="{0D108BD9-81ED-4DB2-BD59-A6C34878D82A}">
                    <a16:rowId xmlns:a16="http://schemas.microsoft.com/office/drawing/2014/main" val="3275301895"/>
                  </a:ext>
                </a:extLst>
              </a:tr>
              <a:tr h="270037">
                <a:tc>
                  <a:txBody>
                    <a:bodyPr/>
                    <a:lstStyle/>
                    <a:p>
                      <a:pPr>
                        <a:lnSpc>
                          <a:spcPct val="120000"/>
                        </a:lnSpc>
                        <a:spcAft>
                          <a:spcPts val="1000"/>
                        </a:spcAft>
                        <a:buNone/>
                      </a:pPr>
                      <a:r>
                        <a:rPr lang="en-GB" sz="1400">
                          <a:effectLst/>
                        </a:rPr>
                        <a:t>Surrey </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tc>
                  <a:txBody>
                    <a:bodyPr/>
                    <a:lstStyle/>
                    <a:p>
                      <a:pPr>
                        <a:lnSpc>
                          <a:spcPct val="120000"/>
                        </a:lnSpc>
                        <a:spcAft>
                          <a:spcPts val="1000"/>
                        </a:spcAft>
                        <a:buNone/>
                      </a:pPr>
                      <a:r>
                        <a:rPr lang="en-GB" sz="1400">
                          <a:effectLst/>
                        </a:rPr>
                        <a:t>98.0%</a:t>
                      </a:r>
                      <a:endParaRPr lang="en-GB" sz="1400">
                        <a:effectLst/>
                        <a:latin typeface="Arial" panose="020B0604020202020204" pitchFamily="34" charset="0"/>
                        <a:ea typeface="MS PGothic" panose="020B0600070205080204" pitchFamily="34" charset="-128"/>
                        <a:cs typeface="Arial" panose="020B0604020202020204" pitchFamily="34" charset="0"/>
                      </a:endParaRPr>
                    </a:p>
                  </a:txBody>
                  <a:tcPr marL="68580" marR="68580" marT="0" marB="0"/>
                </a:tc>
                <a:extLst>
                  <a:ext uri="{0D108BD9-81ED-4DB2-BD59-A6C34878D82A}">
                    <a16:rowId xmlns:a16="http://schemas.microsoft.com/office/drawing/2014/main" val="1642682567"/>
                  </a:ext>
                </a:extLst>
              </a:tr>
            </a:tbl>
          </a:graphicData>
        </a:graphic>
      </p:graphicFrame>
    </p:spTree>
    <p:extLst>
      <p:ext uri="{BB962C8B-B14F-4D97-AF65-F5344CB8AC3E}">
        <p14:creationId xmlns:p14="http://schemas.microsoft.com/office/powerpoint/2010/main" val="2664132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449F4-78D0-9CE4-7838-CA3B30919236}"/>
              </a:ext>
            </a:extLst>
          </p:cNvPr>
          <p:cNvSpPr>
            <a:spLocks noGrp="1"/>
          </p:cNvSpPr>
          <p:nvPr>
            <p:ph type="title"/>
          </p:nvPr>
        </p:nvSpPr>
        <p:spPr/>
        <p:txBody>
          <a:bodyPr>
            <a:normAutofit/>
          </a:bodyPr>
          <a:lstStyle/>
          <a:p>
            <a:r>
              <a:rPr lang="en-GB" sz="2800" b="1">
                <a:solidFill>
                  <a:srgbClr val="0070C0"/>
                </a:solidFill>
              </a:rPr>
              <a:t>What does this mean for you? </a:t>
            </a:r>
            <a:endParaRPr lang="en-GB"/>
          </a:p>
        </p:txBody>
      </p:sp>
      <p:sp>
        <p:nvSpPr>
          <p:cNvPr id="3" name="Content Placeholder 2">
            <a:extLst>
              <a:ext uri="{FF2B5EF4-FFF2-40B4-BE49-F238E27FC236}">
                <a16:creationId xmlns:a16="http://schemas.microsoft.com/office/drawing/2014/main" id="{F0869BCD-D30B-5ACE-0789-0CCAC7738998}"/>
              </a:ext>
            </a:extLst>
          </p:cNvPr>
          <p:cNvSpPr>
            <a:spLocks noGrp="1"/>
          </p:cNvSpPr>
          <p:nvPr>
            <p:ph idx="1"/>
          </p:nvPr>
        </p:nvSpPr>
        <p:spPr>
          <a:xfrm>
            <a:off x="360711" y="908243"/>
            <a:ext cx="6195268" cy="5581047"/>
          </a:xfrm>
        </p:spPr>
        <p:txBody>
          <a:bodyPr vert="horz" lIns="0" tIns="36000" rIns="91440" bIns="45720" rtlCol="0" anchor="t">
            <a:normAutofit fontScale="32500" lnSpcReduction="20000"/>
          </a:bodyPr>
          <a:lstStyle/>
          <a:p>
            <a:pPr marL="0" indent="0">
              <a:buNone/>
            </a:pPr>
            <a:r>
              <a:rPr lang="en-GB" sz="5500" b="1">
                <a:solidFill>
                  <a:srgbClr val="0070C0"/>
                </a:solidFill>
              </a:rPr>
              <a:t>General Practice </a:t>
            </a:r>
          </a:p>
          <a:p>
            <a:pPr marL="227965" indent="-227965">
              <a:lnSpc>
                <a:spcPct val="110000"/>
              </a:lnSpc>
            </a:pPr>
            <a:r>
              <a:rPr lang="en-GB" sz="5500">
                <a:solidFill>
                  <a:schemeClr val="tx2">
                    <a:lumMod val="50000"/>
                  </a:schemeClr>
                </a:solidFill>
                <a:latin typeface="+mn-lt"/>
                <a:cs typeface="Arial"/>
              </a:rPr>
              <a:t>Ensure vaccinating nurses have access to the CHIS weekly clinic lists which will be sent to your generic practice email on a Wednesday-Friday, please see below screenshot </a:t>
            </a:r>
          </a:p>
          <a:p>
            <a:pPr marL="227965" indent="-227965"/>
            <a:endParaRPr lang="en-GB" sz="4300">
              <a:solidFill>
                <a:schemeClr val="tx2">
                  <a:lumMod val="50000"/>
                </a:schemeClr>
              </a:solidFill>
              <a:highlight>
                <a:srgbClr val="FFFF00"/>
              </a:highlight>
              <a:latin typeface="+mn-lt"/>
              <a:cs typeface="Arial"/>
            </a:endParaRPr>
          </a:p>
          <a:p>
            <a:pPr marL="227965" indent="-227965"/>
            <a:endParaRPr lang="en-GB" sz="4300">
              <a:solidFill>
                <a:schemeClr val="tx2">
                  <a:lumMod val="50000"/>
                </a:schemeClr>
              </a:solidFill>
              <a:highlight>
                <a:srgbClr val="FFFF00"/>
              </a:highlight>
              <a:latin typeface="+mn-lt"/>
              <a:cs typeface="Arial"/>
            </a:endParaRPr>
          </a:p>
          <a:p>
            <a:pPr marL="227965" indent="-227965"/>
            <a:endParaRPr lang="en-GB" sz="4300">
              <a:solidFill>
                <a:schemeClr val="tx2">
                  <a:lumMod val="50000"/>
                </a:schemeClr>
              </a:solidFill>
              <a:highlight>
                <a:srgbClr val="FFFF00"/>
              </a:highlight>
              <a:latin typeface="+mn-lt"/>
              <a:cs typeface="Arial"/>
            </a:endParaRPr>
          </a:p>
          <a:p>
            <a:pPr marL="227965" indent="-227965"/>
            <a:endParaRPr lang="en-GB" sz="4300">
              <a:solidFill>
                <a:schemeClr val="tx2">
                  <a:lumMod val="50000"/>
                </a:schemeClr>
              </a:solidFill>
              <a:highlight>
                <a:srgbClr val="FFFF00"/>
              </a:highlight>
              <a:latin typeface="+mn-lt"/>
              <a:cs typeface="Arial"/>
            </a:endParaRPr>
          </a:p>
          <a:p>
            <a:pPr marL="227965" indent="-227965"/>
            <a:endParaRPr lang="en-GB" sz="4300">
              <a:solidFill>
                <a:schemeClr val="tx2">
                  <a:lumMod val="50000"/>
                </a:schemeClr>
              </a:solidFill>
              <a:highlight>
                <a:srgbClr val="FFFF00"/>
              </a:highlight>
              <a:latin typeface="+mn-lt"/>
              <a:cs typeface="Arial"/>
            </a:endParaRPr>
          </a:p>
          <a:p>
            <a:pPr marL="227965" indent="-227965"/>
            <a:endParaRPr lang="en-GB" sz="4300">
              <a:solidFill>
                <a:schemeClr val="tx2">
                  <a:lumMod val="50000"/>
                </a:schemeClr>
              </a:solidFill>
              <a:highlight>
                <a:srgbClr val="FFFF00"/>
              </a:highlight>
              <a:latin typeface="+mn-lt"/>
              <a:cs typeface="Arial"/>
            </a:endParaRPr>
          </a:p>
          <a:p>
            <a:pPr marL="227965" indent="-227965"/>
            <a:endParaRPr lang="en-GB" sz="4300">
              <a:solidFill>
                <a:schemeClr val="tx2">
                  <a:lumMod val="50000"/>
                </a:schemeClr>
              </a:solidFill>
              <a:highlight>
                <a:srgbClr val="FFFF00"/>
              </a:highlight>
              <a:latin typeface="+mn-lt"/>
              <a:cs typeface="Arial"/>
            </a:endParaRPr>
          </a:p>
          <a:p>
            <a:pPr marL="0" indent="0">
              <a:buNone/>
            </a:pPr>
            <a:endParaRPr lang="en-GB" sz="4300">
              <a:solidFill>
                <a:schemeClr val="tx2">
                  <a:lumMod val="50000"/>
                </a:schemeClr>
              </a:solidFill>
              <a:highlight>
                <a:srgbClr val="FFFF00"/>
              </a:highlight>
              <a:latin typeface="+mn-lt"/>
              <a:cs typeface="Arial"/>
            </a:endParaRPr>
          </a:p>
          <a:p>
            <a:pPr marL="227965" indent="-227965"/>
            <a:r>
              <a:rPr lang="en-GB" sz="5200">
                <a:solidFill>
                  <a:schemeClr val="tx2">
                    <a:lumMod val="50000"/>
                  </a:schemeClr>
                </a:solidFill>
                <a:latin typeface="+mn-lt"/>
                <a:cs typeface="Arial"/>
              </a:rPr>
              <a:t>Vaccinating nurses should continue to check the child’s GP record and use clinical judgment before vaccinating</a:t>
            </a:r>
          </a:p>
          <a:p>
            <a:pPr marL="227965" indent="-227965"/>
            <a:r>
              <a:rPr lang="en-GB" sz="5200">
                <a:solidFill>
                  <a:schemeClr val="tx2">
                    <a:lumMod val="50000"/>
                  </a:schemeClr>
                </a:solidFill>
                <a:latin typeface="+mn-lt"/>
                <a:cs typeface="Arial"/>
              </a:rPr>
              <a:t>Continue to check and update children’s records with an accurate mobile number </a:t>
            </a:r>
          </a:p>
          <a:p>
            <a:pPr marL="227965" indent="-227965"/>
            <a:r>
              <a:rPr lang="en-GB" sz="5200">
                <a:solidFill>
                  <a:schemeClr val="tx2">
                    <a:lumMod val="50000"/>
                  </a:schemeClr>
                </a:solidFill>
                <a:latin typeface="+mn-lt"/>
                <a:cs typeface="Arial"/>
              </a:rPr>
              <a:t>Update the child’s GP record if parent has communication preference for letter, this will come through to CHIS</a:t>
            </a:r>
          </a:p>
          <a:p>
            <a:pPr marL="227965" indent="-227965"/>
            <a:endParaRPr lang="en-GB" sz="2000">
              <a:solidFill>
                <a:schemeClr val="tx2">
                  <a:lumMod val="50000"/>
                </a:schemeClr>
              </a:solidFill>
            </a:endParaRPr>
          </a:p>
          <a:p>
            <a:pPr marL="0" indent="0">
              <a:buNone/>
            </a:pPr>
            <a:endParaRPr lang="en-GB"/>
          </a:p>
        </p:txBody>
      </p:sp>
      <p:sp>
        <p:nvSpPr>
          <p:cNvPr id="7" name="TextBox 6">
            <a:extLst>
              <a:ext uri="{FF2B5EF4-FFF2-40B4-BE49-F238E27FC236}">
                <a16:creationId xmlns:a16="http://schemas.microsoft.com/office/drawing/2014/main" id="{B9A014BE-40DD-B657-6742-1AE536D7F95D}"/>
              </a:ext>
            </a:extLst>
          </p:cNvPr>
          <p:cNvSpPr txBox="1"/>
          <p:nvPr/>
        </p:nvSpPr>
        <p:spPr>
          <a:xfrm>
            <a:off x="6555979" y="867794"/>
            <a:ext cx="5526978" cy="415498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70C0"/>
                </a:solidFill>
                <a:effectLst/>
                <a:uLnTx/>
                <a:uFillTx/>
                <a:latin typeface="Arial" panose="020B0604020202020204"/>
                <a:ea typeface="+mn-ea"/>
                <a:cs typeface="+mn-cs"/>
              </a:rPr>
              <a:t>ICBs, Local Authorities, LMCs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a:ln>
                <a:noFill/>
              </a:ln>
              <a:solidFill>
                <a:srgbClr val="8597A3">
                  <a:lumMod val="50000"/>
                </a:srgbClr>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a:ln>
                  <a:noFill/>
                </a:ln>
                <a:solidFill>
                  <a:srgbClr val="8597A3">
                    <a:lumMod val="50000"/>
                  </a:srgbClr>
                </a:solidFill>
                <a:effectLst/>
                <a:uLnTx/>
                <a:uFillTx/>
                <a:latin typeface="Arial" panose="020B0604020202020204"/>
                <a:ea typeface="+mn-ea"/>
                <a:cs typeface="+mn-cs"/>
              </a:rPr>
              <a:t>Communicate about </a:t>
            </a:r>
            <a:r>
              <a:rPr kumimoji="0" lang="en-GB" sz="1700" b="0" i="0" u="none" strike="noStrike" kern="1200" cap="none" spc="0" normalizeH="0" baseline="0" noProof="0" err="1">
                <a:ln>
                  <a:noFill/>
                </a:ln>
                <a:solidFill>
                  <a:srgbClr val="8597A3">
                    <a:lumMod val="50000"/>
                  </a:srgbClr>
                </a:solidFill>
                <a:effectLst/>
                <a:uLnTx/>
                <a:uFillTx/>
                <a:latin typeface="Arial" panose="020B0604020202020204"/>
                <a:ea typeface="+mn-ea"/>
                <a:cs typeface="+mn-cs"/>
              </a:rPr>
              <a:t>th</a:t>
            </a:r>
            <a:r>
              <a:rPr lang="en-GB" sz="1700">
                <a:solidFill>
                  <a:srgbClr val="8597A3">
                    <a:lumMod val="50000"/>
                  </a:srgbClr>
                </a:solidFill>
                <a:latin typeface="Arial" panose="020B0604020202020204"/>
              </a:rPr>
              <a:t>is move to text-first vaccination invitations</a:t>
            </a:r>
            <a:r>
              <a:rPr kumimoji="0" lang="en-GB" sz="1700" b="0" i="0" u="none" strike="noStrike" kern="1200" cap="none" spc="0" normalizeH="0" baseline="0" noProof="0">
                <a:ln>
                  <a:noFill/>
                </a:ln>
                <a:solidFill>
                  <a:srgbClr val="8597A3">
                    <a:lumMod val="50000"/>
                  </a:srgbClr>
                </a:solidFill>
                <a:effectLst/>
                <a:uLnTx/>
                <a:uFillTx/>
                <a:latin typeface="Arial" panose="020B0604020202020204"/>
                <a:ea typeface="+mn-ea"/>
                <a:cs typeface="+mn-cs"/>
              </a:rPr>
              <a:t> to all relevant stakeholders </a:t>
            </a:r>
            <a:r>
              <a:rPr kumimoji="0" lang="en-GB" sz="1400" b="0" i="0" u="none" strike="noStrike" kern="1200" cap="none" spc="0" normalizeH="0" baseline="0" noProof="0">
                <a:ln>
                  <a:noFill/>
                </a:ln>
                <a:solidFill>
                  <a:srgbClr val="8597A3">
                    <a:lumMod val="50000"/>
                  </a:srgbClr>
                </a:solidFill>
                <a:effectLst/>
                <a:uLnTx/>
                <a:uFillTx/>
                <a:latin typeface="Arial" panose="020B0604020202020204"/>
                <a:ea typeface="+mn-ea"/>
                <a:cs typeface="+mn-cs"/>
              </a:rPr>
              <a:t>(contact CHIS for additional comms materials if needed)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a:ln>
                <a:noFill/>
              </a:ln>
              <a:solidFill>
                <a:srgbClr val="8597A3">
                  <a:lumMod val="50000"/>
                </a:srgbClr>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a:ln>
                  <a:noFill/>
                </a:ln>
                <a:solidFill>
                  <a:srgbClr val="8597A3">
                    <a:lumMod val="50000"/>
                  </a:srgbClr>
                </a:solidFill>
                <a:effectLst/>
                <a:uLnTx/>
                <a:uFillTx/>
                <a:latin typeface="Arial" panose="020B0604020202020204"/>
                <a:ea typeface="+mn-ea"/>
                <a:cs typeface="+mn-cs"/>
              </a:rPr>
              <a:t>Explain the many benefits of this change </a:t>
            </a:r>
            <a:r>
              <a:rPr kumimoji="0" lang="en-GB" sz="1400" b="0" i="0" u="none" strike="noStrike" kern="1200" cap="none" spc="0" normalizeH="0" baseline="0" noProof="0">
                <a:ln>
                  <a:noFill/>
                </a:ln>
                <a:solidFill>
                  <a:srgbClr val="8597A3">
                    <a:lumMod val="50000"/>
                  </a:srgbClr>
                </a:solidFill>
                <a:effectLst/>
                <a:uLnTx/>
                <a:uFillTx/>
                <a:latin typeface="Arial" panose="020B0604020202020204"/>
                <a:ea typeface="+mn-ea"/>
                <a:cs typeface="+mn-cs"/>
              </a:rPr>
              <a:t>(timely vaccination, better for transient populations, carbon and cost saving, patient preferences)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a:ln>
                <a:noFill/>
              </a:ln>
              <a:solidFill>
                <a:srgbClr val="8597A3">
                  <a:lumMod val="50000"/>
                </a:srgbClr>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a:ln>
                  <a:noFill/>
                </a:ln>
                <a:solidFill>
                  <a:srgbClr val="8597A3">
                    <a:lumMod val="50000"/>
                  </a:srgbClr>
                </a:solidFill>
                <a:effectLst/>
                <a:uLnTx/>
                <a:uFillTx/>
                <a:latin typeface="Arial" panose="020B0604020202020204"/>
                <a:ea typeface="+mn-ea"/>
                <a:cs typeface="+mn-cs"/>
              </a:rPr>
              <a:t>Let CHIS know if you would like a member of the Project Team to attend a meeting to give a briefing and answer questions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a:ln>
                <a:noFill/>
              </a:ln>
              <a:solidFill>
                <a:srgbClr val="8597A3">
                  <a:lumMod val="50000"/>
                </a:srgbClr>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a:ln>
                  <a:noFill/>
                </a:ln>
                <a:solidFill>
                  <a:srgbClr val="8597A3">
                    <a:lumMod val="50000"/>
                  </a:srgbClr>
                </a:solidFill>
                <a:effectLst/>
                <a:uLnTx/>
                <a:uFillTx/>
                <a:latin typeface="Arial" panose="020B0604020202020204"/>
                <a:ea typeface="+mn-ea"/>
                <a:cs typeface="+mn-cs"/>
              </a:rPr>
              <a:t>Share all feedback with CHIS to ensure the new process works for all </a:t>
            </a:r>
          </a:p>
        </p:txBody>
      </p:sp>
      <p:pic>
        <p:nvPicPr>
          <p:cNvPr id="4" name="Picture 3" descr="A screenshot of a medical exam&#10;&#10;AI-generated content may be incorrect.">
            <a:extLst>
              <a:ext uri="{FF2B5EF4-FFF2-40B4-BE49-F238E27FC236}">
                <a16:creationId xmlns:a16="http://schemas.microsoft.com/office/drawing/2014/main" id="{61E6462A-AB2D-7090-AB73-7AE388D7BD27}"/>
              </a:ext>
            </a:extLst>
          </p:cNvPr>
          <p:cNvPicPr>
            <a:picLocks noChangeAspect="1"/>
          </p:cNvPicPr>
          <p:nvPr/>
        </p:nvPicPr>
        <p:blipFill>
          <a:blip r:embed="rId2"/>
          <a:stretch>
            <a:fillRect/>
          </a:stretch>
        </p:blipFill>
        <p:spPr>
          <a:xfrm>
            <a:off x="573050" y="2340951"/>
            <a:ext cx="3379518" cy="2176097"/>
          </a:xfrm>
          <a:prstGeom prst="rect">
            <a:avLst/>
          </a:prstGeom>
        </p:spPr>
      </p:pic>
    </p:spTree>
    <p:extLst>
      <p:ext uri="{BB962C8B-B14F-4D97-AF65-F5344CB8AC3E}">
        <p14:creationId xmlns:p14="http://schemas.microsoft.com/office/powerpoint/2010/main" val="1449343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895EF-9C4A-54D8-DF9A-B6515BB8B832}"/>
              </a:ext>
            </a:extLst>
          </p:cNvPr>
          <p:cNvSpPr>
            <a:spLocks noGrp="1"/>
          </p:cNvSpPr>
          <p:nvPr>
            <p:ph type="title"/>
          </p:nvPr>
        </p:nvSpPr>
        <p:spPr/>
        <p:txBody>
          <a:bodyPr>
            <a:normAutofit/>
          </a:bodyPr>
          <a:lstStyle/>
          <a:p>
            <a:r>
              <a:rPr lang="en-GB" sz="2600"/>
              <a:t>Texting FAQs</a:t>
            </a:r>
          </a:p>
        </p:txBody>
      </p:sp>
      <p:sp>
        <p:nvSpPr>
          <p:cNvPr id="5" name="Content Placeholder 4">
            <a:extLst>
              <a:ext uri="{FF2B5EF4-FFF2-40B4-BE49-F238E27FC236}">
                <a16:creationId xmlns:a16="http://schemas.microsoft.com/office/drawing/2014/main" id="{605C8082-0F6E-EDB4-337E-462B8B335F65}"/>
              </a:ext>
            </a:extLst>
          </p:cNvPr>
          <p:cNvSpPr txBox="1">
            <a:spLocks noGrp="1"/>
          </p:cNvSpPr>
          <p:nvPr>
            <p:ph idx="1"/>
          </p:nvPr>
        </p:nvSpPr>
        <p:spPr>
          <a:xfrm>
            <a:off x="358775" y="844720"/>
            <a:ext cx="9610174" cy="5685077"/>
          </a:xfrm>
          <a:prstGeom prst="rect">
            <a:avLst/>
          </a:prstGeom>
          <a:noFill/>
        </p:spPr>
        <p:txBody>
          <a:bodyPr vert="horz" wrap="square" lIns="0" tIns="36000" rIns="91440" bIns="45720" rtlCol="0" anchor="t">
            <a:spAutoFit/>
          </a:bodyPr>
          <a:lstStyle/>
          <a:p>
            <a:pPr marL="227965" indent="-227965"/>
            <a:r>
              <a:rPr lang="en-GB" sz="1600" b="1" dirty="0">
                <a:solidFill>
                  <a:srgbClr val="002060"/>
                </a:solidFill>
                <a:latin typeface="Arial"/>
                <a:cs typeface="Arial"/>
              </a:rPr>
              <a:t>How will nurses know what vaccinations children are due without the letters? </a:t>
            </a:r>
            <a:endParaRPr lang="en-US" dirty="0">
              <a:latin typeface="Arial"/>
              <a:cs typeface="Arial"/>
            </a:endParaRPr>
          </a:p>
          <a:p>
            <a:pPr marL="0" indent="0">
              <a:buNone/>
            </a:pPr>
            <a:r>
              <a:rPr lang="en-GB" sz="1600" dirty="0">
                <a:solidFill>
                  <a:schemeClr val="tx2">
                    <a:lumMod val="50000"/>
                  </a:schemeClr>
                </a:solidFill>
                <a:latin typeface="Arial"/>
                <a:cs typeface="Arial"/>
              </a:rPr>
              <a:t>Clinicians should always check GP records and use clinical judgement before vaccinating. To see which children CHIS have invited for which vaccinations refer to the clinic lists CHIS email you on a weekly basis. </a:t>
            </a:r>
          </a:p>
          <a:p>
            <a:pPr marL="0" indent="0">
              <a:buNone/>
            </a:pPr>
            <a:r>
              <a:rPr lang="en-GB" sz="1600" b="1" dirty="0">
                <a:solidFill>
                  <a:schemeClr val="accent1">
                    <a:lumMod val="50000"/>
                  </a:schemeClr>
                </a:solidFill>
                <a:latin typeface="Arial"/>
                <a:cs typeface="Arial"/>
              </a:rPr>
              <a:t>What if parents don’t respond to the texts? </a:t>
            </a:r>
          </a:p>
          <a:p>
            <a:pPr marL="0" indent="0">
              <a:buNone/>
            </a:pPr>
            <a:r>
              <a:rPr lang="en-GB" sz="1600" dirty="0">
                <a:solidFill>
                  <a:schemeClr val="tx2">
                    <a:lumMod val="50000"/>
                  </a:schemeClr>
                </a:solidFill>
                <a:latin typeface="Arial"/>
                <a:cs typeface="Arial"/>
              </a:rPr>
              <a:t>We have conducted a pilot of this approach in collaboration with NHS England, this approach was found to be as effective as letters, it even resulted in higher vaccination uptake in some areas! If the first text isn’t responded to, a second text will be sent and if that text is also not responded to, a letter will be sent in its place. </a:t>
            </a:r>
          </a:p>
          <a:p>
            <a:pPr marL="227965" indent="-227965"/>
            <a:r>
              <a:rPr lang="en-GB" sz="1600" b="1" dirty="0">
                <a:solidFill>
                  <a:srgbClr val="002060"/>
                </a:solidFill>
                <a:latin typeface="Arial"/>
                <a:cs typeface="Arial"/>
              </a:rPr>
              <a:t>Will this cause increased phone calls to our surgery? </a:t>
            </a:r>
          </a:p>
          <a:p>
            <a:pPr marL="0" indent="0">
              <a:buNone/>
            </a:pPr>
            <a:r>
              <a:rPr lang="en-GB" sz="1600" dirty="0">
                <a:solidFill>
                  <a:schemeClr val="tx2">
                    <a:lumMod val="50000"/>
                  </a:schemeClr>
                </a:solidFill>
                <a:latin typeface="Arial"/>
                <a:cs typeface="Arial"/>
              </a:rPr>
              <a:t>No it shouldn’t, CHIS will send the same number of vaccination invitations at the same time as always, they will just be texts instead of letters. </a:t>
            </a:r>
          </a:p>
          <a:p>
            <a:pPr marL="227965" indent="-227965"/>
            <a:r>
              <a:rPr lang="en-GB" sz="1600" b="1" dirty="0">
                <a:solidFill>
                  <a:srgbClr val="002060"/>
                </a:solidFill>
                <a:latin typeface="Arial"/>
                <a:cs typeface="Arial"/>
              </a:rPr>
              <a:t>What about patients who face digital exclusion? </a:t>
            </a:r>
          </a:p>
          <a:p>
            <a:pPr marL="0" indent="0">
              <a:lnSpc>
                <a:spcPct val="80000"/>
              </a:lnSpc>
              <a:buNone/>
            </a:pPr>
            <a:r>
              <a:rPr lang="en-GB" sz="1600" dirty="0">
                <a:solidFill>
                  <a:schemeClr val="tx2">
                    <a:lumMod val="50000"/>
                  </a:schemeClr>
                </a:solidFill>
                <a:latin typeface="Arial"/>
                <a:cs typeface="Arial"/>
              </a:rPr>
              <a:t>If there is no mobile number on record, families will be sent a letter. </a:t>
            </a:r>
          </a:p>
          <a:p>
            <a:pPr marL="0" indent="0">
              <a:lnSpc>
                <a:spcPct val="80000"/>
              </a:lnSpc>
              <a:buNone/>
            </a:pPr>
            <a:r>
              <a:rPr lang="en-GB" sz="1600" dirty="0">
                <a:solidFill>
                  <a:schemeClr val="tx2">
                    <a:lumMod val="50000"/>
                  </a:schemeClr>
                </a:solidFill>
                <a:latin typeface="Arial"/>
                <a:cs typeface="Arial"/>
              </a:rPr>
              <a:t>If the text does not deliver, families will receive a fallback letter. </a:t>
            </a:r>
          </a:p>
          <a:p>
            <a:pPr marL="0" indent="0">
              <a:lnSpc>
                <a:spcPct val="80000"/>
              </a:lnSpc>
              <a:buNone/>
            </a:pPr>
            <a:r>
              <a:rPr lang="en-GB" sz="1600" dirty="0">
                <a:solidFill>
                  <a:schemeClr val="tx2">
                    <a:lumMod val="50000"/>
                  </a:schemeClr>
                </a:solidFill>
                <a:latin typeface="Arial"/>
                <a:cs typeface="Arial"/>
              </a:rPr>
              <a:t>If the child does not get vaccinated after two texts, the third invitation will be a letter. </a:t>
            </a:r>
          </a:p>
          <a:p>
            <a:pPr marL="227965" indent="-227965"/>
            <a:r>
              <a:rPr lang="en-GB" sz="1600" b="1" dirty="0">
                <a:solidFill>
                  <a:schemeClr val="accent1">
                    <a:lumMod val="50000"/>
                  </a:schemeClr>
                </a:solidFill>
                <a:latin typeface="Arial"/>
                <a:cs typeface="Arial"/>
              </a:rPr>
              <a:t>How many invitations does CHIS send? </a:t>
            </a:r>
          </a:p>
          <a:p>
            <a:pPr marL="0" indent="0">
              <a:buNone/>
            </a:pPr>
            <a:r>
              <a:rPr lang="en-GB" sz="1600" dirty="0">
                <a:solidFill>
                  <a:schemeClr val="tx2">
                    <a:lumMod val="50000"/>
                  </a:schemeClr>
                </a:solidFill>
                <a:latin typeface="Arial"/>
                <a:cs typeface="Arial"/>
              </a:rPr>
              <a:t>Up to 6 invites/reminders per appointment. A detailed recall pathway has been developed to visually walk through how the pathway works.</a:t>
            </a:r>
            <a:endParaRPr lang="en-GB" sz="1600" b="1" dirty="0">
              <a:solidFill>
                <a:schemeClr val="tx2">
                  <a:lumMod val="50000"/>
                </a:schemeClr>
              </a:solidFill>
            </a:endParaRPr>
          </a:p>
        </p:txBody>
      </p:sp>
      <p:pic>
        <p:nvPicPr>
          <p:cNvPr id="3" name="Picture 2" descr="A screenshot of a phone&#10;&#10;AI-generated content may be incorrect.">
            <a:extLst>
              <a:ext uri="{FF2B5EF4-FFF2-40B4-BE49-F238E27FC236}">
                <a16:creationId xmlns:a16="http://schemas.microsoft.com/office/drawing/2014/main" id="{43EC31FF-FCD4-B83C-279C-4D35F5D79F60}"/>
              </a:ext>
            </a:extLst>
          </p:cNvPr>
          <p:cNvPicPr>
            <a:picLocks noChangeAspect="1"/>
          </p:cNvPicPr>
          <p:nvPr/>
        </p:nvPicPr>
        <p:blipFill>
          <a:blip r:embed="rId2" cstate="print">
            <a:extLst>
              <a:ext uri="{28A0092B-C50C-407E-A947-70E740481C1C}">
                <a14:useLocalDpi xmlns:a14="http://schemas.microsoft.com/office/drawing/2010/main" val="0"/>
              </a:ext>
            </a:extLst>
          </a:blip>
          <a:srcRect t="4330" r="15452" b="8880"/>
          <a:stretch/>
        </p:blipFill>
        <p:spPr bwMode="auto">
          <a:xfrm>
            <a:off x="10131220" y="1142043"/>
            <a:ext cx="2060780" cy="4573913"/>
          </a:xfrm>
          <a:prstGeom prst="rect">
            <a:avLst/>
          </a:prstGeom>
          <a:noFill/>
          <a:ln>
            <a:noFill/>
          </a:ln>
        </p:spPr>
      </p:pic>
    </p:spTree>
    <p:extLst>
      <p:ext uri="{BB962C8B-B14F-4D97-AF65-F5344CB8AC3E}">
        <p14:creationId xmlns:p14="http://schemas.microsoft.com/office/powerpoint/2010/main" val="8405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64D13-8958-13C3-FB58-770038901359}"/>
              </a:ext>
            </a:extLst>
          </p:cNvPr>
          <p:cNvSpPr>
            <a:spLocks noGrp="1"/>
          </p:cNvSpPr>
          <p:nvPr>
            <p:ph type="title"/>
          </p:nvPr>
        </p:nvSpPr>
        <p:spPr/>
        <p:txBody>
          <a:bodyPr/>
          <a:lstStyle/>
          <a:p>
            <a:r>
              <a:rPr lang="en-GB"/>
              <a:t>CHIS Project questions and suggestions always welcome</a:t>
            </a:r>
          </a:p>
        </p:txBody>
      </p:sp>
      <p:pic>
        <p:nvPicPr>
          <p:cNvPr id="3" name="Picture 4" descr="No alternative text description for this image">
            <a:extLst>
              <a:ext uri="{FF2B5EF4-FFF2-40B4-BE49-F238E27FC236}">
                <a16:creationId xmlns:a16="http://schemas.microsoft.com/office/drawing/2014/main" id="{23661862-C966-FE03-F968-329342E299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7372" y="1623029"/>
            <a:ext cx="4192743" cy="261921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8864FDB-0DEF-2EB4-B023-0F82E3C7DDA3}"/>
              </a:ext>
            </a:extLst>
          </p:cNvPr>
          <p:cNvSpPr txBox="1"/>
          <p:nvPr/>
        </p:nvSpPr>
        <p:spPr>
          <a:xfrm>
            <a:off x="2756773" y="4588640"/>
            <a:ext cx="6096000" cy="1200329"/>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Arial" panose="020B0604020202020204"/>
                <a:ea typeface="+mn-ea"/>
                <a:cs typeface="+mn-cs"/>
              </a:rPr>
              <a:t>CHIS Team Mailbox: </a:t>
            </a:r>
            <a:r>
              <a:rPr kumimoji="0" lang="en-GB" sz="1800" b="1" i="0" u="none" strike="noStrike" kern="1200" cap="none" spc="0" normalizeH="0" baseline="0" noProof="0" dirty="0">
                <a:ln>
                  <a:noFill/>
                </a:ln>
                <a:solidFill>
                  <a:srgbClr val="002060"/>
                </a:solidFill>
                <a:effectLst/>
                <a:uLnTx/>
                <a:uFillTx/>
                <a:latin typeface="Arial" panose="020B0604020202020204"/>
                <a:ea typeface="+mn-ea"/>
                <a:cs typeface="+mn-cs"/>
                <a:hlinkClick r:id="rId4"/>
              </a:rPr>
              <a:t>scwcsu.child.comms@nhs.net</a:t>
            </a:r>
            <a:endParaRPr kumimoji="0" lang="en-GB" sz="1800" b="1" i="0" u="none" strike="noStrike" kern="1200" cap="none" spc="0" normalizeH="0" baseline="0" noProof="0" dirty="0">
              <a:ln>
                <a:noFill/>
              </a:ln>
              <a:solidFill>
                <a:srgbClr val="00206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Arial" panose="020B0604020202020204"/>
                <a:ea typeface="+mn-ea"/>
                <a:cs typeface="+mn-cs"/>
              </a:rPr>
              <a:t>Texting Project Manager: </a:t>
            </a:r>
            <a:r>
              <a:rPr kumimoji="0" lang="en-GB" sz="1800" b="1" i="0" u="none" strike="noStrike" kern="1200" cap="none" spc="0" normalizeH="0" baseline="0" noProof="0" dirty="0">
                <a:ln>
                  <a:noFill/>
                </a:ln>
                <a:solidFill>
                  <a:srgbClr val="002060"/>
                </a:solidFill>
                <a:effectLst/>
                <a:uLnTx/>
                <a:uFillTx/>
                <a:latin typeface="Arial" panose="020B0604020202020204"/>
                <a:ea typeface="+mn-ea"/>
                <a:cs typeface="+mn-cs"/>
                <a:hlinkClick r:id="rId5"/>
              </a:rPr>
              <a:t>molly.wescott@nhs.net</a:t>
            </a:r>
            <a:r>
              <a:rPr kumimoji="0" lang="en-GB" sz="1800" b="1" i="0" u="none" strike="noStrike" kern="1200" cap="none" spc="0" normalizeH="0" baseline="0" noProof="0" dirty="0">
                <a:ln>
                  <a:noFill/>
                </a:ln>
                <a:solidFill>
                  <a:srgbClr val="002060"/>
                </a:solidFill>
                <a:effectLst/>
                <a:uLnTx/>
                <a:uFillTx/>
                <a:latin typeface="Arial" panose="020B0604020202020204"/>
                <a:ea typeface="+mn-ea"/>
                <a:cs typeface="+mn-cs"/>
              </a:rPr>
              <a:t> </a:t>
            </a:r>
            <a:endParaRPr lang="en-GB" sz="1800" b="1" i="0" u="none" strike="noStrike" kern="1200" cap="none" spc="0" normalizeH="0" baseline="0" noProof="0" dirty="0">
              <a:ln>
                <a:noFill/>
              </a:ln>
              <a:solidFill>
                <a:srgbClr val="002060"/>
              </a:solidFill>
              <a:effectLst/>
              <a:uLnTx/>
              <a:uFillTx/>
              <a:latin typeface="Arial" panose="020B0604020202020204"/>
              <a:cs typeface="Arial"/>
            </a:endParaRPr>
          </a:p>
          <a:p>
            <a:pPr algn="ctr">
              <a:defRPr/>
            </a:pPr>
            <a:endParaRPr lang="en-GB" b="1" dirty="0">
              <a:solidFill>
                <a:srgbClr val="002060"/>
              </a:solidFill>
              <a:latin typeface="Arial" panose="020B0604020202020204"/>
              <a:cs typeface="Arial"/>
            </a:endParaRPr>
          </a:p>
          <a:p>
            <a:pPr algn="ctr">
              <a:defRPr/>
            </a:pPr>
            <a:endParaRPr lang="en-GB" b="1">
              <a:solidFill>
                <a:srgbClr val="002060"/>
              </a:solidFill>
              <a:latin typeface="Arial" panose="020B0604020202020204"/>
              <a:cs typeface="Arial"/>
            </a:endParaRPr>
          </a:p>
        </p:txBody>
      </p:sp>
    </p:spTree>
    <p:extLst>
      <p:ext uri="{BB962C8B-B14F-4D97-AF65-F5344CB8AC3E}">
        <p14:creationId xmlns:p14="http://schemas.microsoft.com/office/powerpoint/2010/main" val="846113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Office Theme">
  <a:themeElements>
    <a:clrScheme name="SCW Brand Colours 2020">
      <a:dk1>
        <a:srgbClr val="1C345E"/>
      </a:dk1>
      <a:lt1>
        <a:srgbClr val="FFFFFF"/>
      </a:lt1>
      <a:dk2>
        <a:srgbClr val="8597A3"/>
      </a:dk2>
      <a:lt2>
        <a:srgbClr val="FFFFFF"/>
      </a:lt2>
      <a:accent1>
        <a:srgbClr val="033F85"/>
      </a:accent1>
      <a:accent2>
        <a:srgbClr val="0069B3"/>
      </a:accent2>
      <a:accent3>
        <a:srgbClr val="00A8D7"/>
      </a:accent3>
      <a:accent4>
        <a:srgbClr val="65B32E"/>
      </a:accent4>
      <a:accent5>
        <a:srgbClr val="009F98"/>
      </a:accent5>
      <a:accent6>
        <a:srgbClr val="614590"/>
      </a:accent6>
      <a:hlink>
        <a:srgbClr val="0069B3"/>
      </a:hlink>
      <a:folHlink>
        <a:srgbClr val="0069B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ite_SCW PP Template_V 04 23.pptx" id="{A37F94C7-B9E7-43A9-83A5-248CEE04A418}" vid="{033B1109-5419-4551-ABF3-7E27DEE5E438}"/>
    </a:ext>
  </a:extLst>
</a:theme>
</file>

<file path=ppt/theme/theme2.xml><?xml version="1.0" encoding="utf-8"?>
<a:theme xmlns:a="http://schemas.openxmlformats.org/drawingml/2006/main" name="2_Office Theme">
  <a:themeElements>
    <a:clrScheme name="SCW Brand Colours 2020">
      <a:dk1>
        <a:srgbClr val="1C345E"/>
      </a:dk1>
      <a:lt1>
        <a:srgbClr val="FFFFFF"/>
      </a:lt1>
      <a:dk2>
        <a:srgbClr val="8597A3"/>
      </a:dk2>
      <a:lt2>
        <a:srgbClr val="FFFFFF"/>
      </a:lt2>
      <a:accent1>
        <a:srgbClr val="033F85"/>
      </a:accent1>
      <a:accent2>
        <a:srgbClr val="0069B3"/>
      </a:accent2>
      <a:accent3>
        <a:srgbClr val="00A8D7"/>
      </a:accent3>
      <a:accent4>
        <a:srgbClr val="65B32E"/>
      </a:accent4>
      <a:accent5>
        <a:srgbClr val="009F98"/>
      </a:accent5>
      <a:accent6>
        <a:srgbClr val="614590"/>
      </a:accent6>
      <a:hlink>
        <a:srgbClr val="0069B3"/>
      </a:hlink>
      <a:folHlink>
        <a:srgbClr val="0069B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8900FA982D4184C9BEC4C33F0CFE63A" ma:contentTypeVersion="19" ma:contentTypeDescription="Create a new document." ma:contentTypeScope="" ma:versionID="481b575362ac6e618c9e871dcd5f3220">
  <xsd:schema xmlns:xsd="http://www.w3.org/2001/XMLSchema" xmlns:xs="http://www.w3.org/2001/XMLSchema" xmlns:p="http://schemas.microsoft.com/office/2006/metadata/properties" xmlns:ns1="http://schemas.microsoft.com/sharepoint/v3" xmlns:ns2="9d512dcf-4cd5-4c53-9a69-648b06967246" xmlns:ns3="dc7b2ec5-fca7-44a2-8017-c0075493c777" targetNamespace="http://schemas.microsoft.com/office/2006/metadata/properties" ma:root="true" ma:fieldsID="f67222a998fc14de8c6df90a80787dfd" ns1:_="" ns2:_="" ns3:_="">
    <xsd:import namespace="http://schemas.microsoft.com/sharepoint/v3"/>
    <xsd:import namespace="9d512dcf-4cd5-4c53-9a69-648b06967246"/>
    <xsd:import namespace="dc7b2ec5-fca7-44a2-8017-c0075493c77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512dcf-4cd5-4c53-9a69-648b069672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Location" ma:index="26"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7b2ec5-fca7-44a2-8017-c0075493c77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ec2bd78-38c1-4d43-a690-02b4a97ca72b}" ma:internalName="TaxCatchAll" ma:showField="CatchAllData" ma:web="dc7b2ec5-fca7-44a2-8017-c0075493c77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9d512dcf-4cd5-4c53-9a69-648b06967246">
      <Terms xmlns="http://schemas.microsoft.com/office/infopath/2007/PartnerControls"/>
    </lcf76f155ced4ddcb4097134ff3c332f>
    <_ip_UnifiedCompliancePolicyProperties xmlns="http://schemas.microsoft.com/sharepoint/v3" xsi:nil="true"/>
    <TaxCatchAll xmlns="dc7b2ec5-fca7-44a2-8017-c0075493c777" xsi:nil="true"/>
  </documentManagement>
</p:properties>
</file>

<file path=customXml/itemProps1.xml><?xml version="1.0" encoding="utf-8"?>
<ds:datastoreItem xmlns:ds="http://schemas.openxmlformats.org/officeDocument/2006/customXml" ds:itemID="{6FDAC88C-EEA9-4964-B2B7-2B358CDDC824}"/>
</file>

<file path=customXml/itemProps2.xml><?xml version="1.0" encoding="utf-8"?>
<ds:datastoreItem xmlns:ds="http://schemas.openxmlformats.org/officeDocument/2006/customXml" ds:itemID="{36E1ABCE-CEC9-4698-ACB5-DAB6DA4E4F76}">
  <ds:schemaRefs>
    <ds:schemaRef ds:uri="http://schemas.microsoft.com/sharepoint/v3/contenttype/forms"/>
  </ds:schemaRefs>
</ds:datastoreItem>
</file>

<file path=customXml/itemProps3.xml><?xml version="1.0" encoding="utf-8"?>
<ds:datastoreItem xmlns:ds="http://schemas.openxmlformats.org/officeDocument/2006/customXml" ds:itemID="{12912CFC-997C-4A2E-BA87-0FF44A147B5B}">
  <ds:schemaRefs>
    <ds:schemaRef ds:uri="http://purl.org/dc/dcmitype/"/>
    <ds:schemaRef ds:uri="http://purl.org/dc/terms/"/>
    <ds:schemaRef ds:uri="3f2d4627-a115-4f98-9ac5-06ac94185b0b"/>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096ec6b6-96b2-4a57-a6e1-e2f024d7f783"/>
    <ds:schemaRef ds:uri="http://schemas.microsoft.com/sharepoint/v3"/>
    <ds:schemaRef ds:uri="http://www.w3.org/XML/1998/namespace"/>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0</TotalTime>
  <Words>881</Words>
  <Application>Microsoft Macintosh PowerPoint</Application>
  <PresentationFormat>Widescreen</PresentationFormat>
  <Paragraphs>81</Paragraphs>
  <Slides>6</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MS PGothic</vt:lpstr>
      <vt:lpstr>Aptos</vt:lpstr>
      <vt:lpstr>Arial</vt:lpstr>
      <vt:lpstr>Calibri</vt:lpstr>
      <vt:lpstr>Calibri Light</vt:lpstr>
      <vt:lpstr>1_Office Theme</vt:lpstr>
      <vt:lpstr>2_Office Theme</vt:lpstr>
      <vt:lpstr>Introducing texting alongside letter for child  vaccination invitations in Surrey &amp; Thames Valley</vt:lpstr>
      <vt:lpstr>Introducing texting for child vaccination invitations</vt:lpstr>
      <vt:lpstr>What does this mean for GPs in Surrey &amp; Thames Valley?</vt:lpstr>
      <vt:lpstr>What does this mean for you? </vt:lpstr>
      <vt:lpstr>Texting FAQs</vt:lpstr>
      <vt:lpstr>CHIS Project questions and suggestions always welcome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CAMMOCK-JONES, Myles (NHS SOUTH, CENTRAL AND WEST COMMISSIONING SUPPORT UNIT)</dc:creator>
  <cp:lastModifiedBy>DAY, Emma (NHS ENGLAND)</cp:lastModifiedBy>
  <cp:revision>4</cp:revision>
  <dcterms:created xsi:type="dcterms:W3CDTF">2025-05-14T13:55:38Z</dcterms:created>
  <dcterms:modified xsi:type="dcterms:W3CDTF">2025-06-25T17:04:48Z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0x01010048900FA982D4184C9BEC4C33F0CFE63A</vt:lpwstr>
  </property>
  <property fmtid="{D5CDD505-2E9C-101B-9397-08002B2CF9AE}" pid="3" name="MediaServiceImageTags">
    <vt:lpwstr/>
  </property>
</Properties>
</file>