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18288000" cy="10287000"/>
  <p:notesSz cx="6858000" cy="9144000"/>
  <p:embeddedFontLst>
    <p:embeddedFont>
      <p:font typeface="Open Sans" panose="020B0606030504020204" pitchFamily="34" charset="0"/>
      <p:regular r:id="rId9"/>
      <p:bold r:id="rId10"/>
      <p:italic r:id="rId11"/>
      <p:boldItalic r:id="rId12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GoogleSlidesCustomDataVersion2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17" roundtripDataSignature="AMtx7mjL31u8UEWwjDaSQxi+nO2GSWDtY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522E847-F1EC-41D9-9A9D-08C67291490B}" v="6" dt="2025-06-13T15:32:46.059"/>
  </p1510:revLst>
</p1510:revInfo>
</file>

<file path=ppt/tableStyles.xml><?xml version="1.0" encoding="utf-8"?>
<a:tblStyleLst xmlns:a="http://schemas.openxmlformats.org/drawingml/2006/main" def="{828467BC-DD31-4F44-BB1C-F00EC005087B}">
  <a:tblStyle styleId="{828467BC-DD31-4F44-BB1C-F00EC005087B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E8ECF4"/>
          </a:solidFill>
        </a:fill>
      </a:tcStyle>
    </a:wholeTbl>
    <a:band1H>
      <a:tcTxStyle/>
      <a:tcStyle>
        <a:tcBdr/>
        <a:fill>
          <a:solidFill>
            <a:srgbClr val="CFD7E7"/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rgbClr val="CFD7E7"/>
          </a:solidFill>
        </a:fill>
      </a:tcStyle>
    </a:band1V>
    <a:band2V>
      <a:tcTxStyle/>
      <a:tcStyle>
        <a:tcBdr/>
      </a:tcStyle>
    </a:band2V>
    <a:lastCol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chemeClr val="accent1"/>
          </a:solidFill>
        </a:fill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chemeClr val="accent1"/>
          </a:solidFill>
        </a:fill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81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8" Type="http://schemas.openxmlformats.org/officeDocument/2006/relationships/presProps" Target="presProps.xml"/><Relationship Id="rId26" Type="http://schemas.openxmlformats.org/officeDocument/2006/relationships/customXml" Target="../customXml/item3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font" Target="fonts/font4.fntdata"/><Relationship Id="rId17" Type="http://customschemas.google.com/relationships/presentationmetadata" Target="metadata"/><Relationship Id="rId25" Type="http://schemas.openxmlformats.org/officeDocument/2006/relationships/customXml" Target="../customXml/item2.xml"/><Relationship Id="rId2" Type="http://schemas.openxmlformats.org/officeDocument/2006/relationships/slide" Target="slides/slide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3.fntdata"/><Relationship Id="rId24" Type="http://schemas.openxmlformats.org/officeDocument/2006/relationships/customXml" Target="../customXml/item1.xml"/><Relationship Id="rId5" Type="http://schemas.openxmlformats.org/officeDocument/2006/relationships/slide" Target="slides/slide4.xml"/><Relationship Id="rId23" Type="http://schemas.microsoft.com/office/2015/10/relationships/revisionInfo" Target="revisionInfo.xml"/><Relationship Id="rId10" Type="http://schemas.openxmlformats.org/officeDocument/2006/relationships/font" Target="fonts/font2.fntdata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font" Target="fonts/font1.fntdata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IJHAR, Kusham (NHS FRIMLEY ICB - D4U1Y)" userId="95971c57-7f7b-45c4-b93b-bd4dc6acb2cd" providerId="ADAL" clId="{6522E847-F1EC-41D9-9A9D-08C67291490B}"/>
    <pc:docChg chg="undo custSel modSld">
      <pc:chgData name="NIJHAR, Kusham (NHS FRIMLEY ICB - D4U1Y)" userId="95971c57-7f7b-45c4-b93b-bd4dc6acb2cd" providerId="ADAL" clId="{6522E847-F1EC-41D9-9A9D-08C67291490B}" dt="2025-06-13T15:35:00.774" v="300" actId="20577"/>
      <pc:docMkLst>
        <pc:docMk/>
      </pc:docMkLst>
      <pc:sldChg chg="modSp mod">
        <pc:chgData name="NIJHAR, Kusham (NHS FRIMLEY ICB - D4U1Y)" userId="95971c57-7f7b-45c4-b93b-bd4dc6acb2cd" providerId="ADAL" clId="{6522E847-F1EC-41D9-9A9D-08C67291490B}" dt="2025-06-13T15:35:00.774" v="300" actId="20577"/>
        <pc:sldMkLst>
          <pc:docMk/>
          <pc:sldMk cId="0" sldId="259"/>
        </pc:sldMkLst>
        <pc:spChg chg="mod">
          <ac:chgData name="NIJHAR, Kusham (NHS FRIMLEY ICB - D4U1Y)" userId="95971c57-7f7b-45c4-b93b-bd4dc6acb2cd" providerId="ADAL" clId="{6522E847-F1EC-41D9-9A9D-08C67291490B}" dt="2025-06-13T15:31:49.422" v="71" actId="1076"/>
          <ac:spMkLst>
            <pc:docMk/>
            <pc:sldMk cId="0" sldId="259"/>
            <ac:spMk id="149" creationId="{00000000-0000-0000-0000-000000000000}"/>
          </ac:spMkLst>
        </pc:spChg>
        <pc:spChg chg="mod">
          <ac:chgData name="NIJHAR, Kusham (NHS FRIMLEY ICB - D4U1Y)" userId="95971c57-7f7b-45c4-b93b-bd4dc6acb2cd" providerId="ADAL" clId="{6522E847-F1EC-41D9-9A9D-08C67291490B}" dt="2025-06-13T15:35:00.774" v="300" actId="20577"/>
          <ac:spMkLst>
            <pc:docMk/>
            <pc:sldMk cId="0" sldId="259"/>
            <ac:spMk id="161" creationId="{00000000-0000-0000-0000-000000000000}"/>
          </ac:spMkLst>
        </pc:spChg>
      </pc:sldChg>
      <pc:sldChg chg="modSp mod">
        <pc:chgData name="NIJHAR, Kusham (NHS FRIMLEY ICB - D4U1Y)" userId="95971c57-7f7b-45c4-b93b-bd4dc6acb2cd" providerId="ADAL" clId="{6522E847-F1EC-41D9-9A9D-08C67291490B}" dt="2025-06-13T15:32:46.059" v="216" actId="20577"/>
        <pc:sldMkLst>
          <pc:docMk/>
          <pc:sldMk cId="0" sldId="260"/>
        </pc:sldMkLst>
        <pc:graphicFrameChg chg="mod modGraphic">
          <ac:chgData name="NIJHAR, Kusham (NHS FRIMLEY ICB - D4U1Y)" userId="95971c57-7f7b-45c4-b93b-bd4dc6acb2cd" providerId="ADAL" clId="{6522E847-F1EC-41D9-9A9D-08C67291490B}" dt="2025-06-13T15:32:46.059" v="216" actId="20577"/>
          <ac:graphicFrameMkLst>
            <pc:docMk/>
            <pc:sldMk cId="0" sldId="260"/>
            <ac:graphicFrameMk id="179" creationId="{00000000-0000-0000-0000-000000000000}"/>
          </ac:graphicFrameMkLst>
        </pc:graphicFrameChg>
      </pc:sldChg>
      <pc:sldChg chg="addSp delSp modSp mod modNotes">
        <pc:chgData name="NIJHAR, Kusham (NHS FRIMLEY ICB - D4U1Y)" userId="95971c57-7f7b-45c4-b93b-bd4dc6acb2cd" providerId="ADAL" clId="{6522E847-F1EC-41D9-9A9D-08C67291490B}" dt="2025-06-13T15:25:48.820" v="20"/>
        <pc:sldMkLst>
          <pc:docMk/>
          <pc:sldMk cId="0" sldId="261"/>
        </pc:sldMkLst>
        <pc:spChg chg="add mod">
          <ac:chgData name="NIJHAR, Kusham (NHS FRIMLEY ICB - D4U1Y)" userId="95971c57-7f7b-45c4-b93b-bd4dc6acb2cd" providerId="ADAL" clId="{6522E847-F1EC-41D9-9A9D-08C67291490B}" dt="2025-06-13T15:24:56.423" v="17" actId="2085"/>
          <ac:spMkLst>
            <pc:docMk/>
            <pc:sldMk cId="0" sldId="261"/>
            <ac:spMk id="6" creationId="{9C846952-905D-7723-9038-819D1EB4EE7A}"/>
          </ac:spMkLst>
        </pc:spChg>
        <pc:spChg chg="mod">
          <ac:chgData name="NIJHAR, Kusham (NHS FRIMLEY ICB - D4U1Y)" userId="95971c57-7f7b-45c4-b93b-bd4dc6acb2cd" providerId="ADAL" clId="{6522E847-F1EC-41D9-9A9D-08C67291490B}" dt="2025-06-13T15:25:48.820" v="20"/>
          <ac:spMkLst>
            <pc:docMk/>
            <pc:sldMk cId="0" sldId="261"/>
            <ac:spMk id="197" creationId="{00000000-0000-0000-0000-000000000000}"/>
          </ac:spMkLst>
        </pc:spChg>
        <pc:spChg chg="del">
          <ac:chgData name="NIJHAR, Kusham (NHS FRIMLEY ICB - D4U1Y)" userId="95971c57-7f7b-45c4-b93b-bd4dc6acb2cd" providerId="ADAL" clId="{6522E847-F1EC-41D9-9A9D-08C67291490B}" dt="2025-06-13T15:24:18.625" v="6" actId="478"/>
          <ac:spMkLst>
            <pc:docMk/>
            <pc:sldMk cId="0" sldId="261"/>
            <ac:spMk id="198" creationId="{00000000-0000-0000-0000-000000000000}"/>
          </ac:spMkLst>
        </pc:spChg>
        <pc:picChg chg="add del mod">
          <ac:chgData name="NIJHAR, Kusham (NHS FRIMLEY ICB - D4U1Y)" userId="95971c57-7f7b-45c4-b93b-bd4dc6acb2cd" providerId="ADAL" clId="{6522E847-F1EC-41D9-9A9D-08C67291490B}" dt="2025-06-13T15:24:01.129" v="5" actId="478"/>
          <ac:picMkLst>
            <pc:docMk/>
            <pc:sldMk cId="0" sldId="261"/>
            <ac:picMk id="3" creationId="{62709CA9-9A79-FA26-ED5E-A7E71A7D02D5}"/>
          </ac:picMkLst>
        </pc:picChg>
        <pc:picChg chg="add mod">
          <ac:chgData name="NIJHAR, Kusham (NHS FRIMLEY ICB - D4U1Y)" userId="95971c57-7f7b-45c4-b93b-bd4dc6acb2cd" providerId="ADAL" clId="{6522E847-F1EC-41D9-9A9D-08C67291490B}" dt="2025-06-13T15:25:02.692" v="18" actId="1076"/>
          <ac:picMkLst>
            <pc:docMk/>
            <pc:sldMk cId="0" sldId="261"/>
            <ac:picMk id="5" creationId="{8DBF7F46-384A-50C9-A053-C67BEFBA2CE1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5" name="Google Shape;105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3" name="Google Shape;12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7" name="Google Shape;147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4" name="Google Shape;164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2" name="Google Shape;182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8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8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" name="Google Shape;14;p8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7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7"/>
          <p:cNvSpPr txBox="1">
            <a:spLocks noGrp="1"/>
          </p:cNvSpPr>
          <p:nvPr>
            <p:ph type="body" idx="1"/>
          </p:nvPr>
        </p:nvSpPr>
        <p:spPr>
          <a:xfrm rot="5400000">
            <a:off x="2309019" y="-251618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1" name="Google Shape;71;p1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17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17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8"/>
          <p:cNvSpPr txBox="1">
            <a:spLocks noGrp="1"/>
          </p:cNvSpPr>
          <p:nvPr>
            <p:ph type="title"/>
          </p:nvPr>
        </p:nvSpPr>
        <p:spPr>
          <a:xfrm rot="5400000">
            <a:off x="4732338" y="2171701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8"/>
          <p:cNvSpPr txBox="1">
            <a:spLocks noGrp="1"/>
          </p:cNvSpPr>
          <p:nvPr>
            <p:ph type="body" idx="1"/>
          </p:nvPr>
        </p:nvSpPr>
        <p:spPr>
          <a:xfrm rot="5400000">
            <a:off x="541338" y="190500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7" name="Google Shape;77;p18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8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18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9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9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8" name="Google Shape;18;p9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9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10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10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4" name="Google Shape;24;p10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10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10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11"/>
          <p:cNvSpPr txBox="1"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sz="4000" b="1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11"/>
          <p:cNvSpPr txBox="1"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marL="914400" lvl="1" indent="-2286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0" name="Google Shape;30;p1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1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1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12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1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36" name="Google Shape;36;p12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37" name="Google Shape;37;p1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1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1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13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13"/>
          <p:cNvSpPr txBox="1"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3" name="Google Shape;43;p13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44" name="Google Shape;44;p13"/>
          <p:cNvSpPr txBox="1">
            <a:spLocks noGrp="1"/>
          </p:cNvSpPr>
          <p:nvPr>
            <p:ph type="body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5" name="Google Shape;45;p13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46" name="Google Shape;46;p13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1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1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4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14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14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14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5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15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marL="1371600" lvl="2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marL="2286000" lvl="4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marL="2743200" lvl="5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57" name="Google Shape;57;p15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58" name="Google Shape;58;p15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15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15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6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6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6"/>
          <p:cNvSpPr txBox="1">
            <a:spLocks noGrp="1"/>
          </p:cNvSpPr>
          <p:nvPr>
            <p:ph type="body" idx="1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65" name="Google Shape;65;p16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16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7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" name="Google Shape;7;p7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Google Shape;9;p7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0;p7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jp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communitymatters.co.uk/services/apprenticeships/" TargetMode="External"/><Relationship Id="rId5" Type="http://schemas.openxmlformats.org/officeDocument/2006/relationships/hyperlink" Target="https://frimleyhealthandcare.org.uk/professional-resources/apprenticeships/" TargetMode="External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hyperlink" Target="mailto:Kusham.nijhar@nhs.net" TargetMode="External"/><Relationship Id="rId4" Type="http://schemas.openxmlformats.org/officeDocument/2006/relationships/hyperlink" Target="https://frimleyhealthandcare.org.uk/professional-resources/apprenticeships/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hyperlink" Target="mailto:elisa.kocadag@nhs.net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hyperlink" Target="mailto:johanna.north1@nhs.net" TargetMode="External"/><Relationship Id="rId5" Type="http://schemas.openxmlformats.org/officeDocument/2006/relationships/hyperlink" Target="mailto:alina.bista@nhs.net" TargetMode="Externa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hyperlink" Target="mailto:frimley.traininghub@nhs.net" TargetMode="External"/><Relationship Id="rId5" Type="http://schemas.openxmlformats.org/officeDocument/2006/relationships/hyperlink" Target="https://forms.office.com/e/9jkKrRzhBJ" TargetMode="Externa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Google Shape;84;p1"/>
          <p:cNvPicPr preferRelativeResize="0"/>
          <p:nvPr/>
        </p:nvPicPr>
        <p:blipFill rotWithShape="1">
          <a:blip r:embed="rId3">
            <a:alphaModFix/>
          </a:blip>
          <a:srcRect t="3620" r="48615" b="3125"/>
          <a:stretch/>
        </p:blipFill>
        <p:spPr>
          <a:xfrm>
            <a:off x="12572545" y="62429"/>
            <a:ext cx="5728693" cy="10192246"/>
          </a:xfrm>
          <a:prstGeom prst="rect">
            <a:avLst/>
          </a:prstGeom>
          <a:noFill/>
          <a:ln>
            <a:noFill/>
          </a:ln>
        </p:spPr>
      </p:pic>
      <p:sp>
        <p:nvSpPr>
          <p:cNvPr id="85" name="Google Shape;85;p1" descr="Frimley NHS lozeng logo"/>
          <p:cNvSpPr/>
          <p:nvPr/>
        </p:nvSpPr>
        <p:spPr>
          <a:xfrm>
            <a:off x="16383000" y="419100"/>
            <a:ext cx="1752600" cy="1471981"/>
          </a:xfrm>
          <a:custGeom>
            <a:avLst/>
            <a:gdLst/>
            <a:ahLst/>
            <a:cxnLst/>
            <a:rect l="l" t="t" r="r" b="b"/>
            <a:pathLst>
              <a:path w="1502353" h="1224418" extrusionOk="0">
                <a:moveTo>
                  <a:pt x="0" y="0"/>
                </a:moveTo>
                <a:lnTo>
                  <a:pt x="1502354" y="0"/>
                </a:lnTo>
                <a:lnTo>
                  <a:pt x="1502354" y="1224418"/>
                </a:lnTo>
                <a:lnTo>
                  <a:pt x="0" y="1224418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6" name="Google Shape;86;p1"/>
          <p:cNvSpPr txBox="1">
            <a:spLocks noGrp="1"/>
          </p:cNvSpPr>
          <p:nvPr>
            <p:ph type="title" idx="4294967295"/>
          </p:nvPr>
        </p:nvSpPr>
        <p:spPr>
          <a:xfrm>
            <a:off x="1030207" y="1763107"/>
            <a:ext cx="11386320" cy="8191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just" rtl="0">
              <a:lnSpc>
                <a:spcPct val="140008"/>
              </a:lnSpc>
              <a:spcBef>
                <a:spcPts val="0"/>
              </a:spcBef>
              <a:spcAft>
                <a:spcPts val="0"/>
              </a:spcAft>
              <a:buClr>
                <a:srgbClr val="003087"/>
              </a:buClr>
              <a:buSzPts val="4999"/>
              <a:buFont typeface="Arial"/>
              <a:buNone/>
            </a:pPr>
            <a:r>
              <a:rPr lang="en-GB" sz="4999" b="1">
                <a:solidFill>
                  <a:srgbClr val="003087"/>
                </a:solidFill>
                <a:latin typeface="Arial"/>
                <a:ea typeface="Arial"/>
                <a:cs typeface="Arial"/>
                <a:sym typeface="Arial"/>
              </a:rPr>
              <a:t>Trainee Practice Assistant</a:t>
            </a:r>
            <a:endParaRPr sz="4999" b="1" i="0" u="none" strike="noStrike" cap="none">
              <a:solidFill>
                <a:srgbClr val="003087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7" name="Google Shape;87;p1"/>
          <p:cNvSpPr txBox="1"/>
          <p:nvPr/>
        </p:nvSpPr>
        <p:spPr>
          <a:xfrm>
            <a:off x="1105865" y="2705903"/>
            <a:ext cx="6636181" cy="4914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just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000" b="1">
                <a:solidFill>
                  <a:srgbClr val="005EB8"/>
                </a:solidFill>
                <a:latin typeface="Arial"/>
                <a:ea typeface="Arial"/>
                <a:cs typeface="Arial"/>
                <a:sym typeface="Arial"/>
              </a:rPr>
              <a:t>Apprenticeship Programme</a:t>
            </a:r>
            <a:endParaRPr sz="3000" b="1">
              <a:solidFill>
                <a:srgbClr val="005EB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8" name="Google Shape;88;p1"/>
          <p:cNvSpPr txBox="1"/>
          <p:nvPr/>
        </p:nvSpPr>
        <p:spPr>
          <a:xfrm>
            <a:off x="1099041" y="3436891"/>
            <a:ext cx="7359159" cy="4914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just" rtl="0">
              <a:lnSpc>
                <a:spcPct val="14001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999" b="1">
                <a:solidFill>
                  <a:srgbClr val="191818"/>
                </a:solidFill>
                <a:latin typeface="Arial"/>
                <a:ea typeface="Arial"/>
                <a:cs typeface="Arial"/>
                <a:sym typeface="Arial"/>
              </a:rPr>
              <a:t>Wave 4 Recruiting Managers Pack </a:t>
            </a:r>
            <a:endParaRPr/>
          </a:p>
        </p:txBody>
      </p:sp>
      <p:sp>
        <p:nvSpPr>
          <p:cNvPr id="89" name="Google Shape;89;p1"/>
          <p:cNvSpPr txBox="1"/>
          <p:nvPr/>
        </p:nvSpPr>
        <p:spPr>
          <a:xfrm>
            <a:off x="12572545" y="9955668"/>
            <a:ext cx="91039" cy="1103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5900" tIns="35900" rIns="35900" bIns="35900" anchor="ctr" anchorCtr="0">
            <a:noAutofit/>
          </a:bodyPr>
          <a:lstStyle/>
          <a:p>
            <a:pPr marL="0" marR="0" lvl="0" indent="0" algn="ctr" rtl="0">
              <a:lnSpc>
                <a:spcPct val="82444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90" name="Google Shape;90;p1"/>
          <p:cNvGrpSpPr/>
          <p:nvPr/>
        </p:nvGrpSpPr>
        <p:grpSpPr>
          <a:xfrm>
            <a:off x="-20236" y="10176665"/>
            <a:ext cx="18308235" cy="110335"/>
            <a:chOff x="0" y="9639300"/>
            <a:chExt cx="18264186" cy="140863"/>
          </a:xfrm>
        </p:grpSpPr>
        <p:sp>
          <p:nvSpPr>
            <p:cNvPr id="91" name="Google Shape;91;p1"/>
            <p:cNvSpPr/>
            <p:nvPr/>
          </p:nvSpPr>
          <p:spPr>
            <a:xfrm>
              <a:off x="0" y="9639300"/>
              <a:ext cx="4574407" cy="140863"/>
            </a:xfrm>
            <a:custGeom>
              <a:avLst/>
              <a:gdLst/>
              <a:ahLst/>
              <a:cxnLst/>
              <a:rect l="l" t="t" r="r" b="b"/>
              <a:pathLst>
                <a:path w="4949064" h="152400" extrusionOk="0">
                  <a:moveTo>
                    <a:pt x="0" y="0"/>
                  </a:moveTo>
                  <a:lnTo>
                    <a:pt x="4949064" y="0"/>
                  </a:lnTo>
                  <a:lnTo>
                    <a:pt x="4949064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005EB8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2" name="Google Shape;92;p1"/>
            <p:cNvSpPr/>
            <p:nvPr/>
          </p:nvSpPr>
          <p:spPr>
            <a:xfrm>
              <a:off x="4574407" y="9639300"/>
              <a:ext cx="4569592" cy="140863"/>
            </a:xfrm>
            <a:custGeom>
              <a:avLst/>
              <a:gdLst/>
              <a:ahLst/>
              <a:cxnLst/>
              <a:rect l="l" t="t" r="r" b="b"/>
              <a:pathLst>
                <a:path w="4943856" h="152400" extrusionOk="0">
                  <a:moveTo>
                    <a:pt x="0" y="0"/>
                  </a:moveTo>
                  <a:lnTo>
                    <a:pt x="4943856" y="0"/>
                  </a:lnTo>
                  <a:lnTo>
                    <a:pt x="4943856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005EB8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3" name="Google Shape;93;p1"/>
            <p:cNvSpPr/>
            <p:nvPr/>
          </p:nvSpPr>
          <p:spPr>
            <a:xfrm>
              <a:off x="9134475" y="9639300"/>
              <a:ext cx="4574407" cy="140863"/>
            </a:xfrm>
            <a:custGeom>
              <a:avLst/>
              <a:gdLst/>
              <a:ahLst/>
              <a:cxnLst/>
              <a:rect l="l" t="t" r="r" b="b"/>
              <a:pathLst>
                <a:path w="4949064" h="152400" extrusionOk="0">
                  <a:moveTo>
                    <a:pt x="0" y="0"/>
                  </a:moveTo>
                  <a:lnTo>
                    <a:pt x="4949064" y="0"/>
                  </a:lnTo>
                  <a:lnTo>
                    <a:pt x="4949064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005EB8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4" name="Google Shape;94;p1"/>
            <p:cNvSpPr/>
            <p:nvPr/>
          </p:nvSpPr>
          <p:spPr>
            <a:xfrm>
              <a:off x="13694594" y="9639300"/>
              <a:ext cx="4569592" cy="140863"/>
            </a:xfrm>
            <a:custGeom>
              <a:avLst/>
              <a:gdLst/>
              <a:ahLst/>
              <a:cxnLst/>
              <a:rect l="l" t="t" r="r" b="b"/>
              <a:pathLst>
                <a:path w="4943856" h="152400" extrusionOk="0">
                  <a:moveTo>
                    <a:pt x="0" y="0"/>
                  </a:moveTo>
                  <a:lnTo>
                    <a:pt x="4943856" y="0"/>
                  </a:lnTo>
                  <a:lnTo>
                    <a:pt x="4943856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005EB8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95" name="Google Shape;95;p1"/>
          <p:cNvGrpSpPr/>
          <p:nvPr/>
        </p:nvGrpSpPr>
        <p:grpSpPr>
          <a:xfrm>
            <a:off x="0" y="0"/>
            <a:ext cx="18287999" cy="140863"/>
            <a:chOff x="205896" y="2366607"/>
            <a:chExt cx="18264186" cy="140863"/>
          </a:xfrm>
        </p:grpSpPr>
        <p:sp>
          <p:nvSpPr>
            <p:cNvPr id="96" name="Google Shape;96;p1"/>
            <p:cNvSpPr/>
            <p:nvPr/>
          </p:nvSpPr>
          <p:spPr>
            <a:xfrm>
              <a:off x="205896" y="2366607"/>
              <a:ext cx="4574407" cy="140863"/>
            </a:xfrm>
            <a:custGeom>
              <a:avLst/>
              <a:gdLst/>
              <a:ahLst/>
              <a:cxnLst/>
              <a:rect l="l" t="t" r="r" b="b"/>
              <a:pathLst>
                <a:path w="4949064" h="152400" extrusionOk="0">
                  <a:moveTo>
                    <a:pt x="0" y="0"/>
                  </a:moveTo>
                  <a:lnTo>
                    <a:pt x="4949064" y="0"/>
                  </a:lnTo>
                  <a:lnTo>
                    <a:pt x="4949064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005EB8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7" name="Google Shape;97;p1"/>
            <p:cNvSpPr/>
            <p:nvPr/>
          </p:nvSpPr>
          <p:spPr>
            <a:xfrm>
              <a:off x="4780303" y="2366607"/>
              <a:ext cx="4569592" cy="140863"/>
            </a:xfrm>
            <a:custGeom>
              <a:avLst/>
              <a:gdLst/>
              <a:ahLst/>
              <a:cxnLst/>
              <a:rect l="l" t="t" r="r" b="b"/>
              <a:pathLst>
                <a:path w="4943856" h="152400" extrusionOk="0">
                  <a:moveTo>
                    <a:pt x="0" y="0"/>
                  </a:moveTo>
                  <a:lnTo>
                    <a:pt x="4943856" y="0"/>
                  </a:lnTo>
                  <a:lnTo>
                    <a:pt x="4943856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005EB8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8" name="Google Shape;98;p1"/>
            <p:cNvSpPr/>
            <p:nvPr/>
          </p:nvSpPr>
          <p:spPr>
            <a:xfrm>
              <a:off x="9340371" y="2366607"/>
              <a:ext cx="4574407" cy="140863"/>
            </a:xfrm>
            <a:custGeom>
              <a:avLst/>
              <a:gdLst/>
              <a:ahLst/>
              <a:cxnLst/>
              <a:rect l="l" t="t" r="r" b="b"/>
              <a:pathLst>
                <a:path w="4949064" h="152400" extrusionOk="0">
                  <a:moveTo>
                    <a:pt x="0" y="0"/>
                  </a:moveTo>
                  <a:lnTo>
                    <a:pt x="4949064" y="0"/>
                  </a:lnTo>
                  <a:lnTo>
                    <a:pt x="4949064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005EB8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9" name="Google Shape;99;p1"/>
            <p:cNvSpPr/>
            <p:nvPr/>
          </p:nvSpPr>
          <p:spPr>
            <a:xfrm>
              <a:off x="13900490" y="2366607"/>
              <a:ext cx="4569592" cy="140863"/>
            </a:xfrm>
            <a:custGeom>
              <a:avLst/>
              <a:gdLst/>
              <a:ahLst/>
              <a:cxnLst/>
              <a:rect l="l" t="t" r="r" b="b"/>
              <a:pathLst>
                <a:path w="4943856" h="152400" extrusionOk="0">
                  <a:moveTo>
                    <a:pt x="0" y="0"/>
                  </a:moveTo>
                  <a:lnTo>
                    <a:pt x="4943856" y="0"/>
                  </a:lnTo>
                  <a:lnTo>
                    <a:pt x="4943856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005EB8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pic>
        <p:nvPicPr>
          <p:cNvPr id="100" name="Google Shape;100;p1" descr="A black text on a white background&#10;&#10;AI-generated content may be incorrect.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321860" y="8343900"/>
            <a:ext cx="4275571" cy="1340333"/>
          </a:xfrm>
          <a:prstGeom prst="rect">
            <a:avLst/>
          </a:prstGeom>
          <a:noFill/>
          <a:ln>
            <a:noFill/>
          </a:ln>
        </p:spPr>
      </p:pic>
      <p:pic>
        <p:nvPicPr>
          <p:cNvPr id="101" name="Google Shape;101;p1" descr="A red circle with white text&#10;&#10;AI-generated content may be incorrect.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247906" y="7768367"/>
            <a:ext cx="2385787" cy="238839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" name="Google Shape;102;p1" descr="A black background with white text&#10;&#10;AI-generated content may be incorrect.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7810656" y="7768367"/>
            <a:ext cx="4746721" cy="267003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"/>
          <p:cNvSpPr txBox="1">
            <a:spLocks noGrp="1"/>
          </p:cNvSpPr>
          <p:nvPr>
            <p:ph type="title" idx="4294967295"/>
          </p:nvPr>
        </p:nvSpPr>
        <p:spPr>
          <a:xfrm>
            <a:off x="605292" y="70431"/>
            <a:ext cx="15392400" cy="7900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74975"/>
              </a:lnSpc>
              <a:spcBef>
                <a:spcPts val="0"/>
              </a:spcBef>
              <a:spcAft>
                <a:spcPts val="0"/>
              </a:spcAft>
              <a:buClr>
                <a:srgbClr val="003087"/>
              </a:buClr>
              <a:buSzPts val="4000"/>
              <a:buFont typeface="Arial"/>
              <a:buNone/>
            </a:pPr>
            <a:r>
              <a:rPr lang="en-GB" sz="4000" b="1" i="0" u="none" strike="noStrike" cap="none" dirty="0">
                <a:solidFill>
                  <a:srgbClr val="003087"/>
                </a:solidFill>
                <a:latin typeface="Arial"/>
                <a:ea typeface="Arial"/>
                <a:cs typeface="Arial"/>
                <a:sym typeface="Arial"/>
              </a:rPr>
              <a:t>Programme overview</a:t>
            </a:r>
            <a:endParaRPr dirty="0"/>
          </a:p>
        </p:txBody>
      </p:sp>
      <p:pic>
        <p:nvPicPr>
          <p:cNvPr id="108" name="Google Shape;108;p2"/>
          <p:cNvPicPr preferRelativeResize="0"/>
          <p:nvPr/>
        </p:nvPicPr>
        <p:blipFill rotWithShape="1">
          <a:blip r:embed="rId3">
            <a:alphaModFix/>
          </a:blip>
          <a:srcRect l="24890" b="25581"/>
          <a:stretch/>
        </p:blipFill>
        <p:spPr>
          <a:xfrm>
            <a:off x="0" y="7673334"/>
            <a:ext cx="4757759" cy="2691047"/>
          </a:xfrm>
          <a:prstGeom prst="rect">
            <a:avLst/>
          </a:prstGeom>
          <a:noFill/>
          <a:ln>
            <a:noFill/>
          </a:ln>
        </p:spPr>
      </p:pic>
      <p:sp>
        <p:nvSpPr>
          <p:cNvPr id="109" name="Google Shape;109;p2" descr="Frimley NHS lozeng logo"/>
          <p:cNvSpPr/>
          <p:nvPr/>
        </p:nvSpPr>
        <p:spPr>
          <a:xfrm>
            <a:off x="15876814" y="8420100"/>
            <a:ext cx="2089831" cy="1574537"/>
          </a:xfrm>
          <a:custGeom>
            <a:avLst/>
            <a:gdLst/>
            <a:ahLst/>
            <a:cxnLst/>
            <a:rect l="l" t="t" r="r" b="b"/>
            <a:pathLst>
              <a:path w="1643281" h="1253436" extrusionOk="0">
                <a:moveTo>
                  <a:pt x="0" y="0"/>
                </a:moveTo>
                <a:lnTo>
                  <a:pt x="1643281" y="0"/>
                </a:lnTo>
                <a:lnTo>
                  <a:pt x="1643281" y="1253436"/>
                </a:lnTo>
                <a:lnTo>
                  <a:pt x="0" y="1253436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l="-145422" b="-31924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110" name="Google Shape;110;p2"/>
          <p:cNvGrpSpPr/>
          <p:nvPr/>
        </p:nvGrpSpPr>
        <p:grpSpPr>
          <a:xfrm>
            <a:off x="-20236" y="10176665"/>
            <a:ext cx="18308235" cy="110335"/>
            <a:chOff x="0" y="9639300"/>
            <a:chExt cx="18264186" cy="140863"/>
          </a:xfrm>
        </p:grpSpPr>
        <p:sp>
          <p:nvSpPr>
            <p:cNvPr id="111" name="Google Shape;111;p2"/>
            <p:cNvSpPr/>
            <p:nvPr/>
          </p:nvSpPr>
          <p:spPr>
            <a:xfrm>
              <a:off x="0" y="9639300"/>
              <a:ext cx="4574407" cy="140863"/>
            </a:xfrm>
            <a:custGeom>
              <a:avLst/>
              <a:gdLst/>
              <a:ahLst/>
              <a:cxnLst/>
              <a:rect l="l" t="t" r="r" b="b"/>
              <a:pathLst>
                <a:path w="4949064" h="152400" extrusionOk="0">
                  <a:moveTo>
                    <a:pt x="0" y="0"/>
                  </a:moveTo>
                  <a:lnTo>
                    <a:pt x="4949064" y="0"/>
                  </a:lnTo>
                  <a:lnTo>
                    <a:pt x="4949064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005EB8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2" name="Google Shape;112;p2"/>
            <p:cNvSpPr/>
            <p:nvPr/>
          </p:nvSpPr>
          <p:spPr>
            <a:xfrm>
              <a:off x="4574407" y="9639300"/>
              <a:ext cx="4569592" cy="140863"/>
            </a:xfrm>
            <a:custGeom>
              <a:avLst/>
              <a:gdLst/>
              <a:ahLst/>
              <a:cxnLst/>
              <a:rect l="l" t="t" r="r" b="b"/>
              <a:pathLst>
                <a:path w="4943856" h="152400" extrusionOk="0">
                  <a:moveTo>
                    <a:pt x="0" y="0"/>
                  </a:moveTo>
                  <a:lnTo>
                    <a:pt x="4943856" y="0"/>
                  </a:lnTo>
                  <a:lnTo>
                    <a:pt x="4943856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005EB8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3" name="Google Shape;113;p2"/>
            <p:cNvSpPr/>
            <p:nvPr/>
          </p:nvSpPr>
          <p:spPr>
            <a:xfrm>
              <a:off x="9134475" y="9639300"/>
              <a:ext cx="4574407" cy="140863"/>
            </a:xfrm>
            <a:custGeom>
              <a:avLst/>
              <a:gdLst/>
              <a:ahLst/>
              <a:cxnLst/>
              <a:rect l="l" t="t" r="r" b="b"/>
              <a:pathLst>
                <a:path w="4949064" h="152400" extrusionOk="0">
                  <a:moveTo>
                    <a:pt x="0" y="0"/>
                  </a:moveTo>
                  <a:lnTo>
                    <a:pt x="4949064" y="0"/>
                  </a:lnTo>
                  <a:lnTo>
                    <a:pt x="4949064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005EB8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4" name="Google Shape;114;p2"/>
            <p:cNvSpPr/>
            <p:nvPr/>
          </p:nvSpPr>
          <p:spPr>
            <a:xfrm>
              <a:off x="13694594" y="9639300"/>
              <a:ext cx="4569592" cy="140863"/>
            </a:xfrm>
            <a:custGeom>
              <a:avLst/>
              <a:gdLst/>
              <a:ahLst/>
              <a:cxnLst/>
              <a:rect l="l" t="t" r="r" b="b"/>
              <a:pathLst>
                <a:path w="4943856" h="152400" extrusionOk="0">
                  <a:moveTo>
                    <a:pt x="0" y="0"/>
                  </a:moveTo>
                  <a:lnTo>
                    <a:pt x="4943856" y="0"/>
                  </a:lnTo>
                  <a:lnTo>
                    <a:pt x="4943856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005EB8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15" name="Google Shape;115;p2"/>
          <p:cNvGrpSpPr/>
          <p:nvPr/>
        </p:nvGrpSpPr>
        <p:grpSpPr>
          <a:xfrm>
            <a:off x="0" y="0"/>
            <a:ext cx="18287999" cy="140863"/>
            <a:chOff x="205896" y="2366607"/>
            <a:chExt cx="18264186" cy="140863"/>
          </a:xfrm>
        </p:grpSpPr>
        <p:sp>
          <p:nvSpPr>
            <p:cNvPr id="116" name="Google Shape;116;p2"/>
            <p:cNvSpPr/>
            <p:nvPr/>
          </p:nvSpPr>
          <p:spPr>
            <a:xfrm>
              <a:off x="205896" y="2366607"/>
              <a:ext cx="4574407" cy="140863"/>
            </a:xfrm>
            <a:custGeom>
              <a:avLst/>
              <a:gdLst/>
              <a:ahLst/>
              <a:cxnLst/>
              <a:rect l="l" t="t" r="r" b="b"/>
              <a:pathLst>
                <a:path w="4949064" h="152400" extrusionOk="0">
                  <a:moveTo>
                    <a:pt x="0" y="0"/>
                  </a:moveTo>
                  <a:lnTo>
                    <a:pt x="4949064" y="0"/>
                  </a:lnTo>
                  <a:lnTo>
                    <a:pt x="4949064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005EB8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7" name="Google Shape;117;p2"/>
            <p:cNvSpPr/>
            <p:nvPr/>
          </p:nvSpPr>
          <p:spPr>
            <a:xfrm>
              <a:off x="4780303" y="2366607"/>
              <a:ext cx="4569592" cy="140863"/>
            </a:xfrm>
            <a:custGeom>
              <a:avLst/>
              <a:gdLst/>
              <a:ahLst/>
              <a:cxnLst/>
              <a:rect l="l" t="t" r="r" b="b"/>
              <a:pathLst>
                <a:path w="4943856" h="152400" extrusionOk="0">
                  <a:moveTo>
                    <a:pt x="0" y="0"/>
                  </a:moveTo>
                  <a:lnTo>
                    <a:pt x="4943856" y="0"/>
                  </a:lnTo>
                  <a:lnTo>
                    <a:pt x="4943856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005EB8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8" name="Google Shape;118;p2"/>
            <p:cNvSpPr/>
            <p:nvPr/>
          </p:nvSpPr>
          <p:spPr>
            <a:xfrm>
              <a:off x="9340371" y="2366607"/>
              <a:ext cx="4574407" cy="140863"/>
            </a:xfrm>
            <a:custGeom>
              <a:avLst/>
              <a:gdLst/>
              <a:ahLst/>
              <a:cxnLst/>
              <a:rect l="l" t="t" r="r" b="b"/>
              <a:pathLst>
                <a:path w="4949064" h="152400" extrusionOk="0">
                  <a:moveTo>
                    <a:pt x="0" y="0"/>
                  </a:moveTo>
                  <a:lnTo>
                    <a:pt x="4949064" y="0"/>
                  </a:lnTo>
                  <a:lnTo>
                    <a:pt x="4949064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005EB8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9" name="Google Shape;119;p2"/>
            <p:cNvSpPr/>
            <p:nvPr/>
          </p:nvSpPr>
          <p:spPr>
            <a:xfrm>
              <a:off x="13900490" y="2366607"/>
              <a:ext cx="4569592" cy="140863"/>
            </a:xfrm>
            <a:custGeom>
              <a:avLst/>
              <a:gdLst/>
              <a:ahLst/>
              <a:cxnLst/>
              <a:rect l="l" t="t" r="r" b="b"/>
              <a:pathLst>
                <a:path w="4943856" h="152400" extrusionOk="0">
                  <a:moveTo>
                    <a:pt x="0" y="0"/>
                  </a:moveTo>
                  <a:lnTo>
                    <a:pt x="4943856" y="0"/>
                  </a:lnTo>
                  <a:lnTo>
                    <a:pt x="4943856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005EB8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20" name="Google Shape;120;p2"/>
          <p:cNvSpPr txBox="1"/>
          <p:nvPr/>
        </p:nvSpPr>
        <p:spPr>
          <a:xfrm>
            <a:off x="321355" y="1371660"/>
            <a:ext cx="17645289" cy="78863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539115" marR="0" lvl="1" indent="-269875" algn="l" rtl="0">
              <a:lnSpc>
                <a:spcPct val="124964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lang="en-GB" sz="2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hlinkClick r:id="rId5"/>
              </a:rPr>
              <a:t>Trainee Practice Assistant </a:t>
            </a:r>
            <a:r>
              <a:rPr lang="en-GB" sz="2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role: Business administrator level 3, contextualised programme, 18 months programme.</a:t>
            </a:r>
            <a:endParaRPr sz="1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539115" marR="0" lvl="1" indent="-92075" algn="l" rtl="0">
              <a:lnSpc>
                <a:spcPct val="124964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endParaRPr sz="1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539115" marR="0" lvl="1" indent="-269875" algn="l" rtl="0">
              <a:lnSpc>
                <a:spcPct val="124964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lang="en-GB" sz="2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Apprentices learn the foundations of General </a:t>
            </a:r>
            <a:r>
              <a:rPr lang="en-GB" sz="2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</a:t>
            </a:r>
            <a:r>
              <a:rPr lang="en-GB" sz="2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ractice whilst studying the Business administrator Level 3 apprenticeship, complete projects and attend monthly workshops with training provider </a:t>
            </a:r>
            <a:r>
              <a:rPr lang="en-GB" sz="2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hlinkClick r:id="rId6"/>
              </a:rPr>
              <a:t>Community Matters</a:t>
            </a:r>
            <a:endParaRPr sz="2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69240" marR="0" lvl="1" indent="0" algn="l" rtl="0">
              <a:lnSpc>
                <a:spcPct val="124964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539115" marR="0" lvl="1" indent="-269875" algn="l" rtl="0">
              <a:lnSpc>
                <a:spcPct val="124964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lang="en-GB" sz="2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Apprentices will receive a virtual induction, arranged by the Frimley Training Hub. In-person events will be arranged where possible.</a:t>
            </a:r>
            <a:endParaRPr sz="2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539115" marR="0" lvl="1" indent="-92075" algn="l" rtl="0">
              <a:lnSpc>
                <a:spcPct val="124964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endParaRPr sz="1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539115" marR="0" lvl="1" indent="-269875" algn="l" rtl="0">
              <a:lnSpc>
                <a:spcPct val="124964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lang="en-GB" sz="2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Advertising for roles starting in June</a:t>
            </a:r>
            <a:endParaRPr sz="2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539115" marR="0" lvl="1" indent="-92075" algn="l" rtl="0">
              <a:lnSpc>
                <a:spcPct val="124964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endParaRPr sz="1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539115" marR="0" lvl="1" indent="-269875" algn="l" rtl="0">
              <a:lnSpc>
                <a:spcPct val="124964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lang="en-GB" sz="2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Recruitment will be supported by Community Matters and the Frimley Training Hub</a:t>
            </a:r>
            <a:endParaRPr sz="2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539115" marR="0" lvl="1" indent="-92075" algn="l" rtl="0">
              <a:lnSpc>
                <a:spcPct val="124964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endParaRPr sz="1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539115" marR="0" lvl="1" indent="-269875" algn="l" rtl="0">
              <a:lnSpc>
                <a:spcPct val="124964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lang="en-GB" sz="2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Practices can recruit as required and the apprenticeship will start in September 2025.</a:t>
            </a:r>
            <a:endParaRPr sz="2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539115" marR="0" lvl="1" indent="-92075" algn="l" rtl="0">
              <a:lnSpc>
                <a:spcPct val="124964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endParaRPr sz="2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539115" marR="0" lvl="1" indent="-111188" algn="l" rtl="0">
              <a:lnSpc>
                <a:spcPct val="14001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99"/>
              <a:buFont typeface="Arial"/>
              <a:buNone/>
            </a:pPr>
            <a:endParaRPr sz="2499" b="0" i="0" u="none" strike="noStrike" cap="none" dirty="0">
              <a:solidFill>
                <a:srgbClr val="191818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40016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99" dirty="0">
              <a:solidFill>
                <a:srgbClr val="191818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3"/>
          <p:cNvSpPr txBox="1">
            <a:spLocks noGrp="1"/>
          </p:cNvSpPr>
          <p:nvPr>
            <p:ph type="title" idx="4294967295"/>
          </p:nvPr>
        </p:nvSpPr>
        <p:spPr>
          <a:xfrm>
            <a:off x="923026" y="309676"/>
            <a:ext cx="15392400" cy="10772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74975"/>
              </a:lnSpc>
              <a:spcBef>
                <a:spcPts val="0"/>
              </a:spcBef>
              <a:spcAft>
                <a:spcPts val="0"/>
              </a:spcAft>
              <a:buClr>
                <a:srgbClr val="003087"/>
              </a:buClr>
              <a:buSzPts val="4000"/>
              <a:buFont typeface="Arial"/>
              <a:buNone/>
            </a:pPr>
            <a:r>
              <a:rPr lang="en-GB" sz="4000" b="1" i="0" u="none" strike="noStrike" cap="none" dirty="0">
                <a:solidFill>
                  <a:srgbClr val="003087"/>
                </a:solidFill>
                <a:latin typeface="Arial"/>
                <a:ea typeface="Arial"/>
                <a:cs typeface="Arial"/>
                <a:sym typeface="Arial"/>
              </a:rPr>
              <a:t>Business Administrator </a:t>
            </a:r>
            <a:r>
              <a:rPr lang="en-GB" sz="4000" b="1" dirty="0">
                <a:solidFill>
                  <a:srgbClr val="003087"/>
                </a:solidFill>
                <a:latin typeface="Arial"/>
                <a:ea typeface="Arial"/>
                <a:cs typeface="Arial"/>
                <a:sym typeface="Arial"/>
              </a:rPr>
              <a:t>P</a:t>
            </a:r>
            <a:r>
              <a:rPr lang="en-GB" sz="4000" b="1" i="0" u="none" strike="noStrike" cap="none" dirty="0">
                <a:solidFill>
                  <a:srgbClr val="003087"/>
                </a:solidFill>
                <a:latin typeface="Arial"/>
                <a:ea typeface="Arial"/>
                <a:cs typeface="Arial"/>
                <a:sym typeface="Arial"/>
              </a:rPr>
              <a:t>rogramme </a:t>
            </a:r>
            <a:r>
              <a:rPr lang="en-GB" sz="4000" b="1" dirty="0">
                <a:solidFill>
                  <a:srgbClr val="003087"/>
                </a:solidFill>
                <a:latin typeface="Arial"/>
                <a:ea typeface="Arial"/>
                <a:cs typeface="Arial"/>
                <a:sym typeface="Arial"/>
              </a:rPr>
              <a:t>O</a:t>
            </a:r>
            <a:r>
              <a:rPr lang="en-GB" sz="4000" b="1" i="0" u="none" strike="noStrike" cap="none" dirty="0">
                <a:solidFill>
                  <a:srgbClr val="003087"/>
                </a:solidFill>
                <a:latin typeface="Arial"/>
                <a:ea typeface="Arial"/>
                <a:cs typeface="Arial"/>
                <a:sym typeface="Arial"/>
              </a:rPr>
              <a:t>utline</a:t>
            </a:r>
            <a:endParaRPr dirty="0"/>
          </a:p>
        </p:txBody>
      </p:sp>
      <p:pic>
        <p:nvPicPr>
          <p:cNvPr id="126" name="Google Shape;126;p3"/>
          <p:cNvPicPr preferRelativeResize="0"/>
          <p:nvPr/>
        </p:nvPicPr>
        <p:blipFill rotWithShape="1">
          <a:blip r:embed="rId3">
            <a:alphaModFix/>
          </a:blip>
          <a:srcRect l="24890" b="25581"/>
          <a:stretch/>
        </p:blipFill>
        <p:spPr>
          <a:xfrm>
            <a:off x="-1" y="7971303"/>
            <a:ext cx="4757760" cy="2691047"/>
          </a:xfrm>
          <a:prstGeom prst="rect">
            <a:avLst/>
          </a:prstGeom>
          <a:noFill/>
          <a:ln>
            <a:noFill/>
          </a:ln>
        </p:spPr>
      </p:pic>
      <p:sp>
        <p:nvSpPr>
          <p:cNvPr id="127" name="Google Shape;127;p3" descr="Frimley NHS lozeng logo"/>
          <p:cNvSpPr/>
          <p:nvPr/>
        </p:nvSpPr>
        <p:spPr>
          <a:xfrm>
            <a:off x="15876814" y="8420100"/>
            <a:ext cx="2089831" cy="1574537"/>
          </a:xfrm>
          <a:custGeom>
            <a:avLst/>
            <a:gdLst/>
            <a:ahLst/>
            <a:cxnLst/>
            <a:rect l="l" t="t" r="r" b="b"/>
            <a:pathLst>
              <a:path w="1643281" h="1253436" extrusionOk="0">
                <a:moveTo>
                  <a:pt x="0" y="0"/>
                </a:moveTo>
                <a:lnTo>
                  <a:pt x="1643281" y="0"/>
                </a:lnTo>
                <a:lnTo>
                  <a:pt x="1643281" y="1253436"/>
                </a:lnTo>
                <a:lnTo>
                  <a:pt x="0" y="1253436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l="-145422" b="-31924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128" name="Google Shape;128;p3"/>
          <p:cNvGrpSpPr/>
          <p:nvPr/>
        </p:nvGrpSpPr>
        <p:grpSpPr>
          <a:xfrm>
            <a:off x="-20236" y="10176665"/>
            <a:ext cx="18308235" cy="110335"/>
            <a:chOff x="0" y="9639300"/>
            <a:chExt cx="18264186" cy="140863"/>
          </a:xfrm>
        </p:grpSpPr>
        <p:sp>
          <p:nvSpPr>
            <p:cNvPr id="129" name="Google Shape;129;p3"/>
            <p:cNvSpPr/>
            <p:nvPr/>
          </p:nvSpPr>
          <p:spPr>
            <a:xfrm>
              <a:off x="0" y="9639300"/>
              <a:ext cx="4574407" cy="140863"/>
            </a:xfrm>
            <a:custGeom>
              <a:avLst/>
              <a:gdLst/>
              <a:ahLst/>
              <a:cxnLst/>
              <a:rect l="l" t="t" r="r" b="b"/>
              <a:pathLst>
                <a:path w="4949064" h="152400" extrusionOk="0">
                  <a:moveTo>
                    <a:pt x="0" y="0"/>
                  </a:moveTo>
                  <a:lnTo>
                    <a:pt x="4949064" y="0"/>
                  </a:lnTo>
                  <a:lnTo>
                    <a:pt x="4949064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005EB8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0" name="Google Shape;130;p3"/>
            <p:cNvSpPr/>
            <p:nvPr/>
          </p:nvSpPr>
          <p:spPr>
            <a:xfrm>
              <a:off x="4574407" y="9639300"/>
              <a:ext cx="4569592" cy="140863"/>
            </a:xfrm>
            <a:custGeom>
              <a:avLst/>
              <a:gdLst/>
              <a:ahLst/>
              <a:cxnLst/>
              <a:rect l="l" t="t" r="r" b="b"/>
              <a:pathLst>
                <a:path w="4943856" h="152400" extrusionOk="0">
                  <a:moveTo>
                    <a:pt x="0" y="0"/>
                  </a:moveTo>
                  <a:lnTo>
                    <a:pt x="4943856" y="0"/>
                  </a:lnTo>
                  <a:lnTo>
                    <a:pt x="4943856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005EB8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1" name="Google Shape;131;p3"/>
            <p:cNvSpPr/>
            <p:nvPr/>
          </p:nvSpPr>
          <p:spPr>
            <a:xfrm>
              <a:off x="9134475" y="9639300"/>
              <a:ext cx="4574407" cy="140863"/>
            </a:xfrm>
            <a:custGeom>
              <a:avLst/>
              <a:gdLst/>
              <a:ahLst/>
              <a:cxnLst/>
              <a:rect l="l" t="t" r="r" b="b"/>
              <a:pathLst>
                <a:path w="4949064" h="152400" extrusionOk="0">
                  <a:moveTo>
                    <a:pt x="0" y="0"/>
                  </a:moveTo>
                  <a:lnTo>
                    <a:pt x="4949064" y="0"/>
                  </a:lnTo>
                  <a:lnTo>
                    <a:pt x="4949064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005EB8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2" name="Google Shape;132;p3"/>
            <p:cNvSpPr/>
            <p:nvPr/>
          </p:nvSpPr>
          <p:spPr>
            <a:xfrm>
              <a:off x="13694594" y="9639300"/>
              <a:ext cx="4569592" cy="140863"/>
            </a:xfrm>
            <a:custGeom>
              <a:avLst/>
              <a:gdLst/>
              <a:ahLst/>
              <a:cxnLst/>
              <a:rect l="l" t="t" r="r" b="b"/>
              <a:pathLst>
                <a:path w="4943856" h="152400" extrusionOk="0">
                  <a:moveTo>
                    <a:pt x="0" y="0"/>
                  </a:moveTo>
                  <a:lnTo>
                    <a:pt x="4943856" y="0"/>
                  </a:lnTo>
                  <a:lnTo>
                    <a:pt x="4943856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005EB8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33" name="Google Shape;133;p3"/>
          <p:cNvGrpSpPr/>
          <p:nvPr/>
        </p:nvGrpSpPr>
        <p:grpSpPr>
          <a:xfrm>
            <a:off x="0" y="0"/>
            <a:ext cx="18287999" cy="140863"/>
            <a:chOff x="205896" y="2366607"/>
            <a:chExt cx="18264186" cy="140863"/>
          </a:xfrm>
        </p:grpSpPr>
        <p:sp>
          <p:nvSpPr>
            <p:cNvPr id="134" name="Google Shape;134;p3"/>
            <p:cNvSpPr/>
            <p:nvPr/>
          </p:nvSpPr>
          <p:spPr>
            <a:xfrm>
              <a:off x="205896" y="2366607"/>
              <a:ext cx="4574407" cy="140863"/>
            </a:xfrm>
            <a:custGeom>
              <a:avLst/>
              <a:gdLst/>
              <a:ahLst/>
              <a:cxnLst/>
              <a:rect l="l" t="t" r="r" b="b"/>
              <a:pathLst>
                <a:path w="4949064" h="152400" extrusionOk="0">
                  <a:moveTo>
                    <a:pt x="0" y="0"/>
                  </a:moveTo>
                  <a:lnTo>
                    <a:pt x="4949064" y="0"/>
                  </a:lnTo>
                  <a:lnTo>
                    <a:pt x="4949064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005EB8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5" name="Google Shape;135;p3"/>
            <p:cNvSpPr/>
            <p:nvPr/>
          </p:nvSpPr>
          <p:spPr>
            <a:xfrm>
              <a:off x="4780303" y="2366607"/>
              <a:ext cx="4569592" cy="140863"/>
            </a:xfrm>
            <a:custGeom>
              <a:avLst/>
              <a:gdLst/>
              <a:ahLst/>
              <a:cxnLst/>
              <a:rect l="l" t="t" r="r" b="b"/>
              <a:pathLst>
                <a:path w="4943856" h="152400" extrusionOk="0">
                  <a:moveTo>
                    <a:pt x="0" y="0"/>
                  </a:moveTo>
                  <a:lnTo>
                    <a:pt x="4943856" y="0"/>
                  </a:lnTo>
                  <a:lnTo>
                    <a:pt x="4943856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005EB8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6" name="Google Shape;136;p3"/>
            <p:cNvSpPr/>
            <p:nvPr/>
          </p:nvSpPr>
          <p:spPr>
            <a:xfrm>
              <a:off x="9340371" y="2366607"/>
              <a:ext cx="4574407" cy="140863"/>
            </a:xfrm>
            <a:custGeom>
              <a:avLst/>
              <a:gdLst/>
              <a:ahLst/>
              <a:cxnLst/>
              <a:rect l="l" t="t" r="r" b="b"/>
              <a:pathLst>
                <a:path w="4949064" h="152400" extrusionOk="0">
                  <a:moveTo>
                    <a:pt x="0" y="0"/>
                  </a:moveTo>
                  <a:lnTo>
                    <a:pt x="4949064" y="0"/>
                  </a:lnTo>
                  <a:lnTo>
                    <a:pt x="4949064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005EB8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7" name="Google Shape;137;p3"/>
            <p:cNvSpPr/>
            <p:nvPr/>
          </p:nvSpPr>
          <p:spPr>
            <a:xfrm>
              <a:off x="13900490" y="2366607"/>
              <a:ext cx="4569592" cy="140863"/>
            </a:xfrm>
            <a:custGeom>
              <a:avLst/>
              <a:gdLst/>
              <a:ahLst/>
              <a:cxnLst/>
              <a:rect l="l" t="t" r="r" b="b"/>
              <a:pathLst>
                <a:path w="4943856" h="152400" extrusionOk="0">
                  <a:moveTo>
                    <a:pt x="0" y="0"/>
                  </a:moveTo>
                  <a:lnTo>
                    <a:pt x="4943856" y="0"/>
                  </a:lnTo>
                  <a:lnTo>
                    <a:pt x="4943856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005EB8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38" name="Google Shape;138;p3"/>
          <p:cNvSpPr/>
          <p:nvPr/>
        </p:nvSpPr>
        <p:spPr>
          <a:xfrm>
            <a:off x="718825" y="2651220"/>
            <a:ext cx="5880300" cy="6311700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rgbClr val="B7B7B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100"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100"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100"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100"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100"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100"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100"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100"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100"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100"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100"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100"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100"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100"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100"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100"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100"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100"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100"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100"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100"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100"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100"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100"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100"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100"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100"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100"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100"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100"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100"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100"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100"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100"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100"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100"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100"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100"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100"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100"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1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9" name="Google Shape;139;p3"/>
          <p:cNvSpPr/>
          <p:nvPr/>
        </p:nvSpPr>
        <p:spPr>
          <a:xfrm>
            <a:off x="718825" y="1555707"/>
            <a:ext cx="5880300" cy="926700"/>
          </a:xfrm>
          <a:prstGeom prst="roundRect">
            <a:avLst>
              <a:gd name="adj" fmla="val 16667"/>
            </a:avLst>
          </a:prstGeom>
          <a:solidFill>
            <a:srgbClr val="092241"/>
          </a:solidFill>
          <a:ln w="9525" cap="flat" cmpd="sng">
            <a:solidFill>
              <a:srgbClr val="B7B7B7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400" b="1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Core Curriculum</a:t>
            </a:r>
            <a:r>
              <a:rPr lang="en-GB" sz="1100" b="1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sz="1100" b="1" dirty="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0" name="Google Shape;140;p3"/>
          <p:cNvSpPr txBox="1"/>
          <p:nvPr/>
        </p:nvSpPr>
        <p:spPr>
          <a:xfrm>
            <a:off x="785075" y="2560907"/>
            <a:ext cx="5814000" cy="71557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200" dirty="0">
                <a:solidFill>
                  <a:srgbClr val="092241"/>
                </a:solidFill>
                <a:latin typeface="+mn-lt"/>
                <a:ea typeface="Calibri"/>
                <a:cs typeface="Calibri"/>
                <a:sym typeface="Calibri"/>
              </a:rPr>
              <a:t>Interpersonal and communication skills </a:t>
            </a:r>
            <a:endParaRPr sz="2200" dirty="0">
              <a:solidFill>
                <a:srgbClr val="092241"/>
              </a:solidFill>
              <a:latin typeface="+mn-lt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200" dirty="0">
              <a:solidFill>
                <a:srgbClr val="092241"/>
              </a:solidFill>
              <a:latin typeface="+mn-lt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200" dirty="0">
                <a:solidFill>
                  <a:srgbClr val="092241"/>
                </a:solidFill>
                <a:latin typeface="+mn-lt"/>
                <a:ea typeface="Calibri"/>
                <a:cs typeface="Calibri"/>
                <a:sym typeface="Calibri"/>
              </a:rPr>
              <a:t>Record keeping and document production in primary care </a:t>
            </a:r>
            <a:endParaRPr sz="2200" dirty="0">
              <a:solidFill>
                <a:srgbClr val="092241"/>
              </a:solidFill>
              <a:latin typeface="+mn-lt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200" dirty="0">
              <a:solidFill>
                <a:srgbClr val="092241"/>
              </a:solidFill>
              <a:latin typeface="+mn-lt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200" dirty="0">
                <a:solidFill>
                  <a:srgbClr val="092241"/>
                </a:solidFill>
                <a:latin typeface="+mn-lt"/>
                <a:ea typeface="Calibri"/>
                <a:cs typeface="Calibri"/>
                <a:sym typeface="Calibri"/>
              </a:rPr>
              <a:t>Policies and legislation in primary care </a:t>
            </a:r>
            <a:endParaRPr sz="2200" dirty="0">
              <a:solidFill>
                <a:srgbClr val="092241"/>
              </a:solidFill>
              <a:latin typeface="+mn-lt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200" dirty="0">
              <a:solidFill>
                <a:srgbClr val="092241"/>
              </a:solidFill>
              <a:latin typeface="+mn-lt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200" dirty="0">
                <a:solidFill>
                  <a:srgbClr val="092241"/>
                </a:solidFill>
                <a:latin typeface="+mn-lt"/>
                <a:ea typeface="Calibri"/>
                <a:cs typeface="Calibri"/>
                <a:sym typeface="Calibri"/>
              </a:rPr>
              <a:t>Quality control in primary care </a:t>
            </a:r>
            <a:endParaRPr sz="2200" dirty="0">
              <a:solidFill>
                <a:srgbClr val="092241"/>
              </a:solidFill>
              <a:latin typeface="+mn-lt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200" dirty="0">
              <a:solidFill>
                <a:srgbClr val="092241"/>
              </a:solidFill>
              <a:latin typeface="+mn-lt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200" dirty="0">
                <a:solidFill>
                  <a:srgbClr val="092241"/>
                </a:solidFill>
                <a:latin typeface="+mn-lt"/>
                <a:ea typeface="Calibri"/>
                <a:cs typeface="Calibri"/>
                <a:sym typeface="Calibri"/>
              </a:rPr>
              <a:t>Working with stakeholders </a:t>
            </a:r>
            <a:endParaRPr sz="2200" dirty="0">
              <a:solidFill>
                <a:srgbClr val="092241"/>
              </a:solidFill>
              <a:latin typeface="+mn-lt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200" dirty="0">
              <a:solidFill>
                <a:srgbClr val="092241"/>
              </a:solidFill>
              <a:latin typeface="+mn-lt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200" dirty="0">
                <a:solidFill>
                  <a:srgbClr val="092241"/>
                </a:solidFill>
                <a:latin typeface="+mn-lt"/>
                <a:ea typeface="Calibri"/>
                <a:cs typeface="Calibri"/>
                <a:sym typeface="Calibri"/>
              </a:rPr>
              <a:t>Time planning and organisational skills </a:t>
            </a:r>
            <a:endParaRPr sz="2200" dirty="0">
              <a:solidFill>
                <a:srgbClr val="092241"/>
              </a:solidFill>
              <a:latin typeface="+mn-lt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200" dirty="0">
              <a:solidFill>
                <a:srgbClr val="092241"/>
              </a:solidFill>
              <a:latin typeface="+mn-lt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200" dirty="0">
                <a:solidFill>
                  <a:srgbClr val="092241"/>
                </a:solidFill>
                <a:latin typeface="+mn-lt"/>
                <a:ea typeface="Calibri"/>
                <a:cs typeface="Calibri"/>
                <a:sym typeface="Calibri"/>
              </a:rPr>
              <a:t>Project Management </a:t>
            </a:r>
            <a:endParaRPr sz="2200" dirty="0">
              <a:solidFill>
                <a:srgbClr val="092241"/>
              </a:solidFill>
              <a:latin typeface="+mn-lt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200" dirty="0">
              <a:solidFill>
                <a:srgbClr val="092241"/>
              </a:solidFill>
              <a:latin typeface="+mn-lt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200" dirty="0">
                <a:solidFill>
                  <a:srgbClr val="092241"/>
                </a:solidFill>
                <a:latin typeface="+mn-lt"/>
                <a:ea typeface="Calibri"/>
                <a:cs typeface="Calibri"/>
                <a:sym typeface="Calibri"/>
              </a:rPr>
              <a:t>Use of IT in Primary Care - Data Analysis w Excel. EMIS &amp; </a:t>
            </a:r>
            <a:r>
              <a:rPr lang="en-GB" sz="2200" dirty="0" err="1">
                <a:solidFill>
                  <a:srgbClr val="092241"/>
                </a:solidFill>
                <a:latin typeface="+mn-lt"/>
                <a:ea typeface="Calibri"/>
                <a:cs typeface="Calibri"/>
                <a:sym typeface="Calibri"/>
              </a:rPr>
              <a:t>Accurx</a:t>
            </a:r>
            <a:r>
              <a:rPr lang="en-GB" sz="2200" dirty="0">
                <a:solidFill>
                  <a:srgbClr val="092241"/>
                </a:solidFill>
                <a:latin typeface="+mn-lt"/>
                <a:ea typeface="Calibri"/>
                <a:cs typeface="Calibri"/>
                <a:sym typeface="Calibri"/>
              </a:rPr>
              <a:t> </a:t>
            </a:r>
            <a:endParaRPr sz="2200" dirty="0">
              <a:solidFill>
                <a:srgbClr val="092241"/>
              </a:solidFill>
              <a:latin typeface="+mn-lt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200" dirty="0">
              <a:solidFill>
                <a:srgbClr val="092241"/>
              </a:solidFill>
              <a:latin typeface="+mn-lt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200" dirty="0">
                <a:solidFill>
                  <a:srgbClr val="092241"/>
                </a:solidFill>
                <a:latin typeface="+mn-lt"/>
                <a:ea typeface="Calibri"/>
                <a:cs typeface="Calibri"/>
                <a:sym typeface="Calibri"/>
              </a:rPr>
              <a:t>Decision making in primary care </a:t>
            </a:r>
            <a:endParaRPr sz="2200" dirty="0">
              <a:solidFill>
                <a:srgbClr val="092241"/>
              </a:solidFill>
              <a:latin typeface="+mn-lt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900" dirty="0">
              <a:solidFill>
                <a:srgbClr val="ED7D3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900" dirty="0">
                <a:solidFill>
                  <a:srgbClr val="ED7D3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sz="2100" dirty="0">
              <a:solidFill>
                <a:srgbClr val="ED7D3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1" name="Google Shape;141;p3"/>
          <p:cNvSpPr/>
          <p:nvPr/>
        </p:nvSpPr>
        <p:spPr>
          <a:xfrm>
            <a:off x="7384151" y="3591350"/>
            <a:ext cx="3687600" cy="32766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rgbClr val="B7B7B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400" dirty="0">
                <a:latin typeface="+mn-lt"/>
                <a:ea typeface="Calibri"/>
                <a:cs typeface="Calibri"/>
                <a:sym typeface="Calibri"/>
              </a:rPr>
              <a:t>Regular application of skills through work-based projects </a:t>
            </a:r>
            <a:r>
              <a:rPr lang="en-GB" sz="2000" dirty="0">
                <a:latin typeface="+mn-lt"/>
                <a:ea typeface="Calibri"/>
                <a:cs typeface="Calibri"/>
                <a:sym typeface="Calibri"/>
              </a:rPr>
              <a:t> </a:t>
            </a:r>
            <a:endParaRPr sz="2000" dirty="0">
              <a:latin typeface="+mn-lt"/>
              <a:ea typeface="Calibri"/>
              <a:cs typeface="Calibri"/>
              <a:sym typeface="Calibri"/>
            </a:endParaRPr>
          </a:p>
        </p:txBody>
      </p:sp>
      <p:sp>
        <p:nvSpPr>
          <p:cNvPr id="142" name="Google Shape;142;p3"/>
          <p:cNvSpPr/>
          <p:nvPr/>
        </p:nvSpPr>
        <p:spPr>
          <a:xfrm>
            <a:off x="7384151" y="2778576"/>
            <a:ext cx="3687600" cy="812575"/>
          </a:xfrm>
          <a:prstGeom prst="roundRect">
            <a:avLst>
              <a:gd name="adj" fmla="val 16667"/>
            </a:avLst>
          </a:prstGeom>
          <a:solidFill>
            <a:srgbClr val="6194E6"/>
          </a:solidFill>
          <a:ln w="9525" cap="flat" cmpd="sng">
            <a:solidFill>
              <a:srgbClr val="B7B7B7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600" b="1" dirty="0">
                <a:solidFill>
                  <a:srgbClr val="F8F8F8"/>
                </a:solidFill>
                <a:latin typeface="+mn-lt"/>
                <a:ea typeface="Calibri"/>
                <a:cs typeface="Calibri"/>
                <a:sym typeface="Calibri"/>
              </a:rPr>
              <a:t>Work based learning</a:t>
            </a:r>
            <a:r>
              <a:rPr lang="en-GB" sz="1100" b="1" dirty="0">
                <a:solidFill>
                  <a:srgbClr val="F8F8F8"/>
                </a:solidFill>
                <a:latin typeface="+mn-lt"/>
                <a:ea typeface="Calibri"/>
                <a:cs typeface="Calibri"/>
                <a:sym typeface="Calibri"/>
              </a:rPr>
              <a:t>  </a:t>
            </a:r>
            <a:endParaRPr sz="1100" b="1" dirty="0">
              <a:solidFill>
                <a:srgbClr val="F8F8F8"/>
              </a:solidFill>
              <a:latin typeface="+mn-lt"/>
              <a:ea typeface="Calibri"/>
              <a:cs typeface="Calibri"/>
              <a:sym typeface="Calibri"/>
            </a:endParaRPr>
          </a:p>
        </p:txBody>
      </p:sp>
      <p:sp>
        <p:nvSpPr>
          <p:cNvPr id="143" name="Google Shape;143;p3"/>
          <p:cNvSpPr txBox="1"/>
          <p:nvPr/>
        </p:nvSpPr>
        <p:spPr>
          <a:xfrm>
            <a:off x="11688877" y="2824800"/>
            <a:ext cx="5880298" cy="51860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500" dirty="0">
                <a:solidFill>
                  <a:srgbClr val="092241"/>
                </a:solidFill>
                <a:latin typeface="Calibri"/>
                <a:ea typeface="Calibri"/>
                <a:cs typeface="Calibri"/>
                <a:sym typeface="Calibri"/>
              </a:rPr>
              <a:t>12-15 Months + End Point Assessment (whole programme lasting 15 – 18 months) </a:t>
            </a:r>
            <a:endParaRPr sz="2500" dirty="0">
              <a:solidFill>
                <a:srgbClr val="09224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500" dirty="0">
              <a:solidFill>
                <a:srgbClr val="09224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500" dirty="0">
                <a:solidFill>
                  <a:srgbClr val="092241"/>
                </a:solidFill>
                <a:latin typeface="Calibri"/>
                <a:ea typeface="Calibri"/>
                <a:cs typeface="Calibri"/>
                <a:sym typeface="Calibri"/>
              </a:rPr>
              <a:t>Blended learning approach </a:t>
            </a:r>
            <a:endParaRPr sz="2500" dirty="0">
              <a:solidFill>
                <a:srgbClr val="09224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500" dirty="0">
              <a:solidFill>
                <a:srgbClr val="09224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500" dirty="0">
                <a:solidFill>
                  <a:srgbClr val="092241"/>
                </a:solidFill>
                <a:latin typeface="Calibri"/>
                <a:ea typeface="Calibri"/>
                <a:cs typeface="Calibri"/>
                <a:sym typeface="Calibri"/>
              </a:rPr>
              <a:t>Accredited by Institute of Apprenticeships </a:t>
            </a:r>
            <a:endParaRPr sz="2500" dirty="0">
              <a:solidFill>
                <a:srgbClr val="09224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500" dirty="0">
              <a:solidFill>
                <a:srgbClr val="09224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500" dirty="0">
                <a:solidFill>
                  <a:srgbClr val="092241"/>
                </a:solidFill>
                <a:latin typeface="Calibri"/>
                <a:ea typeface="Calibri"/>
                <a:cs typeface="Calibri"/>
                <a:sym typeface="Calibri"/>
              </a:rPr>
              <a:t>Comparable to 2 A Levels</a:t>
            </a:r>
            <a:endParaRPr sz="2500" dirty="0">
              <a:solidFill>
                <a:srgbClr val="09224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500" dirty="0">
              <a:solidFill>
                <a:srgbClr val="09224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500" b="1" dirty="0">
                <a:solidFill>
                  <a:srgbClr val="092241"/>
                </a:solidFill>
                <a:latin typeface="Calibri"/>
                <a:ea typeface="Calibri"/>
                <a:cs typeface="Calibri"/>
                <a:sym typeface="Calibri"/>
              </a:rPr>
              <a:t>EPA 1</a:t>
            </a:r>
            <a:r>
              <a:rPr lang="en-GB" sz="2500" dirty="0">
                <a:solidFill>
                  <a:srgbClr val="092241"/>
                </a:solidFill>
                <a:latin typeface="Calibri"/>
                <a:ea typeface="Calibri"/>
                <a:cs typeface="Calibri"/>
                <a:sym typeface="Calibri"/>
              </a:rPr>
              <a:t>: Knowledge Test (60mins)</a:t>
            </a:r>
            <a:endParaRPr sz="2500" dirty="0">
              <a:solidFill>
                <a:srgbClr val="09224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500" b="1" dirty="0">
                <a:solidFill>
                  <a:srgbClr val="092241"/>
                </a:solidFill>
                <a:latin typeface="Calibri"/>
                <a:ea typeface="Calibri"/>
                <a:cs typeface="Calibri"/>
                <a:sym typeface="Calibri"/>
              </a:rPr>
              <a:t>EPA 2: </a:t>
            </a:r>
            <a:r>
              <a:rPr lang="en-GB" sz="2500" dirty="0">
                <a:solidFill>
                  <a:srgbClr val="092241"/>
                </a:solidFill>
                <a:latin typeface="Calibri"/>
                <a:ea typeface="Calibri"/>
                <a:cs typeface="Calibri"/>
                <a:sym typeface="Calibri"/>
              </a:rPr>
              <a:t>Project Presentation (30mins)</a:t>
            </a:r>
            <a:endParaRPr sz="2500" dirty="0">
              <a:solidFill>
                <a:srgbClr val="09224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500" b="1" dirty="0">
                <a:solidFill>
                  <a:srgbClr val="092241"/>
                </a:solidFill>
                <a:latin typeface="Calibri"/>
                <a:ea typeface="Calibri"/>
                <a:cs typeface="Calibri"/>
                <a:sym typeface="Calibri"/>
              </a:rPr>
              <a:t>EPA 3: </a:t>
            </a:r>
            <a:r>
              <a:rPr lang="en-GB" sz="2500" dirty="0">
                <a:solidFill>
                  <a:srgbClr val="092241"/>
                </a:solidFill>
                <a:latin typeface="Calibri"/>
                <a:ea typeface="Calibri"/>
                <a:cs typeface="Calibri"/>
                <a:sym typeface="Calibri"/>
              </a:rPr>
              <a:t>Portfolio Presentation</a:t>
            </a:r>
            <a:endParaRPr sz="2500" dirty="0">
              <a:solidFill>
                <a:srgbClr val="09224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500" dirty="0">
                <a:solidFill>
                  <a:srgbClr val="092241"/>
                </a:solidFill>
                <a:latin typeface="Calibri"/>
                <a:ea typeface="Calibri"/>
                <a:cs typeface="Calibri"/>
                <a:sym typeface="Calibri"/>
              </a:rPr>
              <a:t>(45mins)</a:t>
            </a:r>
            <a:endParaRPr sz="2300" dirty="0"/>
          </a:p>
        </p:txBody>
      </p:sp>
      <p:sp>
        <p:nvSpPr>
          <p:cNvPr id="2" name="Google Shape;139;p3">
            <a:extLst>
              <a:ext uri="{FF2B5EF4-FFF2-40B4-BE49-F238E27FC236}">
                <a16:creationId xmlns:a16="http://schemas.microsoft.com/office/drawing/2014/main" id="{2CDB0436-06F5-839D-CB5C-090D07B63EA0}"/>
              </a:ext>
            </a:extLst>
          </p:cNvPr>
          <p:cNvSpPr/>
          <p:nvPr/>
        </p:nvSpPr>
        <p:spPr>
          <a:xfrm>
            <a:off x="11688877" y="1639353"/>
            <a:ext cx="5880300" cy="926700"/>
          </a:xfrm>
          <a:prstGeom prst="roundRect">
            <a:avLst>
              <a:gd name="adj" fmla="val 16667"/>
            </a:avLst>
          </a:prstGeom>
          <a:solidFill>
            <a:srgbClr val="092241"/>
          </a:solidFill>
          <a:ln w="9525" cap="flat" cmpd="sng">
            <a:solidFill>
              <a:srgbClr val="B7B7B7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400" b="1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Key Facts</a:t>
            </a:r>
            <a:endParaRPr sz="1100" b="1" dirty="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4"/>
          <p:cNvSpPr txBox="1">
            <a:spLocks noGrp="1"/>
          </p:cNvSpPr>
          <p:nvPr>
            <p:ph type="title" idx="4294967295"/>
          </p:nvPr>
        </p:nvSpPr>
        <p:spPr>
          <a:xfrm>
            <a:off x="914400" y="0"/>
            <a:ext cx="15392400" cy="8309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59068"/>
              </a:lnSpc>
              <a:spcBef>
                <a:spcPts val="0"/>
              </a:spcBef>
              <a:spcAft>
                <a:spcPts val="0"/>
              </a:spcAft>
              <a:buClr>
                <a:srgbClr val="003087"/>
              </a:buClr>
              <a:buSzPts val="4400"/>
              <a:buFont typeface="Arial"/>
              <a:buNone/>
            </a:pPr>
            <a:r>
              <a:rPr lang="en-GB" b="1" dirty="0">
                <a:solidFill>
                  <a:srgbClr val="003087"/>
                </a:solidFill>
                <a:latin typeface="Arial"/>
                <a:ea typeface="Arial"/>
                <a:cs typeface="Arial"/>
                <a:sym typeface="Arial"/>
              </a:rPr>
              <a:t>Advertising</a:t>
            </a:r>
            <a:endParaRPr b="1" i="0" u="none" strike="noStrike" cap="none" dirty="0">
              <a:solidFill>
                <a:srgbClr val="003087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0" name="Google Shape;150;p4" descr="Frimley NHS lozeng logo"/>
          <p:cNvSpPr/>
          <p:nvPr/>
        </p:nvSpPr>
        <p:spPr>
          <a:xfrm>
            <a:off x="15876814" y="8420100"/>
            <a:ext cx="2089831" cy="1574537"/>
          </a:xfrm>
          <a:custGeom>
            <a:avLst/>
            <a:gdLst/>
            <a:ahLst/>
            <a:cxnLst/>
            <a:rect l="l" t="t" r="r" b="b"/>
            <a:pathLst>
              <a:path w="1643281" h="1253436" extrusionOk="0">
                <a:moveTo>
                  <a:pt x="0" y="0"/>
                </a:moveTo>
                <a:lnTo>
                  <a:pt x="1643281" y="0"/>
                </a:lnTo>
                <a:lnTo>
                  <a:pt x="1643281" y="1253436"/>
                </a:lnTo>
                <a:lnTo>
                  <a:pt x="0" y="1253436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l="-145422" b="-31924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151" name="Google Shape;151;p4"/>
          <p:cNvGrpSpPr/>
          <p:nvPr/>
        </p:nvGrpSpPr>
        <p:grpSpPr>
          <a:xfrm>
            <a:off x="-20236" y="10176665"/>
            <a:ext cx="18308235" cy="110335"/>
            <a:chOff x="0" y="9639300"/>
            <a:chExt cx="18264186" cy="140863"/>
          </a:xfrm>
        </p:grpSpPr>
        <p:sp>
          <p:nvSpPr>
            <p:cNvPr id="152" name="Google Shape;152;p4"/>
            <p:cNvSpPr/>
            <p:nvPr/>
          </p:nvSpPr>
          <p:spPr>
            <a:xfrm>
              <a:off x="0" y="9639300"/>
              <a:ext cx="4574407" cy="140863"/>
            </a:xfrm>
            <a:custGeom>
              <a:avLst/>
              <a:gdLst/>
              <a:ahLst/>
              <a:cxnLst/>
              <a:rect l="l" t="t" r="r" b="b"/>
              <a:pathLst>
                <a:path w="4949064" h="152400" extrusionOk="0">
                  <a:moveTo>
                    <a:pt x="0" y="0"/>
                  </a:moveTo>
                  <a:lnTo>
                    <a:pt x="4949064" y="0"/>
                  </a:lnTo>
                  <a:lnTo>
                    <a:pt x="4949064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005EB8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3" name="Google Shape;153;p4"/>
            <p:cNvSpPr/>
            <p:nvPr/>
          </p:nvSpPr>
          <p:spPr>
            <a:xfrm>
              <a:off x="4574407" y="9639300"/>
              <a:ext cx="4569592" cy="140863"/>
            </a:xfrm>
            <a:custGeom>
              <a:avLst/>
              <a:gdLst/>
              <a:ahLst/>
              <a:cxnLst/>
              <a:rect l="l" t="t" r="r" b="b"/>
              <a:pathLst>
                <a:path w="4943856" h="152400" extrusionOk="0">
                  <a:moveTo>
                    <a:pt x="0" y="0"/>
                  </a:moveTo>
                  <a:lnTo>
                    <a:pt x="4943856" y="0"/>
                  </a:lnTo>
                  <a:lnTo>
                    <a:pt x="4943856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005EB8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4" name="Google Shape;154;p4"/>
            <p:cNvSpPr/>
            <p:nvPr/>
          </p:nvSpPr>
          <p:spPr>
            <a:xfrm>
              <a:off x="9134475" y="9639300"/>
              <a:ext cx="4574407" cy="140863"/>
            </a:xfrm>
            <a:custGeom>
              <a:avLst/>
              <a:gdLst/>
              <a:ahLst/>
              <a:cxnLst/>
              <a:rect l="l" t="t" r="r" b="b"/>
              <a:pathLst>
                <a:path w="4949064" h="152400" extrusionOk="0">
                  <a:moveTo>
                    <a:pt x="0" y="0"/>
                  </a:moveTo>
                  <a:lnTo>
                    <a:pt x="4949064" y="0"/>
                  </a:lnTo>
                  <a:lnTo>
                    <a:pt x="4949064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005EB8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5" name="Google Shape;155;p4"/>
            <p:cNvSpPr/>
            <p:nvPr/>
          </p:nvSpPr>
          <p:spPr>
            <a:xfrm>
              <a:off x="13694594" y="9639300"/>
              <a:ext cx="4569592" cy="140863"/>
            </a:xfrm>
            <a:custGeom>
              <a:avLst/>
              <a:gdLst/>
              <a:ahLst/>
              <a:cxnLst/>
              <a:rect l="l" t="t" r="r" b="b"/>
              <a:pathLst>
                <a:path w="4943856" h="152400" extrusionOk="0">
                  <a:moveTo>
                    <a:pt x="0" y="0"/>
                  </a:moveTo>
                  <a:lnTo>
                    <a:pt x="4943856" y="0"/>
                  </a:lnTo>
                  <a:lnTo>
                    <a:pt x="4943856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005EB8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56" name="Google Shape;156;p4"/>
          <p:cNvGrpSpPr/>
          <p:nvPr/>
        </p:nvGrpSpPr>
        <p:grpSpPr>
          <a:xfrm>
            <a:off x="0" y="0"/>
            <a:ext cx="18287999" cy="140863"/>
            <a:chOff x="205896" y="2366607"/>
            <a:chExt cx="18264186" cy="140863"/>
          </a:xfrm>
        </p:grpSpPr>
        <p:sp>
          <p:nvSpPr>
            <p:cNvPr id="157" name="Google Shape;157;p4"/>
            <p:cNvSpPr/>
            <p:nvPr/>
          </p:nvSpPr>
          <p:spPr>
            <a:xfrm>
              <a:off x="205896" y="2366607"/>
              <a:ext cx="4574407" cy="140863"/>
            </a:xfrm>
            <a:custGeom>
              <a:avLst/>
              <a:gdLst/>
              <a:ahLst/>
              <a:cxnLst/>
              <a:rect l="l" t="t" r="r" b="b"/>
              <a:pathLst>
                <a:path w="4949064" h="152400" extrusionOk="0">
                  <a:moveTo>
                    <a:pt x="0" y="0"/>
                  </a:moveTo>
                  <a:lnTo>
                    <a:pt x="4949064" y="0"/>
                  </a:lnTo>
                  <a:lnTo>
                    <a:pt x="4949064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005EB8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8" name="Google Shape;158;p4"/>
            <p:cNvSpPr/>
            <p:nvPr/>
          </p:nvSpPr>
          <p:spPr>
            <a:xfrm>
              <a:off x="4780303" y="2366607"/>
              <a:ext cx="4569592" cy="140863"/>
            </a:xfrm>
            <a:custGeom>
              <a:avLst/>
              <a:gdLst/>
              <a:ahLst/>
              <a:cxnLst/>
              <a:rect l="l" t="t" r="r" b="b"/>
              <a:pathLst>
                <a:path w="4943856" h="152400" extrusionOk="0">
                  <a:moveTo>
                    <a:pt x="0" y="0"/>
                  </a:moveTo>
                  <a:lnTo>
                    <a:pt x="4943856" y="0"/>
                  </a:lnTo>
                  <a:lnTo>
                    <a:pt x="4943856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005EB8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9" name="Google Shape;159;p4"/>
            <p:cNvSpPr/>
            <p:nvPr/>
          </p:nvSpPr>
          <p:spPr>
            <a:xfrm>
              <a:off x="9340371" y="2366607"/>
              <a:ext cx="4574407" cy="140863"/>
            </a:xfrm>
            <a:custGeom>
              <a:avLst/>
              <a:gdLst/>
              <a:ahLst/>
              <a:cxnLst/>
              <a:rect l="l" t="t" r="r" b="b"/>
              <a:pathLst>
                <a:path w="4949064" h="152400" extrusionOk="0">
                  <a:moveTo>
                    <a:pt x="0" y="0"/>
                  </a:moveTo>
                  <a:lnTo>
                    <a:pt x="4949064" y="0"/>
                  </a:lnTo>
                  <a:lnTo>
                    <a:pt x="4949064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005EB8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0" name="Google Shape;160;p4"/>
            <p:cNvSpPr/>
            <p:nvPr/>
          </p:nvSpPr>
          <p:spPr>
            <a:xfrm>
              <a:off x="13900490" y="2366607"/>
              <a:ext cx="4569592" cy="140863"/>
            </a:xfrm>
            <a:custGeom>
              <a:avLst/>
              <a:gdLst/>
              <a:ahLst/>
              <a:cxnLst/>
              <a:rect l="l" t="t" r="r" b="b"/>
              <a:pathLst>
                <a:path w="4943856" h="152400" extrusionOk="0">
                  <a:moveTo>
                    <a:pt x="0" y="0"/>
                  </a:moveTo>
                  <a:lnTo>
                    <a:pt x="4943856" y="0"/>
                  </a:lnTo>
                  <a:lnTo>
                    <a:pt x="4943856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005EB8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61" name="Google Shape;161;p4"/>
          <p:cNvSpPr txBox="1"/>
          <p:nvPr/>
        </p:nvSpPr>
        <p:spPr>
          <a:xfrm>
            <a:off x="321355" y="1090169"/>
            <a:ext cx="17340490" cy="84146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539749" marR="0" lvl="1" indent="-269874" algn="l" rtl="0">
              <a:lnSpc>
                <a:spcPct val="145791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en-GB" sz="20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Practices are asked to create the vacancy and share the link with the training hub, the full recruitment process is shown in slide 4.</a:t>
            </a:r>
            <a:endParaRPr sz="1200" dirty="0"/>
          </a:p>
          <a:p>
            <a:pPr marL="539749" marR="0" lvl="1" indent="-269874" algn="l" rtl="0">
              <a:lnSpc>
                <a:spcPct val="145791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en-GB" sz="20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 template for the advert text is available at our webpage </a:t>
            </a:r>
            <a:r>
              <a:rPr lang="en-GB" sz="2000" b="0" i="0" u="sng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Apprenticeships | Frimley Health and Care</a:t>
            </a:r>
            <a:endParaRPr sz="20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539749" marR="0" lvl="1" indent="-269874" algn="l" rtl="0">
              <a:lnSpc>
                <a:spcPct val="145791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en-GB" sz="20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This includes a JD and person specification, however for a Word format please contact </a:t>
            </a:r>
            <a:r>
              <a:rPr lang="en-GB" sz="2000" b="0" i="0" u="sng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Kusham.nijhar@nhs.net</a:t>
            </a:r>
            <a:r>
              <a:rPr lang="en-GB" sz="20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1200" dirty="0"/>
          </a:p>
          <a:p>
            <a:pPr marL="539749" marR="0" lvl="1" indent="-269874" algn="l" rtl="0">
              <a:lnSpc>
                <a:spcPct val="145791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en-GB" sz="20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When advertising, please ensure the following:</a:t>
            </a:r>
            <a:endParaRPr sz="1200"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 b="1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620713" marR="0" lvl="0" indent="-344488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en-GB" sz="20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The role is called ‘Trainee Practice Assistant’ </a:t>
            </a:r>
          </a:p>
          <a:p>
            <a:pPr marL="276225" marR="0"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</a:pPr>
            <a:endParaRPr sz="1800" dirty="0"/>
          </a:p>
          <a:p>
            <a:pPr marL="620713" marR="0" lvl="0" indent="-344488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en-GB" sz="20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To meet apprenticeship eligibility, the following </a:t>
            </a:r>
            <a:r>
              <a:rPr lang="en-GB" sz="2000" b="1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minimum eligibility criteria</a:t>
            </a:r>
            <a:r>
              <a:rPr lang="en-GB" sz="20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will be required:</a:t>
            </a:r>
            <a:endParaRPr sz="1200"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620713" marR="0" lvl="0" indent="-344488" algn="l" rtl="0"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en-GB" sz="20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The role </a:t>
            </a:r>
            <a:r>
              <a:rPr lang="en-GB" sz="2000" dirty="0">
                <a:solidFill>
                  <a:schemeClr val="dk1"/>
                </a:solidFill>
              </a:rPr>
              <a:t>will ideally be full time, with a minimum of </a:t>
            </a:r>
            <a:r>
              <a:rPr lang="en-GB" sz="20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30 hours per week. Part-time hours may be permitted with adjusted apprenticeship duration for apprenticeship applicants.</a:t>
            </a:r>
          </a:p>
          <a:p>
            <a:pPr marL="276225" marR="0" lvl="0" algn="l" rtl="0">
              <a:spcBef>
                <a:spcPts val="0"/>
              </a:spcBef>
              <a:spcAft>
                <a:spcPts val="0"/>
              </a:spcAft>
            </a:pPr>
            <a:r>
              <a:rPr lang="en-GB" sz="20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lang="en-GB" sz="2000" dirty="0">
              <a:solidFill>
                <a:schemeClr val="dk1"/>
              </a:solidFill>
            </a:endParaRPr>
          </a:p>
          <a:p>
            <a:pPr marL="276225" marR="0" lvl="0" algn="l" rtl="0">
              <a:spcBef>
                <a:spcPts val="0"/>
              </a:spcBef>
              <a:spcAft>
                <a:spcPts val="0"/>
              </a:spcAft>
            </a:pPr>
            <a:r>
              <a:rPr lang="en-GB" sz="2000" dirty="0">
                <a:solidFill>
                  <a:schemeClr val="dk1"/>
                </a:solidFill>
              </a:rPr>
              <a:t>The applicant must:</a:t>
            </a:r>
          </a:p>
          <a:p>
            <a:pPr marL="620713" marR="0" lvl="0" indent="-344488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- Have the </a:t>
            </a:r>
            <a:r>
              <a:rPr lang="en-GB" sz="2000" b="1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right to work in England</a:t>
            </a:r>
            <a:endParaRPr sz="1200" dirty="0"/>
          </a:p>
          <a:p>
            <a:pPr marL="620713" marR="0" lvl="0" indent="-344488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- Have </a:t>
            </a:r>
            <a:r>
              <a:rPr lang="en-GB" sz="2000" b="1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lived in the UK or EEA </a:t>
            </a:r>
            <a:r>
              <a:rPr lang="en-GB" sz="20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for at least the </a:t>
            </a:r>
            <a:r>
              <a:rPr lang="en-GB" sz="2000" b="1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last 3 years</a:t>
            </a:r>
            <a:endParaRPr sz="20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620713" marR="0" lvl="0" indent="-344488" algn="l" rtl="0"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en-GB" sz="20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Commit to at least 6 hours per week of learning, within paid working hours</a:t>
            </a:r>
          </a:p>
          <a:p>
            <a:pPr marL="276225" marR="0" lvl="0" algn="l" rtl="0">
              <a:spcBef>
                <a:spcPts val="0"/>
              </a:spcBef>
              <a:spcAft>
                <a:spcPts val="0"/>
              </a:spcAft>
            </a:pPr>
            <a:endParaRPr sz="1200" dirty="0"/>
          </a:p>
          <a:p>
            <a:pPr marL="620713" marR="0" lvl="0" indent="-344488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- English and maths requirements (Functional Skills) are desirable</a:t>
            </a:r>
            <a:r>
              <a:rPr lang="en-GB" sz="2000" dirty="0">
                <a:solidFill>
                  <a:schemeClr val="dk1"/>
                </a:solidFill>
              </a:rPr>
              <a:t>,</a:t>
            </a:r>
            <a:r>
              <a:rPr lang="en-GB" sz="20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with the following criteria:</a:t>
            </a:r>
            <a:endParaRPr sz="1200"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800100" marR="0" lvl="1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-"/>
            </a:pPr>
            <a:r>
              <a:rPr lang="en-GB" sz="20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If aged 16 – 18: Must work towards and achieve level 2 functional skills in English and maths if equivalent qualifications are not already held (e.g. GCSE  grade 4 or above), whilst on apprenticeship training.</a:t>
            </a:r>
            <a:endParaRPr sz="1200" dirty="0"/>
          </a:p>
          <a:p>
            <a:pPr marL="457200" marR="0" lvl="1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800100" marR="0" lvl="1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-"/>
            </a:pPr>
            <a:r>
              <a:rPr lang="en-GB" sz="20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If aged 19 or over: The employer will make a decision about further English and maths study, upon assessment of needs.</a:t>
            </a:r>
            <a:endParaRPr sz="1200" dirty="0"/>
          </a:p>
          <a:p>
            <a:pPr marL="457200" marR="0" lvl="1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Platforms like Indeed include features such as literacy and numeracy testing, which you may wish to include in your </a:t>
            </a:r>
            <a:r>
              <a:rPr lang="en-GB"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recruitment process.</a:t>
            </a:r>
            <a:endParaRPr sz="2000" dirty="0">
              <a:solidFill>
                <a:srgbClr val="191818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5"/>
          <p:cNvSpPr txBox="1">
            <a:spLocks noGrp="1"/>
          </p:cNvSpPr>
          <p:nvPr>
            <p:ph type="title" idx="4294967295"/>
          </p:nvPr>
        </p:nvSpPr>
        <p:spPr>
          <a:xfrm>
            <a:off x="683138" y="66783"/>
            <a:ext cx="15392400" cy="7900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74975"/>
              </a:lnSpc>
              <a:spcBef>
                <a:spcPts val="0"/>
              </a:spcBef>
              <a:spcAft>
                <a:spcPts val="0"/>
              </a:spcAft>
              <a:buClr>
                <a:srgbClr val="003087"/>
              </a:buClr>
              <a:buSzPts val="4000"/>
              <a:buFont typeface="Arial"/>
              <a:buNone/>
            </a:pPr>
            <a:r>
              <a:rPr lang="en-GB" sz="4000" b="1" i="0" u="none" strike="noStrike" cap="none">
                <a:solidFill>
                  <a:srgbClr val="003087"/>
                </a:solidFill>
                <a:latin typeface="Arial"/>
                <a:ea typeface="Arial"/>
                <a:cs typeface="Arial"/>
                <a:sym typeface="Arial"/>
              </a:rPr>
              <a:t>Timeline</a:t>
            </a:r>
            <a:endParaRPr/>
          </a:p>
        </p:txBody>
      </p:sp>
      <p:pic>
        <p:nvPicPr>
          <p:cNvPr id="167" name="Google Shape;167;p5"/>
          <p:cNvPicPr preferRelativeResize="0"/>
          <p:nvPr/>
        </p:nvPicPr>
        <p:blipFill rotWithShape="1">
          <a:blip r:embed="rId3">
            <a:alphaModFix/>
          </a:blip>
          <a:srcRect l="24890" b="25581"/>
          <a:stretch/>
        </p:blipFill>
        <p:spPr>
          <a:xfrm>
            <a:off x="6499" y="7557853"/>
            <a:ext cx="4757759" cy="2691047"/>
          </a:xfrm>
          <a:prstGeom prst="rect">
            <a:avLst/>
          </a:prstGeom>
          <a:noFill/>
          <a:ln>
            <a:noFill/>
          </a:ln>
        </p:spPr>
      </p:pic>
      <p:sp>
        <p:nvSpPr>
          <p:cNvPr id="168" name="Google Shape;168;p5" descr="Frimley NHS lozeng logo"/>
          <p:cNvSpPr/>
          <p:nvPr/>
        </p:nvSpPr>
        <p:spPr>
          <a:xfrm>
            <a:off x="15876814" y="8420100"/>
            <a:ext cx="2089831" cy="1574537"/>
          </a:xfrm>
          <a:custGeom>
            <a:avLst/>
            <a:gdLst/>
            <a:ahLst/>
            <a:cxnLst/>
            <a:rect l="l" t="t" r="r" b="b"/>
            <a:pathLst>
              <a:path w="1643281" h="1253436" extrusionOk="0">
                <a:moveTo>
                  <a:pt x="0" y="0"/>
                </a:moveTo>
                <a:lnTo>
                  <a:pt x="1643281" y="0"/>
                </a:lnTo>
                <a:lnTo>
                  <a:pt x="1643281" y="1253436"/>
                </a:lnTo>
                <a:lnTo>
                  <a:pt x="0" y="1253436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l="-145422" b="-31924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169" name="Google Shape;169;p5"/>
          <p:cNvGrpSpPr/>
          <p:nvPr/>
        </p:nvGrpSpPr>
        <p:grpSpPr>
          <a:xfrm>
            <a:off x="-20236" y="10176665"/>
            <a:ext cx="18308235" cy="110335"/>
            <a:chOff x="0" y="9639300"/>
            <a:chExt cx="18264186" cy="140863"/>
          </a:xfrm>
        </p:grpSpPr>
        <p:sp>
          <p:nvSpPr>
            <p:cNvPr id="170" name="Google Shape;170;p5"/>
            <p:cNvSpPr/>
            <p:nvPr/>
          </p:nvSpPr>
          <p:spPr>
            <a:xfrm>
              <a:off x="0" y="9639300"/>
              <a:ext cx="4574407" cy="140863"/>
            </a:xfrm>
            <a:custGeom>
              <a:avLst/>
              <a:gdLst/>
              <a:ahLst/>
              <a:cxnLst/>
              <a:rect l="l" t="t" r="r" b="b"/>
              <a:pathLst>
                <a:path w="4949064" h="152400" extrusionOk="0">
                  <a:moveTo>
                    <a:pt x="0" y="0"/>
                  </a:moveTo>
                  <a:lnTo>
                    <a:pt x="4949064" y="0"/>
                  </a:lnTo>
                  <a:lnTo>
                    <a:pt x="4949064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005EB8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1" name="Google Shape;171;p5"/>
            <p:cNvSpPr/>
            <p:nvPr/>
          </p:nvSpPr>
          <p:spPr>
            <a:xfrm>
              <a:off x="4574407" y="9639300"/>
              <a:ext cx="4569592" cy="140863"/>
            </a:xfrm>
            <a:custGeom>
              <a:avLst/>
              <a:gdLst/>
              <a:ahLst/>
              <a:cxnLst/>
              <a:rect l="l" t="t" r="r" b="b"/>
              <a:pathLst>
                <a:path w="4943856" h="152400" extrusionOk="0">
                  <a:moveTo>
                    <a:pt x="0" y="0"/>
                  </a:moveTo>
                  <a:lnTo>
                    <a:pt x="4943856" y="0"/>
                  </a:lnTo>
                  <a:lnTo>
                    <a:pt x="4943856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005EB8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2" name="Google Shape;172;p5"/>
            <p:cNvSpPr/>
            <p:nvPr/>
          </p:nvSpPr>
          <p:spPr>
            <a:xfrm>
              <a:off x="9134475" y="9639300"/>
              <a:ext cx="4574407" cy="140863"/>
            </a:xfrm>
            <a:custGeom>
              <a:avLst/>
              <a:gdLst/>
              <a:ahLst/>
              <a:cxnLst/>
              <a:rect l="l" t="t" r="r" b="b"/>
              <a:pathLst>
                <a:path w="4949064" h="152400" extrusionOk="0">
                  <a:moveTo>
                    <a:pt x="0" y="0"/>
                  </a:moveTo>
                  <a:lnTo>
                    <a:pt x="4949064" y="0"/>
                  </a:lnTo>
                  <a:lnTo>
                    <a:pt x="4949064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005EB8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3" name="Google Shape;173;p5"/>
            <p:cNvSpPr/>
            <p:nvPr/>
          </p:nvSpPr>
          <p:spPr>
            <a:xfrm>
              <a:off x="13694594" y="9639300"/>
              <a:ext cx="4569592" cy="140863"/>
            </a:xfrm>
            <a:custGeom>
              <a:avLst/>
              <a:gdLst/>
              <a:ahLst/>
              <a:cxnLst/>
              <a:rect l="l" t="t" r="r" b="b"/>
              <a:pathLst>
                <a:path w="4943856" h="152400" extrusionOk="0">
                  <a:moveTo>
                    <a:pt x="0" y="0"/>
                  </a:moveTo>
                  <a:lnTo>
                    <a:pt x="4943856" y="0"/>
                  </a:lnTo>
                  <a:lnTo>
                    <a:pt x="4943856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005EB8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74" name="Google Shape;174;p5"/>
          <p:cNvGrpSpPr/>
          <p:nvPr/>
        </p:nvGrpSpPr>
        <p:grpSpPr>
          <a:xfrm>
            <a:off x="0" y="0"/>
            <a:ext cx="18287999" cy="140863"/>
            <a:chOff x="205896" y="2366607"/>
            <a:chExt cx="18264186" cy="140863"/>
          </a:xfrm>
        </p:grpSpPr>
        <p:sp>
          <p:nvSpPr>
            <p:cNvPr id="175" name="Google Shape;175;p5"/>
            <p:cNvSpPr/>
            <p:nvPr/>
          </p:nvSpPr>
          <p:spPr>
            <a:xfrm>
              <a:off x="205896" y="2366607"/>
              <a:ext cx="4574407" cy="140863"/>
            </a:xfrm>
            <a:custGeom>
              <a:avLst/>
              <a:gdLst/>
              <a:ahLst/>
              <a:cxnLst/>
              <a:rect l="l" t="t" r="r" b="b"/>
              <a:pathLst>
                <a:path w="4949064" h="152400" extrusionOk="0">
                  <a:moveTo>
                    <a:pt x="0" y="0"/>
                  </a:moveTo>
                  <a:lnTo>
                    <a:pt x="4949064" y="0"/>
                  </a:lnTo>
                  <a:lnTo>
                    <a:pt x="4949064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005EB8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6" name="Google Shape;176;p5"/>
            <p:cNvSpPr/>
            <p:nvPr/>
          </p:nvSpPr>
          <p:spPr>
            <a:xfrm>
              <a:off x="4780303" y="2366607"/>
              <a:ext cx="4569592" cy="140863"/>
            </a:xfrm>
            <a:custGeom>
              <a:avLst/>
              <a:gdLst/>
              <a:ahLst/>
              <a:cxnLst/>
              <a:rect l="l" t="t" r="r" b="b"/>
              <a:pathLst>
                <a:path w="4943856" h="152400" extrusionOk="0">
                  <a:moveTo>
                    <a:pt x="0" y="0"/>
                  </a:moveTo>
                  <a:lnTo>
                    <a:pt x="4943856" y="0"/>
                  </a:lnTo>
                  <a:lnTo>
                    <a:pt x="4943856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005EB8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7" name="Google Shape;177;p5"/>
            <p:cNvSpPr/>
            <p:nvPr/>
          </p:nvSpPr>
          <p:spPr>
            <a:xfrm>
              <a:off x="9340371" y="2366607"/>
              <a:ext cx="4574407" cy="140863"/>
            </a:xfrm>
            <a:custGeom>
              <a:avLst/>
              <a:gdLst/>
              <a:ahLst/>
              <a:cxnLst/>
              <a:rect l="l" t="t" r="r" b="b"/>
              <a:pathLst>
                <a:path w="4949064" h="152400" extrusionOk="0">
                  <a:moveTo>
                    <a:pt x="0" y="0"/>
                  </a:moveTo>
                  <a:lnTo>
                    <a:pt x="4949064" y="0"/>
                  </a:lnTo>
                  <a:lnTo>
                    <a:pt x="4949064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005EB8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8" name="Google Shape;178;p5"/>
            <p:cNvSpPr/>
            <p:nvPr/>
          </p:nvSpPr>
          <p:spPr>
            <a:xfrm>
              <a:off x="13900490" y="2366607"/>
              <a:ext cx="4569592" cy="140863"/>
            </a:xfrm>
            <a:custGeom>
              <a:avLst/>
              <a:gdLst/>
              <a:ahLst/>
              <a:cxnLst/>
              <a:rect l="l" t="t" r="r" b="b"/>
              <a:pathLst>
                <a:path w="4943856" h="152400" extrusionOk="0">
                  <a:moveTo>
                    <a:pt x="0" y="0"/>
                  </a:moveTo>
                  <a:lnTo>
                    <a:pt x="4943856" y="0"/>
                  </a:lnTo>
                  <a:lnTo>
                    <a:pt x="4943856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005EB8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aphicFrame>
        <p:nvGraphicFramePr>
          <p:cNvPr id="179" name="Google Shape;179;p5"/>
          <p:cNvGraphicFramePr/>
          <p:nvPr>
            <p:extLst>
              <p:ext uri="{D42A27DB-BD31-4B8C-83A1-F6EECF244321}">
                <p14:modId xmlns:p14="http://schemas.microsoft.com/office/powerpoint/2010/main" val="1583671632"/>
              </p:ext>
            </p:extLst>
          </p:nvPr>
        </p:nvGraphicFramePr>
        <p:xfrm>
          <a:off x="152400" y="952500"/>
          <a:ext cx="17983200" cy="8487030"/>
        </p:xfrm>
        <a:graphic>
          <a:graphicData uri="http://schemas.openxmlformats.org/drawingml/2006/table">
            <a:tbl>
              <a:tblPr firstRow="1" bandRow="1">
                <a:noFill/>
                <a:tableStyleId>{828467BC-DD31-4F44-BB1C-F00EC005087B}</a:tableStyleId>
              </a:tblPr>
              <a:tblGrid>
                <a:gridCol w="33342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141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7223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0124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8687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 b="1" u="none" strike="noStrike" cap="none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Stage</a:t>
                      </a:r>
                      <a:endParaRPr sz="1600">
                        <a:solidFill>
                          <a:schemeClr val="lt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184550" marR="95975" marT="95975" marB="95975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 b="1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Lead</a:t>
                      </a:r>
                      <a:endParaRPr sz="1600">
                        <a:solidFill>
                          <a:schemeClr val="lt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184550" marR="95975" marT="95975" marB="95975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 b="1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Key Actions</a:t>
                      </a:r>
                      <a:endParaRPr sz="1600">
                        <a:solidFill>
                          <a:schemeClr val="lt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184550" marR="95975" marT="95975" marB="95975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 b="1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Timeframe</a:t>
                      </a:r>
                      <a:endParaRPr sz="1600">
                        <a:solidFill>
                          <a:schemeClr val="lt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184550" marR="95975" marT="95975" marB="95975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 b="1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Advertising</a:t>
                      </a:r>
                      <a:endParaRPr sz="1600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184550" marR="95975" marT="95975" marB="95975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Practice Manager</a:t>
                      </a:r>
                      <a:endParaRPr/>
                    </a:p>
                  </a:txBody>
                  <a:tcPr marL="184550" marR="95975" marT="95975" marB="95975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Advertise via your usual recruitment channels. Share links with </a:t>
                      </a:r>
                      <a:r>
                        <a:rPr lang="en-GB" sz="1600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  <a:hlinkClick r:id="rId5"/>
                        </a:rPr>
                        <a:t>alina.bista@nhs.net</a:t>
                      </a:r>
                      <a:r>
                        <a:rPr lang="en-GB" sz="1600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endParaRPr dirty="0"/>
                    </a:p>
                  </a:txBody>
                  <a:tcPr marL="184550" marR="95975" marT="95975" marB="95975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June to 1</a:t>
                      </a:r>
                      <a:r>
                        <a:rPr lang="en-GB" sz="1600" baseline="3000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st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September 2025</a:t>
                      </a:r>
                      <a:endParaRPr/>
                    </a:p>
                  </a:txBody>
                  <a:tcPr marL="184550" marR="95975" marT="95975" marB="95975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910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 b="1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</a:t>
                      </a:r>
                      <a:r>
                        <a:rPr lang="en-GB" sz="1600" b="1" baseline="3000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st</a:t>
                      </a:r>
                      <a:r>
                        <a:rPr lang="en-GB" sz="1600" b="1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CV Shortlist</a:t>
                      </a:r>
                      <a:endParaRPr sz="1600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184550" marR="95975" marT="95975" marB="95975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Practice manager</a:t>
                      </a:r>
                      <a:endParaRPr/>
                    </a:p>
                  </a:txBody>
                  <a:tcPr marL="184550" marR="95975" marT="95975" marB="95975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 u="none" strike="noStrike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Shortlist the eligible candidates based on the minimum criteria set</a:t>
                      </a:r>
                      <a:endParaRPr sz="1600" dirty="0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r>
                        <a:rPr lang="en-GB" sz="1600" u="none" strike="noStrike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Forward CVs to </a:t>
                      </a:r>
                      <a:r>
                        <a:rPr lang="en-GB" sz="1400" b="0" i="0" u="sng" strike="noStrike" cap="none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Calibri"/>
                          <a:cs typeface="Calibri"/>
                          <a:sym typeface="Arial"/>
                          <a:hlinkClick r:id="rId6"/>
                        </a:rPr>
                        <a:t>johanna.north1@nhs.net</a:t>
                      </a:r>
                      <a:r>
                        <a:rPr lang="en-GB" sz="1400" b="0" i="0" u="sng" strike="noStrike" cap="none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Calibri"/>
                          <a:cs typeface="Calibri"/>
                          <a:sym typeface="Arial"/>
                        </a:rPr>
                        <a:t> and </a:t>
                      </a:r>
                      <a:r>
                        <a:rPr lang="en-GB" sz="1400" b="0" i="0" u="sng" strike="noStrike" cap="none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Calibri"/>
                          <a:cs typeface="Calibri"/>
                          <a:sym typeface="Arial"/>
                          <a:hlinkClick r:id="rId7"/>
                        </a:rPr>
                        <a:t>elisa.kocadag@nhs.net</a:t>
                      </a:r>
                      <a:r>
                        <a:rPr lang="en-GB" sz="14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Calibri"/>
                          <a:cs typeface="Calibri"/>
                          <a:sym typeface="Arial"/>
                        </a:rPr>
                        <a:t> </a:t>
                      </a:r>
                      <a:r>
                        <a:rPr lang="en-GB" sz="1600" u="none" strike="noStrike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as you screen them.</a:t>
                      </a:r>
                      <a:endParaRPr sz="1600" dirty="0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184550" marR="95975" marT="95975" marB="95975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Ongoing</a:t>
                      </a:r>
                      <a:endParaRPr/>
                    </a:p>
                  </a:txBody>
                  <a:tcPr marL="184550" marR="95975" marT="95975" marB="95975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9347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 b="1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Screening</a:t>
                      </a:r>
                      <a:endParaRPr sz="1600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184550" marR="95975" marT="95975" marB="95975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Community Matters + TH</a:t>
                      </a:r>
                      <a:endParaRPr/>
                    </a:p>
                  </a:txBody>
                  <a:tcPr marL="184550" marR="95975" marT="95975" marB="95975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Community Matters will further screen and meet suitable candidates based on agreed criteria.  Share screened candidates with Training Hub &amp; Practice.</a:t>
                      </a:r>
                      <a:endParaRPr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Arial"/>
                        <a:buNone/>
                      </a:pPr>
                      <a:r>
                        <a:rPr lang="en-GB" sz="1600" b="0" i="0" u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endParaRPr sz="1600" b="0" i="0" u="none" strike="noStrik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184550" marR="95975" marT="95975" marB="95975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2-5 working days</a:t>
                      </a:r>
                      <a:endParaRPr/>
                    </a:p>
                  </a:txBody>
                  <a:tcPr marL="184550" marR="95975" marT="95975" marB="95975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9347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 b="1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Agree candidates to interview</a:t>
                      </a:r>
                      <a:endParaRPr/>
                    </a:p>
                  </a:txBody>
                  <a:tcPr marL="184550" marR="95975" marT="95975" marB="95975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Practice Manager</a:t>
                      </a:r>
                      <a:endParaRPr/>
                    </a:p>
                  </a:txBody>
                  <a:tcPr marL="184550" marR="95975" marT="95975" marB="95975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Send shortlist to Community Matters with the following information:</a:t>
                      </a:r>
                      <a:endParaRPr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Calibri"/>
                        <a:buNone/>
                      </a:pPr>
                      <a:endParaRPr sz="1600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Arial"/>
                        <a:buNone/>
                      </a:pPr>
                      <a:r>
                        <a:rPr lang="en-GB" sz="1600" u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-     Interview Dates</a:t>
                      </a:r>
                      <a:endParaRPr sz="1600" b="0" i="0" u="none" strike="noStrik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marL="285750" marR="0" lvl="0" indent="-2857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Arial"/>
                        <a:buChar char="-"/>
                      </a:pPr>
                      <a:r>
                        <a:rPr lang="en-GB" sz="1600" u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Interview process - in person or virtual and provide any other information, e.g. Practice   shadowing time or other assessments</a:t>
                      </a:r>
                      <a:endParaRPr/>
                    </a:p>
                    <a:p>
                      <a:pPr marL="285750" marR="0" lvl="0" indent="-2857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Arial"/>
                        <a:buChar char="-"/>
                      </a:pPr>
                      <a:r>
                        <a:rPr lang="en-GB" sz="1600" b="0" i="0" u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Name and roles of panel members</a:t>
                      </a:r>
                      <a:endParaRPr sz="1600" b="0" i="0" u="none" strike="noStrik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184550" marR="95975" marT="95975" marB="95975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2 - 3working days</a:t>
                      </a:r>
                      <a:endParaRPr/>
                    </a:p>
                  </a:txBody>
                  <a:tcPr marL="184550" marR="95975" marT="95975" marB="95975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9347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 b="1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Interviews</a:t>
                      </a:r>
                      <a:endParaRPr sz="1600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184550" marR="95975" marT="95975" marB="95975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Community Matters</a:t>
                      </a:r>
                      <a:endParaRPr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Practice Manager</a:t>
                      </a:r>
                      <a:endParaRPr/>
                    </a:p>
                  </a:txBody>
                  <a:tcPr marL="184550" marR="95975" marT="95975" marB="95975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Schedule interviews with selected candidates.</a:t>
                      </a:r>
                      <a:endParaRPr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Arial"/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Practice to interview candidates as soon as possible</a:t>
                      </a:r>
                      <a:endParaRPr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600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184550" marR="95975" marT="95975" marB="95975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5 – 10 working days</a:t>
                      </a:r>
                      <a:endParaRPr/>
                    </a:p>
                  </a:txBody>
                  <a:tcPr marL="184550" marR="95975" marT="95975" marB="95975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79347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 b="1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Interview feedback</a:t>
                      </a:r>
                      <a:endParaRPr/>
                    </a:p>
                  </a:txBody>
                  <a:tcPr marL="184550" marR="95975" marT="95975" marB="95975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Practice Manager</a:t>
                      </a:r>
                      <a:endParaRPr/>
                    </a:p>
                  </a:txBody>
                  <a:tcPr marL="184550" marR="95975" marT="95975" marB="95975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Arial"/>
                        <a:buNone/>
                      </a:pPr>
                      <a:r>
                        <a:rPr lang="en-GB" sz="1600" u="none" strike="noStrike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Manager to submit interview outcome and feedback to Community Matters within 2 working days of conducting the interviews</a:t>
                      </a:r>
                      <a:endParaRPr sz="1600" b="0" i="0" u="none" strike="noStrike" dirty="0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600" dirty="0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184550" marR="95975" marT="95975" marB="95975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2 working days</a:t>
                      </a:r>
                      <a:endParaRPr/>
                    </a:p>
                  </a:txBody>
                  <a:tcPr marL="184550" marR="95975" marT="95975" marB="95975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79347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 b="1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Offer</a:t>
                      </a:r>
                      <a:endParaRPr sz="1600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184550" marR="95975" marT="95975" marB="95975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Community Matters</a:t>
                      </a:r>
                      <a:endParaRPr/>
                    </a:p>
                  </a:txBody>
                  <a:tcPr marL="184550" marR="95975" marT="95975" marB="95975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Community Matters to extend offer and coordinate acceptance with Practice.</a:t>
                      </a:r>
                      <a:endParaRPr/>
                    </a:p>
                  </a:txBody>
                  <a:tcPr marL="184550" marR="95975" marT="95975" marB="95975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2 working days</a:t>
                      </a:r>
                      <a:endParaRPr/>
                    </a:p>
                  </a:txBody>
                  <a:tcPr marL="184550" marR="95975" marT="95975" marB="95975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79347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 b="1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Appointment and contracting process</a:t>
                      </a:r>
                      <a:endParaRPr sz="1600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184550" marR="95975" marT="95975" marB="95975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Practice Managers</a:t>
                      </a:r>
                      <a:endParaRPr/>
                    </a:p>
                  </a:txBody>
                  <a:tcPr marL="184550" marR="95975" marT="95975" marB="95975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Carry out normal DBS and reference checks. Issue employment contracts and confirm start date. </a:t>
                      </a:r>
                      <a:endParaRPr dirty="0"/>
                    </a:p>
                  </a:txBody>
                  <a:tcPr marL="184550" marR="95975" marT="95975" marB="95975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As per practice process</a:t>
                      </a:r>
                      <a:endParaRPr/>
                    </a:p>
                  </a:txBody>
                  <a:tcPr marL="184550" marR="95975" marT="95975" marB="95975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559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600" b="1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Arial"/>
                        <a:buNone/>
                      </a:pPr>
                      <a:r>
                        <a:rPr lang="en-GB" sz="1600" b="1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Onboarding</a:t>
                      </a:r>
                      <a:endParaRPr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600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184550" marR="95975" marT="95975" marB="95975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Practice Managers</a:t>
                      </a:r>
                      <a:endParaRPr/>
                    </a:p>
                  </a:txBody>
                  <a:tcPr marL="184550" marR="95975" marT="95975" marB="95975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Practice to onboard and provide Practice induction and eLearning.</a:t>
                      </a:r>
                      <a:endParaRPr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Wider induction will commence in September alongside apprenticeship programme</a:t>
                      </a:r>
                      <a:endParaRPr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600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184550" marR="95975" marT="95975" marB="95975" anchor="ctr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As per practice process</a:t>
                      </a:r>
                      <a:endParaRPr dirty="0"/>
                    </a:p>
                  </a:txBody>
                  <a:tcPr marL="184550" marR="95975" marT="95975" marB="95975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6"/>
          <p:cNvSpPr txBox="1">
            <a:spLocks noGrp="1"/>
          </p:cNvSpPr>
          <p:nvPr>
            <p:ph type="title" idx="4294967295"/>
          </p:nvPr>
        </p:nvSpPr>
        <p:spPr>
          <a:xfrm>
            <a:off x="909080" y="478795"/>
            <a:ext cx="15392400" cy="8309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ctr" rtl="0">
              <a:lnSpc>
                <a:spcPct val="145791"/>
              </a:lnSpc>
              <a:spcBef>
                <a:spcPts val="0"/>
              </a:spcBef>
              <a:spcAft>
                <a:spcPts val="0"/>
              </a:spcAft>
              <a:buClr>
                <a:srgbClr val="003087"/>
              </a:buClr>
              <a:buSzPts val="4800"/>
              <a:buFont typeface="Arial"/>
              <a:buNone/>
            </a:pPr>
            <a:r>
              <a:rPr lang="en-GB" sz="4800" b="1">
                <a:solidFill>
                  <a:srgbClr val="003087"/>
                </a:solidFill>
                <a:latin typeface="Arial"/>
                <a:ea typeface="Arial"/>
                <a:cs typeface="Arial"/>
                <a:sym typeface="Arial"/>
              </a:rPr>
              <a:t>Expression of interest</a:t>
            </a:r>
            <a:endParaRPr/>
          </a:p>
        </p:txBody>
      </p:sp>
      <p:pic>
        <p:nvPicPr>
          <p:cNvPr id="185" name="Google Shape;185;p6"/>
          <p:cNvPicPr preferRelativeResize="0"/>
          <p:nvPr/>
        </p:nvPicPr>
        <p:blipFill rotWithShape="1">
          <a:blip r:embed="rId3">
            <a:alphaModFix/>
          </a:blip>
          <a:srcRect l="24890" b="25581"/>
          <a:stretch/>
        </p:blipFill>
        <p:spPr>
          <a:xfrm>
            <a:off x="6499" y="7557853"/>
            <a:ext cx="4757759" cy="2691047"/>
          </a:xfrm>
          <a:prstGeom prst="rect">
            <a:avLst/>
          </a:prstGeom>
          <a:noFill/>
          <a:ln>
            <a:noFill/>
          </a:ln>
        </p:spPr>
      </p:pic>
      <p:sp>
        <p:nvSpPr>
          <p:cNvPr id="186" name="Google Shape;186;p6" descr="Frimley NHS lozeng logo"/>
          <p:cNvSpPr/>
          <p:nvPr/>
        </p:nvSpPr>
        <p:spPr>
          <a:xfrm>
            <a:off x="15876814" y="8420100"/>
            <a:ext cx="2089831" cy="1574537"/>
          </a:xfrm>
          <a:custGeom>
            <a:avLst/>
            <a:gdLst/>
            <a:ahLst/>
            <a:cxnLst/>
            <a:rect l="l" t="t" r="r" b="b"/>
            <a:pathLst>
              <a:path w="1643281" h="1253436" extrusionOk="0">
                <a:moveTo>
                  <a:pt x="0" y="0"/>
                </a:moveTo>
                <a:lnTo>
                  <a:pt x="1643281" y="0"/>
                </a:lnTo>
                <a:lnTo>
                  <a:pt x="1643281" y="1253436"/>
                </a:lnTo>
                <a:lnTo>
                  <a:pt x="0" y="1253436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l="-145422" b="-31924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187" name="Google Shape;187;p6"/>
          <p:cNvGrpSpPr/>
          <p:nvPr/>
        </p:nvGrpSpPr>
        <p:grpSpPr>
          <a:xfrm>
            <a:off x="-20236" y="10176665"/>
            <a:ext cx="18308235" cy="110335"/>
            <a:chOff x="0" y="9639300"/>
            <a:chExt cx="18264186" cy="140863"/>
          </a:xfrm>
        </p:grpSpPr>
        <p:sp>
          <p:nvSpPr>
            <p:cNvPr id="188" name="Google Shape;188;p6"/>
            <p:cNvSpPr/>
            <p:nvPr/>
          </p:nvSpPr>
          <p:spPr>
            <a:xfrm>
              <a:off x="0" y="9639300"/>
              <a:ext cx="4574407" cy="140863"/>
            </a:xfrm>
            <a:custGeom>
              <a:avLst/>
              <a:gdLst/>
              <a:ahLst/>
              <a:cxnLst/>
              <a:rect l="l" t="t" r="r" b="b"/>
              <a:pathLst>
                <a:path w="4949064" h="152400" extrusionOk="0">
                  <a:moveTo>
                    <a:pt x="0" y="0"/>
                  </a:moveTo>
                  <a:lnTo>
                    <a:pt x="4949064" y="0"/>
                  </a:lnTo>
                  <a:lnTo>
                    <a:pt x="4949064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005EB8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9" name="Google Shape;189;p6"/>
            <p:cNvSpPr/>
            <p:nvPr/>
          </p:nvSpPr>
          <p:spPr>
            <a:xfrm>
              <a:off x="4574407" y="9639300"/>
              <a:ext cx="4569592" cy="140863"/>
            </a:xfrm>
            <a:custGeom>
              <a:avLst/>
              <a:gdLst/>
              <a:ahLst/>
              <a:cxnLst/>
              <a:rect l="l" t="t" r="r" b="b"/>
              <a:pathLst>
                <a:path w="4943856" h="152400" extrusionOk="0">
                  <a:moveTo>
                    <a:pt x="0" y="0"/>
                  </a:moveTo>
                  <a:lnTo>
                    <a:pt x="4943856" y="0"/>
                  </a:lnTo>
                  <a:lnTo>
                    <a:pt x="4943856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005EB8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0" name="Google Shape;190;p6"/>
            <p:cNvSpPr/>
            <p:nvPr/>
          </p:nvSpPr>
          <p:spPr>
            <a:xfrm>
              <a:off x="9134475" y="9639300"/>
              <a:ext cx="4574407" cy="140863"/>
            </a:xfrm>
            <a:custGeom>
              <a:avLst/>
              <a:gdLst/>
              <a:ahLst/>
              <a:cxnLst/>
              <a:rect l="l" t="t" r="r" b="b"/>
              <a:pathLst>
                <a:path w="4949064" h="152400" extrusionOk="0">
                  <a:moveTo>
                    <a:pt x="0" y="0"/>
                  </a:moveTo>
                  <a:lnTo>
                    <a:pt x="4949064" y="0"/>
                  </a:lnTo>
                  <a:lnTo>
                    <a:pt x="4949064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005EB8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1" name="Google Shape;191;p6"/>
            <p:cNvSpPr/>
            <p:nvPr/>
          </p:nvSpPr>
          <p:spPr>
            <a:xfrm>
              <a:off x="13694594" y="9639300"/>
              <a:ext cx="4569592" cy="140863"/>
            </a:xfrm>
            <a:custGeom>
              <a:avLst/>
              <a:gdLst/>
              <a:ahLst/>
              <a:cxnLst/>
              <a:rect l="l" t="t" r="r" b="b"/>
              <a:pathLst>
                <a:path w="4943856" h="152400" extrusionOk="0">
                  <a:moveTo>
                    <a:pt x="0" y="0"/>
                  </a:moveTo>
                  <a:lnTo>
                    <a:pt x="4943856" y="0"/>
                  </a:lnTo>
                  <a:lnTo>
                    <a:pt x="4943856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005EB8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92" name="Google Shape;192;p6"/>
          <p:cNvGrpSpPr/>
          <p:nvPr/>
        </p:nvGrpSpPr>
        <p:grpSpPr>
          <a:xfrm>
            <a:off x="0" y="0"/>
            <a:ext cx="18287999" cy="140863"/>
            <a:chOff x="205896" y="2366607"/>
            <a:chExt cx="18264186" cy="140863"/>
          </a:xfrm>
        </p:grpSpPr>
        <p:sp>
          <p:nvSpPr>
            <p:cNvPr id="193" name="Google Shape;193;p6"/>
            <p:cNvSpPr/>
            <p:nvPr/>
          </p:nvSpPr>
          <p:spPr>
            <a:xfrm>
              <a:off x="205896" y="2366607"/>
              <a:ext cx="4574407" cy="140863"/>
            </a:xfrm>
            <a:custGeom>
              <a:avLst/>
              <a:gdLst/>
              <a:ahLst/>
              <a:cxnLst/>
              <a:rect l="l" t="t" r="r" b="b"/>
              <a:pathLst>
                <a:path w="4949064" h="152400" extrusionOk="0">
                  <a:moveTo>
                    <a:pt x="0" y="0"/>
                  </a:moveTo>
                  <a:lnTo>
                    <a:pt x="4949064" y="0"/>
                  </a:lnTo>
                  <a:lnTo>
                    <a:pt x="4949064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005EB8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4" name="Google Shape;194;p6"/>
            <p:cNvSpPr/>
            <p:nvPr/>
          </p:nvSpPr>
          <p:spPr>
            <a:xfrm>
              <a:off x="4780303" y="2366607"/>
              <a:ext cx="4569592" cy="140863"/>
            </a:xfrm>
            <a:custGeom>
              <a:avLst/>
              <a:gdLst/>
              <a:ahLst/>
              <a:cxnLst/>
              <a:rect l="l" t="t" r="r" b="b"/>
              <a:pathLst>
                <a:path w="4943856" h="152400" extrusionOk="0">
                  <a:moveTo>
                    <a:pt x="0" y="0"/>
                  </a:moveTo>
                  <a:lnTo>
                    <a:pt x="4943856" y="0"/>
                  </a:lnTo>
                  <a:lnTo>
                    <a:pt x="4943856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005EB8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5" name="Google Shape;195;p6"/>
            <p:cNvSpPr/>
            <p:nvPr/>
          </p:nvSpPr>
          <p:spPr>
            <a:xfrm>
              <a:off x="9340371" y="2366607"/>
              <a:ext cx="4574407" cy="140863"/>
            </a:xfrm>
            <a:custGeom>
              <a:avLst/>
              <a:gdLst/>
              <a:ahLst/>
              <a:cxnLst/>
              <a:rect l="l" t="t" r="r" b="b"/>
              <a:pathLst>
                <a:path w="4949064" h="152400" extrusionOk="0">
                  <a:moveTo>
                    <a:pt x="0" y="0"/>
                  </a:moveTo>
                  <a:lnTo>
                    <a:pt x="4949064" y="0"/>
                  </a:lnTo>
                  <a:lnTo>
                    <a:pt x="4949064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005EB8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6" name="Google Shape;196;p6"/>
            <p:cNvSpPr/>
            <p:nvPr/>
          </p:nvSpPr>
          <p:spPr>
            <a:xfrm>
              <a:off x="13900490" y="2366607"/>
              <a:ext cx="4569592" cy="140863"/>
            </a:xfrm>
            <a:custGeom>
              <a:avLst/>
              <a:gdLst/>
              <a:ahLst/>
              <a:cxnLst/>
              <a:rect l="l" t="t" r="r" b="b"/>
              <a:pathLst>
                <a:path w="4943856" h="152400" extrusionOk="0">
                  <a:moveTo>
                    <a:pt x="0" y="0"/>
                  </a:moveTo>
                  <a:lnTo>
                    <a:pt x="4943856" y="0"/>
                  </a:lnTo>
                  <a:lnTo>
                    <a:pt x="4943856" y="152400"/>
                  </a:lnTo>
                  <a:lnTo>
                    <a:pt x="0" y="152400"/>
                  </a:lnTo>
                  <a:close/>
                </a:path>
              </a:pathLst>
            </a:custGeom>
            <a:solidFill>
              <a:srgbClr val="005EB8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97" name="Google Shape;197;p6"/>
          <p:cNvSpPr txBox="1"/>
          <p:nvPr/>
        </p:nvSpPr>
        <p:spPr>
          <a:xfrm>
            <a:off x="914400" y="1763315"/>
            <a:ext cx="16747445" cy="37698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539115" marR="0" lvl="1" indent="-269875" algn="l" rtl="0">
              <a:lnSpc>
                <a:spcPct val="124964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lang="en-GB" sz="2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Please complete our </a:t>
            </a:r>
            <a:r>
              <a:rPr lang="en-GB" sz="2800" b="0" i="0" u="sng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hlinkClick r:id="rId5"/>
              </a:rPr>
              <a:t>expression of information</a:t>
            </a:r>
            <a:r>
              <a:rPr lang="en-GB" sz="2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hlinkClick r:id="rId5"/>
              </a:rPr>
              <a:t> </a:t>
            </a:r>
            <a:r>
              <a:rPr lang="en-GB" sz="2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to provide us with more information about your proposed vacancy.</a:t>
            </a:r>
            <a:endParaRPr sz="2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539115" marR="0" lvl="1" indent="-269875" algn="l" rtl="0">
              <a:lnSpc>
                <a:spcPct val="124964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lang="en-GB" sz="2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For general enquiries please contact: </a:t>
            </a:r>
            <a:r>
              <a:rPr lang="en-GB" sz="2800" b="0" i="0" u="sng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frimley.traininghub@nhs.net</a:t>
            </a:r>
            <a:r>
              <a:rPr lang="en-GB" sz="2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dirty="0"/>
          </a:p>
          <a:p>
            <a:pPr marL="539115" marR="0" lvl="1" indent="-92075" algn="l" rtl="0">
              <a:lnSpc>
                <a:spcPct val="124964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endParaRPr sz="2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539115" marR="0" lvl="1" indent="-92075" algn="l" rtl="0">
              <a:lnSpc>
                <a:spcPct val="124964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endParaRPr sz="2800" b="0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539115" marR="0" lvl="1" indent="-111188" algn="l" rtl="0">
              <a:lnSpc>
                <a:spcPct val="14001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99"/>
              <a:buFont typeface="Arial"/>
              <a:buNone/>
            </a:pPr>
            <a:endParaRPr sz="2499" b="0" i="0" u="none" strike="noStrike" cap="none" dirty="0">
              <a:solidFill>
                <a:srgbClr val="191818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40016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99" dirty="0">
              <a:solidFill>
                <a:srgbClr val="191818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5" name="Picture 4" descr="A collage of people holding certificates&#10;&#10;AI-generated content may be incorrect.">
            <a:extLst>
              <a:ext uri="{FF2B5EF4-FFF2-40B4-BE49-F238E27FC236}">
                <a16:creationId xmlns:a16="http://schemas.microsoft.com/office/drawing/2014/main" id="{8DBF7F46-384A-50C9-A053-C67BEFBA2CE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282656" y="3708616"/>
            <a:ext cx="7012508" cy="5878571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9C846952-905D-7723-9038-819D1EB4EE7A}"/>
              </a:ext>
            </a:extLst>
          </p:cNvPr>
          <p:cNvSpPr/>
          <p:nvPr/>
        </p:nvSpPr>
        <p:spPr>
          <a:xfrm>
            <a:off x="5282656" y="3708617"/>
            <a:ext cx="7012508" cy="107439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8900FA982D4184C9BEC4C33F0CFE63A" ma:contentTypeVersion="19" ma:contentTypeDescription="Create a new document." ma:contentTypeScope="" ma:versionID="481b575362ac6e618c9e871dcd5f3220">
  <xsd:schema xmlns:xsd="http://www.w3.org/2001/XMLSchema" xmlns:xs="http://www.w3.org/2001/XMLSchema" xmlns:p="http://schemas.microsoft.com/office/2006/metadata/properties" xmlns:ns1="http://schemas.microsoft.com/sharepoint/v3" xmlns:ns2="9d512dcf-4cd5-4c53-9a69-648b06967246" xmlns:ns3="dc7b2ec5-fca7-44a2-8017-c0075493c777" targetNamespace="http://schemas.microsoft.com/office/2006/metadata/properties" ma:root="true" ma:fieldsID="f67222a998fc14de8c6df90a80787dfd" ns1:_="" ns2:_="" ns3:_="">
    <xsd:import namespace="http://schemas.microsoft.com/sharepoint/v3"/>
    <xsd:import namespace="9d512dcf-4cd5-4c53-9a69-648b06967246"/>
    <xsd:import namespace="dc7b2ec5-fca7-44a2-8017-c0075493c77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LengthInSeconds" minOccurs="0"/>
                <xsd:element ref="ns2:MediaServiceObjectDetectorVersions" minOccurs="0"/>
                <xsd:element ref="ns2:MediaServiceSearchPropertie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1:_ip_UnifiedCompliancePolicyProperties" minOccurs="0"/>
                <xsd:element ref="ns1:_ip_UnifiedCompliancePolicyUIAction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4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5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d512dcf-4cd5-4c53-9a69-648b0696724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bjectDetectorVersions" ma:index="16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17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2c8d5fda-b97d-42c6-97e2-f76465e161c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2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2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26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c7b2ec5-fca7-44a2-8017-c0075493c777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0" nillable="true" ma:displayName="Taxonomy Catch All Column" ma:hidden="true" ma:list="{3ec2bd78-38c1-4d43-a690-02b4a97ca72b}" ma:internalName="TaxCatchAll" ma:showField="CatchAllData" ma:web="dc7b2ec5-fca7-44a2-8017-c0075493c77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dc7b2ec5-fca7-44a2-8017-c0075493c777" xsi:nil="true"/>
    <lcf76f155ced4ddcb4097134ff3c332f xmlns="9d512dcf-4cd5-4c53-9a69-648b06967246">
      <Terms xmlns="http://schemas.microsoft.com/office/infopath/2007/PartnerControls"/>
    </lcf76f155ced4ddcb4097134ff3c332f>
    <_ip_UnifiedCompliancePolicyUIAction xmlns="http://schemas.microsoft.com/sharepoint/v3" xsi:nil="true"/>
    <_ip_UnifiedCompliancePolicyProperties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2C986DA5-170A-4F86-9289-95C35918F90D}"/>
</file>

<file path=customXml/itemProps2.xml><?xml version="1.0" encoding="utf-8"?>
<ds:datastoreItem xmlns:ds="http://schemas.openxmlformats.org/officeDocument/2006/customXml" ds:itemID="{F24E5F54-B1CF-4FBF-AB11-D4C4B406672A}"/>
</file>

<file path=customXml/itemProps3.xml><?xml version="1.0" encoding="utf-8"?>
<ds:datastoreItem xmlns:ds="http://schemas.openxmlformats.org/officeDocument/2006/customXml" ds:itemID="{93250536-56F5-4B79-A661-D11DF4E60A33}"/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816</Words>
  <Application>Microsoft Office PowerPoint</Application>
  <PresentationFormat>Custom</PresentationFormat>
  <Paragraphs>171</Paragraphs>
  <Slides>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Open Sans</vt:lpstr>
      <vt:lpstr>Calibri</vt:lpstr>
      <vt:lpstr>Office Theme</vt:lpstr>
      <vt:lpstr>Trainee Practice Assistant</vt:lpstr>
      <vt:lpstr>Programme overview</vt:lpstr>
      <vt:lpstr>Business Administrator Programme Outline</vt:lpstr>
      <vt:lpstr>Advertising</vt:lpstr>
      <vt:lpstr>Timeline</vt:lpstr>
      <vt:lpstr>Expression of interest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NIJHAR, Kusham (NHS FRIMLEY ICB - D4U1Y)</cp:lastModifiedBy>
  <cp:revision>1</cp:revision>
  <dcterms:created xsi:type="dcterms:W3CDTF">2006-08-16T00:00:00Z</dcterms:created>
  <dcterms:modified xsi:type="dcterms:W3CDTF">2025-06-13T15:35:06Z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Order">
    <vt:r8>21800</vt:r8>
  </property>
  <property fmtid="{D5CDD505-2E9C-101B-9397-08002B2CF9AE}" pid="3" name="ContentTypeId">
    <vt:lpwstr>0x01010048900FA982D4184C9BEC4C33F0CFE63A</vt:lpwstr>
  </property>
  <property fmtid="{D5CDD505-2E9C-101B-9397-08002B2CF9AE}" pid="4" name="ComplianceAssetId">
    <vt:lpwstr/>
  </property>
  <property fmtid="{D5CDD505-2E9C-101B-9397-08002B2CF9AE}" pid="5" name="_ExtendedDescription">
    <vt:lpwstr/>
  </property>
  <property fmtid="{D5CDD505-2E9C-101B-9397-08002B2CF9AE}" pid="6" name="TriggerFlowInfo">
    <vt:lpwstr/>
  </property>
  <property fmtid="{D5CDD505-2E9C-101B-9397-08002B2CF9AE}" pid="7" name="MediaServiceImageTags">
    <vt:lpwstr/>
  </property>
</Properties>
</file>