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2147470713" r:id="rId5"/>
    <p:sldId id="214747071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773B4C-03CE-4637-8A39-3EC9DD7A0162}" type="datetimeFigureOut">
              <a:rPr lang="en-GB" smtClean="0"/>
              <a:t>24/06/2025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4A447A-F2FD-4327-B725-73BEA6B734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16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800" dirty="0"/>
              <a:t>Fantastic first few weeks of spring programme. Highest uptake so far in the Region in all cohorts – SE are 2</a:t>
            </a:r>
            <a:r>
              <a:rPr lang="en-GB" sz="800" baseline="30000" dirty="0"/>
              <a:t>nd</a:t>
            </a:r>
            <a:r>
              <a:rPr lang="en-GB" sz="800" dirty="0"/>
              <a:t> in County. </a:t>
            </a:r>
          </a:p>
          <a:p>
            <a:r>
              <a:rPr lang="en-GB" sz="800" b="1" dirty="0"/>
              <a:t>Care home </a:t>
            </a:r>
            <a:r>
              <a:rPr lang="en-GB" sz="800" dirty="0"/>
              <a:t>reminder, to be able to claim incentive care home must be visited by 28</a:t>
            </a:r>
            <a:r>
              <a:rPr lang="en-GB" sz="800" baseline="30000" dirty="0"/>
              <a:t>th</a:t>
            </a:r>
            <a:r>
              <a:rPr lang="en-GB" sz="800" dirty="0"/>
              <a:t> May, and submitted by beginning of June. All care home residents on list circulated must be offered the vaccine, even if all residents are under 65. (registered by CQC -  Sent some words from region to everyone last week.)</a:t>
            </a:r>
          </a:p>
          <a:p>
            <a:r>
              <a:rPr lang="en-GB" sz="800" dirty="0"/>
              <a:t>Reminder about </a:t>
            </a:r>
            <a:r>
              <a:rPr lang="en-GB" sz="800" b="1" dirty="0"/>
              <a:t>NBS slots </a:t>
            </a:r>
            <a:r>
              <a:rPr lang="en-GB" sz="800" dirty="0"/>
              <a:t>and if you are holding walk-ins to let  me/ comms know so details can be added to </a:t>
            </a:r>
            <a:r>
              <a:rPr lang="en-GB" sz="800" dirty="0" err="1"/>
              <a:t>frimley</a:t>
            </a:r>
            <a:r>
              <a:rPr lang="en-GB" sz="800" dirty="0"/>
              <a:t> webpage</a:t>
            </a:r>
          </a:p>
          <a:p>
            <a:r>
              <a:rPr lang="en-GB" sz="800" b="1" dirty="0"/>
              <a:t>Ordering and allocations </a:t>
            </a:r>
            <a:r>
              <a:rPr lang="en-GB" sz="800" dirty="0"/>
              <a:t>– max caps requests need a robust narrative, and stock takes need to be up to date - . Reminder for LVS to keep an eye on vaccine and to not order if sites are holding enough  - let Frimley SOC (Ellie) know if you think you will have mutual aid available.</a:t>
            </a:r>
          </a:p>
          <a:p>
            <a:r>
              <a:rPr lang="en-GB" sz="800" dirty="0"/>
              <a:t>Mutual aid any other stock to prevent any waste. Reminder to update waste records (weekly as a minimum). </a:t>
            </a:r>
          </a:p>
          <a:p>
            <a:r>
              <a:rPr lang="en-GB" sz="800" b="1" dirty="0"/>
              <a:t>Non NHS Sites </a:t>
            </a:r>
            <a:r>
              <a:rPr lang="en-GB" sz="800" b="0" dirty="0"/>
              <a:t>(</a:t>
            </a:r>
            <a:r>
              <a:rPr lang="en-GB" sz="800" b="0" dirty="0" err="1"/>
              <a:t>waitrose</a:t>
            </a:r>
            <a:r>
              <a:rPr lang="en-GB" sz="800" b="0" dirty="0"/>
              <a:t>, the Square, Princes Hall), maidenhead town hall – end of June. </a:t>
            </a:r>
          </a:p>
          <a:p>
            <a:r>
              <a:rPr lang="en-GB" sz="800" b="0" dirty="0"/>
              <a:t>Vaccine </a:t>
            </a:r>
            <a:r>
              <a:rPr lang="en-GB" sz="800" b="0" dirty="0" err="1"/>
              <a:t>Cominarty</a:t>
            </a:r>
            <a:r>
              <a:rPr lang="en-GB" sz="800" b="0" dirty="0"/>
              <a:t> &amp; Sanofi in the system.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7791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6F7EF2-ECD0-460E-A5AB-B70745FD37D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7791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0019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800" dirty="0"/>
              <a:t>Fantastic first few weeks of spring programme. Highest uptake so far in the Region in all cohorts – SE are 2</a:t>
            </a:r>
            <a:r>
              <a:rPr lang="en-GB" sz="800" baseline="30000" dirty="0"/>
              <a:t>nd</a:t>
            </a:r>
            <a:r>
              <a:rPr lang="en-GB" sz="800" dirty="0"/>
              <a:t> in County. </a:t>
            </a:r>
          </a:p>
          <a:p>
            <a:r>
              <a:rPr lang="en-GB" sz="800" b="1" dirty="0"/>
              <a:t>Care home </a:t>
            </a:r>
            <a:r>
              <a:rPr lang="en-GB" sz="800" dirty="0"/>
              <a:t>reminder, to be able to claim incentive care home must be visited by 28</a:t>
            </a:r>
            <a:r>
              <a:rPr lang="en-GB" sz="800" baseline="30000" dirty="0"/>
              <a:t>th</a:t>
            </a:r>
            <a:r>
              <a:rPr lang="en-GB" sz="800" dirty="0"/>
              <a:t> May, and submitted by beginning of June. All care home residents on list circulated must be offered the vaccine, even if all residents are under 65. (registered by CQC -  Sent some words from region to everyone last week.)</a:t>
            </a:r>
          </a:p>
          <a:p>
            <a:r>
              <a:rPr lang="en-GB" sz="800" dirty="0"/>
              <a:t>Reminder about </a:t>
            </a:r>
            <a:r>
              <a:rPr lang="en-GB" sz="800" b="1" dirty="0"/>
              <a:t>NBS slots </a:t>
            </a:r>
            <a:r>
              <a:rPr lang="en-GB" sz="800" dirty="0"/>
              <a:t>and if you are holding walk-ins to let  me/ comms know so details can be added to </a:t>
            </a:r>
            <a:r>
              <a:rPr lang="en-GB" sz="800" dirty="0" err="1"/>
              <a:t>frimley</a:t>
            </a:r>
            <a:r>
              <a:rPr lang="en-GB" sz="800" dirty="0"/>
              <a:t> webpage</a:t>
            </a:r>
          </a:p>
          <a:p>
            <a:r>
              <a:rPr lang="en-GB" sz="800" b="1" dirty="0"/>
              <a:t>Ordering and allocations </a:t>
            </a:r>
            <a:r>
              <a:rPr lang="en-GB" sz="800" dirty="0"/>
              <a:t>– max caps requests need a robust narrative, and stock takes need to be up to date - . Reminder for LVS to keep an eye on vaccine and to not order if sites are holding enough  - let Frimley SOC (Ellie) know if you think you will have mutual aid available.</a:t>
            </a:r>
          </a:p>
          <a:p>
            <a:r>
              <a:rPr lang="en-GB" sz="800" dirty="0"/>
              <a:t>Mutual aid any other stock to prevent any waste. Reminder to update waste records (weekly as a minimum). </a:t>
            </a:r>
          </a:p>
          <a:p>
            <a:r>
              <a:rPr lang="en-GB" sz="800" b="1" dirty="0"/>
              <a:t>Non NHS Sites </a:t>
            </a:r>
            <a:r>
              <a:rPr lang="en-GB" sz="800" b="0" dirty="0"/>
              <a:t>(</a:t>
            </a:r>
            <a:r>
              <a:rPr lang="en-GB" sz="800" b="0" dirty="0" err="1"/>
              <a:t>waitrose</a:t>
            </a:r>
            <a:r>
              <a:rPr lang="en-GB" sz="800" b="0" dirty="0"/>
              <a:t>, the Square, Princes Hall), maidenhead town hall – end of June. </a:t>
            </a:r>
          </a:p>
          <a:p>
            <a:r>
              <a:rPr lang="en-GB" sz="800" b="0" dirty="0"/>
              <a:t>Vaccine </a:t>
            </a:r>
            <a:r>
              <a:rPr lang="en-GB" sz="800" b="0" dirty="0" err="1"/>
              <a:t>Cominarty</a:t>
            </a:r>
            <a:r>
              <a:rPr lang="en-GB" sz="800" b="0" dirty="0"/>
              <a:t> &amp; Sanofi in the system.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7791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6F7EF2-ECD0-460E-A5AB-B70745FD37D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7791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7802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7"/>
            <a:ext cx="103632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9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388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58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77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97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1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36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55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pic>
        <p:nvPicPr>
          <p:cNvPr id="4" name="Picture 3" descr="Frimley Health and Care logo Final RGB HIGH res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9925" y="112631"/>
            <a:ext cx="3344011" cy="64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531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6"/>
            <a:ext cx="2844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6"/>
            <a:ext cx="3860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6"/>
            <a:ext cx="2844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fld id="{EFF3CDE0-F25C-7C49-B50B-7F45D4B55A21}" type="slidenum">
              <a:rPr lang="en-US" smtClean="0">
                <a:solidFill>
                  <a:prstClr val="black"/>
                </a:solidFill>
              </a:rPr>
              <a:pPr defTabSz="51945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817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4"/>
            <a:ext cx="27432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4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6"/>
            <a:ext cx="2844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6"/>
            <a:ext cx="3860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6"/>
            <a:ext cx="2844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fld id="{EFF3CDE0-F25C-7C49-B50B-7F45D4B55A21}" type="slidenum">
              <a:rPr lang="en-US" smtClean="0">
                <a:solidFill>
                  <a:prstClr val="black"/>
                </a:solidFill>
              </a:rPr>
              <a:pPr defTabSz="51945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541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gray"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99533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13">
          <p15:clr>
            <a:srgbClr val="F26B43"/>
          </p15:clr>
        </p15:guide>
        <p15:guide id="4" pos="4059">
          <p15:clr>
            <a:srgbClr val="F26B43"/>
          </p15:clr>
        </p15:guide>
        <p15:guide id="5" orient="horz" pos="32">
          <p15:clr>
            <a:srgbClr val="F26B43"/>
          </p15:clr>
        </p15:guide>
        <p15:guide id="6" orient="horz" pos="441">
          <p15:clr>
            <a:srgbClr val="F26B43"/>
          </p15:clr>
        </p15:guide>
        <p15:guide id="7" orient="horz" pos="486">
          <p15:clr>
            <a:srgbClr val="F26B43"/>
          </p15:clr>
        </p15:guide>
        <p15:guide id="8" pos="5647">
          <p15:clr>
            <a:srgbClr val="F26B43"/>
          </p15:clr>
        </p15:guide>
        <p15:guide id="9" pos="1973">
          <p15:clr>
            <a:srgbClr val="FBAE40"/>
          </p15:clr>
        </p15:guide>
        <p15:guide id="10" pos="378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349" y="164637"/>
            <a:ext cx="8078688" cy="658085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6"/>
            <a:ext cx="2844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6"/>
            <a:ext cx="3860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6"/>
            <a:ext cx="2844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fld id="{EFF3CDE0-F25C-7C49-B50B-7F45D4B55A21}" type="slidenum">
              <a:rPr lang="en-US" smtClean="0">
                <a:solidFill>
                  <a:prstClr val="black"/>
                </a:solidFill>
              </a:rPr>
              <a:pPr defTabSz="51945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819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533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267">
                <a:solidFill>
                  <a:schemeClr val="tx1">
                    <a:tint val="75000"/>
                  </a:schemeClr>
                </a:solidFill>
              </a:defRPr>
            </a:lvl1pPr>
            <a:lvl2pPr marL="51945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3889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3pPr>
            <a:lvl4pPr marL="15583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777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972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166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361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555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6"/>
            <a:ext cx="2844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6"/>
            <a:ext cx="3860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6"/>
            <a:ext cx="2844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fld id="{EFF3CDE0-F25C-7C49-B50B-7F45D4B55A21}" type="slidenum">
              <a:rPr lang="en-US" smtClean="0">
                <a:solidFill>
                  <a:prstClr val="black"/>
                </a:solidFill>
              </a:rPr>
              <a:pPr defTabSz="51945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807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267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267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6"/>
            <a:ext cx="2844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6"/>
            <a:ext cx="3860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6"/>
            <a:ext cx="2844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fld id="{EFF3CDE0-F25C-7C49-B50B-7F45D4B55A21}" type="slidenum">
              <a:rPr lang="en-US" smtClean="0">
                <a:solidFill>
                  <a:prstClr val="black"/>
                </a:solidFill>
              </a:rPr>
              <a:pPr defTabSz="51945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522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667" b="1"/>
            </a:lvl1pPr>
            <a:lvl2pPr marL="519450" indent="0">
              <a:buNone/>
              <a:defRPr sz="2267" b="1"/>
            </a:lvl2pPr>
            <a:lvl3pPr marL="1038899" indent="0">
              <a:buNone/>
              <a:defRPr sz="2000" b="1"/>
            </a:lvl3pPr>
            <a:lvl4pPr marL="1558349" indent="0">
              <a:buNone/>
              <a:defRPr sz="1867" b="1"/>
            </a:lvl4pPr>
            <a:lvl5pPr marL="2077796" indent="0">
              <a:buNone/>
              <a:defRPr sz="1867" b="1"/>
            </a:lvl5pPr>
            <a:lvl6pPr marL="2597246" indent="0">
              <a:buNone/>
              <a:defRPr sz="1867" b="1"/>
            </a:lvl6pPr>
            <a:lvl7pPr marL="3116695" indent="0">
              <a:buNone/>
              <a:defRPr sz="1867" b="1"/>
            </a:lvl7pPr>
            <a:lvl8pPr marL="3636145" indent="0">
              <a:buNone/>
              <a:defRPr sz="1867" b="1"/>
            </a:lvl8pPr>
            <a:lvl9pPr marL="4155593" indent="0">
              <a:buNone/>
              <a:defRPr sz="186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667"/>
            </a:lvl1pPr>
            <a:lvl2pPr>
              <a:defRPr sz="2267"/>
            </a:lvl2pPr>
            <a:lvl3pPr>
              <a:defRPr sz="2000"/>
            </a:lvl3pPr>
            <a:lvl4pPr>
              <a:defRPr sz="1867"/>
            </a:lvl4pPr>
            <a:lvl5pPr>
              <a:defRPr sz="1867"/>
            </a:lvl5pPr>
            <a:lvl6pPr>
              <a:defRPr sz="1867"/>
            </a:lvl6pPr>
            <a:lvl7pPr>
              <a:defRPr sz="1867"/>
            </a:lvl7pPr>
            <a:lvl8pPr>
              <a:defRPr sz="1867"/>
            </a:lvl8pPr>
            <a:lvl9pPr>
              <a:defRPr sz="1867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82" y="1535113"/>
            <a:ext cx="5389033" cy="639763"/>
          </a:xfrm>
        </p:spPr>
        <p:txBody>
          <a:bodyPr anchor="b"/>
          <a:lstStyle>
            <a:lvl1pPr marL="0" indent="0">
              <a:buNone/>
              <a:defRPr sz="2667" b="1"/>
            </a:lvl1pPr>
            <a:lvl2pPr marL="519450" indent="0">
              <a:buNone/>
              <a:defRPr sz="2267" b="1"/>
            </a:lvl2pPr>
            <a:lvl3pPr marL="1038899" indent="0">
              <a:buNone/>
              <a:defRPr sz="2000" b="1"/>
            </a:lvl3pPr>
            <a:lvl4pPr marL="1558349" indent="0">
              <a:buNone/>
              <a:defRPr sz="1867" b="1"/>
            </a:lvl4pPr>
            <a:lvl5pPr marL="2077796" indent="0">
              <a:buNone/>
              <a:defRPr sz="1867" b="1"/>
            </a:lvl5pPr>
            <a:lvl6pPr marL="2597246" indent="0">
              <a:buNone/>
              <a:defRPr sz="1867" b="1"/>
            </a:lvl6pPr>
            <a:lvl7pPr marL="3116695" indent="0">
              <a:buNone/>
              <a:defRPr sz="1867" b="1"/>
            </a:lvl7pPr>
            <a:lvl8pPr marL="3636145" indent="0">
              <a:buNone/>
              <a:defRPr sz="1867" b="1"/>
            </a:lvl8pPr>
            <a:lvl9pPr marL="4155593" indent="0">
              <a:buNone/>
              <a:defRPr sz="186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82" y="2174875"/>
            <a:ext cx="5389033" cy="3951288"/>
          </a:xfrm>
        </p:spPr>
        <p:txBody>
          <a:bodyPr/>
          <a:lstStyle>
            <a:lvl1pPr>
              <a:defRPr sz="2667"/>
            </a:lvl1pPr>
            <a:lvl2pPr>
              <a:defRPr sz="2267"/>
            </a:lvl2pPr>
            <a:lvl3pPr>
              <a:defRPr sz="2000"/>
            </a:lvl3pPr>
            <a:lvl4pPr>
              <a:defRPr sz="1867"/>
            </a:lvl4pPr>
            <a:lvl5pPr>
              <a:defRPr sz="1867"/>
            </a:lvl5pPr>
            <a:lvl6pPr>
              <a:defRPr sz="1867"/>
            </a:lvl6pPr>
            <a:lvl7pPr>
              <a:defRPr sz="1867"/>
            </a:lvl7pPr>
            <a:lvl8pPr>
              <a:defRPr sz="1867"/>
            </a:lvl8pPr>
            <a:lvl9pPr>
              <a:defRPr sz="1867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6"/>
            <a:ext cx="2844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6"/>
            <a:ext cx="3860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6"/>
            <a:ext cx="2844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fld id="{EFF3CDE0-F25C-7C49-B50B-7F45D4B55A21}" type="slidenum">
              <a:rPr lang="en-US" smtClean="0">
                <a:solidFill>
                  <a:prstClr val="black"/>
                </a:solidFill>
              </a:rPr>
              <a:pPr defTabSz="51945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804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6"/>
            <a:ext cx="2844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6"/>
            <a:ext cx="3860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6"/>
            <a:ext cx="2844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fld id="{EFF3CDE0-F25C-7C49-B50B-7F45D4B55A21}" type="slidenum">
              <a:rPr lang="en-US" smtClean="0">
                <a:solidFill>
                  <a:prstClr val="black"/>
                </a:solidFill>
              </a:rPr>
              <a:pPr defTabSz="51945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923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6"/>
            <a:ext cx="2844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6"/>
            <a:ext cx="3860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6"/>
            <a:ext cx="2844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fld id="{EFF3CDE0-F25C-7C49-B50B-7F45D4B55A21}" type="slidenum">
              <a:rPr lang="en-US" smtClean="0">
                <a:solidFill>
                  <a:prstClr val="black"/>
                </a:solidFill>
              </a:rPr>
              <a:pPr defTabSz="51945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997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11" y="273049"/>
            <a:ext cx="4011084" cy="1162051"/>
          </a:xfrm>
        </p:spPr>
        <p:txBody>
          <a:bodyPr anchor="b"/>
          <a:lstStyle>
            <a:lvl1pPr algn="l">
              <a:defRPr sz="2267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7" y="273062"/>
            <a:ext cx="6815667" cy="585311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667"/>
            </a:lvl3pPr>
            <a:lvl4pPr>
              <a:defRPr sz="2267"/>
            </a:lvl4pPr>
            <a:lvl5pPr>
              <a:defRPr sz="2267"/>
            </a:lvl5pPr>
            <a:lvl6pPr>
              <a:defRPr sz="2267"/>
            </a:lvl6pPr>
            <a:lvl7pPr>
              <a:defRPr sz="2267"/>
            </a:lvl7pPr>
            <a:lvl8pPr>
              <a:defRPr sz="2267"/>
            </a:lvl8pPr>
            <a:lvl9pPr>
              <a:defRPr sz="2267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11" y="1435104"/>
            <a:ext cx="4011084" cy="4691063"/>
          </a:xfrm>
        </p:spPr>
        <p:txBody>
          <a:bodyPr/>
          <a:lstStyle>
            <a:lvl1pPr marL="0" indent="0">
              <a:buNone/>
              <a:defRPr sz="1600"/>
            </a:lvl1pPr>
            <a:lvl2pPr marL="519450" indent="0">
              <a:buNone/>
              <a:defRPr sz="1333"/>
            </a:lvl2pPr>
            <a:lvl3pPr marL="1038899" indent="0">
              <a:buNone/>
              <a:defRPr sz="1200"/>
            </a:lvl3pPr>
            <a:lvl4pPr marL="1558349" indent="0">
              <a:buNone/>
              <a:defRPr sz="1067"/>
            </a:lvl4pPr>
            <a:lvl5pPr marL="2077796" indent="0">
              <a:buNone/>
              <a:defRPr sz="1067"/>
            </a:lvl5pPr>
            <a:lvl6pPr marL="2597246" indent="0">
              <a:buNone/>
              <a:defRPr sz="1067"/>
            </a:lvl6pPr>
            <a:lvl7pPr marL="3116695" indent="0">
              <a:buNone/>
              <a:defRPr sz="1067"/>
            </a:lvl7pPr>
            <a:lvl8pPr marL="3636145" indent="0">
              <a:buNone/>
              <a:defRPr sz="1067"/>
            </a:lvl8pPr>
            <a:lvl9pPr marL="4155593" indent="0">
              <a:buNone/>
              <a:defRPr sz="106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6"/>
            <a:ext cx="2844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6"/>
            <a:ext cx="3860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6"/>
            <a:ext cx="2844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fld id="{EFF3CDE0-F25C-7C49-B50B-7F45D4B55A21}" type="slidenum">
              <a:rPr lang="en-US" smtClean="0">
                <a:solidFill>
                  <a:prstClr val="black"/>
                </a:solidFill>
              </a:rPr>
              <a:pPr defTabSz="51945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58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267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600"/>
            </a:lvl1pPr>
            <a:lvl2pPr marL="519450" indent="0">
              <a:buNone/>
              <a:defRPr sz="3200"/>
            </a:lvl2pPr>
            <a:lvl3pPr marL="1038899" indent="0">
              <a:buNone/>
              <a:defRPr sz="2667"/>
            </a:lvl3pPr>
            <a:lvl4pPr marL="1558349" indent="0">
              <a:buNone/>
              <a:defRPr sz="2267"/>
            </a:lvl4pPr>
            <a:lvl5pPr marL="2077796" indent="0">
              <a:buNone/>
              <a:defRPr sz="2267"/>
            </a:lvl5pPr>
            <a:lvl6pPr marL="2597246" indent="0">
              <a:buNone/>
              <a:defRPr sz="2267"/>
            </a:lvl6pPr>
            <a:lvl7pPr marL="3116695" indent="0">
              <a:buNone/>
              <a:defRPr sz="2267"/>
            </a:lvl7pPr>
            <a:lvl8pPr marL="3636145" indent="0">
              <a:buNone/>
              <a:defRPr sz="2267"/>
            </a:lvl8pPr>
            <a:lvl9pPr marL="4155593" indent="0">
              <a:buNone/>
              <a:defRPr sz="2267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6"/>
            <a:ext cx="7315200" cy="804863"/>
          </a:xfrm>
        </p:spPr>
        <p:txBody>
          <a:bodyPr/>
          <a:lstStyle>
            <a:lvl1pPr marL="0" indent="0">
              <a:buNone/>
              <a:defRPr sz="1600"/>
            </a:lvl1pPr>
            <a:lvl2pPr marL="519450" indent="0">
              <a:buNone/>
              <a:defRPr sz="1333"/>
            </a:lvl2pPr>
            <a:lvl3pPr marL="1038899" indent="0">
              <a:buNone/>
              <a:defRPr sz="1200"/>
            </a:lvl3pPr>
            <a:lvl4pPr marL="1558349" indent="0">
              <a:buNone/>
              <a:defRPr sz="1067"/>
            </a:lvl4pPr>
            <a:lvl5pPr marL="2077796" indent="0">
              <a:buNone/>
              <a:defRPr sz="1067"/>
            </a:lvl5pPr>
            <a:lvl6pPr marL="2597246" indent="0">
              <a:buNone/>
              <a:defRPr sz="1067"/>
            </a:lvl6pPr>
            <a:lvl7pPr marL="3116695" indent="0">
              <a:buNone/>
              <a:defRPr sz="1067"/>
            </a:lvl7pPr>
            <a:lvl8pPr marL="3636145" indent="0">
              <a:buNone/>
              <a:defRPr sz="1067"/>
            </a:lvl8pPr>
            <a:lvl9pPr marL="4155593" indent="0">
              <a:buNone/>
              <a:defRPr sz="106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6"/>
            <a:ext cx="2844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6"/>
            <a:ext cx="3860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6"/>
            <a:ext cx="2844800" cy="365125"/>
          </a:xfrm>
          <a:prstGeom prst="rect">
            <a:avLst/>
          </a:prstGeom>
        </p:spPr>
        <p:txBody>
          <a:bodyPr lIns="77919" tIns="38960" rIns="77919" bIns="38960"/>
          <a:lstStyle/>
          <a:p>
            <a:pPr defTabSz="519450"/>
            <a:fld id="{EFF3CDE0-F25C-7C49-B50B-7F45D4B55A21}" type="slidenum">
              <a:rPr lang="en-US" smtClean="0">
                <a:solidFill>
                  <a:prstClr val="black"/>
                </a:solidFill>
              </a:rPr>
              <a:pPr defTabSz="51945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958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358" y="182400"/>
            <a:ext cx="8349641" cy="946117"/>
          </a:xfrm>
          <a:prstGeom prst="rect">
            <a:avLst/>
          </a:prstGeom>
        </p:spPr>
        <p:txBody>
          <a:bodyPr vert="horz" lIns="77919" tIns="38960" rIns="77919" bIns="3896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77919" tIns="38960" rIns="77919" bIns="3896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4" name="Picture 3" descr="Frimley Health and Care FOOTER TOWNS ONLY RGB.jpg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380322"/>
            <a:ext cx="12192000" cy="427703"/>
          </a:xfrm>
          <a:prstGeom prst="rect">
            <a:avLst/>
          </a:prstGeom>
        </p:spPr>
      </p:pic>
      <p:pic>
        <p:nvPicPr>
          <p:cNvPr id="5" name="Picture 4" descr="Frimley Health and Care logo Final RGB HIGH res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9925" y="112631"/>
            <a:ext cx="3344011" cy="64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373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519450" rtl="0" eaLnBrk="1" latinLnBrk="0" hangingPunct="1">
        <a:spcBef>
          <a:spcPct val="0"/>
        </a:spcBef>
        <a:buNone/>
        <a:defRPr sz="2667" b="1" i="0" kern="1200">
          <a:solidFill>
            <a:srgbClr val="0096AA"/>
          </a:solidFill>
          <a:latin typeface="Arial"/>
          <a:ea typeface="+mj-ea"/>
          <a:cs typeface="Arial"/>
        </a:defRPr>
      </a:lvl1pPr>
    </p:titleStyle>
    <p:bodyStyle>
      <a:lvl1pPr marL="389588" indent="-389588" algn="l" defTabSz="519450" rtl="0" eaLnBrk="1" latinLnBrk="0" hangingPunct="1">
        <a:spcBef>
          <a:spcPct val="20000"/>
        </a:spcBef>
        <a:buClr>
          <a:srgbClr val="0096AA"/>
        </a:buClr>
        <a:buFont typeface="Wingdings" charset="2"/>
        <a:buChar char="§"/>
        <a:defRPr sz="3600" b="0" i="0" kern="1200">
          <a:solidFill>
            <a:schemeClr val="tx1"/>
          </a:solidFill>
          <a:latin typeface="Arial"/>
          <a:ea typeface="+mn-ea"/>
          <a:cs typeface="Arial"/>
        </a:defRPr>
      </a:lvl1pPr>
      <a:lvl2pPr marL="844106" indent="-324656" algn="l" defTabSz="519450" rtl="0" eaLnBrk="1" latinLnBrk="0" hangingPunct="1">
        <a:spcBef>
          <a:spcPct val="20000"/>
        </a:spcBef>
        <a:buClr>
          <a:srgbClr val="0096AA"/>
        </a:buClr>
        <a:buFont typeface="Arial"/>
        <a:buChar char="•"/>
        <a:defRPr sz="3200" b="0" i="0" kern="1200">
          <a:solidFill>
            <a:schemeClr val="tx1"/>
          </a:solidFill>
          <a:latin typeface="Arial"/>
          <a:ea typeface="+mn-ea"/>
          <a:cs typeface="Arial"/>
        </a:defRPr>
      </a:lvl2pPr>
      <a:lvl3pPr marL="1298625" indent="-259726" algn="l" defTabSz="519450" rtl="0" eaLnBrk="1" latinLnBrk="0" hangingPunct="1">
        <a:spcBef>
          <a:spcPct val="20000"/>
        </a:spcBef>
        <a:buFont typeface="Arial"/>
        <a:buChar char="•"/>
        <a:defRPr sz="2667" b="0" i="0" kern="1200">
          <a:solidFill>
            <a:schemeClr val="tx1"/>
          </a:solidFill>
          <a:latin typeface="Arial"/>
          <a:ea typeface="+mn-ea"/>
          <a:cs typeface="Arial"/>
        </a:defRPr>
      </a:lvl3pPr>
      <a:lvl4pPr marL="1818072" indent="-259726" algn="l" defTabSz="519450" rtl="0" eaLnBrk="1" latinLnBrk="0" hangingPunct="1">
        <a:spcBef>
          <a:spcPct val="20000"/>
        </a:spcBef>
        <a:buFont typeface="Arial"/>
        <a:buChar char="–"/>
        <a:defRPr sz="2267" b="0" i="0" kern="1200">
          <a:solidFill>
            <a:schemeClr val="tx1"/>
          </a:solidFill>
          <a:latin typeface="Arial"/>
          <a:ea typeface="+mn-ea"/>
          <a:cs typeface="Arial"/>
        </a:defRPr>
      </a:lvl4pPr>
      <a:lvl5pPr marL="2337522" indent="-259726" algn="l" defTabSz="519450" rtl="0" eaLnBrk="1" latinLnBrk="0" hangingPunct="1">
        <a:spcBef>
          <a:spcPct val="20000"/>
        </a:spcBef>
        <a:buFont typeface="Arial"/>
        <a:buChar char="»"/>
        <a:defRPr sz="2267" b="0" i="0" kern="1200">
          <a:solidFill>
            <a:schemeClr val="tx1"/>
          </a:solidFill>
          <a:latin typeface="Arial"/>
          <a:ea typeface="+mn-ea"/>
          <a:cs typeface="Arial"/>
        </a:defRPr>
      </a:lvl5pPr>
      <a:lvl6pPr marL="2856971" indent="-259726" algn="l" defTabSz="519450" rtl="0" eaLnBrk="1" latinLnBrk="0" hangingPunct="1">
        <a:spcBef>
          <a:spcPct val="20000"/>
        </a:spcBef>
        <a:buFont typeface="Arial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6pPr>
      <a:lvl7pPr marL="3376421" indent="-259726" algn="l" defTabSz="519450" rtl="0" eaLnBrk="1" latinLnBrk="0" hangingPunct="1">
        <a:spcBef>
          <a:spcPct val="20000"/>
        </a:spcBef>
        <a:buFont typeface="Arial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7pPr>
      <a:lvl8pPr marL="3895869" indent="-259726" algn="l" defTabSz="519450" rtl="0" eaLnBrk="1" latinLnBrk="0" hangingPunct="1">
        <a:spcBef>
          <a:spcPct val="20000"/>
        </a:spcBef>
        <a:buFont typeface="Arial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8pPr>
      <a:lvl9pPr marL="4415320" indent="-259726" algn="l" defTabSz="519450" rtl="0" eaLnBrk="1" latinLnBrk="0" hangingPunct="1">
        <a:spcBef>
          <a:spcPct val="20000"/>
        </a:spcBef>
        <a:buFont typeface="Arial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945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9450" algn="l" defTabSz="51945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899" algn="l" defTabSz="51945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8349" algn="l" defTabSz="51945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7796" algn="l" defTabSz="51945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7246" algn="l" defTabSz="51945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6695" algn="l" defTabSz="51945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6145" algn="l" defTabSz="51945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5593" algn="l" defTabSz="51945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ssets.publishing.service.gov.uk/government/uploads/system/uploads/attachment_data/file/1153300/Greenbook-chapter-14a-26April2023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emf"/><Relationship Id="rId5" Type="http://schemas.openxmlformats.org/officeDocument/2006/relationships/package" Target="../embeddings/Microsoft_Word_Document.docx"/><Relationship Id="rId4" Type="http://schemas.openxmlformats.org/officeDocument/2006/relationships/hyperlink" Target="mailto:frimleyicb.ohgvaccinationteam@nhs.net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ssets.publishing.service.gov.uk/government/uploads/system/uploads/attachment_data/file/1153300/Greenbook-chapter-14a-26April2023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Document1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5394858E-08DB-4675-B73B-8A89F15D8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5066" y="183347"/>
            <a:ext cx="7528818" cy="865717"/>
          </a:xfrm>
        </p:spPr>
        <p:txBody>
          <a:bodyPr vert="horz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Year-round pathway for vaccine offer for Newly Immunosuppressed</a:t>
            </a:r>
            <a:br>
              <a:rPr lang="en-GB" sz="2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</a:br>
            <a:r>
              <a:rPr lang="en-GB" sz="2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(5 years old and over)</a:t>
            </a:r>
            <a:endParaRPr lang="en-GB" sz="2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Subtitle 21">
            <a:extLst>
              <a:ext uri="{FF2B5EF4-FFF2-40B4-BE49-F238E27FC236}">
                <a16:creationId xmlns:a16="http://schemas.microsoft.com/office/drawing/2014/main" id="{F9D04C46-7436-4035-AD28-60201DFB4C7F}"/>
              </a:ext>
            </a:extLst>
          </p:cNvPr>
          <p:cNvSpPr txBox="1">
            <a:spLocks/>
          </p:cNvSpPr>
          <p:nvPr/>
        </p:nvSpPr>
        <p:spPr>
          <a:xfrm>
            <a:off x="143936" y="192000"/>
            <a:ext cx="863501" cy="672000"/>
          </a:xfrm>
          <a:prstGeom prst="rect">
            <a:avLst/>
          </a:prstGeom>
          <a:solidFill>
            <a:srgbClr val="0096AA">
              <a:alpha val="90000"/>
            </a:srgbClr>
          </a:solidFill>
          <a:ln w="12700">
            <a:solidFill>
              <a:schemeClr val="bg1">
                <a:lumMod val="75000"/>
              </a:schemeClr>
            </a:solidFill>
          </a:ln>
        </p:spPr>
        <p:txBody>
          <a:bodyPr vert="horz" lIns="0" tIns="0" rIns="0" bIns="0" rtlCol="0" anchor="ctr">
            <a:noAutofit/>
          </a:bodyPr>
          <a:lstStyle>
            <a:defPPr>
              <a:defRPr lang="en-US"/>
            </a:defPPr>
            <a:lvl1pPr indent="0" algn="ctr" defTabSz="457200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Font typeface="Arial"/>
              <a:buNone/>
              <a:defRPr sz="1000" b="1">
                <a:solidFill>
                  <a:schemeClr val="bg1"/>
                </a:solidFill>
              </a:defRPr>
            </a:lvl1pPr>
            <a:lvl2pPr marL="0" indent="0" defTabSz="457200">
              <a:spcBef>
                <a:spcPct val="20000"/>
              </a:spcBef>
              <a:buFont typeface="Arial"/>
              <a:buNone/>
              <a:defRPr sz="1200">
                <a:solidFill>
                  <a:srgbClr val="000000"/>
                </a:solidFill>
                <a:latin typeface="Helvetica"/>
              </a:defRPr>
            </a:lvl2pPr>
            <a:lvl3pPr marL="0" indent="0" defTabSz="457200">
              <a:spcBef>
                <a:spcPct val="20000"/>
              </a:spcBef>
              <a:buFont typeface="Wingdings" charset="2"/>
              <a:buChar char="§"/>
              <a:defRPr sz="1200">
                <a:solidFill>
                  <a:srgbClr val="000000"/>
                </a:solidFill>
                <a:latin typeface="Helvetica"/>
              </a:defRPr>
            </a:lvl3pPr>
            <a:lvl4pPr marL="177800" indent="-177800" defTabSz="457200">
              <a:spcBef>
                <a:spcPct val="20000"/>
              </a:spcBef>
              <a:buFont typeface="Arial"/>
              <a:buChar char="–"/>
              <a:defRPr sz="1200">
                <a:latin typeface="Helvetica"/>
              </a:defRPr>
            </a:lvl4pPr>
            <a:lvl5pPr marL="177800" indent="-177800" defTabSz="457200">
              <a:spcBef>
                <a:spcPct val="20000"/>
              </a:spcBef>
              <a:buFont typeface="Arial"/>
              <a:buChar char="»"/>
              <a:defRPr sz="1200">
                <a:latin typeface="Helvetica"/>
              </a:defRPr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defTabSz="609585">
              <a:lnSpc>
                <a:spcPct val="70000"/>
              </a:lnSpc>
              <a:spcBef>
                <a:spcPts val="267"/>
              </a:spcBef>
              <a:spcAft>
                <a:spcPts val="267"/>
              </a:spcAft>
              <a:defRPr/>
            </a:pPr>
            <a:r>
              <a:rPr lang="en-US" sz="1333" dirty="0">
                <a:solidFill>
                  <a:prstClr val="white"/>
                </a:solidFill>
                <a:latin typeface="Calibri"/>
              </a:rPr>
              <a:t>Frimley ICS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09DDDED-1180-ECE5-E651-0087C213BD51}"/>
              </a:ext>
            </a:extLst>
          </p:cNvPr>
          <p:cNvCxnSpPr>
            <a:cxnSpLocks/>
          </p:cNvCxnSpPr>
          <p:nvPr/>
        </p:nvCxnSpPr>
        <p:spPr>
          <a:xfrm>
            <a:off x="3114674" y="1930162"/>
            <a:ext cx="513274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7BE5F07-A8AA-21B3-4CB0-607B61A69118}"/>
              </a:ext>
            </a:extLst>
          </p:cNvPr>
          <p:cNvCxnSpPr>
            <a:cxnSpLocks/>
          </p:cNvCxnSpPr>
          <p:nvPr/>
        </p:nvCxnSpPr>
        <p:spPr>
          <a:xfrm>
            <a:off x="5328842" y="1918630"/>
            <a:ext cx="703686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BB608E3-F8C0-5155-E892-D6A9B34BC9E1}"/>
              </a:ext>
            </a:extLst>
          </p:cNvPr>
          <p:cNvCxnSpPr>
            <a:cxnSpLocks/>
          </p:cNvCxnSpPr>
          <p:nvPr/>
        </p:nvCxnSpPr>
        <p:spPr>
          <a:xfrm>
            <a:off x="8343972" y="1882912"/>
            <a:ext cx="746502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5CB72877-F1DF-7E09-EC65-E4E6DDE35C7F}"/>
              </a:ext>
            </a:extLst>
          </p:cNvPr>
          <p:cNvGrpSpPr/>
          <p:nvPr/>
        </p:nvGrpSpPr>
        <p:grpSpPr>
          <a:xfrm>
            <a:off x="143936" y="1314941"/>
            <a:ext cx="11398253" cy="1435608"/>
            <a:chOff x="-307394" y="1660739"/>
            <a:chExt cx="11398253" cy="1435608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4D8E7E6-5E63-ABFA-BB4E-B2EB4B1888F2}"/>
                </a:ext>
              </a:extLst>
            </p:cNvPr>
            <p:cNvSpPr/>
            <p:nvPr/>
          </p:nvSpPr>
          <p:spPr>
            <a:xfrm>
              <a:off x="-307394" y="1660739"/>
              <a:ext cx="2970738" cy="1435608"/>
            </a:xfrm>
            <a:custGeom>
              <a:avLst/>
              <a:gdLst>
                <a:gd name="connsiteX0" fmla="*/ 0 w 3457964"/>
                <a:gd name="connsiteY0" fmla="*/ 0 h 757070"/>
                <a:gd name="connsiteX1" fmla="*/ 3457964 w 3457964"/>
                <a:gd name="connsiteY1" fmla="*/ 0 h 757070"/>
                <a:gd name="connsiteX2" fmla="*/ 3457964 w 3457964"/>
                <a:gd name="connsiteY2" fmla="*/ 757070 h 757070"/>
                <a:gd name="connsiteX3" fmla="*/ 0 w 3457964"/>
                <a:gd name="connsiteY3" fmla="*/ 757070 h 757070"/>
                <a:gd name="connsiteX4" fmla="*/ 0 w 3457964"/>
                <a:gd name="connsiteY4" fmla="*/ 0 h 757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7964" h="757070">
                  <a:moveTo>
                    <a:pt x="0" y="0"/>
                  </a:moveTo>
                  <a:lnTo>
                    <a:pt x="3457964" y="0"/>
                  </a:lnTo>
                  <a:lnTo>
                    <a:pt x="3457964" y="757070"/>
                  </a:lnTo>
                  <a:lnTo>
                    <a:pt x="0" y="757070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lvl="0" indent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u="sng" kern="1200" dirty="0"/>
                <a:t>Practice</a:t>
              </a:r>
              <a:r>
                <a:rPr lang="en-GB" sz="1400" kern="1200" dirty="0"/>
                <a:t> to identify eligible </a:t>
              </a:r>
              <a:r>
                <a:rPr lang="en-GB" sz="1400" dirty="0"/>
                <a:t>patients for catch-up primary vaccination or additional dose(s) before the next seasonal campaign</a:t>
              </a: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7CB7D4B-611B-7489-22E6-53078FE602AC}"/>
                </a:ext>
              </a:extLst>
            </p:cNvPr>
            <p:cNvSpPr/>
            <p:nvPr/>
          </p:nvSpPr>
          <p:spPr>
            <a:xfrm>
              <a:off x="5581198" y="1844214"/>
              <a:ext cx="2311444" cy="853024"/>
            </a:xfrm>
            <a:custGeom>
              <a:avLst/>
              <a:gdLst>
                <a:gd name="connsiteX0" fmla="*/ 0 w 3194732"/>
                <a:gd name="connsiteY0" fmla="*/ 0 h 881964"/>
                <a:gd name="connsiteX1" fmla="*/ 3194732 w 3194732"/>
                <a:gd name="connsiteY1" fmla="*/ 0 h 881964"/>
                <a:gd name="connsiteX2" fmla="*/ 3194732 w 3194732"/>
                <a:gd name="connsiteY2" fmla="*/ 881964 h 881964"/>
                <a:gd name="connsiteX3" fmla="*/ 0 w 3194732"/>
                <a:gd name="connsiteY3" fmla="*/ 881964 h 881964"/>
                <a:gd name="connsiteX4" fmla="*/ 0 w 3194732"/>
                <a:gd name="connsiteY4" fmla="*/ 0 h 881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4732" h="881964">
                  <a:moveTo>
                    <a:pt x="0" y="0"/>
                  </a:moveTo>
                  <a:lnTo>
                    <a:pt x="3194732" y="0"/>
                  </a:lnTo>
                  <a:lnTo>
                    <a:pt x="3194732" y="881964"/>
                  </a:lnTo>
                  <a:lnTo>
                    <a:pt x="0" y="881964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lvl="0" indent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Summer vaccination service send out invitation</a:t>
              </a:r>
              <a:endParaRPr lang="en-GB" sz="1400" kern="1200" dirty="0">
                <a:solidFill>
                  <a:schemeClr val="tx1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F1CFD76-86CE-2022-D287-357D3F68919B}"/>
                </a:ext>
              </a:extLst>
            </p:cNvPr>
            <p:cNvSpPr/>
            <p:nvPr/>
          </p:nvSpPr>
          <p:spPr>
            <a:xfrm>
              <a:off x="8625998" y="1844213"/>
              <a:ext cx="2464861" cy="853024"/>
            </a:xfrm>
            <a:custGeom>
              <a:avLst/>
              <a:gdLst>
                <a:gd name="connsiteX0" fmla="*/ 0 w 5373181"/>
                <a:gd name="connsiteY0" fmla="*/ 0 h 3223908"/>
                <a:gd name="connsiteX1" fmla="*/ 5373181 w 5373181"/>
                <a:gd name="connsiteY1" fmla="*/ 0 h 3223908"/>
                <a:gd name="connsiteX2" fmla="*/ 5373181 w 5373181"/>
                <a:gd name="connsiteY2" fmla="*/ 3223908 h 3223908"/>
                <a:gd name="connsiteX3" fmla="*/ 0 w 5373181"/>
                <a:gd name="connsiteY3" fmla="*/ 3223908 h 3223908"/>
                <a:gd name="connsiteX4" fmla="*/ 0 w 5373181"/>
                <a:gd name="connsiteY4" fmla="*/ 0 h 322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3181" h="3223908">
                  <a:moveTo>
                    <a:pt x="0" y="0"/>
                  </a:moveTo>
                  <a:lnTo>
                    <a:pt x="5373181" y="0"/>
                  </a:lnTo>
                  <a:lnTo>
                    <a:pt x="5373181" y="3223908"/>
                  </a:lnTo>
                  <a:lnTo>
                    <a:pt x="0" y="32239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lvl="0" indent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dirty="0"/>
                <a:t>No response </a:t>
              </a:r>
            </a:p>
            <a:p>
              <a:pPr marL="0" lvl="0" indent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dirty="0"/>
                <a:t>Send one reminder text</a:t>
              </a:r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45EDA8D-CE46-3E04-E89E-19742E4C09B5}"/>
              </a:ext>
            </a:extLst>
          </p:cNvPr>
          <p:cNvCxnSpPr>
            <a:cxnSpLocks/>
          </p:cNvCxnSpPr>
          <p:nvPr/>
        </p:nvCxnSpPr>
        <p:spPr>
          <a:xfrm>
            <a:off x="7112586" y="2217687"/>
            <a:ext cx="0" cy="646796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D0E309C4-1812-6731-5873-8FED5725B583}"/>
              </a:ext>
            </a:extLst>
          </p:cNvPr>
          <p:cNvSpPr/>
          <p:nvPr/>
        </p:nvSpPr>
        <p:spPr>
          <a:xfrm>
            <a:off x="150069" y="3253958"/>
            <a:ext cx="2186610" cy="882533"/>
          </a:xfrm>
          <a:custGeom>
            <a:avLst/>
            <a:gdLst>
              <a:gd name="connsiteX0" fmla="*/ 0 w 3457964"/>
              <a:gd name="connsiteY0" fmla="*/ 0 h 757070"/>
              <a:gd name="connsiteX1" fmla="*/ 3457964 w 3457964"/>
              <a:gd name="connsiteY1" fmla="*/ 0 h 757070"/>
              <a:gd name="connsiteX2" fmla="*/ 3457964 w 3457964"/>
              <a:gd name="connsiteY2" fmla="*/ 757070 h 757070"/>
              <a:gd name="connsiteX3" fmla="*/ 0 w 3457964"/>
              <a:gd name="connsiteY3" fmla="*/ 757070 h 757070"/>
              <a:gd name="connsiteX4" fmla="*/ 0 w 3457964"/>
              <a:gd name="connsiteY4" fmla="*/ 0 h 757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964" h="757070">
                <a:moveTo>
                  <a:pt x="0" y="0"/>
                </a:moveTo>
                <a:lnTo>
                  <a:pt x="3457964" y="0"/>
                </a:lnTo>
                <a:lnTo>
                  <a:pt x="3457964" y="757070"/>
                </a:lnTo>
                <a:lnTo>
                  <a:pt x="0" y="757070"/>
                </a:lnTo>
                <a:lnTo>
                  <a:pt x="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marL="0" lvl="0" indent="0" algn="ctr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u="sng" kern="1200" dirty="0">
                <a:solidFill>
                  <a:schemeClr val="tx1"/>
                </a:solidFill>
              </a:rPr>
              <a:t>Secondary Care </a:t>
            </a:r>
            <a:r>
              <a:rPr lang="en-GB" sz="1400" kern="1200" dirty="0">
                <a:solidFill>
                  <a:schemeClr val="tx1"/>
                </a:solidFill>
              </a:rPr>
              <a:t>to identify eligible patients for catch-up primary vaccination or additional doses</a:t>
            </a:r>
            <a:endParaRPr lang="en-GB" sz="1400" kern="1200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E6603AD-20B4-6757-C686-51B8EF718AFE}"/>
              </a:ext>
            </a:extLst>
          </p:cNvPr>
          <p:cNvSpPr/>
          <p:nvPr/>
        </p:nvSpPr>
        <p:spPr>
          <a:xfrm>
            <a:off x="3598278" y="1364663"/>
            <a:ext cx="1700894" cy="1185589"/>
          </a:xfrm>
          <a:custGeom>
            <a:avLst/>
            <a:gdLst>
              <a:gd name="connsiteX0" fmla="*/ 0 w 2864819"/>
              <a:gd name="connsiteY0" fmla="*/ 0 h 777477"/>
              <a:gd name="connsiteX1" fmla="*/ 2864819 w 2864819"/>
              <a:gd name="connsiteY1" fmla="*/ 0 h 777477"/>
              <a:gd name="connsiteX2" fmla="*/ 2864819 w 2864819"/>
              <a:gd name="connsiteY2" fmla="*/ 777477 h 777477"/>
              <a:gd name="connsiteX3" fmla="*/ 0 w 2864819"/>
              <a:gd name="connsiteY3" fmla="*/ 777477 h 777477"/>
              <a:gd name="connsiteX4" fmla="*/ 0 w 2864819"/>
              <a:gd name="connsiteY4" fmla="*/ 0 h 77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4819" h="777477">
                <a:moveTo>
                  <a:pt x="0" y="0"/>
                </a:moveTo>
                <a:lnTo>
                  <a:pt x="2864819" y="0"/>
                </a:lnTo>
                <a:lnTo>
                  <a:pt x="2864819" y="777477"/>
                </a:lnTo>
                <a:lnTo>
                  <a:pt x="0" y="777477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marL="0" lvl="0" indent="0" algn="ctr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Refer to Local Vaccination service for booking using referral form attached</a:t>
            </a:r>
          </a:p>
          <a:p>
            <a:pPr marL="0" lvl="0" indent="0" algn="ctr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dirty="0">
                <a:solidFill>
                  <a:prstClr val="black"/>
                </a:solidFill>
                <a:latin typeface="Calibri"/>
              </a:rPr>
              <a:t>(See sites listed)</a:t>
            </a:r>
            <a:endParaRPr lang="en-GB" sz="14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C01B5CA-A820-EDF3-AD66-D62D6D3B2DE9}"/>
              </a:ext>
            </a:extLst>
          </p:cNvPr>
          <p:cNvSpPr/>
          <p:nvPr/>
        </p:nvSpPr>
        <p:spPr>
          <a:xfrm>
            <a:off x="5963437" y="2885305"/>
            <a:ext cx="2298298" cy="930796"/>
          </a:xfrm>
          <a:custGeom>
            <a:avLst/>
            <a:gdLst>
              <a:gd name="connsiteX0" fmla="*/ 0 w 5373181"/>
              <a:gd name="connsiteY0" fmla="*/ 0 h 3223908"/>
              <a:gd name="connsiteX1" fmla="*/ 5373181 w 5373181"/>
              <a:gd name="connsiteY1" fmla="*/ 0 h 3223908"/>
              <a:gd name="connsiteX2" fmla="*/ 5373181 w 5373181"/>
              <a:gd name="connsiteY2" fmla="*/ 3223908 h 3223908"/>
              <a:gd name="connsiteX3" fmla="*/ 0 w 5373181"/>
              <a:gd name="connsiteY3" fmla="*/ 3223908 h 3223908"/>
              <a:gd name="connsiteX4" fmla="*/ 0 w 5373181"/>
              <a:gd name="connsiteY4" fmla="*/ 0 h 3223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3181" h="3223908">
                <a:moveTo>
                  <a:pt x="0" y="0"/>
                </a:moveTo>
                <a:lnTo>
                  <a:pt x="5373181" y="0"/>
                </a:lnTo>
                <a:lnTo>
                  <a:pt x="5373181" y="3223908"/>
                </a:lnTo>
                <a:lnTo>
                  <a:pt x="0" y="322390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marL="0" lvl="0" indent="0" algn="ctr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dirty="0"/>
              <a:t>Centralised service to schedule appointment and invite patient for vaccine</a:t>
            </a:r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AED81509-2743-1C32-862F-550A9FAD06DD}"/>
              </a:ext>
            </a:extLst>
          </p:cNvPr>
          <p:cNvCxnSpPr>
            <a:cxnSpLocks/>
          </p:cNvCxnSpPr>
          <p:nvPr/>
        </p:nvCxnSpPr>
        <p:spPr>
          <a:xfrm flipV="1">
            <a:off x="2407428" y="2529808"/>
            <a:ext cx="1985546" cy="1130658"/>
          </a:xfrm>
          <a:prstGeom prst="bentConnector3">
            <a:avLst>
              <a:gd name="adj1" fmla="val 100700"/>
            </a:avLst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1A29614-BFA0-FBB7-0EE8-5DC227D335C9}"/>
              </a:ext>
            </a:extLst>
          </p:cNvPr>
          <p:cNvSpPr/>
          <p:nvPr/>
        </p:nvSpPr>
        <p:spPr>
          <a:xfrm>
            <a:off x="143936" y="4532151"/>
            <a:ext cx="2311444" cy="930796"/>
          </a:xfrm>
          <a:custGeom>
            <a:avLst/>
            <a:gdLst>
              <a:gd name="connsiteX0" fmla="*/ 0 w 5373181"/>
              <a:gd name="connsiteY0" fmla="*/ 0 h 3223908"/>
              <a:gd name="connsiteX1" fmla="*/ 5373181 w 5373181"/>
              <a:gd name="connsiteY1" fmla="*/ 0 h 3223908"/>
              <a:gd name="connsiteX2" fmla="*/ 5373181 w 5373181"/>
              <a:gd name="connsiteY2" fmla="*/ 3223908 h 3223908"/>
              <a:gd name="connsiteX3" fmla="*/ 0 w 5373181"/>
              <a:gd name="connsiteY3" fmla="*/ 3223908 h 3223908"/>
              <a:gd name="connsiteX4" fmla="*/ 0 w 5373181"/>
              <a:gd name="connsiteY4" fmla="*/ 0 h 3223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3181" h="3223908">
                <a:moveTo>
                  <a:pt x="0" y="0"/>
                </a:moveTo>
                <a:lnTo>
                  <a:pt x="5373181" y="0"/>
                </a:lnTo>
                <a:lnTo>
                  <a:pt x="5373181" y="3223908"/>
                </a:lnTo>
                <a:lnTo>
                  <a:pt x="0" y="322390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marL="0" lvl="0" indent="0" algn="ctr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dirty="0"/>
              <a:t>*</a:t>
            </a:r>
            <a:r>
              <a:rPr lang="en-GB" sz="1400" i="1" dirty="0"/>
              <a:t>Patient queries regarding eligibility should be signposted back to patient’s own registered GP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1FDBB8-3A5A-454A-AE64-117A8863F930}"/>
              </a:ext>
            </a:extLst>
          </p:cNvPr>
          <p:cNvSpPr txBox="1"/>
          <p:nvPr/>
        </p:nvSpPr>
        <p:spPr>
          <a:xfrm>
            <a:off x="8908584" y="2644803"/>
            <a:ext cx="2981325" cy="1200329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10388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Birch Hill, Bracknell</a:t>
            </a:r>
          </a:p>
          <a:p>
            <a:pPr marL="0" marR="0" lvl="0" indent="0" algn="ctr" defTabSz="10388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Frimleyicb.ringmead.healthtriangle@nhs.net</a:t>
            </a:r>
          </a:p>
          <a:p>
            <a:pPr marL="0" marR="0" lvl="0" indent="0" algn="ctr" defTabSz="10388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1" u="none" strike="noStrike" kern="1200" cap="none" spc="0" normalizeH="0" baseline="0" noProof="0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Service for: Bracknell</a:t>
            </a:r>
          </a:p>
          <a:p>
            <a:pPr marL="0" marR="0" lvl="0" indent="0" algn="ctr" defTabSz="10388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1" u="none" strike="noStrike" kern="1200" cap="none" spc="0" normalizeH="0" baseline="0" noProof="0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Windsor, Maidenhead, Ascot</a:t>
            </a:r>
          </a:p>
          <a:p>
            <a:pPr marL="0" marR="0" lvl="0" indent="0" algn="ctr" defTabSz="10388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1" dirty="0">
                <a:solidFill>
                  <a:srgbClr val="4BACC6">
                    <a:lumMod val="50000"/>
                  </a:srgbClr>
                </a:solidFill>
                <a:latin typeface="Calibri" panose="020F0502020204030204" pitchFamily="34" charset="0"/>
              </a:rPr>
              <a:t>Surrey Heath, and Slough, North East Hampshire &amp; Farnborough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C6CF9CB-CD78-91BB-DE97-9E35F2DA30EA}"/>
              </a:ext>
            </a:extLst>
          </p:cNvPr>
          <p:cNvSpPr/>
          <p:nvPr/>
        </p:nvSpPr>
        <p:spPr>
          <a:xfrm>
            <a:off x="5963437" y="4663575"/>
            <a:ext cx="2311444" cy="930796"/>
          </a:xfrm>
          <a:custGeom>
            <a:avLst/>
            <a:gdLst>
              <a:gd name="connsiteX0" fmla="*/ 0 w 5373181"/>
              <a:gd name="connsiteY0" fmla="*/ 0 h 3223908"/>
              <a:gd name="connsiteX1" fmla="*/ 5373181 w 5373181"/>
              <a:gd name="connsiteY1" fmla="*/ 0 h 3223908"/>
              <a:gd name="connsiteX2" fmla="*/ 5373181 w 5373181"/>
              <a:gd name="connsiteY2" fmla="*/ 3223908 h 3223908"/>
              <a:gd name="connsiteX3" fmla="*/ 0 w 5373181"/>
              <a:gd name="connsiteY3" fmla="*/ 3223908 h 3223908"/>
              <a:gd name="connsiteX4" fmla="*/ 0 w 5373181"/>
              <a:gd name="connsiteY4" fmla="*/ 0 h 3223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3181" h="3223908">
                <a:moveTo>
                  <a:pt x="0" y="0"/>
                </a:moveTo>
                <a:lnTo>
                  <a:pt x="5373181" y="0"/>
                </a:lnTo>
                <a:lnTo>
                  <a:pt x="5373181" y="3223908"/>
                </a:lnTo>
                <a:lnTo>
                  <a:pt x="0" y="322390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marL="0" lvl="0" indent="0" algn="ctr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dirty="0"/>
              <a:t>Patient to attend clinic where vaccination will be given under PSD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69EBB78-7B76-5125-2966-934EBB13A5A4}"/>
              </a:ext>
            </a:extLst>
          </p:cNvPr>
          <p:cNvCxnSpPr>
            <a:cxnSpLocks/>
          </p:cNvCxnSpPr>
          <p:nvPr/>
        </p:nvCxnSpPr>
        <p:spPr>
          <a:xfrm>
            <a:off x="7111308" y="3816101"/>
            <a:ext cx="0" cy="834351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5B57B83-4C78-CDBC-C0FC-5B32DE2AE092}"/>
              </a:ext>
            </a:extLst>
          </p:cNvPr>
          <p:cNvSpPr txBox="1"/>
          <p:nvPr/>
        </p:nvSpPr>
        <p:spPr>
          <a:xfrm>
            <a:off x="323311" y="5845490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/>
              </a:rPr>
              <a:t>Green book chapter 14a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21ACB2C-CEC6-B461-5901-29A5E2A03A0A}"/>
              </a:ext>
            </a:extLst>
          </p:cNvPr>
          <p:cNvSpPr txBox="1"/>
          <p:nvPr/>
        </p:nvSpPr>
        <p:spPr>
          <a:xfrm>
            <a:off x="8908584" y="4169249"/>
            <a:ext cx="2960104" cy="64633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 defTabSz="1038899">
              <a:defRPr/>
            </a:pPr>
            <a:r>
              <a:rPr lang="en-GB" sz="1200" u="sng" dirty="0">
                <a:solidFill>
                  <a:prstClr val="black"/>
                </a:solidFill>
                <a:latin typeface="Calibri" panose="020F0502020204030204" pitchFamily="34" charset="0"/>
              </a:rPr>
              <a:t>Monteagle Surgery, Yateley</a:t>
            </a:r>
          </a:p>
          <a:p>
            <a:pPr algn="ctr" defTabSz="1038899">
              <a:defRPr/>
            </a:pPr>
            <a:r>
              <a:rPr lang="en-GB" sz="1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frimleyicb.ohgvaccinationteam@nhs.net </a:t>
            </a:r>
            <a:r>
              <a:rPr lang="en-GB" sz="1200" b="1" i="1" dirty="0">
                <a:solidFill>
                  <a:srgbClr val="4BACC6">
                    <a:lumMod val="50000"/>
                  </a:srgbClr>
                </a:solidFill>
                <a:latin typeface="Calibri" panose="020F0502020204030204" pitchFamily="34" charset="0"/>
              </a:rPr>
              <a:t>Yateley PCN (only)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95360EB-39AC-5911-8E73-08CD909B974B}"/>
              </a:ext>
            </a:extLst>
          </p:cNvPr>
          <p:cNvSpPr txBox="1"/>
          <p:nvPr/>
        </p:nvSpPr>
        <p:spPr>
          <a:xfrm>
            <a:off x="3376716" y="4123083"/>
            <a:ext cx="1514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Referral form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79E99001-D244-1A63-3102-31CD7FB04D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5422206"/>
              </p:ext>
            </p:extLst>
          </p:nvPr>
        </p:nvGraphicFramePr>
        <p:xfrm>
          <a:off x="3598278" y="455078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showAsIcon="1" r:id="rId5" imgW="914400" imgH="771525" progId="Word.Document.12">
                  <p:embed/>
                </p:oleObj>
              </mc:Choice>
              <mc:Fallback>
                <p:oleObj name="Document" showAsIcon="1" r:id="rId5" imgW="914400" imgH="77152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98278" y="4550782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F803FC9C-E65D-EA94-5682-C90693D9E4C8}"/>
              </a:ext>
            </a:extLst>
          </p:cNvPr>
          <p:cNvSpPr/>
          <p:nvPr/>
        </p:nvSpPr>
        <p:spPr>
          <a:xfrm>
            <a:off x="3371311" y="4007978"/>
            <a:ext cx="1441698" cy="121742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B99A7F-FC84-8FE8-7C71-39D5C95ED674}"/>
              </a:ext>
            </a:extLst>
          </p:cNvPr>
          <p:cNvSpPr txBox="1"/>
          <p:nvPr/>
        </p:nvSpPr>
        <p:spPr>
          <a:xfrm>
            <a:off x="7862131" y="5852564"/>
            <a:ext cx="4027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2060"/>
                </a:solidFill>
              </a:rPr>
              <a:t>To be used only when there is no seasonal covid vaccination  offer. (2025/26)</a:t>
            </a:r>
          </a:p>
        </p:txBody>
      </p:sp>
    </p:spTree>
    <p:extLst>
      <p:ext uri="{BB962C8B-B14F-4D97-AF65-F5344CB8AC3E}">
        <p14:creationId xmlns:p14="http://schemas.microsoft.com/office/powerpoint/2010/main" val="1096982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5394858E-08DB-4675-B73B-8A89F15D8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5066" y="183347"/>
            <a:ext cx="7528818" cy="865717"/>
          </a:xfrm>
        </p:spPr>
        <p:txBody>
          <a:bodyPr vert="horz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Pathway for vaccine offer for Newly Immunosuppressed</a:t>
            </a:r>
            <a:br>
              <a:rPr lang="en-GB" sz="2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</a:br>
            <a:r>
              <a:rPr lang="en-GB" sz="2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(6 month to 5 years)</a:t>
            </a:r>
            <a:endParaRPr lang="en-GB" sz="2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Subtitle 21">
            <a:extLst>
              <a:ext uri="{FF2B5EF4-FFF2-40B4-BE49-F238E27FC236}">
                <a16:creationId xmlns:a16="http://schemas.microsoft.com/office/drawing/2014/main" id="{F9D04C46-7436-4035-AD28-60201DFB4C7F}"/>
              </a:ext>
            </a:extLst>
          </p:cNvPr>
          <p:cNvSpPr txBox="1">
            <a:spLocks/>
          </p:cNvSpPr>
          <p:nvPr/>
        </p:nvSpPr>
        <p:spPr>
          <a:xfrm>
            <a:off x="143936" y="192000"/>
            <a:ext cx="863501" cy="672000"/>
          </a:xfrm>
          <a:prstGeom prst="rect">
            <a:avLst/>
          </a:prstGeom>
          <a:solidFill>
            <a:srgbClr val="0096AA">
              <a:alpha val="90000"/>
            </a:srgbClr>
          </a:solidFill>
          <a:ln w="12700">
            <a:solidFill>
              <a:schemeClr val="bg1">
                <a:lumMod val="75000"/>
              </a:schemeClr>
            </a:solidFill>
          </a:ln>
        </p:spPr>
        <p:txBody>
          <a:bodyPr vert="horz" lIns="0" tIns="0" rIns="0" bIns="0" rtlCol="0" anchor="ctr">
            <a:noAutofit/>
          </a:bodyPr>
          <a:lstStyle>
            <a:defPPr>
              <a:defRPr lang="en-US"/>
            </a:defPPr>
            <a:lvl1pPr indent="0" algn="ctr" defTabSz="457200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Font typeface="Arial"/>
              <a:buNone/>
              <a:defRPr sz="1000" b="1">
                <a:solidFill>
                  <a:schemeClr val="bg1"/>
                </a:solidFill>
              </a:defRPr>
            </a:lvl1pPr>
            <a:lvl2pPr marL="0" indent="0" defTabSz="457200">
              <a:spcBef>
                <a:spcPct val="20000"/>
              </a:spcBef>
              <a:buFont typeface="Arial"/>
              <a:buNone/>
              <a:defRPr sz="1200">
                <a:solidFill>
                  <a:srgbClr val="000000"/>
                </a:solidFill>
                <a:latin typeface="Helvetica"/>
              </a:defRPr>
            </a:lvl2pPr>
            <a:lvl3pPr marL="0" indent="0" defTabSz="457200">
              <a:spcBef>
                <a:spcPct val="20000"/>
              </a:spcBef>
              <a:buFont typeface="Wingdings" charset="2"/>
              <a:buChar char="§"/>
              <a:defRPr sz="1200">
                <a:solidFill>
                  <a:srgbClr val="000000"/>
                </a:solidFill>
                <a:latin typeface="Helvetica"/>
              </a:defRPr>
            </a:lvl3pPr>
            <a:lvl4pPr marL="177800" indent="-177800" defTabSz="457200">
              <a:spcBef>
                <a:spcPct val="20000"/>
              </a:spcBef>
              <a:buFont typeface="Arial"/>
              <a:buChar char="–"/>
              <a:defRPr sz="1200">
                <a:latin typeface="Helvetica"/>
              </a:defRPr>
            </a:lvl4pPr>
            <a:lvl5pPr marL="177800" indent="-177800" defTabSz="457200">
              <a:spcBef>
                <a:spcPct val="20000"/>
              </a:spcBef>
              <a:buFont typeface="Arial"/>
              <a:buChar char="»"/>
              <a:defRPr sz="1200">
                <a:latin typeface="Helvetica"/>
              </a:defRPr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defTabSz="609585">
              <a:lnSpc>
                <a:spcPct val="70000"/>
              </a:lnSpc>
              <a:spcBef>
                <a:spcPts val="267"/>
              </a:spcBef>
              <a:spcAft>
                <a:spcPts val="267"/>
              </a:spcAft>
              <a:defRPr/>
            </a:pPr>
            <a:r>
              <a:rPr lang="en-US" sz="1333" dirty="0">
                <a:solidFill>
                  <a:prstClr val="white"/>
                </a:solidFill>
                <a:latin typeface="Calibri"/>
              </a:rPr>
              <a:t>Frimley ICS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09DDDED-1180-ECE5-E651-0087C213BD51}"/>
              </a:ext>
            </a:extLst>
          </p:cNvPr>
          <p:cNvCxnSpPr>
            <a:cxnSpLocks/>
          </p:cNvCxnSpPr>
          <p:nvPr/>
        </p:nvCxnSpPr>
        <p:spPr>
          <a:xfrm>
            <a:off x="3114674" y="1930162"/>
            <a:ext cx="513274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7BE5F07-A8AA-21B3-4CB0-607B61A69118}"/>
              </a:ext>
            </a:extLst>
          </p:cNvPr>
          <p:cNvCxnSpPr>
            <a:cxnSpLocks/>
          </p:cNvCxnSpPr>
          <p:nvPr/>
        </p:nvCxnSpPr>
        <p:spPr>
          <a:xfrm>
            <a:off x="5328842" y="1918630"/>
            <a:ext cx="703686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BB608E3-F8C0-5155-E892-D6A9B34BC9E1}"/>
              </a:ext>
            </a:extLst>
          </p:cNvPr>
          <p:cNvCxnSpPr>
            <a:cxnSpLocks/>
          </p:cNvCxnSpPr>
          <p:nvPr/>
        </p:nvCxnSpPr>
        <p:spPr>
          <a:xfrm>
            <a:off x="8343972" y="1882912"/>
            <a:ext cx="746502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5CB72877-F1DF-7E09-EC65-E4E6DDE35C7F}"/>
              </a:ext>
            </a:extLst>
          </p:cNvPr>
          <p:cNvGrpSpPr/>
          <p:nvPr/>
        </p:nvGrpSpPr>
        <p:grpSpPr>
          <a:xfrm>
            <a:off x="143936" y="1181189"/>
            <a:ext cx="11398253" cy="1435608"/>
            <a:chOff x="-307394" y="1660739"/>
            <a:chExt cx="11398253" cy="1435608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4D8E7E6-5E63-ABFA-BB4E-B2EB4B1888F2}"/>
                </a:ext>
              </a:extLst>
            </p:cNvPr>
            <p:cNvSpPr/>
            <p:nvPr/>
          </p:nvSpPr>
          <p:spPr>
            <a:xfrm>
              <a:off x="-307394" y="1660739"/>
              <a:ext cx="2970738" cy="1435608"/>
            </a:xfrm>
            <a:custGeom>
              <a:avLst/>
              <a:gdLst>
                <a:gd name="connsiteX0" fmla="*/ 0 w 3457964"/>
                <a:gd name="connsiteY0" fmla="*/ 0 h 757070"/>
                <a:gd name="connsiteX1" fmla="*/ 3457964 w 3457964"/>
                <a:gd name="connsiteY1" fmla="*/ 0 h 757070"/>
                <a:gd name="connsiteX2" fmla="*/ 3457964 w 3457964"/>
                <a:gd name="connsiteY2" fmla="*/ 757070 h 757070"/>
                <a:gd name="connsiteX3" fmla="*/ 0 w 3457964"/>
                <a:gd name="connsiteY3" fmla="*/ 757070 h 757070"/>
                <a:gd name="connsiteX4" fmla="*/ 0 w 3457964"/>
                <a:gd name="connsiteY4" fmla="*/ 0 h 757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7964" h="757070">
                  <a:moveTo>
                    <a:pt x="0" y="0"/>
                  </a:moveTo>
                  <a:lnTo>
                    <a:pt x="3457964" y="0"/>
                  </a:lnTo>
                  <a:lnTo>
                    <a:pt x="3457964" y="757070"/>
                  </a:lnTo>
                  <a:lnTo>
                    <a:pt x="0" y="757070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lvl="0" indent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u="sng" kern="1200" dirty="0"/>
                <a:t>Practice</a:t>
              </a:r>
              <a:r>
                <a:rPr lang="en-GB" sz="1400" kern="1200" dirty="0"/>
                <a:t> to identify eligible </a:t>
              </a:r>
              <a:r>
                <a:rPr lang="en-GB" sz="1400" dirty="0"/>
                <a:t>patients for catch-up primary vaccination or additional dose(s) before the next seasonal campaign</a:t>
              </a: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7CB7D4B-611B-7489-22E6-53078FE602AC}"/>
                </a:ext>
              </a:extLst>
            </p:cNvPr>
            <p:cNvSpPr/>
            <p:nvPr/>
          </p:nvSpPr>
          <p:spPr>
            <a:xfrm>
              <a:off x="5581198" y="1844214"/>
              <a:ext cx="2311444" cy="853024"/>
            </a:xfrm>
            <a:custGeom>
              <a:avLst/>
              <a:gdLst>
                <a:gd name="connsiteX0" fmla="*/ 0 w 3194732"/>
                <a:gd name="connsiteY0" fmla="*/ 0 h 881964"/>
                <a:gd name="connsiteX1" fmla="*/ 3194732 w 3194732"/>
                <a:gd name="connsiteY1" fmla="*/ 0 h 881964"/>
                <a:gd name="connsiteX2" fmla="*/ 3194732 w 3194732"/>
                <a:gd name="connsiteY2" fmla="*/ 881964 h 881964"/>
                <a:gd name="connsiteX3" fmla="*/ 0 w 3194732"/>
                <a:gd name="connsiteY3" fmla="*/ 881964 h 881964"/>
                <a:gd name="connsiteX4" fmla="*/ 0 w 3194732"/>
                <a:gd name="connsiteY4" fmla="*/ 0 h 881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4732" h="881964">
                  <a:moveTo>
                    <a:pt x="0" y="0"/>
                  </a:moveTo>
                  <a:lnTo>
                    <a:pt x="3194732" y="0"/>
                  </a:lnTo>
                  <a:lnTo>
                    <a:pt x="3194732" y="881964"/>
                  </a:lnTo>
                  <a:lnTo>
                    <a:pt x="0" y="881964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lvl="0" indent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Summer vaccination service send out invitation</a:t>
              </a:r>
              <a:endParaRPr lang="en-GB" sz="1400" kern="1200" dirty="0">
                <a:solidFill>
                  <a:schemeClr val="tx1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F1CFD76-86CE-2022-D287-357D3F68919B}"/>
                </a:ext>
              </a:extLst>
            </p:cNvPr>
            <p:cNvSpPr/>
            <p:nvPr/>
          </p:nvSpPr>
          <p:spPr>
            <a:xfrm>
              <a:off x="8625998" y="1844213"/>
              <a:ext cx="2464861" cy="853024"/>
            </a:xfrm>
            <a:custGeom>
              <a:avLst/>
              <a:gdLst>
                <a:gd name="connsiteX0" fmla="*/ 0 w 5373181"/>
                <a:gd name="connsiteY0" fmla="*/ 0 h 3223908"/>
                <a:gd name="connsiteX1" fmla="*/ 5373181 w 5373181"/>
                <a:gd name="connsiteY1" fmla="*/ 0 h 3223908"/>
                <a:gd name="connsiteX2" fmla="*/ 5373181 w 5373181"/>
                <a:gd name="connsiteY2" fmla="*/ 3223908 h 3223908"/>
                <a:gd name="connsiteX3" fmla="*/ 0 w 5373181"/>
                <a:gd name="connsiteY3" fmla="*/ 3223908 h 3223908"/>
                <a:gd name="connsiteX4" fmla="*/ 0 w 5373181"/>
                <a:gd name="connsiteY4" fmla="*/ 0 h 322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3181" h="3223908">
                  <a:moveTo>
                    <a:pt x="0" y="0"/>
                  </a:moveTo>
                  <a:lnTo>
                    <a:pt x="5373181" y="0"/>
                  </a:lnTo>
                  <a:lnTo>
                    <a:pt x="5373181" y="3223908"/>
                  </a:lnTo>
                  <a:lnTo>
                    <a:pt x="0" y="32239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lvl="0" indent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dirty="0"/>
                <a:t>No response </a:t>
              </a:r>
            </a:p>
            <a:p>
              <a:pPr marL="0" lvl="0" indent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dirty="0"/>
                <a:t>Send one reminder text</a:t>
              </a:r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45EDA8D-CE46-3E04-E89E-19742E4C09B5}"/>
              </a:ext>
            </a:extLst>
          </p:cNvPr>
          <p:cNvCxnSpPr>
            <a:cxnSpLocks/>
          </p:cNvCxnSpPr>
          <p:nvPr/>
        </p:nvCxnSpPr>
        <p:spPr>
          <a:xfrm>
            <a:off x="7112586" y="2217687"/>
            <a:ext cx="0" cy="646796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D0E309C4-1812-6731-5873-8FED5725B583}"/>
              </a:ext>
            </a:extLst>
          </p:cNvPr>
          <p:cNvSpPr/>
          <p:nvPr/>
        </p:nvSpPr>
        <p:spPr>
          <a:xfrm>
            <a:off x="150069" y="3253958"/>
            <a:ext cx="2186610" cy="882533"/>
          </a:xfrm>
          <a:custGeom>
            <a:avLst/>
            <a:gdLst>
              <a:gd name="connsiteX0" fmla="*/ 0 w 3457964"/>
              <a:gd name="connsiteY0" fmla="*/ 0 h 757070"/>
              <a:gd name="connsiteX1" fmla="*/ 3457964 w 3457964"/>
              <a:gd name="connsiteY1" fmla="*/ 0 h 757070"/>
              <a:gd name="connsiteX2" fmla="*/ 3457964 w 3457964"/>
              <a:gd name="connsiteY2" fmla="*/ 757070 h 757070"/>
              <a:gd name="connsiteX3" fmla="*/ 0 w 3457964"/>
              <a:gd name="connsiteY3" fmla="*/ 757070 h 757070"/>
              <a:gd name="connsiteX4" fmla="*/ 0 w 3457964"/>
              <a:gd name="connsiteY4" fmla="*/ 0 h 757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964" h="757070">
                <a:moveTo>
                  <a:pt x="0" y="0"/>
                </a:moveTo>
                <a:lnTo>
                  <a:pt x="3457964" y="0"/>
                </a:lnTo>
                <a:lnTo>
                  <a:pt x="3457964" y="757070"/>
                </a:lnTo>
                <a:lnTo>
                  <a:pt x="0" y="757070"/>
                </a:lnTo>
                <a:lnTo>
                  <a:pt x="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marL="0" lvl="0" indent="0" algn="ctr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u="sng" kern="1200" dirty="0">
                <a:solidFill>
                  <a:schemeClr val="tx1"/>
                </a:solidFill>
              </a:rPr>
              <a:t>Secondary Care </a:t>
            </a:r>
            <a:r>
              <a:rPr lang="en-GB" sz="1400" kern="1200" dirty="0">
                <a:solidFill>
                  <a:schemeClr val="tx1"/>
                </a:solidFill>
              </a:rPr>
              <a:t>to identify eligible patients for catch-up primary vaccination or additional doses</a:t>
            </a:r>
            <a:endParaRPr lang="en-GB" sz="1400" kern="1200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E6603AD-20B4-6757-C686-51B8EF718AFE}"/>
              </a:ext>
            </a:extLst>
          </p:cNvPr>
          <p:cNvSpPr/>
          <p:nvPr/>
        </p:nvSpPr>
        <p:spPr>
          <a:xfrm>
            <a:off x="3598278" y="1364663"/>
            <a:ext cx="1700894" cy="1185589"/>
          </a:xfrm>
          <a:custGeom>
            <a:avLst/>
            <a:gdLst>
              <a:gd name="connsiteX0" fmla="*/ 0 w 2864819"/>
              <a:gd name="connsiteY0" fmla="*/ 0 h 777477"/>
              <a:gd name="connsiteX1" fmla="*/ 2864819 w 2864819"/>
              <a:gd name="connsiteY1" fmla="*/ 0 h 777477"/>
              <a:gd name="connsiteX2" fmla="*/ 2864819 w 2864819"/>
              <a:gd name="connsiteY2" fmla="*/ 777477 h 777477"/>
              <a:gd name="connsiteX3" fmla="*/ 0 w 2864819"/>
              <a:gd name="connsiteY3" fmla="*/ 777477 h 777477"/>
              <a:gd name="connsiteX4" fmla="*/ 0 w 2864819"/>
              <a:gd name="connsiteY4" fmla="*/ 0 h 77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4819" h="777477">
                <a:moveTo>
                  <a:pt x="0" y="0"/>
                </a:moveTo>
                <a:lnTo>
                  <a:pt x="2864819" y="0"/>
                </a:lnTo>
                <a:lnTo>
                  <a:pt x="2864819" y="777477"/>
                </a:lnTo>
                <a:lnTo>
                  <a:pt x="0" y="777477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marL="0" lvl="0" indent="0" algn="ctr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Refer to Local Vaccination service for booking using referral form attached</a:t>
            </a:r>
          </a:p>
          <a:p>
            <a:pPr marL="0" lvl="0" indent="0" algn="ctr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dirty="0">
                <a:solidFill>
                  <a:prstClr val="black"/>
                </a:solidFill>
                <a:latin typeface="Calibri"/>
              </a:rPr>
              <a:t>(See site listed)</a:t>
            </a:r>
            <a:endParaRPr lang="en-GB" sz="14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C01B5CA-A820-EDF3-AD66-D62D6D3B2DE9}"/>
              </a:ext>
            </a:extLst>
          </p:cNvPr>
          <p:cNvSpPr/>
          <p:nvPr/>
        </p:nvSpPr>
        <p:spPr>
          <a:xfrm>
            <a:off x="5963437" y="2885305"/>
            <a:ext cx="2298298" cy="930796"/>
          </a:xfrm>
          <a:custGeom>
            <a:avLst/>
            <a:gdLst>
              <a:gd name="connsiteX0" fmla="*/ 0 w 5373181"/>
              <a:gd name="connsiteY0" fmla="*/ 0 h 3223908"/>
              <a:gd name="connsiteX1" fmla="*/ 5373181 w 5373181"/>
              <a:gd name="connsiteY1" fmla="*/ 0 h 3223908"/>
              <a:gd name="connsiteX2" fmla="*/ 5373181 w 5373181"/>
              <a:gd name="connsiteY2" fmla="*/ 3223908 h 3223908"/>
              <a:gd name="connsiteX3" fmla="*/ 0 w 5373181"/>
              <a:gd name="connsiteY3" fmla="*/ 3223908 h 3223908"/>
              <a:gd name="connsiteX4" fmla="*/ 0 w 5373181"/>
              <a:gd name="connsiteY4" fmla="*/ 0 h 3223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3181" h="3223908">
                <a:moveTo>
                  <a:pt x="0" y="0"/>
                </a:moveTo>
                <a:lnTo>
                  <a:pt x="5373181" y="0"/>
                </a:lnTo>
                <a:lnTo>
                  <a:pt x="5373181" y="3223908"/>
                </a:lnTo>
                <a:lnTo>
                  <a:pt x="0" y="322390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marL="0" lvl="0" indent="0" algn="ctr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dirty="0"/>
              <a:t>Centralised service to schedule appointment and invite patient for vaccine</a:t>
            </a:r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AED81509-2743-1C32-862F-550A9FAD06DD}"/>
              </a:ext>
            </a:extLst>
          </p:cNvPr>
          <p:cNvCxnSpPr>
            <a:cxnSpLocks/>
          </p:cNvCxnSpPr>
          <p:nvPr/>
        </p:nvCxnSpPr>
        <p:spPr>
          <a:xfrm flipV="1">
            <a:off x="2407428" y="2529808"/>
            <a:ext cx="1985546" cy="1130658"/>
          </a:xfrm>
          <a:prstGeom prst="bentConnector3">
            <a:avLst>
              <a:gd name="adj1" fmla="val 100700"/>
            </a:avLst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1A29614-BFA0-FBB7-0EE8-5DC227D335C9}"/>
              </a:ext>
            </a:extLst>
          </p:cNvPr>
          <p:cNvSpPr/>
          <p:nvPr/>
        </p:nvSpPr>
        <p:spPr>
          <a:xfrm>
            <a:off x="143936" y="4532151"/>
            <a:ext cx="2311444" cy="930796"/>
          </a:xfrm>
          <a:custGeom>
            <a:avLst/>
            <a:gdLst>
              <a:gd name="connsiteX0" fmla="*/ 0 w 5373181"/>
              <a:gd name="connsiteY0" fmla="*/ 0 h 3223908"/>
              <a:gd name="connsiteX1" fmla="*/ 5373181 w 5373181"/>
              <a:gd name="connsiteY1" fmla="*/ 0 h 3223908"/>
              <a:gd name="connsiteX2" fmla="*/ 5373181 w 5373181"/>
              <a:gd name="connsiteY2" fmla="*/ 3223908 h 3223908"/>
              <a:gd name="connsiteX3" fmla="*/ 0 w 5373181"/>
              <a:gd name="connsiteY3" fmla="*/ 3223908 h 3223908"/>
              <a:gd name="connsiteX4" fmla="*/ 0 w 5373181"/>
              <a:gd name="connsiteY4" fmla="*/ 0 h 3223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3181" h="3223908">
                <a:moveTo>
                  <a:pt x="0" y="0"/>
                </a:moveTo>
                <a:lnTo>
                  <a:pt x="5373181" y="0"/>
                </a:lnTo>
                <a:lnTo>
                  <a:pt x="5373181" y="3223908"/>
                </a:lnTo>
                <a:lnTo>
                  <a:pt x="0" y="322390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marL="0" lvl="0" indent="0" algn="ctr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dirty="0"/>
              <a:t>*</a:t>
            </a:r>
            <a:r>
              <a:rPr lang="en-GB" sz="1400" i="1" dirty="0"/>
              <a:t>Patient queries regarding eligibility should be signposted back to patient’s own registered GP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1FDBB8-3A5A-454A-AE64-117A8863F930}"/>
              </a:ext>
            </a:extLst>
          </p:cNvPr>
          <p:cNvSpPr txBox="1"/>
          <p:nvPr/>
        </p:nvSpPr>
        <p:spPr>
          <a:xfrm>
            <a:off x="8908584" y="2644803"/>
            <a:ext cx="2981325" cy="1200329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10388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Birch Hill, Bracknell</a:t>
            </a:r>
          </a:p>
          <a:p>
            <a:pPr marL="0" marR="0" lvl="0" indent="0" algn="ctr" defTabSz="10388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Frimleyicb.ringmead.healthtriangle@nhs.net</a:t>
            </a:r>
          </a:p>
          <a:p>
            <a:pPr marL="0" marR="0" lvl="0" indent="0" algn="ctr" defTabSz="10388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1" u="none" strike="noStrike" kern="1200" cap="none" spc="0" normalizeH="0" baseline="0" noProof="0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Bracknell</a:t>
            </a:r>
          </a:p>
          <a:p>
            <a:pPr marL="0" marR="0" lvl="0" indent="0" algn="ctr" defTabSz="10388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1" u="none" strike="noStrike" kern="1200" cap="none" spc="0" normalizeH="0" baseline="0" noProof="0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Windsor, Maidenhead, Ascot</a:t>
            </a:r>
          </a:p>
          <a:p>
            <a:pPr marL="0" marR="0" lvl="0" indent="0" algn="ctr" defTabSz="10388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1" dirty="0">
                <a:solidFill>
                  <a:srgbClr val="4BACC6">
                    <a:lumMod val="50000"/>
                  </a:srgbClr>
                </a:solidFill>
                <a:latin typeface="Calibri" panose="020F0502020204030204" pitchFamily="34" charset="0"/>
              </a:rPr>
              <a:t>Surrey Heath, Slough, North East Hants and Farnham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C6CF9CB-CD78-91BB-DE97-9E35F2DA30EA}"/>
              </a:ext>
            </a:extLst>
          </p:cNvPr>
          <p:cNvSpPr/>
          <p:nvPr/>
        </p:nvSpPr>
        <p:spPr>
          <a:xfrm>
            <a:off x="5963437" y="4663575"/>
            <a:ext cx="2311444" cy="930796"/>
          </a:xfrm>
          <a:custGeom>
            <a:avLst/>
            <a:gdLst>
              <a:gd name="connsiteX0" fmla="*/ 0 w 5373181"/>
              <a:gd name="connsiteY0" fmla="*/ 0 h 3223908"/>
              <a:gd name="connsiteX1" fmla="*/ 5373181 w 5373181"/>
              <a:gd name="connsiteY1" fmla="*/ 0 h 3223908"/>
              <a:gd name="connsiteX2" fmla="*/ 5373181 w 5373181"/>
              <a:gd name="connsiteY2" fmla="*/ 3223908 h 3223908"/>
              <a:gd name="connsiteX3" fmla="*/ 0 w 5373181"/>
              <a:gd name="connsiteY3" fmla="*/ 3223908 h 3223908"/>
              <a:gd name="connsiteX4" fmla="*/ 0 w 5373181"/>
              <a:gd name="connsiteY4" fmla="*/ 0 h 3223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3181" h="3223908">
                <a:moveTo>
                  <a:pt x="0" y="0"/>
                </a:moveTo>
                <a:lnTo>
                  <a:pt x="5373181" y="0"/>
                </a:lnTo>
                <a:lnTo>
                  <a:pt x="5373181" y="3223908"/>
                </a:lnTo>
                <a:lnTo>
                  <a:pt x="0" y="322390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marL="0" lvl="0" indent="0" algn="ctr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400" dirty="0"/>
              <a:t>Patient to attend clinic where vaccination will be given under PSD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69EBB78-7B76-5125-2966-934EBB13A5A4}"/>
              </a:ext>
            </a:extLst>
          </p:cNvPr>
          <p:cNvCxnSpPr>
            <a:cxnSpLocks/>
          </p:cNvCxnSpPr>
          <p:nvPr/>
        </p:nvCxnSpPr>
        <p:spPr>
          <a:xfrm>
            <a:off x="7111308" y="3816101"/>
            <a:ext cx="0" cy="834351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5B57B83-4C78-CDBC-C0FC-5B32DE2AE092}"/>
              </a:ext>
            </a:extLst>
          </p:cNvPr>
          <p:cNvSpPr txBox="1"/>
          <p:nvPr/>
        </p:nvSpPr>
        <p:spPr>
          <a:xfrm>
            <a:off x="323311" y="5845490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/>
              </a:rPr>
              <a:t>Green book chapter 14a</a:t>
            </a:r>
            <a:endParaRPr lang="en-GB" dirty="0"/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9A7B4F69-B446-33AE-48AA-F00B1DA248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93369"/>
              </p:ext>
            </p:extLst>
          </p:nvPr>
        </p:nvGraphicFramePr>
        <p:xfrm>
          <a:off x="3598278" y="463227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showAsIcon="1" r:id="rId4" imgW="914400" imgH="771525" progId="Word.Document.12">
                  <p:embed/>
                </p:oleObj>
              </mc:Choice>
              <mc:Fallback>
                <p:oleObj name="Document" showAsIcon="1" r:id="rId4" imgW="914400" imgH="771525" progId="Word.Document.12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79E99001-D244-1A63-3102-31CD7FB04DC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98278" y="4632272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729A785B-D083-58DD-048C-4EA77AF250D3}"/>
              </a:ext>
            </a:extLst>
          </p:cNvPr>
          <p:cNvSpPr txBox="1"/>
          <p:nvPr/>
        </p:nvSpPr>
        <p:spPr>
          <a:xfrm>
            <a:off x="3371311" y="4180044"/>
            <a:ext cx="15514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u="sng" dirty="0"/>
              <a:t>Referral form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1435298-A56E-DE18-5947-DE8F5FAD95B7}"/>
              </a:ext>
            </a:extLst>
          </p:cNvPr>
          <p:cNvSpPr/>
          <p:nvPr/>
        </p:nvSpPr>
        <p:spPr>
          <a:xfrm>
            <a:off x="3371311" y="4136491"/>
            <a:ext cx="1441698" cy="126730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80E49D-7811-2E9B-6FAC-E490AD12489F}"/>
              </a:ext>
            </a:extLst>
          </p:cNvPr>
          <p:cNvSpPr txBox="1"/>
          <p:nvPr/>
        </p:nvSpPr>
        <p:spPr>
          <a:xfrm>
            <a:off x="7862131" y="5852564"/>
            <a:ext cx="4027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2060"/>
                </a:solidFill>
              </a:rPr>
              <a:t>Year round referral offer for 2025/26</a:t>
            </a:r>
          </a:p>
        </p:txBody>
      </p:sp>
    </p:spTree>
    <p:extLst>
      <p:ext uri="{BB962C8B-B14F-4D97-AF65-F5344CB8AC3E}">
        <p14:creationId xmlns:p14="http://schemas.microsoft.com/office/powerpoint/2010/main" val="43014062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9d512dcf-4cd5-4c53-9a69-648b06967246">
      <Terms xmlns="http://schemas.microsoft.com/office/infopath/2007/PartnerControls"/>
    </lcf76f155ced4ddcb4097134ff3c332f>
    <TaxCatchAll xmlns="dc7b2ec5-fca7-44a2-8017-c0075493c77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8900FA982D4184C9BEC4C33F0CFE63A" ma:contentTypeVersion="19" ma:contentTypeDescription="Create a new document." ma:contentTypeScope="" ma:versionID="481b575362ac6e618c9e871dcd5f3220">
  <xsd:schema xmlns:xsd="http://www.w3.org/2001/XMLSchema" xmlns:xs="http://www.w3.org/2001/XMLSchema" xmlns:p="http://schemas.microsoft.com/office/2006/metadata/properties" xmlns:ns1="http://schemas.microsoft.com/sharepoint/v3" xmlns:ns2="9d512dcf-4cd5-4c53-9a69-648b06967246" xmlns:ns3="dc7b2ec5-fca7-44a2-8017-c0075493c777" targetNamespace="http://schemas.microsoft.com/office/2006/metadata/properties" ma:root="true" ma:fieldsID="f67222a998fc14de8c6df90a80787dfd" ns1:_="" ns2:_="" ns3:_="">
    <xsd:import namespace="http://schemas.microsoft.com/sharepoint/v3"/>
    <xsd:import namespace="9d512dcf-4cd5-4c53-9a69-648b06967246"/>
    <xsd:import namespace="dc7b2ec5-fca7-44a2-8017-c0075493c7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1:_ip_UnifiedCompliancePolicyProperties" minOccurs="0"/>
                <xsd:element ref="ns1:_ip_UnifiedCompliancePolicyUIActio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512dcf-4cd5-4c53-9a69-648b069672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2c8d5fda-b97d-42c6-97e2-f76465e161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6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7b2ec5-fca7-44a2-8017-c0075493c77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3ec2bd78-38c1-4d43-a690-02b4a97ca72b}" ma:internalName="TaxCatchAll" ma:showField="CatchAllData" ma:web="dc7b2ec5-fca7-44a2-8017-c0075493c7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9F4AC26-200A-421F-968D-1BAAD3CA80F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5E425B-8B3F-4C23-86B7-E477489257A9}">
  <ds:schemaRefs>
    <ds:schemaRef ds:uri="http://purl.org/dc/elements/1.1/"/>
    <ds:schemaRef ds:uri="http://schemas.microsoft.com/office/2006/metadata/properties"/>
    <ds:schemaRef ds:uri="http://schemas.microsoft.com/sharepoint/v3"/>
    <ds:schemaRef ds:uri="32678723-8c06-45e1-8bd0-318b9868a43d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5789755c-de38-4fe3-9623-40afa3bba1e2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679E283-9B65-4707-B412-4B5F191A4130}"/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5025</TotalTime>
  <Words>779</Words>
  <Application>Microsoft Office PowerPoint</Application>
  <PresentationFormat>Widescreen</PresentationFormat>
  <Paragraphs>58</Paragraphs>
  <Slides>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Wingdings</vt:lpstr>
      <vt:lpstr>1_Office Theme</vt:lpstr>
      <vt:lpstr>Microsoft Word Document</vt:lpstr>
      <vt:lpstr>Year-round pathway for vaccine offer for Newly Immunosuppressed (5 years old and over)</vt:lpstr>
      <vt:lpstr>Pathway for vaccine offer for Newly Immunosuppressed (6 month to 5 years)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Summer Planning – Vaccine offer for 6 month to 4 year old clinically at risk, and newly immunosuppressed.</dc:title>
  <dc:creator>EDWARDS, Cate (NHS FRIMLEY ICB - D4U1Y)</dc:creator>
  <cp:lastModifiedBy>EDWARDS, Cate (NHS FRIMLEY ICB - D4U1Y)</cp:lastModifiedBy>
  <cp:revision>41</cp:revision>
  <dcterms:created xsi:type="dcterms:W3CDTF">2023-05-10T10:26:26Z</dcterms:created>
  <dcterms:modified xsi:type="dcterms:W3CDTF">2025-06-24T16:09:36Z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0x01010048900FA982D4184C9BEC4C33F0CFE63A</vt:lpwstr>
  </property>
</Properties>
</file>