
<file path=[Content_Types].xml><?xml version="1.0" encoding="utf-8"?>
<Types xmlns="http://schemas.openxmlformats.org/package/2006/content-types">
  <Default Extension="fntdata" ContentType="application/x-fontdata"/>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Masters/slideMaster1.xml" ContentType="application/vnd.openxmlformats-officedocument.presentationml.slideMaster+xml"/>
  <Override PartName="/ppt/slideLayouts/slideLayout5.xml" ContentType="application/vnd.openxmlformats-officedocument.presentationml.slideLayout+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notesSlides/notesSlide1.xml" ContentType="application/vnd.openxmlformats-officedocument.presentationml.notesSlide+xml"/>
  <Override PartName="/ppt/notesMasters/notesMaster1.xml" ContentType="application/vnd.openxmlformats-officedocument.presentationml.notesMaster+xml"/>
  <Override PartName="/ppt/theme/theme1.xml" ContentType="application/vnd.openxmlformats-officedocument.theme+xml"/>
  <Override PartName="/ppt/theme/theme2.xml" ContentType="application/vnd.openxmlformats-officedocument.theme+xml"/>
  <Override PartName="/ppt/presProps.xml" ContentType="application/vnd.openxmlformats-officedocument.presentationml.presProps+xml"/>
  <Override PartName="/ppt/viewProps.xml" ContentType="application/vnd.openxmlformats-officedocument.presentationml.viewProps+xml"/>
  <Override PartName="/ppt/tableStyles.xml" ContentType="application/vnd.openxmlformats-officedocument.presentationml.tableStyles+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Metadata/LabelInfo.xml" ContentType="application/vnd.ms-office.classificationlabel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openxmlformats.org/officeDocument/2006/relationships/custom-properties" Target="docProps/custom.xml"/><Relationship Id="rId5" Type="http://schemas.microsoft.com/office/2020/02/relationships/classificationlabels" Target="docMetadata/LabelInfo.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1"/>
  </p:sldMasterIdLst>
  <p:notesMasterIdLst>
    <p:notesMasterId r:id="rId12"/>
  </p:notesMasterIdLst>
  <p:sldIdLst>
    <p:sldId id="256" r:id="rId2"/>
    <p:sldId id="257" r:id="rId3"/>
    <p:sldId id="258" r:id="rId4"/>
    <p:sldId id="265" r:id="rId5"/>
    <p:sldId id="266" r:id="rId6"/>
    <p:sldId id="259" r:id="rId7"/>
    <p:sldId id="260" r:id="rId8"/>
    <p:sldId id="267" r:id="rId9"/>
    <p:sldId id="264" r:id="rId10"/>
    <p:sldId id="262" r:id="rId11"/>
  </p:sldIdLst>
  <p:sldSz cx="18288000" cy="10287000"/>
  <p:notesSz cx="6858000" cy="9144000"/>
  <p:embeddedFontLst>
    <p:embeddedFont>
      <p:font typeface="Raavi" panose="020B0502040204020203" pitchFamily="34" charset="0"/>
      <p:regular r:id="rId13"/>
      <p:bold r:id="rId14"/>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CCFF"/>
    <a:srgbClr val="CCFF66"/>
    <a:srgbClr val="05E9FB"/>
    <a:srgbClr val="1ECBE2"/>
    <a:srgbClr val="FFFF99"/>
    <a:srgbClr val="00FFFF"/>
    <a:srgbClr val="CCFF33"/>
    <a:srgbClr val="CC66FF"/>
    <a:srgbClr val="29C4E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ABAC5767-8101-43FF-8220-6D1F291E3BD1}" v="1" dt="2025-05-08T14:04:48.671"/>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autoAdjust="0"/>
    <p:restoredTop sz="94622" autoAdjust="0"/>
  </p:normalViewPr>
  <p:slideViewPr>
    <p:cSldViewPr>
      <p:cViewPr varScale="1">
        <p:scale>
          <a:sx n="80" d="100"/>
          <a:sy n="80" d="100"/>
        </p:scale>
        <p:origin x="234" y="9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font" Target="fonts/font1.fntdata"/><Relationship Id="rId18"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customXml" Target="../customXml/item2.xml"/><Relationship Id="rId7" Type="http://schemas.openxmlformats.org/officeDocument/2006/relationships/slide" Target="slides/slide6.xml"/><Relationship Id="rId12" Type="http://schemas.openxmlformats.org/officeDocument/2006/relationships/notesMaster" Target="notesMasters/notesMaster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20" Type="http://schemas.openxmlformats.org/officeDocument/2006/relationships/customXml" Target="../customXml/item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19" Type="http://schemas.microsoft.com/office/2015/10/relationships/revisionInfo" Target="revisionInfo.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font" Target="fonts/font2.fntdata"/><Relationship Id="rId22" Type="http://schemas.openxmlformats.org/officeDocument/2006/relationships/customXml" Target="../customXml/item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9570410-F02D-49E3-B4CC-7F3A8D9E33ED}" type="datetimeFigureOut">
              <a:rPr lang="en-GB" smtClean="0"/>
              <a:t>15/05/2025</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8A777CE-DB28-45BF-87FE-CF00592B006E}" type="slidenum">
              <a:rPr lang="en-GB" smtClean="0"/>
              <a:t>‹#›</a:t>
            </a:fld>
            <a:endParaRPr lang="en-GB"/>
          </a:p>
        </p:txBody>
      </p:sp>
    </p:spTree>
    <p:extLst>
      <p:ext uri="{BB962C8B-B14F-4D97-AF65-F5344CB8AC3E}">
        <p14:creationId xmlns:p14="http://schemas.microsoft.com/office/powerpoint/2010/main" val="243598448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18A777CE-DB28-45BF-87FE-CF00592B006E}" type="slidenum">
              <a:rPr lang="en-GB" smtClean="0"/>
              <a:t>3</a:t>
            </a:fld>
            <a:endParaRPr lang="en-GB"/>
          </a:p>
        </p:txBody>
      </p:sp>
    </p:spTree>
    <p:extLst>
      <p:ext uri="{BB962C8B-B14F-4D97-AF65-F5344CB8AC3E}">
        <p14:creationId xmlns:p14="http://schemas.microsoft.com/office/powerpoint/2010/main" val="371550519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1D8BD707-D9CF-40AE-B4C6-C98DA3205C09}" type="datetimeFigureOut">
              <a:rPr lang="en-US" smtClean="0"/>
              <a:pPr/>
              <a:t>5/15/2025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5/15/2025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5/15/2025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5/15/2025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5/15/2025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1D8BD707-D9CF-40AE-B4C6-C98DA3205C09}" type="datetimeFigureOut">
              <a:rPr lang="en-US" smtClean="0"/>
              <a:pPr/>
              <a:t>5/15/2025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1D8BD707-D9CF-40AE-B4C6-C98DA3205C09}" type="datetimeFigureOut">
              <a:rPr lang="en-US" smtClean="0"/>
              <a:pPr/>
              <a:t>5/15/2025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1D8BD707-D9CF-40AE-B4C6-C98DA3205C09}" type="datetimeFigureOut">
              <a:rPr lang="en-US" smtClean="0"/>
              <a:pPr/>
              <a:t>5/15/2025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5/15/2025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5/15/2025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5/15/2025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5/15/2025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7.xml"/><Relationship Id="rId5" Type="http://schemas.openxmlformats.org/officeDocument/2006/relationships/hyperlink" Target="mailto:frimleyicb.leder@nhs.net" TargetMode="Externa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8" Type="http://schemas.openxmlformats.org/officeDocument/2006/relationships/hyperlink" Target="https://gbr01.safelinks.protection.outlook.com/?url=https%3A%2F%2Fvimeo.com%2F769003679%2Fa92801765f&amp;data=05%7C02%7Cz.foan%40nhs.net%7Cb318df097dcf4866b59c08dc636d0db3%7C37c354b285b047f5b22207b48d774ee3%7C0%7C0%7C638494567243981810%7CUnknown%7CTWFpbGZsb3d8eyJWIjoiMC4wLjAwMDAiLCJQIjoiV2luMzIiLCJBTiI6Ik1haWwiLCJXVCI6Mn0%3D%7C0%7C%7C%7C&amp;sdata=tLeSj8Pl0YTbbrr9kjhCMYet9BvBylSZiW5iu7MNHw0%3D&amp;reserved=0" TargetMode="External"/><Relationship Id="rId13" Type="http://schemas.openxmlformats.org/officeDocument/2006/relationships/hyperlink" Target="https://gbr01.safelinks.protection.outlook.com/?url=https%3A%2F%2Fvimeo.com%2F769004795&amp;data=05%7C02%7Cz.foan%40nhs.net%7Cb318df097dcf4866b59c08dc636d0db3%7C37c354b285b047f5b22207b48d774ee3%7C0%7C0%7C638494567244031962%7CUnknown%7CTWFpbGZsb3d8eyJWIjoiMC4wLjAwMDAiLCJQIjoiV2luMzIiLCJBTiI6Ik1haWwiLCJXVCI6Mn0%3D%7C0%7C%7C%7C&amp;sdata=ZFZzrFSj26EFPakEjGiSRzhn39YntSen7ZZ2tqE0cg0%3D&amp;reserved=0" TargetMode="External"/><Relationship Id="rId18" Type="http://schemas.openxmlformats.org/officeDocument/2006/relationships/hyperlink" Target="https://gbr01.safelinks.protection.outlook.com/?url=https%3A%2F%2Fvimeo.com%2F832088080%3Fshare%3Dcopy&amp;data=05%7C02%7Cz.foan%40nhs.net%7Cb318df097dcf4866b59c08dc636d0db3%7C37c354b285b047f5b22207b48d774ee3%7C0%7C0%7C638494567244081462%7CUnknown%7CTWFpbGZsb3d8eyJWIjoiMC4wLjAwMDAiLCJQIjoiV2luMzIiLCJBTiI6Ik1haWwiLCJXVCI6Mn0%3D%7C0%7C%7C%7C&amp;sdata=MCWTI0MPpc9UzZZyO1tRCKXg9MczR0vxrfel7j4WfvA%3D&amp;reserved=0" TargetMode="External"/><Relationship Id="rId3" Type="http://schemas.openxmlformats.org/officeDocument/2006/relationships/image" Target="../media/image3.png"/><Relationship Id="rId21" Type="http://schemas.openxmlformats.org/officeDocument/2006/relationships/hyperlink" Target="https://gbr01.safelinks.protection.outlook.com/?url=https%3A%2F%2Fleder.nhs.uk%2Fresources%2Fresource-bank%2F&amp;data=05%7C02%7Cz.foan%40nhs.net%7C5be54626e50f4d3e340208dc49b79da8%7C37c354b285b047f5b22207b48d774ee3%7C0%7C0%7C638466300160933316%7CUnknown%7CTWFpbGZsb3d8eyJWIjoiMC4wLjAwMDAiLCJQIjoiV2luMzIiLCJBTiI6Ik1haWwiLCJXVCI6Mn0%3D%7C0%7C%7C%7C&amp;sdata=T1zSgEwIYMap%2BR3xVSoOVIwu6Na8xfvbW6ljnMJNEAo%3D&amp;reserved=0" TargetMode="External"/><Relationship Id="rId7" Type="http://schemas.openxmlformats.org/officeDocument/2006/relationships/hyperlink" Target="https://gbr01.safelinks.protection.outlook.com/?url=https%3A%2F%2Fvimeo.com%2F769006029%2F3b509bd6bf&amp;data=05%7C02%7Cz.foan%40nhs.net%7Cb318df097dcf4866b59c08dc636d0db3%7C37c354b285b047f5b22207b48d774ee3%7C0%7C0%7C638494567243973907%7CUnknown%7CTWFpbGZsb3d8eyJWIjoiMC4wLjAwMDAiLCJQIjoiV2luMzIiLCJBTiI6Ik1haWwiLCJXVCI6Mn0%3D%7C0%7C%7C%7C&amp;sdata=eh9%2F0dIJkW4jm0H949Lr1uzdPeyyZlartwxWXKsEXMI%3D&amp;reserved=0" TargetMode="External"/><Relationship Id="rId12" Type="http://schemas.openxmlformats.org/officeDocument/2006/relationships/hyperlink" Target="https://gbr01.safelinks.protection.outlook.com/?url=https%3A%2F%2Fvimeo.com%2F769004795&amp;data=05%7C02%7Cz.foan%40nhs.net%7Cb318df097dcf4866b59c08dc636d0db3%7C37c354b285b047f5b22207b48d774ee3%7C0%7C0%7C638494567244021492%7CUnknown%7CTWFpbGZsb3d8eyJWIjoiMC4wLjAwMDAiLCJQIjoiV2luMzIiLCJBTiI6Ik1haWwiLCJXVCI6Mn0%3D%7C0%7C%7C%7C&amp;sdata=jYk72M58ngJ2gtr4BHuGCuhPzQu9uktNqyqSBdBGYWE%3D&amp;reserved=0" TargetMode="External"/><Relationship Id="rId17" Type="http://schemas.openxmlformats.org/officeDocument/2006/relationships/hyperlink" Target="https://gbr01.safelinks.protection.outlook.com/?url=https%3A%2F%2Fvimeo.com%2F832081270%3Fshare%3Dcopy&amp;data=05%7C02%7Cz.foan%40nhs.net%7Cb318df097dcf4866b59c08dc636d0db3%7C37c354b285b047f5b22207b48d774ee3%7C0%7C0%7C638494567244070816%7CUnknown%7CTWFpbGZsb3d8eyJWIjoiMC4wLjAwMDAiLCJQIjoiV2luMzIiLCJBTiI6Ik1haWwiLCJXVCI6Mn0%3D%7C0%7C%7C%7C&amp;sdata=Qy%2BAWT2QJ%2BBxuzqzRslAXeCFcE5sayIQDB8oJGwxhRg%3D&amp;reserved=0" TargetMode="External"/><Relationship Id="rId2" Type="http://schemas.openxmlformats.org/officeDocument/2006/relationships/image" Target="../media/image2.jpeg"/><Relationship Id="rId16" Type="http://schemas.openxmlformats.org/officeDocument/2006/relationships/hyperlink" Target="https://gbr01.safelinks.protection.outlook.com/?url=https%3A%2F%2Fvimeo.com%2F832081270%3Fshare%3Dcopy&amp;data=05%7C02%7Cz.foan%40nhs.net%7Cb318df097dcf4866b59c08dc636d0db3%7C37c354b285b047f5b22207b48d774ee3%7C0%7C0%7C638494567244060730%7CUnknown%7CTWFpbGZsb3d8eyJWIjoiMC4wLjAwMDAiLCJQIjoiV2luMzIiLCJBTiI6Ik1haWwiLCJXVCI6Mn0%3D%7C0%7C%7C%7C&amp;sdata=632%2F7c38QQeTIbcZtC7j%2F3c5VevBSXEIAY3FXgqyfw0%3D&amp;reserved=0" TargetMode="External"/><Relationship Id="rId20" Type="http://schemas.openxmlformats.org/officeDocument/2006/relationships/hyperlink" Target="https://vimeo.com/832086347?share=copy" TargetMode="External"/><Relationship Id="rId1" Type="http://schemas.openxmlformats.org/officeDocument/2006/relationships/slideLayout" Target="../slideLayouts/slideLayout7.xml"/><Relationship Id="rId6" Type="http://schemas.openxmlformats.org/officeDocument/2006/relationships/hyperlink" Target="https://gbr01.safelinks.protection.outlook.com/?url=https%3A%2F%2Fvimeo.com%2F769006029%2F3b509bd6bf&amp;data=05%7C02%7Cz.foan%40nhs.net%7Cb318df097dcf4866b59c08dc636d0db3%7C37c354b285b047f5b22207b48d774ee3%7C0%7C0%7C638494567243965209%7CUnknown%7CTWFpbGZsb3d8eyJWIjoiMC4wLjAwMDAiLCJQIjoiV2luMzIiLCJBTiI6Ik1haWwiLCJXVCI6Mn0%3D%7C0%7C%7C%7C&amp;sdata=Yuryxc17xFEVu5dsS5pVbq4QnRVj%2F5XkDZPrlLfijfg%3D&amp;reserved=0" TargetMode="External"/><Relationship Id="rId11" Type="http://schemas.openxmlformats.org/officeDocument/2006/relationships/hyperlink" Target="https://gbr01.safelinks.protection.outlook.com/?url=https%3A%2F%2Fvimeo.com%2F806387559%2F3721239f2c&amp;data=05%7C02%7Cz.foan%40nhs.net%7Cb318df097dcf4866b59c08dc636d0db3%7C37c354b285b047f5b22207b48d774ee3%7C0%7C0%7C638494567244010546%7CUnknown%7CTWFpbGZsb3d8eyJWIjoiMC4wLjAwMDAiLCJQIjoiV2luMzIiLCJBTiI6Ik1haWwiLCJXVCI6Mn0%3D%7C0%7C%7C%7C&amp;sdata=ZkbAl9ybg2rpX6enMHkD0k8%2B8LBK9vIOFzxKibEyCMY%3D&amp;reserved=0" TargetMode="External"/><Relationship Id="rId24" Type="http://schemas.openxmlformats.org/officeDocument/2006/relationships/hyperlink" Target="https://gbr01.safelinks.protection.outlook.com/?url=https%3A%2F%2Fmentalhealthlda.cmail20.com%2Ft%2Fd-l-eiuhuyk-dyddlrkitl-u%2F&amp;data=05%7C02%7Cz.foan%40nhs.net%7Cf381d9a2ea214c5b226c08dc97b08918%7C37c354b285b047f5b22207b48d774ee3%7C0%7C0%7C638552031681362327%7CUnknown%7CTWFpbGZsb3d8eyJWIjoiMC4wLjAwMDAiLCJQIjoiV2luMzIiLCJBTiI6Ik1haWwiLCJXVCI6Mn0%3D%7C0%7C%7C%7C&amp;sdata=xmAB82UCJ6nduyEi%2BnRnF%2BfJ7xx69i4ckEUsS3G4UOc%3D&amp;reserved=0" TargetMode="External"/><Relationship Id="rId5" Type="http://schemas.openxmlformats.org/officeDocument/2006/relationships/hyperlink" Target="https://gbr01.safelinks.protection.outlook.com/?url=https%3A%2F%2Fvimeo.com%2F769007467%2Fa7cb5e2ef9&amp;data=05%7C02%7Cz.foan%40nhs.net%7Cb318df097dcf4866b59c08dc636d0db3%7C37c354b285b047f5b22207b48d774ee3%7C0%7C0%7C638494567243955693%7CUnknown%7CTWFpbGZsb3d8eyJWIjoiMC4wLjAwMDAiLCJQIjoiV2luMzIiLCJBTiI6Ik1haWwiLCJXVCI6Mn0%3D%7C0%7C%7C%7C&amp;sdata=X%2BbkqAji7ejR9niVgifU8JvlVPGOnys6rDRIx3RHe2c%3D&amp;reserved=0" TargetMode="External"/><Relationship Id="rId15" Type="http://schemas.openxmlformats.org/officeDocument/2006/relationships/hyperlink" Target="https://gbr01.safelinks.protection.outlook.com/?url=https%3A%2F%2Fvimeo.com%2F832083432%3Fshare%3Dcopy&amp;data=05%7C02%7Cz.foan%40nhs.net%7Cb318df097dcf4866b59c08dc636d0db3%7C37c354b285b047f5b22207b48d774ee3%7C0%7C0%7C638494567244051708%7CUnknown%7CTWFpbGZsb3d8eyJWIjoiMC4wLjAwMDAiLCJQIjoiV2luMzIiLCJBTiI6Ik1haWwiLCJXVCI6Mn0%3D%7C0%7C%7C%7C&amp;sdata=St5%2BA0VOqd%2B8RDKesKImLMplkrcbGBM0nSC3VLzbDoY%3D&amp;reserved=0" TargetMode="External"/><Relationship Id="rId23" Type="http://schemas.openxmlformats.org/officeDocument/2006/relationships/hyperlink" Target="https://gbr01.safelinks.protection.outlook.com/?url=https%3A%2F%2Fmentalhealthlda.cmail20.com%2Ft%2Fd-l-eiuhuyk-dyddlrkitl-k%2F&amp;data=05%7C02%7Cz.foan%40nhs.net%7Cf381d9a2ea214c5b226c08dc97b08918%7C37c354b285b047f5b22207b48d774ee3%7C0%7C0%7C638552031681356623%7CUnknown%7CTWFpbGZsb3d8eyJWIjoiMC4wLjAwMDAiLCJQIjoiV2luMzIiLCJBTiI6Ik1haWwiLCJXVCI6Mn0%3D%7C0%7C%7C%7C&amp;sdata=zDZEgcjoDj5XcTLSUV4Hjp7not1pep4JM4GbL2pgM90%3D&amp;reserved=0" TargetMode="External"/><Relationship Id="rId10" Type="http://schemas.openxmlformats.org/officeDocument/2006/relationships/hyperlink" Target="https://gbr01.safelinks.protection.outlook.com/?url=https%3A%2F%2Fvimeo.com%2F806387559%2F3721239f2c&amp;data=05%7C02%7Cz.foan%40nhs.net%7Cb318df097dcf4866b59c08dc636d0db3%7C37c354b285b047f5b22207b48d774ee3%7C0%7C0%7C638494567243999722%7CUnknown%7CTWFpbGZsb3d8eyJWIjoiMC4wLjAwMDAiLCJQIjoiV2luMzIiLCJBTiI6Ik1haWwiLCJXVCI6Mn0%3D%7C0%7C%7C%7C&amp;sdata=%2FIe%2Bbx33mFpEF3ve5wACzzNszzzJFbHO5BaC%2FAwP7Os%3D&amp;reserved=0" TargetMode="External"/><Relationship Id="rId19" Type="http://schemas.openxmlformats.org/officeDocument/2006/relationships/hyperlink" Target="https://gbr01.safelinks.protection.outlook.com/?url=https%3A%2F%2Fvimeo.com%2F832088080%3Fshare%3Dcopy&amp;data=05%7C02%7Cz.foan%40nhs.net%7Cb318df097dcf4866b59c08dc636d0db3%7C37c354b285b047f5b22207b48d774ee3%7C0%7C0%7C638494567244090484%7CUnknown%7CTWFpbGZsb3d8eyJWIjoiMC4wLjAwMDAiLCJQIjoiV2luMzIiLCJBTiI6Ik1haWwiLCJXVCI6Mn0%3D%7C0%7C%7C%7C&amp;sdata=y%2Fr%2BWjw1cJTm%2B96oPlrkPz6CsNdnei6wgU9z5AShjOg%3D&amp;reserved=0" TargetMode="External"/><Relationship Id="rId4" Type="http://schemas.openxmlformats.org/officeDocument/2006/relationships/hyperlink" Target="https://gbr01.safelinks.protection.outlook.com/?url=https%3A%2F%2Fvimeo.com%2F769007467%2Fa7cb5e2ef9&amp;data=05%7C02%7Cz.foan%40nhs.net%7Cb318df097dcf4866b59c08dc636d0db3%7C37c354b285b047f5b22207b48d774ee3%7C0%7C0%7C638494567243945220%7CUnknown%7CTWFpbGZsb3d8eyJWIjoiMC4wLjAwMDAiLCJQIjoiV2luMzIiLCJBTiI6Ik1haWwiLCJXVCI6Mn0%3D%7C0%7C%7C%7C&amp;sdata=joHMbCuluMaCL2apRviv%2Bsr3QoadFCidsMES3mrjzeI%3D&amp;reserved=0" TargetMode="External"/><Relationship Id="rId9" Type="http://schemas.openxmlformats.org/officeDocument/2006/relationships/hyperlink" Target="https://gbr01.safelinks.protection.outlook.com/?url=https%3A%2F%2Fvimeo.com%2F769003679%2Fa92801765f&amp;data=05%7C02%7Cz.foan%40nhs.net%7Cb318df097dcf4866b59c08dc636d0db3%7C37c354b285b047f5b22207b48d774ee3%7C0%7C0%7C638494567243989872%7CUnknown%7CTWFpbGZsb3d8eyJWIjoiMC4wLjAwMDAiLCJQIjoiV2luMzIiLCJBTiI6Ik1haWwiLCJXVCI6Mn0%3D%7C0%7C%7C%7C&amp;sdata=9C9zGgPAbOvPFDZeogrlCDc1Z0%2FT7FZxq9PpEBmRujA%3D&amp;reserved=0" TargetMode="External"/><Relationship Id="rId14" Type="http://schemas.openxmlformats.org/officeDocument/2006/relationships/hyperlink" Target="https://gbr01.safelinks.protection.outlook.com/?url=https%3A%2F%2Fvimeo.com%2F832083432%3Fshare%3Dcopy&amp;data=05%7C02%7Cz.foan%40nhs.net%7Cb318df097dcf4866b59c08dc636d0db3%7C37c354b285b047f5b22207b48d774ee3%7C0%7C0%7C638494567244041154%7CUnknown%7CTWFpbGZsb3d8eyJWIjoiMC4wLjAwMDAiLCJQIjoiV2luMzIiLCJBTiI6Ik1haWwiLCJXVCI6Mn0%3D%7C0%7C%7C%7C&amp;sdata=XOiqgG4P8SAld5K02SfhASF3macMqlMuDRIRD%2FUMCxo%3D&amp;reserved=0" TargetMode="External"/><Relationship Id="rId22" Type="http://schemas.openxmlformats.org/officeDocument/2006/relationships/hyperlink" Target="https://www.england.nhs.uk/publication/health-and-care-passports/"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7.xml"/><Relationship Id="rId5" Type="http://schemas.openxmlformats.org/officeDocument/2006/relationships/image" Target="../media/image5.jpeg"/><Relationship Id="rId4" Type="http://schemas.openxmlformats.org/officeDocument/2006/relationships/image" Target="../media/image4.jpeg"/></Relationships>
</file>

<file path=ppt/slides/_rels/slide4.xml.rels><?xml version="1.0" encoding="UTF-8" standalone="yes"?>
<Relationships xmlns="http://schemas.openxmlformats.org/package/2006/relationships"><Relationship Id="rId3" Type="http://schemas.openxmlformats.org/officeDocument/2006/relationships/hyperlink" Target="https://www.england.nhs.uk/patient-safety/" TargetMode="External"/><Relationship Id="rId2" Type="http://schemas.openxmlformats.org/officeDocument/2006/relationships/hyperlink" Target="https://www.england.nhs.uk/personalisedcare/shared-decision-making/" TargetMode="External"/><Relationship Id="rId1" Type="http://schemas.openxmlformats.org/officeDocument/2006/relationships/slideLayout" Target="../slideLayouts/slideLayout7.xml"/><Relationship Id="rId6" Type="http://schemas.openxmlformats.org/officeDocument/2006/relationships/image" Target="../media/image7.jpeg"/><Relationship Id="rId5" Type="http://schemas.openxmlformats.org/officeDocument/2006/relationships/image" Target="../media/image6.png"/><Relationship Id="rId4" Type="http://schemas.openxmlformats.org/officeDocument/2006/relationships/image" Target="../media/image2.jpeg"/></Relationships>
</file>

<file path=ppt/slides/_rels/slide5.xml.rels><?xml version="1.0" encoding="UTF-8" standalone="yes"?>
<Relationships xmlns="http://schemas.openxmlformats.org/package/2006/relationships"><Relationship Id="rId8" Type="http://schemas.openxmlformats.org/officeDocument/2006/relationships/image" Target="../media/image9.jpeg"/><Relationship Id="rId3" Type="http://schemas.openxmlformats.org/officeDocument/2006/relationships/hyperlink" Target="https://gbr01.safelinks.protection.outlook.com/?url=https%3A%2F%2Fmentalhealthlda.cmail20.com%2Ft%2Fd-l-eiuhuyk-dyddlrkitl-k%2F&amp;data=05%7C02%7Cz.foan%40nhs.net%7Cf381d9a2ea214c5b226c08dc97b08918%7C37c354b285b047f5b22207b48d774ee3%7C0%7C0%7C638552031681356623%7CUnknown%7CTWFpbGZsb3d8eyJWIjoiMC4wLjAwMDAiLCJQIjoiV2luMzIiLCJBTiI6Ik1haWwiLCJXVCI6Mn0%3D%7C0%7C%7C%7C&amp;sdata=zDZEgcjoDj5XcTLSUV4Hjp7not1pep4JM4GbL2pgM90%3D&amp;reserved=0" TargetMode="External"/><Relationship Id="rId7" Type="http://schemas.openxmlformats.org/officeDocument/2006/relationships/image" Target="../media/image8.png"/><Relationship Id="rId2" Type="http://schemas.openxmlformats.org/officeDocument/2006/relationships/hyperlink" Target="https://www.england.nhs.uk/publication/health-and-care-passports/" TargetMode="External"/><Relationship Id="rId1" Type="http://schemas.openxmlformats.org/officeDocument/2006/relationships/slideLayout" Target="../slideLayouts/slideLayout7.xml"/><Relationship Id="rId6" Type="http://schemas.openxmlformats.org/officeDocument/2006/relationships/image" Target="../media/image2.jpeg"/><Relationship Id="rId5" Type="http://schemas.openxmlformats.org/officeDocument/2006/relationships/hyperlink" Target="https://www.england.nhs.uk/long-read/health-and-care-passports-implementation-guidance/" TargetMode="External"/><Relationship Id="rId4" Type="http://schemas.openxmlformats.org/officeDocument/2006/relationships/hyperlink" Target="https://gbr01.safelinks.protection.outlook.com/?url=https%3A%2F%2Fmentalhealthlda.cmail20.com%2Ft%2Fd-l-eiuhuyk-dyddlrkitl-u%2F&amp;data=05%7C02%7Cz.foan%40nhs.net%7Cf381d9a2ea214c5b226c08dc97b08918%7C37c354b285b047f5b22207b48d774ee3%7C0%7C0%7C638552031681362327%7CUnknown%7CTWFpbGZsb3d8eyJWIjoiMC4wLjAwMDAiLCJQIjoiV2luMzIiLCJBTiI6Ik1haWwiLCJXVCI6Mn0%3D%7C0%7C%7C%7C&amp;sdata=xmAB82UCJ6nduyEi%2BnRnF%2BfJ7xx69i4ckEUsS3G4UOc%3D&amp;reserved=0" TargetMode="Externa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7.xml"/><Relationship Id="rId4" Type="http://schemas.openxmlformats.org/officeDocument/2006/relationships/image" Target="../media/image10.jpg"/></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7.xml"/><Relationship Id="rId4" Type="http://schemas.openxmlformats.org/officeDocument/2006/relationships/image" Target="../media/image11.png"/></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hyperlink" Target="https://gbr01.safelinks.protection.outlook.com/?url=https%3A%2F%2Fmentalhealthlda.cmail20.com%2Ft%2Fd-l-sdhuykl-dyddlrkitl-g%2F&amp;data=05%7C02%7Cz.foan%40nhs.net%7Cd28db8ac25484e296ed908dd83e98b4b%7C37c354b285b047f5b22207b48d774ee3%7C0%7C1%7C638811761288335342%7CUnknown%7CTWFpbGZsb3d8eyJFbXB0eU1hcGkiOnRydWUsIlYiOiIwLjAuMDAwMCIsIlAiOiJXaW4zMiIsIkFOIjoiTWFpbCIsIldUIjoyfQ%3D%3D%7C0%7C%7C%7C&amp;sdata=4MqNPK5R8fD6KMvHlloRnTaZVvnIaeuxWSZTroKgZYg%3D&amp;reserved=0" TargetMode="External"/><Relationship Id="rId2" Type="http://schemas.openxmlformats.org/officeDocument/2006/relationships/image" Target="../media/image2.jpeg"/><Relationship Id="rId1" Type="http://schemas.openxmlformats.org/officeDocument/2006/relationships/slideLayout" Target="../slideLayouts/slideLayout7.xml"/><Relationship Id="rId6" Type="http://schemas.openxmlformats.org/officeDocument/2006/relationships/hyperlink" Target="https://gbr01.safelinks.protection.outlook.com/?url=https%3A%2F%2Fmentalhealthlda.cmail20.com%2Ft%2Fd-l-sdhuykl-dyddlrkitl-yh%2F&amp;data=05%7C02%7Cz.foan%40nhs.net%7Cd28db8ac25484e296ed908dd83e98b4b%7C37c354b285b047f5b22207b48d774ee3%7C0%7C1%7C638811761288373495%7CUnknown%7CTWFpbGZsb3d8eyJFbXB0eU1hcGkiOnRydWUsIlYiOiIwLjAuMDAwMCIsIlAiOiJXaW4zMiIsIkFOIjoiTWFpbCIsIldUIjoyfQ%3D%3D%7C0%7C%7C%7C&amp;sdata=6FpTbeeIVaWnrl%2FstgpnxWwGASp9Kvzy7ixT2bDfC%2BI%3D&amp;reserved=0" TargetMode="External"/><Relationship Id="rId5" Type="http://schemas.openxmlformats.org/officeDocument/2006/relationships/hyperlink" Target="mailto:Andrew.jazaerli@nhs.net" TargetMode="External"/><Relationship Id="rId4" Type="http://schemas.openxmlformats.org/officeDocument/2006/relationships/hyperlink" Target="https://gbr01.safelinks.protection.outlook.com/?url=https%3A%2F%2Fmentalhealthlda.cmail19.com%2Ft%2Fd-l-sdlkitk-dyddlrkitl-p%2F&amp;data=05%7C02%7Cz.foan%40nhs.net%7C2c1ab8388ce54d52d78208dd736690c0%7C37c354b285b047f5b22207b48d774ee3%7C0%7C1%7C638793606550771391%7CUnknown%7CTWFpbGZsb3d8eyJFbXB0eU1hcGkiOnRydWUsIlYiOiIwLjAuMDAwMCIsIlAiOiJXaW4zMiIsIkFOIjoiTWFpbCIsIldUIjoyfQ%3D%3D%7C0%7C%7C%7C&amp;sdata=LDLevq%2FeYeAEZrF3e6M4O9R0rGZyF0Y%2BQcIEryMqxtI%3D&amp;reserved=0"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Real Support Stock Photo - Download Image Now - Learning Difficulty,  Disability, Support - iStock">
            <a:extLst>
              <a:ext uri="{FF2B5EF4-FFF2-40B4-BE49-F238E27FC236}">
                <a16:creationId xmlns:a16="http://schemas.microsoft.com/office/drawing/2014/main" id="{B31BD455-04E4-A1E4-1A51-ADE08AAFAC1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33513" y="4925230"/>
            <a:ext cx="5829300" cy="3886200"/>
          </a:xfrm>
          <a:prstGeom prst="rect">
            <a:avLst/>
          </a:prstGeom>
          <a:noFill/>
          <a:ln w="69850">
            <a:solidFill>
              <a:schemeClr val="accent1">
                <a:shade val="15000"/>
              </a:schemeClr>
            </a:solidFill>
          </a:ln>
          <a:extLst>
            <a:ext uri="{909E8E84-426E-40DD-AFC4-6F175D3DCCD1}">
              <a14:hiddenFill xmlns:a14="http://schemas.microsoft.com/office/drawing/2010/main">
                <a:solidFill>
                  <a:srgbClr val="FFFFFF"/>
                </a:solidFill>
              </a14:hiddenFill>
            </a:ext>
          </a:extLst>
        </p:spPr>
      </p:pic>
      <p:sp>
        <p:nvSpPr>
          <p:cNvPr id="4" name="TextBox 4"/>
          <p:cNvSpPr txBox="1"/>
          <p:nvPr/>
        </p:nvSpPr>
        <p:spPr>
          <a:xfrm>
            <a:off x="1028700" y="9595424"/>
            <a:ext cx="16344900" cy="384721"/>
          </a:xfrm>
          <a:prstGeom prst="rect">
            <a:avLst/>
          </a:prstGeom>
        </p:spPr>
        <p:txBody>
          <a:bodyPr wrap="square" lIns="0" tIns="0" rIns="0" bIns="0" rtlCol="0" anchor="t">
            <a:spAutoFit/>
          </a:bodyPr>
          <a:lstStyle/>
          <a:p>
            <a:pPr algn="ctr">
              <a:lnSpc>
                <a:spcPts val="3021"/>
              </a:lnSpc>
            </a:pPr>
            <a:r>
              <a:rPr lang="en-US" sz="2158" dirty="0">
                <a:solidFill>
                  <a:srgbClr val="000000"/>
                </a:solidFill>
                <a:latin typeface="Raavi" panose="020B0502040204020203" pitchFamily="34" charset="0"/>
                <a:cs typeface="Raavi" panose="020B0502040204020203" pitchFamily="34" charset="0"/>
              </a:rPr>
              <a:t>Bracknell Forest      North East Hampshire and Farnham       Royal Borough of Windsor and Maidenhead        Slough        Surrey Heath </a:t>
            </a:r>
          </a:p>
        </p:txBody>
      </p:sp>
      <p:pic>
        <p:nvPicPr>
          <p:cNvPr id="5" name="Picture 4" descr="Logo&#10;&#10;Description automatically generated">
            <a:extLst>
              <a:ext uri="{FF2B5EF4-FFF2-40B4-BE49-F238E27FC236}">
                <a16:creationId xmlns:a16="http://schemas.microsoft.com/office/drawing/2014/main" id="{D69D2555-EB99-BA30-AE5B-FCFF8988530C}"/>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6840200" y="186331"/>
            <a:ext cx="1288773" cy="1010488"/>
          </a:xfrm>
          <a:prstGeom prst="rect">
            <a:avLst/>
          </a:prstGeom>
          <a:noFill/>
          <a:ln>
            <a:noFill/>
          </a:ln>
        </p:spPr>
      </p:pic>
      <p:pic>
        <p:nvPicPr>
          <p:cNvPr id="6" name="Picture 5" descr="Shape, rectangle&#10;&#10;Description automatically generated">
            <a:extLst>
              <a:ext uri="{FF2B5EF4-FFF2-40B4-BE49-F238E27FC236}">
                <a16:creationId xmlns:a16="http://schemas.microsoft.com/office/drawing/2014/main" id="{9F94482B-1AF5-14CB-38CD-7072723D56C9}"/>
              </a:ext>
            </a:extLst>
          </p:cNvPr>
          <p:cNvPicPr>
            <a:picLocks noChangeAspect="1"/>
          </p:cNvPicPr>
          <p:nvPr/>
        </p:nvPicPr>
        <p:blipFill rotWithShape="1">
          <a:blip r:embed="rId4"/>
          <a:srcRect b="82501"/>
          <a:stretch/>
        </p:blipFill>
        <p:spPr bwMode="auto">
          <a:xfrm>
            <a:off x="1219200" y="9375483"/>
            <a:ext cx="15925800" cy="219942"/>
          </a:xfrm>
          <a:prstGeom prst="rect">
            <a:avLst/>
          </a:prstGeom>
          <a:ln>
            <a:noFill/>
          </a:ln>
          <a:extLst>
            <a:ext uri="{53640926-AAD7-44D8-BBD7-CCE9431645EC}">
              <a14:shadowObscured xmlns:a14="http://schemas.microsoft.com/office/drawing/2010/main"/>
            </a:ext>
          </a:extLst>
        </p:spPr>
      </p:pic>
      <p:sp>
        <p:nvSpPr>
          <p:cNvPr id="7" name="Oval 6">
            <a:extLst>
              <a:ext uri="{FF2B5EF4-FFF2-40B4-BE49-F238E27FC236}">
                <a16:creationId xmlns:a16="http://schemas.microsoft.com/office/drawing/2014/main" id="{D5F04D67-DE04-BF65-6BDE-920F48E90414}"/>
              </a:ext>
            </a:extLst>
          </p:cNvPr>
          <p:cNvSpPr/>
          <p:nvPr/>
        </p:nvSpPr>
        <p:spPr>
          <a:xfrm>
            <a:off x="3505200" y="9715500"/>
            <a:ext cx="76200" cy="76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Oval 7">
            <a:extLst>
              <a:ext uri="{FF2B5EF4-FFF2-40B4-BE49-F238E27FC236}">
                <a16:creationId xmlns:a16="http://schemas.microsoft.com/office/drawing/2014/main" id="{19178C35-E10F-F798-4599-363BD8AEB3A1}"/>
              </a:ext>
            </a:extLst>
          </p:cNvPr>
          <p:cNvSpPr/>
          <p:nvPr/>
        </p:nvSpPr>
        <p:spPr>
          <a:xfrm rot="5012199">
            <a:off x="8081246" y="9740080"/>
            <a:ext cx="76200" cy="76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Oval 9">
            <a:extLst>
              <a:ext uri="{FF2B5EF4-FFF2-40B4-BE49-F238E27FC236}">
                <a16:creationId xmlns:a16="http://schemas.microsoft.com/office/drawing/2014/main" id="{8B12BB64-4640-7089-47C5-587F307BB58C}"/>
              </a:ext>
            </a:extLst>
          </p:cNvPr>
          <p:cNvSpPr/>
          <p:nvPr/>
        </p:nvSpPr>
        <p:spPr>
          <a:xfrm rot="5012199">
            <a:off x="13643847" y="9735301"/>
            <a:ext cx="76200" cy="76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Oval 10">
            <a:extLst>
              <a:ext uri="{FF2B5EF4-FFF2-40B4-BE49-F238E27FC236}">
                <a16:creationId xmlns:a16="http://schemas.microsoft.com/office/drawing/2014/main" id="{2ED9487F-4E0E-AD69-16F3-E9FC24B20A1D}"/>
              </a:ext>
            </a:extLst>
          </p:cNvPr>
          <p:cNvSpPr/>
          <p:nvPr/>
        </p:nvSpPr>
        <p:spPr>
          <a:xfrm rot="5012199">
            <a:off x="15015447" y="9749683"/>
            <a:ext cx="76200" cy="76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extBox 1">
            <a:extLst>
              <a:ext uri="{FF2B5EF4-FFF2-40B4-BE49-F238E27FC236}">
                <a16:creationId xmlns:a16="http://schemas.microsoft.com/office/drawing/2014/main" id="{F1587C56-8B16-3856-4D66-93D019531F8C}"/>
              </a:ext>
            </a:extLst>
          </p:cNvPr>
          <p:cNvSpPr txBox="1"/>
          <p:nvPr/>
        </p:nvSpPr>
        <p:spPr>
          <a:xfrm>
            <a:off x="5419725" y="4726776"/>
            <a:ext cx="11049000" cy="2923877"/>
          </a:xfrm>
          <a:prstGeom prst="rect">
            <a:avLst/>
          </a:prstGeom>
          <a:noFill/>
        </p:spPr>
        <p:txBody>
          <a:bodyPr wrap="square" rtlCol="0">
            <a:spAutoFit/>
          </a:bodyPr>
          <a:lstStyle/>
          <a:p>
            <a:pPr algn="ctr"/>
            <a:endParaRPr lang="en-GB" sz="4800" dirty="0"/>
          </a:p>
          <a:p>
            <a:pPr algn="ctr"/>
            <a:r>
              <a:rPr lang="en-GB" sz="4800" dirty="0">
                <a:latin typeface="Aptos" panose="020B0004020202020204" pitchFamily="34" charset="0"/>
              </a:rPr>
              <a:t>Learning Bulletin</a:t>
            </a:r>
          </a:p>
          <a:p>
            <a:pPr algn="ctr"/>
            <a:r>
              <a:rPr lang="en-GB" sz="4800" dirty="0">
                <a:latin typeface="Aptos" panose="020B0004020202020204" pitchFamily="34" charset="0"/>
              </a:rPr>
              <a:t>Issue 8</a:t>
            </a:r>
          </a:p>
          <a:p>
            <a:pPr algn="ctr"/>
            <a:r>
              <a:rPr lang="en-GB" sz="4000" dirty="0">
                <a:latin typeface="Aptos" panose="020B0004020202020204" pitchFamily="34" charset="0"/>
              </a:rPr>
              <a:t>May 2025</a:t>
            </a:r>
          </a:p>
        </p:txBody>
      </p:sp>
      <p:sp>
        <p:nvSpPr>
          <p:cNvPr id="3" name="Flowchart: Alternate Process 2">
            <a:extLst>
              <a:ext uri="{FF2B5EF4-FFF2-40B4-BE49-F238E27FC236}">
                <a16:creationId xmlns:a16="http://schemas.microsoft.com/office/drawing/2014/main" id="{F276E877-D262-3695-1A72-15D252C5040A}"/>
              </a:ext>
            </a:extLst>
          </p:cNvPr>
          <p:cNvSpPr/>
          <p:nvPr/>
        </p:nvSpPr>
        <p:spPr>
          <a:xfrm>
            <a:off x="3276600" y="1104900"/>
            <a:ext cx="11819094" cy="4038600"/>
          </a:xfrm>
          <a:prstGeom prst="flowChartAlternateProcess">
            <a:avLst/>
          </a:prstGeom>
          <a:solidFill>
            <a:srgbClr val="FFFF00"/>
          </a:solidFill>
          <a:ln w="6350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8800" b="1" dirty="0">
                <a:solidFill>
                  <a:schemeClr val="tx1"/>
                </a:solidFill>
                <a:latin typeface="Aptos" panose="020B0004020202020204" pitchFamily="34" charset="0"/>
              </a:rPr>
              <a:t>LeDeR</a:t>
            </a:r>
          </a:p>
          <a:p>
            <a:pPr algn="ctr"/>
            <a:r>
              <a:rPr lang="en-GB" sz="4400" b="1" dirty="0">
                <a:solidFill>
                  <a:schemeClr val="tx1"/>
                </a:solidFill>
                <a:latin typeface="Aptos" panose="020B0004020202020204" pitchFamily="34" charset="0"/>
              </a:rPr>
              <a:t>Learning from the lives and deaths of people with learning disabilities and autistic people</a:t>
            </a:r>
          </a:p>
        </p:txBody>
      </p:sp>
      <p:sp>
        <p:nvSpPr>
          <p:cNvPr id="9" name="TextBox 8">
            <a:extLst>
              <a:ext uri="{FF2B5EF4-FFF2-40B4-BE49-F238E27FC236}">
                <a16:creationId xmlns:a16="http://schemas.microsoft.com/office/drawing/2014/main" id="{DCAD05A0-7DBF-C3F6-698C-D14F80B75CF2}"/>
              </a:ext>
            </a:extLst>
          </p:cNvPr>
          <p:cNvSpPr txBox="1"/>
          <p:nvPr/>
        </p:nvSpPr>
        <p:spPr>
          <a:xfrm>
            <a:off x="8620125" y="7703458"/>
            <a:ext cx="4648200" cy="1631216"/>
          </a:xfrm>
          <a:prstGeom prst="rect">
            <a:avLst/>
          </a:prstGeom>
          <a:noFill/>
          <a:ln w="28575">
            <a:noFill/>
          </a:ln>
        </p:spPr>
        <p:txBody>
          <a:bodyPr wrap="square" rtlCol="0">
            <a:spAutoFit/>
          </a:bodyPr>
          <a:lstStyle/>
          <a:p>
            <a:pPr algn="ctr"/>
            <a:endParaRPr lang="en-GB" sz="2000" b="1" dirty="0"/>
          </a:p>
          <a:p>
            <a:pPr algn="ctr"/>
            <a:r>
              <a:rPr lang="en-GB" sz="2000" b="1" dirty="0">
                <a:latin typeface="Aptos" panose="020B0004020202020204" pitchFamily="34" charset="0"/>
              </a:rPr>
              <a:t>Frimley ICB LeDeR Programme contact:</a:t>
            </a:r>
          </a:p>
          <a:p>
            <a:pPr algn="ctr"/>
            <a:r>
              <a:rPr lang="en-GB" sz="2000" b="1" dirty="0">
                <a:latin typeface="Aptos" panose="020B0004020202020204" pitchFamily="34" charset="0"/>
                <a:hlinkClick r:id="rId5"/>
              </a:rPr>
              <a:t>frimleyicb.leder@nhs.net</a:t>
            </a:r>
            <a:r>
              <a:rPr lang="en-GB" sz="2000" b="1" dirty="0">
                <a:latin typeface="Aptos" panose="020B0004020202020204" pitchFamily="34" charset="0"/>
              </a:rPr>
              <a:t> </a:t>
            </a:r>
          </a:p>
          <a:p>
            <a:pPr algn="ctr"/>
            <a:endParaRPr lang="en-GB" sz="2000" b="1"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Logo&#10;&#10;Description automatically generated">
            <a:extLst>
              <a:ext uri="{FF2B5EF4-FFF2-40B4-BE49-F238E27FC236}">
                <a16:creationId xmlns:a16="http://schemas.microsoft.com/office/drawing/2014/main" id="{8874BB85-62CC-9156-2AD0-D39AFBF51083}"/>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5856227" y="494610"/>
            <a:ext cx="1288773" cy="1010488"/>
          </a:xfrm>
          <a:prstGeom prst="rect">
            <a:avLst/>
          </a:prstGeom>
          <a:noFill/>
          <a:ln>
            <a:noFill/>
          </a:ln>
        </p:spPr>
      </p:pic>
      <p:pic>
        <p:nvPicPr>
          <p:cNvPr id="3" name="Picture 2" descr="Shape, rectangle&#10;&#10;Description automatically generated">
            <a:extLst>
              <a:ext uri="{FF2B5EF4-FFF2-40B4-BE49-F238E27FC236}">
                <a16:creationId xmlns:a16="http://schemas.microsoft.com/office/drawing/2014/main" id="{F90FB476-E3A6-77FD-0F54-0041FC7781BA}"/>
              </a:ext>
            </a:extLst>
          </p:cNvPr>
          <p:cNvPicPr>
            <a:picLocks noChangeAspect="1"/>
          </p:cNvPicPr>
          <p:nvPr/>
        </p:nvPicPr>
        <p:blipFill rotWithShape="1">
          <a:blip r:embed="rId3"/>
          <a:srcRect b="82501"/>
          <a:stretch/>
        </p:blipFill>
        <p:spPr bwMode="auto">
          <a:xfrm>
            <a:off x="1219200" y="9375483"/>
            <a:ext cx="15925800" cy="219942"/>
          </a:xfrm>
          <a:prstGeom prst="rect">
            <a:avLst/>
          </a:prstGeom>
          <a:ln>
            <a:noFill/>
          </a:ln>
          <a:extLst>
            <a:ext uri="{53640926-AAD7-44D8-BBD7-CCE9431645EC}">
              <a14:shadowObscured xmlns:a14="http://schemas.microsoft.com/office/drawing/2010/main"/>
            </a:ext>
          </a:extLst>
        </p:spPr>
      </p:pic>
      <p:sp>
        <p:nvSpPr>
          <p:cNvPr id="4" name="TextBox 4">
            <a:extLst>
              <a:ext uri="{FF2B5EF4-FFF2-40B4-BE49-F238E27FC236}">
                <a16:creationId xmlns:a16="http://schemas.microsoft.com/office/drawing/2014/main" id="{EB2E5E25-05A4-644B-9E31-8353B0E06B21}"/>
              </a:ext>
            </a:extLst>
          </p:cNvPr>
          <p:cNvSpPr txBox="1"/>
          <p:nvPr/>
        </p:nvSpPr>
        <p:spPr>
          <a:xfrm>
            <a:off x="1028700" y="9595424"/>
            <a:ext cx="16344900" cy="384721"/>
          </a:xfrm>
          <a:prstGeom prst="rect">
            <a:avLst/>
          </a:prstGeom>
        </p:spPr>
        <p:txBody>
          <a:bodyPr wrap="square" lIns="0" tIns="0" rIns="0" bIns="0" rtlCol="0" anchor="t">
            <a:spAutoFit/>
          </a:bodyPr>
          <a:lstStyle/>
          <a:p>
            <a:pPr algn="ctr">
              <a:lnSpc>
                <a:spcPts val="3021"/>
              </a:lnSpc>
            </a:pPr>
            <a:r>
              <a:rPr lang="en-US" sz="2158" dirty="0">
                <a:solidFill>
                  <a:srgbClr val="000000"/>
                </a:solidFill>
                <a:latin typeface="Raavi" panose="020B0502040204020203" pitchFamily="34" charset="0"/>
                <a:cs typeface="Raavi" panose="020B0502040204020203" pitchFamily="34" charset="0"/>
              </a:rPr>
              <a:t>Bracknell Forest      North East Hampshire and Farnham       Royal Borough of Windsor and Maidenhead        Slough        Surrey Heath </a:t>
            </a:r>
          </a:p>
        </p:txBody>
      </p:sp>
      <p:sp>
        <p:nvSpPr>
          <p:cNvPr id="7" name="TextBox 6">
            <a:extLst>
              <a:ext uri="{FF2B5EF4-FFF2-40B4-BE49-F238E27FC236}">
                <a16:creationId xmlns:a16="http://schemas.microsoft.com/office/drawing/2014/main" id="{C39D6672-4BB9-55EA-E6F1-D61B1299E5B9}"/>
              </a:ext>
            </a:extLst>
          </p:cNvPr>
          <p:cNvSpPr txBox="1"/>
          <p:nvPr/>
        </p:nvSpPr>
        <p:spPr>
          <a:xfrm>
            <a:off x="1563757" y="1264201"/>
            <a:ext cx="15087600" cy="7800340"/>
          </a:xfrm>
          <a:prstGeom prst="rect">
            <a:avLst/>
          </a:prstGeom>
          <a:noFill/>
        </p:spPr>
        <p:txBody>
          <a:bodyPr wrap="square" rtlCol="0">
            <a:spAutoFit/>
          </a:bodyPr>
          <a:lstStyle/>
          <a:p>
            <a:pPr>
              <a:lnSpc>
                <a:spcPct val="107000"/>
              </a:lnSpc>
              <a:spcAft>
                <a:spcPts val="800"/>
              </a:spcAft>
            </a:pPr>
            <a:r>
              <a:rPr lang="en-GB" b="1" kern="100" dirty="0">
                <a:effectLst/>
                <a:latin typeface="Aptos" panose="020B0004020202020204" pitchFamily="34" charset="0"/>
                <a:ea typeface="Calibri" panose="020F0502020204030204" pitchFamily="34" charset="0"/>
                <a:cs typeface="Arial" panose="020B0604020202020204" pitchFamily="34" charset="0"/>
              </a:rPr>
              <a:t>Screening Materials:</a:t>
            </a:r>
          </a:p>
          <a:p>
            <a:pPr marL="285750" indent="-285750">
              <a:lnSpc>
                <a:spcPct val="107000"/>
              </a:lnSpc>
              <a:spcAft>
                <a:spcPts val="800"/>
              </a:spcAft>
              <a:buFont typeface="Arial" panose="020B0604020202020204" pitchFamily="34" charset="0"/>
              <a:buChar char="•"/>
            </a:pPr>
            <a:r>
              <a:rPr lang="en-GB" kern="100" dirty="0">
                <a:effectLst/>
                <a:latin typeface="Aptos" panose="020B0004020202020204" pitchFamily="34" charset="0"/>
                <a:ea typeface="Calibri" panose="020F0502020204030204" pitchFamily="34" charset="0"/>
                <a:cs typeface="Arial" panose="020B0604020202020204" pitchFamily="34" charset="0"/>
              </a:rPr>
              <a:t>Cervical cancer screening video </a:t>
            </a:r>
            <a:r>
              <a:rPr lang="en-GB" u="sng" kern="100" dirty="0">
                <a:solidFill>
                  <a:srgbClr val="0563C1"/>
                </a:solidFill>
                <a:effectLst/>
                <a:latin typeface="Aptos" panose="020B0004020202020204" pitchFamily="34" charset="0"/>
                <a:ea typeface="Calibri" panose="020F0502020204030204" pitchFamily="34" charset="0"/>
                <a:cs typeface="Arial" panose="020B0604020202020204" pitchFamily="34" charset="0"/>
                <a:hlinkClick r:id="rId4"/>
              </a:rPr>
              <a:t>https://</a:t>
            </a:r>
            <a:r>
              <a:rPr lang="en-GB" u="sng" kern="100" dirty="0">
                <a:solidFill>
                  <a:srgbClr val="0563C1"/>
                </a:solidFill>
                <a:effectLst/>
                <a:latin typeface="Aptos" panose="020B0004020202020204" pitchFamily="34" charset="0"/>
                <a:ea typeface="Calibri" panose="020F0502020204030204" pitchFamily="34" charset="0"/>
                <a:cs typeface="Arial" panose="020B0604020202020204" pitchFamily="34" charset="0"/>
                <a:hlinkClick r:id="rId5"/>
              </a:rPr>
              <a:t>vimeo.com/769007467/a7cb5e2ef9</a:t>
            </a:r>
            <a:endParaRPr lang="en-GB" kern="100" dirty="0">
              <a:effectLst/>
              <a:latin typeface="Aptos" panose="020B0004020202020204" pitchFamily="34" charset="0"/>
              <a:ea typeface="Calibri" panose="020F0502020204030204" pitchFamily="34" charset="0"/>
              <a:cs typeface="Arial" panose="020B0604020202020204" pitchFamily="34" charset="0"/>
            </a:endParaRPr>
          </a:p>
          <a:p>
            <a:pPr marL="285750" indent="-285750">
              <a:lnSpc>
                <a:spcPct val="107000"/>
              </a:lnSpc>
              <a:spcAft>
                <a:spcPts val="800"/>
              </a:spcAft>
              <a:buFont typeface="Arial" panose="020B0604020202020204" pitchFamily="34" charset="0"/>
              <a:buChar char="•"/>
            </a:pPr>
            <a:r>
              <a:rPr lang="en-GB" kern="100" dirty="0">
                <a:effectLst/>
                <a:latin typeface="Aptos" panose="020B0004020202020204" pitchFamily="34" charset="0"/>
                <a:ea typeface="Calibri" panose="020F0502020204030204" pitchFamily="34" charset="0"/>
                <a:cs typeface="Arial" panose="020B0604020202020204" pitchFamily="34" charset="0"/>
              </a:rPr>
              <a:t>Breast cancer screening video </a:t>
            </a:r>
            <a:r>
              <a:rPr lang="en-GB" u="sng" kern="100" dirty="0">
                <a:solidFill>
                  <a:srgbClr val="0563C1"/>
                </a:solidFill>
                <a:effectLst/>
                <a:latin typeface="Aptos" panose="020B0004020202020204" pitchFamily="34" charset="0"/>
                <a:ea typeface="Calibri" panose="020F0502020204030204" pitchFamily="34" charset="0"/>
                <a:cs typeface="Arial" panose="020B0604020202020204" pitchFamily="34" charset="0"/>
                <a:hlinkClick r:id="rId6"/>
              </a:rPr>
              <a:t>https://</a:t>
            </a:r>
            <a:r>
              <a:rPr lang="en-GB" u="sng" kern="100" dirty="0">
                <a:solidFill>
                  <a:srgbClr val="0563C1"/>
                </a:solidFill>
                <a:effectLst/>
                <a:latin typeface="Aptos" panose="020B0004020202020204" pitchFamily="34" charset="0"/>
                <a:ea typeface="Calibri" panose="020F0502020204030204" pitchFamily="34" charset="0"/>
                <a:cs typeface="Arial" panose="020B0604020202020204" pitchFamily="34" charset="0"/>
                <a:hlinkClick r:id="rId7"/>
              </a:rPr>
              <a:t>vimeo.com/769006029/3b509bd6bf</a:t>
            </a:r>
            <a:endParaRPr lang="en-GB" kern="100" dirty="0">
              <a:effectLst/>
              <a:latin typeface="Aptos" panose="020B0004020202020204" pitchFamily="34" charset="0"/>
              <a:ea typeface="Calibri" panose="020F0502020204030204" pitchFamily="34" charset="0"/>
              <a:cs typeface="Arial" panose="020B0604020202020204" pitchFamily="34" charset="0"/>
            </a:endParaRPr>
          </a:p>
          <a:p>
            <a:pPr marL="285750" indent="-285750">
              <a:lnSpc>
                <a:spcPct val="107000"/>
              </a:lnSpc>
              <a:spcAft>
                <a:spcPts val="800"/>
              </a:spcAft>
              <a:buFont typeface="Arial" panose="020B0604020202020204" pitchFamily="34" charset="0"/>
              <a:buChar char="•"/>
            </a:pPr>
            <a:r>
              <a:rPr lang="en-GB" kern="100" dirty="0">
                <a:effectLst/>
                <a:latin typeface="Aptos" panose="020B0004020202020204" pitchFamily="34" charset="0"/>
                <a:ea typeface="Calibri" panose="020F0502020204030204" pitchFamily="34" charset="0"/>
                <a:cs typeface="Arial" panose="020B0604020202020204" pitchFamily="34" charset="0"/>
              </a:rPr>
              <a:t>Annual Health Check </a:t>
            </a:r>
            <a:r>
              <a:rPr lang="en-GB" u="sng" kern="100" dirty="0">
                <a:solidFill>
                  <a:srgbClr val="0563C1"/>
                </a:solidFill>
                <a:effectLst/>
                <a:latin typeface="Aptos" panose="020B0004020202020204" pitchFamily="34" charset="0"/>
                <a:ea typeface="Calibri" panose="020F0502020204030204" pitchFamily="34" charset="0"/>
                <a:cs typeface="Arial" panose="020B0604020202020204" pitchFamily="34" charset="0"/>
                <a:hlinkClick r:id="rId8"/>
              </a:rPr>
              <a:t>https://</a:t>
            </a:r>
            <a:r>
              <a:rPr lang="en-GB" u="sng" kern="100" dirty="0">
                <a:solidFill>
                  <a:srgbClr val="0563C1"/>
                </a:solidFill>
                <a:effectLst/>
                <a:latin typeface="Aptos" panose="020B0004020202020204" pitchFamily="34" charset="0"/>
                <a:ea typeface="Calibri" panose="020F0502020204030204" pitchFamily="34" charset="0"/>
                <a:cs typeface="Arial" panose="020B0604020202020204" pitchFamily="34" charset="0"/>
                <a:hlinkClick r:id="rId9"/>
              </a:rPr>
              <a:t>vimeo.com/769003679/a92801765f</a:t>
            </a:r>
            <a:endParaRPr lang="en-GB" kern="100" dirty="0">
              <a:effectLst/>
              <a:latin typeface="Aptos" panose="020B0004020202020204" pitchFamily="34" charset="0"/>
              <a:ea typeface="Calibri" panose="020F0502020204030204" pitchFamily="34" charset="0"/>
              <a:cs typeface="Arial" panose="020B0604020202020204" pitchFamily="34" charset="0"/>
            </a:endParaRPr>
          </a:p>
          <a:p>
            <a:pPr marL="285750" indent="-285750">
              <a:lnSpc>
                <a:spcPct val="107000"/>
              </a:lnSpc>
              <a:spcAft>
                <a:spcPts val="800"/>
              </a:spcAft>
              <a:buFont typeface="Arial" panose="020B0604020202020204" pitchFamily="34" charset="0"/>
              <a:buChar char="•"/>
            </a:pPr>
            <a:r>
              <a:rPr lang="en-GB" kern="100" dirty="0">
                <a:effectLst/>
                <a:latin typeface="Aptos" panose="020B0004020202020204" pitchFamily="34" charset="0"/>
                <a:ea typeface="Calibri" panose="020F0502020204030204" pitchFamily="34" charset="0"/>
                <a:cs typeface="Arial" panose="020B0604020202020204" pitchFamily="34" charset="0"/>
              </a:rPr>
              <a:t>Annual Health Check (Makaton version) </a:t>
            </a:r>
            <a:r>
              <a:rPr lang="en-GB" u="sng" kern="100" dirty="0">
                <a:solidFill>
                  <a:srgbClr val="0563C1"/>
                </a:solidFill>
                <a:effectLst/>
                <a:latin typeface="Aptos" panose="020B0004020202020204" pitchFamily="34" charset="0"/>
                <a:ea typeface="Calibri" panose="020F0502020204030204" pitchFamily="34" charset="0"/>
                <a:cs typeface="Arial" panose="020B0604020202020204" pitchFamily="34" charset="0"/>
                <a:hlinkClick r:id="rId10"/>
              </a:rPr>
              <a:t>https://</a:t>
            </a:r>
            <a:r>
              <a:rPr lang="en-GB" u="sng" kern="100" dirty="0">
                <a:solidFill>
                  <a:srgbClr val="0563C1"/>
                </a:solidFill>
                <a:effectLst/>
                <a:latin typeface="Aptos" panose="020B0004020202020204" pitchFamily="34" charset="0"/>
                <a:ea typeface="Calibri" panose="020F0502020204030204" pitchFamily="34" charset="0"/>
                <a:cs typeface="Arial" panose="020B0604020202020204" pitchFamily="34" charset="0"/>
                <a:hlinkClick r:id="rId11"/>
              </a:rPr>
              <a:t>vimeo.com/806387559/3721239f2c</a:t>
            </a:r>
            <a:endParaRPr lang="en-GB" kern="100" dirty="0">
              <a:effectLst/>
              <a:latin typeface="Aptos" panose="020B0004020202020204" pitchFamily="34" charset="0"/>
              <a:ea typeface="Calibri" panose="020F0502020204030204" pitchFamily="34" charset="0"/>
              <a:cs typeface="Arial" panose="020B0604020202020204" pitchFamily="34" charset="0"/>
            </a:endParaRPr>
          </a:p>
          <a:p>
            <a:pPr marL="285750" indent="-285750">
              <a:lnSpc>
                <a:spcPct val="107000"/>
              </a:lnSpc>
              <a:spcAft>
                <a:spcPts val="800"/>
              </a:spcAft>
              <a:buFont typeface="Arial" panose="020B0604020202020204" pitchFamily="34" charset="0"/>
              <a:buChar char="•"/>
            </a:pPr>
            <a:r>
              <a:rPr lang="en-GB" kern="100" dirty="0">
                <a:effectLst/>
                <a:latin typeface="Aptos" panose="020B0004020202020204" pitchFamily="34" charset="0"/>
                <a:ea typeface="Calibri" panose="020F0502020204030204" pitchFamily="34" charset="0"/>
                <a:cs typeface="Arial" panose="020B0604020202020204" pitchFamily="34" charset="0"/>
              </a:rPr>
              <a:t>Bowel Cancer screening video  </a:t>
            </a:r>
            <a:r>
              <a:rPr lang="en-GB" u="sng" kern="100" dirty="0">
                <a:solidFill>
                  <a:srgbClr val="0563C1"/>
                </a:solidFill>
                <a:effectLst/>
                <a:latin typeface="Aptos" panose="020B0004020202020204" pitchFamily="34" charset="0"/>
                <a:ea typeface="Calibri" panose="020F0502020204030204" pitchFamily="34" charset="0"/>
                <a:cs typeface="Arial" panose="020B0604020202020204" pitchFamily="34" charset="0"/>
                <a:hlinkClick r:id="rId12"/>
              </a:rPr>
              <a:t>https://</a:t>
            </a:r>
            <a:r>
              <a:rPr lang="en-GB" u="sng" kern="100" dirty="0">
                <a:solidFill>
                  <a:srgbClr val="0563C1"/>
                </a:solidFill>
                <a:effectLst/>
                <a:latin typeface="Aptos" panose="020B0004020202020204" pitchFamily="34" charset="0"/>
                <a:ea typeface="Calibri" panose="020F0502020204030204" pitchFamily="34" charset="0"/>
                <a:cs typeface="Arial" panose="020B0604020202020204" pitchFamily="34" charset="0"/>
                <a:hlinkClick r:id="rId13"/>
              </a:rPr>
              <a:t>vimeo.com/769004795</a:t>
            </a:r>
            <a:endParaRPr lang="en-GB" kern="100" dirty="0">
              <a:effectLst/>
              <a:latin typeface="Aptos" panose="020B0004020202020204" pitchFamily="34" charset="0"/>
              <a:ea typeface="Calibri" panose="020F0502020204030204" pitchFamily="34" charset="0"/>
              <a:cs typeface="Arial" panose="020B0604020202020204" pitchFamily="34" charset="0"/>
            </a:endParaRPr>
          </a:p>
          <a:p>
            <a:pPr marL="285750" indent="-285750">
              <a:lnSpc>
                <a:spcPct val="107000"/>
              </a:lnSpc>
              <a:spcAft>
                <a:spcPts val="800"/>
              </a:spcAft>
              <a:buFont typeface="Arial" panose="020B0604020202020204" pitchFamily="34" charset="0"/>
              <a:buChar char="•"/>
            </a:pPr>
            <a:r>
              <a:rPr lang="en-GB" kern="100" dirty="0">
                <a:effectLst/>
                <a:latin typeface="Aptos" panose="020B0004020202020204" pitchFamily="34" charset="0"/>
                <a:ea typeface="Calibri" panose="020F0502020204030204" pitchFamily="34" charset="0"/>
                <a:cs typeface="Arial" panose="020B0604020202020204" pitchFamily="34" charset="0"/>
              </a:rPr>
              <a:t>Breast follow up video </a:t>
            </a:r>
            <a:r>
              <a:rPr lang="en-GB" u="sng" kern="100" dirty="0">
                <a:solidFill>
                  <a:srgbClr val="0563C1"/>
                </a:solidFill>
                <a:effectLst/>
                <a:latin typeface="Aptos" panose="020B0004020202020204" pitchFamily="34" charset="0"/>
                <a:ea typeface="Calibri" panose="020F0502020204030204" pitchFamily="34" charset="0"/>
                <a:cs typeface="Arial" panose="020B0604020202020204" pitchFamily="34" charset="0"/>
                <a:hlinkClick r:id="rId14"/>
              </a:rPr>
              <a:t>https://</a:t>
            </a:r>
            <a:r>
              <a:rPr lang="en-GB" u="sng" kern="100" dirty="0">
                <a:solidFill>
                  <a:srgbClr val="0563C1"/>
                </a:solidFill>
                <a:effectLst/>
                <a:latin typeface="Aptos" panose="020B0004020202020204" pitchFamily="34" charset="0"/>
                <a:ea typeface="Calibri" panose="020F0502020204030204" pitchFamily="34" charset="0"/>
                <a:cs typeface="Arial" panose="020B0604020202020204" pitchFamily="34" charset="0"/>
                <a:hlinkClick r:id="rId15"/>
              </a:rPr>
              <a:t>vimeo.com/832083432?share=copy</a:t>
            </a:r>
            <a:endParaRPr lang="en-GB" kern="100" dirty="0">
              <a:effectLst/>
              <a:latin typeface="Aptos" panose="020B0004020202020204" pitchFamily="34" charset="0"/>
              <a:ea typeface="Calibri" panose="020F0502020204030204" pitchFamily="34" charset="0"/>
              <a:cs typeface="Arial" panose="020B0604020202020204" pitchFamily="34" charset="0"/>
            </a:endParaRPr>
          </a:p>
          <a:p>
            <a:pPr marL="285750" indent="-285750">
              <a:lnSpc>
                <a:spcPct val="107000"/>
              </a:lnSpc>
              <a:spcAft>
                <a:spcPts val="800"/>
              </a:spcAft>
              <a:buFont typeface="Arial" panose="020B0604020202020204" pitchFamily="34" charset="0"/>
              <a:buChar char="•"/>
            </a:pPr>
            <a:r>
              <a:rPr lang="en-GB" kern="100" dirty="0">
                <a:effectLst/>
                <a:latin typeface="Aptos" panose="020B0004020202020204" pitchFamily="34" charset="0"/>
                <a:ea typeface="Calibri" panose="020F0502020204030204" pitchFamily="34" charset="0"/>
                <a:cs typeface="Arial" panose="020B0604020202020204" pitchFamily="34" charset="0"/>
              </a:rPr>
              <a:t>Cervical follow up video </a:t>
            </a:r>
            <a:r>
              <a:rPr lang="en-GB" u="sng" kern="100" dirty="0">
                <a:solidFill>
                  <a:srgbClr val="0563C1"/>
                </a:solidFill>
                <a:effectLst/>
                <a:latin typeface="Aptos" panose="020B0004020202020204" pitchFamily="34" charset="0"/>
                <a:ea typeface="Calibri" panose="020F0502020204030204" pitchFamily="34" charset="0"/>
                <a:cs typeface="Arial" panose="020B0604020202020204" pitchFamily="34" charset="0"/>
                <a:hlinkClick r:id="rId16"/>
              </a:rPr>
              <a:t>https://</a:t>
            </a:r>
            <a:r>
              <a:rPr lang="en-GB" u="sng" kern="100" dirty="0">
                <a:solidFill>
                  <a:srgbClr val="0563C1"/>
                </a:solidFill>
                <a:effectLst/>
                <a:latin typeface="Aptos" panose="020B0004020202020204" pitchFamily="34" charset="0"/>
                <a:ea typeface="Calibri" panose="020F0502020204030204" pitchFamily="34" charset="0"/>
                <a:cs typeface="Arial" panose="020B0604020202020204" pitchFamily="34" charset="0"/>
                <a:hlinkClick r:id="rId17"/>
              </a:rPr>
              <a:t>vimeo.com/832081270?share=copy</a:t>
            </a:r>
            <a:endParaRPr lang="en-GB" kern="100" dirty="0">
              <a:effectLst/>
              <a:latin typeface="Aptos" panose="020B0004020202020204" pitchFamily="34" charset="0"/>
              <a:ea typeface="Calibri" panose="020F0502020204030204" pitchFamily="34" charset="0"/>
              <a:cs typeface="Arial" panose="020B0604020202020204" pitchFamily="34" charset="0"/>
            </a:endParaRPr>
          </a:p>
          <a:p>
            <a:pPr marL="285750" indent="-285750">
              <a:lnSpc>
                <a:spcPct val="107000"/>
              </a:lnSpc>
              <a:spcAft>
                <a:spcPts val="800"/>
              </a:spcAft>
              <a:buFont typeface="Arial" panose="020B0604020202020204" pitchFamily="34" charset="0"/>
              <a:buChar char="•"/>
            </a:pPr>
            <a:r>
              <a:rPr lang="en-GB" kern="100" dirty="0">
                <a:effectLst/>
                <a:latin typeface="Aptos" panose="020B0004020202020204" pitchFamily="34" charset="0"/>
                <a:ea typeface="Calibri" panose="020F0502020204030204" pitchFamily="34" charset="0"/>
                <a:cs typeface="Arial" panose="020B0604020202020204" pitchFamily="34" charset="0"/>
              </a:rPr>
              <a:t>Colposcopy Treatment </a:t>
            </a:r>
            <a:r>
              <a:rPr lang="en-GB" u="sng" kern="100" dirty="0">
                <a:solidFill>
                  <a:srgbClr val="0563C1"/>
                </a:solidFill>
                <a:effectLst/>
                <a:latin typeface="Aptos" panose="020B0004020202020204" pitchFamily="34" charset="0"/>
                <a:ea typeface="Calibri" panose="020F0502020204030204" pitchFamily="34" charset="0"/>
                <a:cs typeface="Arial" panose="020B0604020202020204" pitchFamily="34" charset="0"/>
                <a:hlinkClick r:id="rId18"/>
              </a:rPr>
              <a:t>https://</a:t>
            </a:r>
            <a:r>
              <a:rPr lang="en-GB" u="sng" kern="100" dirty="0">
                <a:solidFill>
                  <a:srgbClr val="0563C1"/>
                </a:solidFill>
                <a:effectLst/>
                <a:latin typeface="Aptos" panose="020B0004020202020204" pitchFamily="34" charset="0"/>
                <a:ea typeface="Calibri" panose="020F0502020204030204" pitchFamily="34" charset="0"/>
                <a:cs typeface="Arial" panose="020B0604020202020204" pitchFamily="34" charset="0"/>
                <a:hlinkClick r:id="rId19"/>
              </a:rPr>
              <a:t>vimeo.com/832088080?share=copy</a:t>
            </a:r>
            <a:endParaRPr lang="en-GB" kern="100" dirty="0">
              <a:effectLst/>
              <a:latin typeface="Aptos" panose="020B0004020202020204" pitchFamily="34" charset="0"/>
              <a:ea typeface="Calibri" panose="020F0502020204030204" pitchFamily="34" charset="0"/>
              <a:cs typeface="Arial" panose="020B0604020202020204" pitchFamily="34" charset="0"/>
            </a:endParaRPr>
          </a:p>
          <a:p>
            <a:pPr marL="285750" indent="-285750">
              <a:lnSpc>
                <a:spcPct val="107000"/>
              </a:lnSpc>
              <a:spcAft>
                <a:spcPts val="800"/>
              </a:spcAft>
              <a:buFont typeface="Arial" panose="020B0604020202020204" pitchFamily="34" charset="0"/>
              <a:buChar char="•"/>
            </a:pPr>
            <a:r>
              <a:rPr lang="en-GB" kern="100" dirty="0">
                <a:effectLst/>
                <a:latin typeface="Aptos" panose="020B0004020202020204" pitchFamily="34" charset="0"/>
                <a:ea typeface="Calibri" panose="020F0502020204030204" pitchFamily="34" charset="0"/>
                <a:cs typeface="Arial" panose="020B0604020202020204" pitchFamily="34" charset="0"/>
              </a:rPr>
              <a:t>Bowel follow up video </a:t>
            </a:r>
            <a:r>
              <a:rPr lang="en-GB" u="sng" kern="100" dirty="0">
                <a:solidFill>
                  <a:srgbClr val="0563C1"/>
                </a:solidFill>
                <a:effectLst/>
                <a:latin typeface="Aptos" panose="020B0004020202020204" pitchFamily="34" charset="0"/>
                <a:ea typeface="Calibri" panose="020F0502020204030204" pitchFamily="34" charset="0"/>
                <a:cs typeface="Arial" panose="020B0604020202020204" pitchFamily="34" charset="0"/>
                <a:hlinkClick r:id="rId20"/>
              </a:rPr>
              <a:t>https://vimeo.com/832086347?share=copy</a:t>
            </a:r>
            <a:endParaRPr lang="en-GB" u="sng" kern="100" dirty="0">
              <a:solidFill>
                <a:srgbClr val="0563C1"/>
              </a:solidFill>
              <a:effectLst/>
              <a:latin typeface="Aptos" panose="020B0004020202020204" pitchFamily="34" charset="0"/>
              <a:ea typeface="Calibri" panose="020F0502020204030204" pitchFamily="34" charset="0"/>
              <a:cs typeface="Arial" panose="020B0604020202020204" pitchFamily="34" charset="0"/>
            </a:endParaRPr>
          </a:p>
          <a:p>
            <a:pPr marL="285750" indent="-285750">
              <a:lnSpc>
                <a:spcPct val="107000"/>
              </a:lnSpc>
              <a:spcAft>
                <a:spcPts val="800"/>
              </a:spcAft>
              <a:buFont typeface="Arial" panose="020B0604020202020204" pitchFamily="34" charset="0"/>
              <a:buChar char="•"/>
            </a:pPr>
            <a:r>
              <a:rPr lang="en-GB" sz="1800" u="sng" kern="100" dirty="0" err="1">
                <a:solidFill>
                  <a:srgbClr val="0563C1"/>
                </a:solidFill>
                <a:effectLst/>
                <a:latin typeface="Arial" panose="020B0604020202020204" pitchFamily="34" charset="0"/>
                <a:ea typeface="Calibri" panose="020F0502020204030204" pitchFamily="34" charset="0"/>
                <a:cs typeface="Arial" panose="020B0604020202020204" pitchFamily="34" charset="0"/>
                <a:hlinkClick r:id="rId21"/>
              </a:rPr>
              <a:t>LeDeR</a:t>
            </a:r>
            <a:r>
              <a:rPr lang="en-GB" sz="1800" u="sng" kern="100" dirty="0">
                <a:solidFill>
                  <a:srgbClr val="0563C1"/>
                </a:solidFill>
                <a:effectLst/>
                <a:latin typeface="Arial" panose="020B0604020202020204" pitchFamily="34" charset="0"/>
                <a:ea typeface="Calibri" panose="020F0502020204030204" pitchFamily="34" charset="0"/>
                <a:cs typeface="Arial" panose="020B0604020202020204" pitchFamily="34" charset="0"/>
                <a:hlinkClick r:id="rId21"/>
              </a:rPr>
              <a:t> – Resource</a:t>
            </a:r>
            <a:endParaRPr lang="en-GB" sz="1800" u="sng" kern="100" dirty="0">
              <a:solidFill>
                <a:srgbClr val="0563C1"/>
              </a:solidFill>
              <a:effectLst/>
              <a:latin typeface="Arial" panose="020B0604020202020204" pitchFamily="34" charset="0"/>
              <a:ea typeface="Calibri" panose="020F0502020204030204" pitchFamily="34" charset="0"/>
              <a:cs typeface="Arial" panose="020B0604020202020204" pitchFamily="34" charset="0"/>
            </a:endParaRPr>
          </a:p>
          <a:p>
            <a:pPr>
              <a:lnSpc>
                <a:spcPct val="107000"/>
              </a:lnSpc>
              <a:spcAft>
                <a:spcPts val="800"/>
              </a:spcAft>
            </a:pPr>
            <a:endParaRPr lang="en-GB" u="sng" kern="100" dirty="0">
              <a:solidFill>
                <a:srgbClr val="0563C1"/>
              </a:solidFill>
              <a:latin typeface="Aptos" panose="020B0004020202020204" pitchFamily="34" charset="0"/>
              <a:ea typeface="Calibri" panose="020F0502020204030204" pitchFamily="34" charset="0"/>
              <a:cs typeface="Arial" panose="020B0604020202020204" pitchFamily="34" charset="0"/>
            </a:endParaRPr>
          </a:p>
          <a:p>
            <a:r>
              <a:rPr lang="en-GB" b="1" kern="100" dirty="0">
                <a:effectLst/>
                <a:latin typeface="Aptos" panose="020B0004020202020204" pitchFamily="34" charset="0"/>
                <a:ea typeface="Calibri" panose="020F0502020204030204" pitchFamily="34" charset="0"/>
                <a:cs typeface="Arial" panose="020B0604020202020204" pitchFamily="34" charset="0"/>
              </a:rPr>
              <a:t>Easy Read Leaflets for use in Primary Care</a:t>
            </a:r>
            <a:endParaRPr lang="en-GB" kern="100" dirty="0">
              <a:effectLst/>
              <a:latin typeface="Aptos" panose="020B0004020202020204" pitchFamily="34" charset="0"/>
              <a:ea typeface="Calibri" panose="020F0502020204030204" pitchFamily="34" charset="0"/>
              <a:cs typeface="Arial" panose="020B0604020202020204" pitchFamily="34" charset="0"/>
            </a:endParaRPr>
          </a:p>
          <a:p>
            <a:pPr marL="285750" indent="-285750">
              <a:buFont typeface="Arial" panose="020B0604020202020204" pitchFamily="34" charset="0"/>
              <a:buChar char="•"/>
            </a:pPr>
            <a:r>
              <a:rPr lang="en-GB" kern="100" dirty="0">
                <a:effectLst/>
                <a:latin typeface="Aptos" panose="020B0004020202020204" pitchFamily="34" charset="0"/>
                <a:ea typeface="Calibri" panose="020F0502020204030204" pitchFamily="34" charset="0"/>
                <a:cs typeface="Arial" panose="020B0604020202020204" pitchFamily="34" charset="0"/>
              </a:rPr>
              <a:t>To promote and support equitable and high-quality services, NHS England have resources available at </a:t>
            </a:r>
            <a:r>
              <a:rPr lang="en-GB" u="sng" kern="100" dirty="0">
                <a:solidFill>
                  <a:srgbClr val="0563C1"/>
                </a:solidFill>
                <a:effectLst/>
                <a:latin typeface="Aptos" panose="020B0004020202020204" pitchFamily="34" charset="0"/>
                <a:ea typeface="Calibri" panose="020F0502020204030204" pitchFamily="34" charset="0"/>
                <a:cs typeface="Arial" panose="020B0604020202020204" pitchFamily="34" charset="0"/>
                <a:hlinkClick r:id="rId21"/>
              </a:rPr>
              <a:t>LeDeR - Resource Bank</a:t>
            </a:r>
            <a:endParaRPr lang="en-GB" kern="100" dirty="0">
              <a:effectLst/>
              <a:latin typeface="Aptos" panose="020B0004020202020204" pitchFamily="34" charset="0"/>
              <a:ea typeface="Calibri" panose="020F0502020204030204" pitchFamily="34" charset="0"/>
              <a:cs typeface="Arial" panose="020B0604020202020204" pitchFamily="34" charset="0"/>
            </a:endParaRPr>
          </a:p>
          <a:p>
            <a:pPr marL="285750" indent="-285750">
              <a:buFont typeface="Arial" panose="020B0604020202020204" pitchFamily="34" charset="0"/>
              <a:buChar char="•"/>
            </a:pPr>
            <a:r>
              <a:rPr lang="en-GB" kern="100" dirty="0">
                <a:effectLst/>
                <a:latin typeface="Aptos" panose="020B0004020202020204" pitchFamily="34" charset="0"/>
                <a:ea typeface="Calibri" panose="020F0502020204030204" pitchFamily="34" charset="0"/>
                <a:cs typeface="Arial" panose="020B0604020202020204" pitchFamily="34" charset="0"/>
              </a:rPr>
              <a:t>There are a variety of Easy read guides and short films to help provide clarity and understanding to our populations.</a:t>
            </a:r>
          </a:p>
          <a:p>
            <a:pPr marL="285750" indent="-285750">
              <a:buFont typeface="Arial" panose="020B0604020202020204" pitchFamily="34" charset="0"/>
              <a:buChar char="•"/>
            </a:pPr>
            <a:r>
              <a:rPr lang="en-GB" kern="100" dirty="0">
                <a:effectLst/>
                <a:latin typeface="Aptos" panose="020B0004020202020204" pitchFamily="34" charset="0"/>
                <a:ea typeface="Calibri" panose="020F0502020204030204" pitchFamily="34" charset="0"/>
                <a:cs typeface="Arial" panose="020B0604020202020204" pitchFamily="34" charset="0"/>
              </a:rPr>
              <a:t>We encourage services to make use of any of the resources here that would help ensure people with learning disabilities and autistic people are supported to access the care and treatment they need.</a:t>
            </a:r>
          </a:p>
          <a:p>
            <a:r>
              <a:rPr lang="en-GB" kern="100" dirty="0">
                <a:effectLst/>
                <a:latin typeface="Aptos" panose="020B0004020202020204" pitchFamily="34" charset="0"/>
                <a:ea typeface="Calibri" panose="020F0502020204030204" pitchFamily="34" charset="0"/>
                <a:cs typeface="Arial" panose="020B0604020202020204" pitchFamily="34" charset="0"/>
              </a:rPr>
              <a:t> </a:t>
            </a:r>
          </a:p>
          <a:p>
            <a:endParaRPr lang="en-GB" kern="100" dirty="0">
              <a:effectLst/>
              <a:latin typeface="Aptos" panose="020B0004020202020204" pitchFamily="34" charset="0"/>
              <a:ea typeface="Calibri" panose="020F0502020204030204" pitchFamily="34" charset="0"/>
              <a:cs typeface="Arial" panose="020B0604020202020204" pitchFamily="34" charset="0"/>
            </a:endParaRPr>
          </a:p>
          <a:p>
            <a:pPr>
              <a:lnSpc>
                <a:spcPct val="107000"/>
              </a:lnSpc>
              <a:spcAft>
                <a:spcPts val="800"/>
              </a:spcAft>
            </a:pPr>
            <a:r>
              <a:rPr lang="en-GB" b="1" dirty="0">
                <a:solidFill>
                  <a:srgbClr val="030303"/>
                </a:solidFill>
                <a:effectLst/>
                <a:latin typeface="Aptos" panose="020B0004020202020204" pitchFamily="34" charset="0"/>
                <a:ea typeface="Aptos" panose="020B0004020202020204" pitchFamily="34" charset="0"/>
                <a:cs typeface="Arial" panose="020B0604020202020204" pitchFamily="34" charset="0"/>
              </a:rPr>
              <a:t>Health and Care Passport template and guidance - </a:t>
            </a:r>
            <a:r>
              <a:rPr lang="en-GB" dirty="0">
                <a:latin typeface="Aptos" panose="020B0004020202020204" pitchFamily="34" charset="0"/>
                <a:cs typeface="Arial" panose="020B0604020202020204" pitchFamily="34" charset="0"/>
                <a:hlinkClick r:id="rId22"/>
              </a:rPr>
              <a:t>NHS England » Health and care passports</a:t>
            </a:r>
            <a:r>
              <a:rPr lang="en-GB" dirty="0">
                <a:latin typeface="Aptos" panose="020B0004020202020204" pitchFamily="34" charset="0"/>
                <a:cs typeface="Arial" panose="020B0604020202020204" pitchFamily="34" charset="0"/>
              </a:rPr>
              <a:t> </a:t>
            </a:r>
          </a:p>
          <a:p>
            <a:pPr marL="285750" indent="-285750">
              <a:lnSpc>
                <a:spcPct val="107000"/>
              </a:lnSpc>
              <a:spcAft>
                <a:spcPts val="800"/>
              </a:spcAft>
              <a:buFont typeface="Arial" panose="020B0604020202020204" pitchFamily="34" charset="0"/>
              <a:buChar char="•"/>
            </a:pPr>
            <a:r>
              <a:rPr lang="en-GB" dirty="0">
                <a:solidFill>
                  <a:srgbClr val="030303"/>
                </a:solidFill>
                <a:effectLst/>
                <a:latin typeface="Aptos" panose="020B0004020202020204" pitchFamily="34" charset="0"/>
                <a:ea typeface="Aptos" panose="020B0004020202020204" pitchFamily="34" charset="0"/>
                <a:cs typeface="Arial" panose="020B0604020202020204" pitchFamily="34" charset="0"/>
              </a:rPr>
              <a:t>The </a:t>
            </a:r>
            <a:r>
              <a:rPr lang="en-GB" u="sng" dirty="0">
                <a:solidFill>
                  <a:srgbClr val="005EB8"/>
                </a:solidFill>
                <a:effectLst/>
                <a:latin typeface="Aptos" panose="020B0004020202020204" pitchFamily="34" charset="0"/>
                <a:ea typeface="Aptos" panose="020B0004020202020204" pitchFamily="34" charset="0"/>
                <a:cs typeface="Arial" panose="020B0604020202020204" pitchFamily="34" charset="0"/>
                <a:hlinkClick r:id="rId23"/>
              </a:rPr>
              <a:t>plain English</a:t>
            </a:r>
            <a:r>
              <a:rPr lang="en-GB" dirty="0">
                <a:solidFill>
                  <a:srgbClr val="030303"/>
                </a:solidFill>
                <a:effectLst/>
                <a:latin typeface="Aptos" panose="020B0004020202020204" pitchFamily="34" charset="0"/>
                <a:ea typeface="Aptos" panose="020B0004020202020204" pitchFamily="34" charset="0"/>
                <a:cs typeface="Arial" panose="020B0604020202020204" pitchFamily="34" charset="0"/>
              </a:rPr>
              <a:t> and </a:t>
            </a:r>
            <a:r>
              <a:rPr lang="en-GB" u="sng" dirty="0">
                <a:solidFill>
                  <a:srgbClr val="005EB8"/>
                </a:solidFill>
                <a:effectLst/>
                <a:latin typeface="Aptos" panose="020B0004020202020204" pitchFamily="34" charset="0"/>
                <a:ea typeface="Aptos" panose="020B0004020202020204" pitchFamily="34" charset="0"/>
                <a:cs typeface="Arial" panose="020B0604020202020204" pitchFamily="34" charset="0"/>
                <a:hlinkClick r:id="rId24"/>
              </a:rPr>
              <a:t>easy read</a:t>
            </a:r>
            <a:r>
              <a:rPr lang="en-GB" dirty="0">
                <a:solidFill>
                  <a:srgbClr val="030303"/>
                </a:solidFill>
                <a:effectLst/>
                <a:latin typeface="Aptos" panose="020B0004020202020204" pitchFamily="34" charset="0"/>
                <a:ea typeface="Aptos" panose="020B0004020202020204" pitchFamily="34" charset="0"/>
                <a:cs typeface="Arial" panose="020B0604020202020204" pitchFamily="34" charset="0"/>
              </a:rPr>
              <a:t> guidance on how to the complete the health and care passport template is for people with a learning disability, autistic people, their families and carers.</a:t>
            </a:r>
          </a:p>
        </p:txBody>
      </p:sp>
      <p:sp>
        <p:nvSpPr>
          <p:cNvPr id="6" name="Rectangle: Rounded Corners 5">
            <a:extLst>
              <a:ext uri="{FF2B5EF4-FFF2-40B4-BE49-F238E27FC236}">
                <a16:creationId xmlns:a16="http://schemas.microsoft.com/office/drawing/2014/main" id="{180C8A2C-A7FD-8316-F133-7FB2164D492C}"/>
              </a:ext>
            </a:extLst>
          </p:cNvPr>
          <p:cNvSpPr/>
          <p:nvPr/>
        </p:nvSpPr>
        <p:spPr>
          <a:xfrm>
            <a:off x="1563757" y="618474"/>
            <a:ext cx="6019800" cy="609600"/>
          </a:xfrm>
          <a:prstGeom prst="roundRect">
            <a:avLst/>
          </a:prstGeom>
          <a:solidFill>
            <a:schemeClr val="accent4">
              <a:lumMod val="40000"/>
              <a:lumOff val="6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nSpc>
                <a:spcPct val="115000"/>
              </a:lnSpc>
              <a:spcAft>
                <a:spcPts val="800"/>
              </a:spcAft>
            </a:pPr>
            <a:r>
              <a:rPr lang="en-GB" sz="2400" b="1" dirty="0">
                <a:solidFill>
                  <a:schemeClr val="tx1"/>
                </a:solidFill>
                <a:latin typeface="Aptos" panose="020B0004020202020204" pitchFamily="34" charset="0"/>
                <a:cs typeface="Arial" panose="020B0604020202020204" pitchFamily="34" charset="0"/>
              </a:rPr>
              <a:t>Further resources and training available:</a:t>
            </a:r>
            <a:endParaRPr lang="en-GB" sz="2400" b="1" dirty="0">
              <a:solidFill>
                <a:schemeClr val="tx1"/>
              </a:solidFill>
              <a:highlight>
                <a:srgbClr val="00FF00"/>
              </a:highlight>
              <a:latin typeface="Aptos" panose="020B0004020202020204" pitchFamily="34" charset="0"/>
              <a:cs typeface="Arial" panose="020B0604020202020204" pitchFamily="34" charset="0"/>
            </a:endParaRPr>
          </a:p>
        </p:txBody>
      </p:sp>
    </p:spTree>
    <p:extLst>
      <p:ext uri="{BB962C8B-B14F-4D97-AF65-F5344CB8AC3E}">
        <p14:creationId xmlns:p14="http://schemas.microsoft.com/office/powerpoint/2010/main" val="228997476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4"/>
          <p:cNvSpPr txBox="1"/>
          <p:nvPr/>
        </p:nvSpPr>
        <p:spPr>
          <a:xfrm>
            <a:off x="1028700" y="9595424"/>
            <a:ext cx="16344900" cy="384721"/>
          </a:xfrm>
          <a:prstGeom prst="rect">
            <a:avLst/>
          </a:prstGeom>
        </p:spPr>
        <p:txBody>
          <a:bodyPr wrap="square" lIns="0" tIns="0" rIns="0" bIns="0" rtlCol="0" anchor="t">
            <a:spAutoFit/>
          </a:bodyPr>
          <a:lstStyle/>
          <a:p>
            <a:pPr algn="ctr">
              <a:lnSpc>
                <a:spcPts val="3021"/>
              </a:lnSpc>
            </a:pPr>
            <a:r>
              <a:rPr lang="en-US" sz="2158" dirty="0">
                <a:solidFill>
                  <a:srgbClr val="000000"/>
                </a:solidFill>
                <a:latin typeface="Raavi" panose="020B0502040204020203" pitchFamily="34" charset="0"/>
                <a:cs typeface="Raavi" panose="020B0502040204020203" pitchFamily="34" charset="0"/>
              </a:rPr>
              <a:t>Bracknell Forest      North East Hampshire and Farnham       Royal Borough of Windsor and Maidenhead        Slough        Surrey Heath </a:t>
            </a:r>
          </a:p>
        </p:txBody>
      </p:sp>
      <p:pic>
        <p:nvPicPr>
          <p:cNvPr id="5" name="Picture 4" descr="Logo&#10;&#10;Description automatically generated">
            <a:extLst>
              <a:ext uri="{FF2B5EF4-FFF2-40B4-BE49-F238E27FC236}">
                <a16:creationId xmlns:a16="http://schemas.microsoft.com/office/drawing/2014/main" id="{D69D2555-EB99-BA30-AE5B-FCFF8988530C}"/>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6840200" y="211757"/>
            <a:ext cx="1288773" cy="1010488"/>
          </a:xfrm>
          <a:prstGeom prst="rect">
            <a:avLst/>
          </a:prstGeom>
          <a:noFill/>
          <a:ln>
            <a:noFill/>
          </a:ln>
        </p:spPr>
      </p:pic>
      <p:pic>
        <p:nvPicPr>
          <p:cNvPr id="6" name="Picture 5" descr="Shape, rectangle&#10;&#10;Description automatically generated">
            <a:extLst>
              <a:ext uri="{FF2B5EF4-FFF2-40B4-BE49-F238E27FC236}">
                <a16:creationId xmlns:a16="http://schemas.microsoft.com/office/drawing/2014/main" id="{9F94482B-1AF5-14CB-38CD-7072723D56C9}"/>
              </a:ext>
            </a:extLst>
          </p:cNvPr>
          <p:cNvPicPr>
            <a:picLocks noChangeAspect="1"/>
          </p:cNvPicPr>
          <p:nvPr/>
        </p:nvPicPr>
        <p:blipFill rotWithShape="1">
          <a:blip r:embed="rId3"/>
          <a:srcRect b="82501"/>
          <a:stretch/>
        </p:blipFill>
        <p:spPr bwMode="auto">
          <a:xfrm>
            <a:off x="1219200" y="9375483"/>
            <a:ext cx="15925800" cy="219942"/>
          </a:xfrm>
          <a:prstGeom prst="rect">
            <a:avLst/>
          </a:prstGeom>
          <a:ln>
            <a:noFill/>
          </a:ln>
          <a:extLst>
            <a:ext uri="{53640926-AAD7-44D8-BBD7-CCE9431645EC}">
              <a14:shadowObscured xmlns:a14="http://schemas.microsoft.com/office/drawing/2010/main"/>
            </a:ext>
          </a:extLst>
        </p:spPr>
      </p:pic>
      <p:sp>
        <p:nvSpPr>
          <p:cNvPr id="7" name="Oval 6">
            <a:extLst>
              <a:ext uri="{FF2B5EF4-FFF2-40B4-BE49-F238E27FC236}">
                <a16:creationId xmlns:a16="http://schemas.microsoft.com/office/drawing/2014/main" id="{D5F04D67-DE04-BF65-6BDE-920F48E90414}"/>
              </a:ext>
            </a:extLst>
          </p:cNvPr>
          <p:cNvSpPr/>
          <p:nvPr/>
        </p:nvSpPr>
        <p:spPr>
          <a:xfrm>
            <a:off x="3505200" y="9715500"/>
            <a:ext cx="76200" cy="76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Oval 7">
            <a:extLst>
              <a:ext uri="{FF2B5EF4-FFF2-40B4-BE49-F238E27FC236}">
                <a16:creationId xmlns:a16="http://schemas.microsoft.com/office/drawing/2014/main" id="{19178C35-E10F-F798-4599-363BD8AEB3A1}"/>
              </a:ext>
            </a:extLst>
          </p:cNvPr>
          <p:cNvSpPr/>
          <p:nvPr/>
        </p:nvSpPr>
        <p:spPr>
          <a:xfrm rot="5012199">
            <a:off x="8081246" y="9740080"/>
            <a:ext cx="76200" cy="76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Oval 9">
            <a:extLst>
              <a:ext uri="{FF2B5EF4-FFF2-40B4-BE49-F238E27FC236}">
                <a16:creationId xmlns:a16="http://schemas.microsoft.com/office/drawing/2014/main" id="{8B12BB64-4640-7089-47C5-587F307BB58C}"/>
              </a:ext>
            </a:extLst>
          </p:cNvPr>
          <p:cNvSpPr/>
          <p:nvPr/>
        </p:nvSpPr>
        <p:spPr>
          <a:xfrm rot="5012199">
            <a:off x="13643847" y="9735301"/>
            <a:ext cx="76200" cy="76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Oval 10">
            <a:extLst>
              <a:ext uri="{FF2B5EF4-FFF2-40B4-BE49-F238E27FC236}">
                <a16:creationId xmlns:a16="http://schemas.microsoft.com/office/drawing/2014/main" id="{2ED9487F-4E0E-AD69-16F3-E9FC24B20A1D}"/>
              </a:ext>
            </a:extLst>
          </p:cNvPr>
          <p:cNvSpPr/>
          <p:nvPr/>
        </p:nvSpPr>
        <p:spPr>
          <a:xfrm rot="5012199">
            <a:off x="15015447" y="9749683"/>
            <a:ext cx="76200" cy="76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Rectangle: Rounded Corners 8">
            <a:extLst>
              <a:ext uri="{FF2B5EF4-FFF2-40B4-BE49-F238E27FC236}">
                <a16:creationId xmlns:a16="http://schemas.microsoft.com/office/drawing/2014/main" id="{7D796657-4735-8CF2-3A75-0C61364CDE1B}"/>
              </a:ext>
            </a:extLst>
          </p:cNvPr>
          <p:cNvSpPr/>
          <p:nvPr/>
        </p:nvSpPr>
        <p:spPr>
          <a:xfrm>
            <a:off x="2438400" y="717001"/>
            <a:ext cx="8458200" cy="1404615"/>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n-GB" sz="7200" b="1" dirty="0">
                <a:solidFill>
                  <a:schemeClr val="bg1"/>
                </a:solidFill>
                <a:latin typeface="Aptos" panose="020B0004020202020204" pitchFamily="34" charset="0"/>
                <a:cs typeface="Arial" panose="020B0604020202020204" pitchFamily="34" charset="0"/>
              </a:rPr>
              <a:t>What is “LeDeR”?</a:t>
            </a:r>
          </a:p>
        </p:txBody>
      </p:sp>
      <p:sp>
        <p:nvSpPr>
          <p:cNvPr id="12" name="Rectangle: Diagonal Corners Rounded 11">
            <a:extLst>
              <a:ext uri="{FF2B5EF4-FFF2-40B4-BE49-F238E27FC236}">
                <a16:creationId xmlns:a16="http://schemas.microsoft.com/office/drawing/2014/main" id="{D2158D5D-AC6C-46B6-15D7-6F66107DDBDF}"/>
              </a:ext>
            </a:extLst>
          </p:cNvPr>
          <p:cNvSpPr/>
          <p:nvPr/>
        </p:nvSpPr>
        <p:spPr>
          <a:xfrm>
            <a:off x="419099" y="2271827"/>
            <a:ext cx="15316200" cy="2109673"/>
          </a:xfrm>
          <a:prstGeom prst="round2DiagRect">
            <a:avLst/>
          </a:prstGeom>
          <a:solidFill>
            <a:srgbClr val="FFCCFF"/>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just">
              <a:lnSpc>
                <a:spcPct val="107000"/>
              </a:lnSpc>
              <a:spcAft>
                <a:spcPts val="800"/>
              </a:spcAft>
            </a:pPr>
            <a:r>
              <a:rPr lang="en-GB" sz="2800" b="1" dirty="0">
                <a:solidFill>
                  <a:schemeClr val="tx2"/>
                </a:solidFill>
                <a:effectLst/>
                <a:latin typeface="Aptos" panose="020B0004020202020204" pitchFamily="34" charset="0"/>
                <a:ea typeface="Calibri" panose="020F0502020204030204" pitchFamily="34" charset="0"/>
                <a:cs typeface="Arial" panose="020B0604020202020204" pitchFamily="34" charset="0"/>
              </a:rPr>
              <a:t>LeDeR is a service improvement programme which aims to improve care, reduce health inequalities, and prevent premature mortality of adults with a learning disability and autistic adults by reviewing information about the health and social care support people received. </a:t>
            </a:r>
          </a:p>
        </p:txBody>
      </p:sp>
      <p:sp>
        <p:nvSpPr>
          <p:cNvPr id="13" name="Rectangle: Diagonal Corners Rounded 12">
            <a:extLst>
              <a:ext uri="{FF2B5EF4-FFF2-40B4-BE49-F238E27FC236}">
                <a16:creationId xmlns:a16="http://schemas.microsoft.com/office/drawing/2014/main" id="{8A536328-3074-92CE-8969-E9DF1834CE77}"/>
              </a:ext>
            </a:extLst>
          </p:cNvPr>
          <p:cNvSpPr/>
          <p:nvPr/>
        </p:nvSpPr>
        <p:spPr>
          <a:xfrm>
            <a:off x="3048000" y="4335215"/>
            <a:ext cx="12992099" cy="2468666"/>
          </a:xfrm>
          <a:prstGeom prst="round2DiagRect">
            <a:avLst/>
          </a:prstGeom>
          <a:solidFill>
            <a:srgbClr val="CCFF66"/>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just">
              <a:lnSpc>
                <a:spcPct val="107000"/>
              </a:lnSpc>
              <a:spcAft>
                <a:spcPts val="800"/>
              </a:spcAft>
            </a:pPr>
            <a:r>
              <a:rPr lang="en-GB" sz="2800" b="1" dirty="0">
                <a:solidFill>
                  <a:schemeClr val="tx1"/>
                </a:solidFill>
                <a:effectLst/>
                <a:latin typeface="Aptos" panose="020B0004020202020204" pitchFamily="34" charset="0"/>
                <a:ea typeface="Calibri" panose="020F0502020204030204" pitchFamily="34" charset="0"/>
                <a:cs typeface="Arial" panose="020B0604020202020204" pitchFamily="34" charset="0"/>
              </a:rPr>
              <a:t>The LeDeR programme collates and shares the anonymised information about the deaths of people with learning disabilities and/or autistic people so that common themes, learning points and recommendations can be identified and taken forward into policy and practice improvements.</a:t>
            </a:r>
          </a:p>
        </p:txBody>
      </p:sp>
      <p:sp>
        <p:nvSpPr>
          <p:cNvPr id="14" name="Rectangle: Diagonal Corners Rounded 13">
            <a:extLst>
              <a:ext uri="{FF2B5EF4-FFF2-40B4-BE49-F238E27FC236}">
                <a16:creationId xmlns:a16="http://schemas.microsoft.com/office/drawing/2014/main" id="{580433F9-8553-4C00-4DD5-96F7BB74187F}"/>
              </a:ext>
            </a:extLst>
          </p:cNvPr>
          <p:cNvSpPr/>
          <p:nvPr/>
        </p:nvSpPr>
        <p:spPr>
          <a:xfrm>
            <a:off x="5998460" y="6717568"/>
            <a:ext cx="10515600" cy="2468665"/>
          </a:xfrm>
          <a:prstGeom prst="round2DiagRect">
            <a:avLst/>
          </a:prstGeom>
          <a:solidFill>
            <a:srgbClr val="00FFFF"/>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just"/>
            <a:r>
              <a:rPr lang="en-GB" sz="2800" b="1" dirty="0">
                <a:solidFill>
                  <a:schemeClr val="tx1"/>
                </a:solidFill>
                <a:effectLst/>
                <a:latin typeface="Aptos" panose="020B0004020202020204" pitchFamily="34" charset="0"/>
                <a:ea typeface="Calibri" panose="020F0502020204030204" pitchFamily="34" charset="0"/>
                <a:cs typeface="Arial" panose="020B0604020202020204" pitchFamily="34" charset="0"/>
              </a:rPr>
              <a:t>This bulletin summarises learning from LeDeR reviews with the aim of sharing insights and promoting improvement across our health and social care system.</a:t>
            </a:r>
          </a:p>
        </p:txBody>
      </p:sp>
    </p:spTree>
    <p:extLst>
      <p:ext uri="{BB962C8B-B14F-4D97-AF65-F5344CB8AC3E}">
        <p14:creationId xmlns:p14="http://schemas.microsoft.com/office/powerpoint/2010/main" val="197420468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Logo&#10;&#10;Description automatically generated">
            <a:extLst>
              <a:ext uri="{FF2B5EF4-FFF2-40B4-BE49-F238E27FC236}">
                <a16:creationId xmlns:a16="http://schemas.microsoft.com/office/drawing/2014/main" id="{D69D2555-EB99-BA30-AE5B-FCFF8988530C}"/>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6833542" y="218611"/>
            <a:ext cx="1288773" cy="1010488"/>
          </a:xfrm>
          <a:prstGeom prst="rect">
            <a:avLst/>
          </a:prstGeom>
          <a:noFill/>
          <a:ln>
            <a:noFill/>
          </a:ln>
        </p:spPr>
      </p:pic>
      <p:sp>
        <p:nvSpPr>
          <p:cNvPr id="9" name="Rectangle: Rounded Corners 8">
            <a:extLst>
              <a:ext uri="{FF2B5EF4-FFF2-40B4-BE49-F238E27FC236}">
                <a16:creationId xmlns:a16="http://schemas.microsoft.com/office/drawing/2014/main" id="{7D796657-4735-8CF2-3A75-0C61364CDE1B}"/>
              </a:ext>
            </a:extLst>
          </p:cNvPr>
          <p:cNvSpPr/>
          <p:nvPr/>
        </p:nvSpPr>
        <p:spPr>
          <a:xfrm>
            <a:off x="1219200" y="283458"/>
            <a:ext cx="12801600" cy="816234"/>
          </a:xfrm>
          <a:prstGeom prst="roundRect">
            <a:avLst/>
          </a:prstGeom>
          <a:solidFill>
            <a:schemeClr val="accent4">
              <a:lumMod val="40000"/>
              <a:lumOff val="6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n-GB" sz="2400" b="1" dirty="0">
                <a:solidFill>
                  <a:schemeClr val="tx1"/>
                </a:solidFill>
                <a:latin typeface="Aptos" panose="020B0004020202020204" pitchFamily="34" charset="0"/>
                <a:cs typeface="Arial" panose="020B0604020202020204" pitchFamily="34" charset="0"/>
              </a:rPr>
              <a:t>In the previous issue: Cancer screening. This issue focuses on Health and Care Passports</a:t>
            </a:r>
          </a:p>
        </p:txBody>
      </p:sp>
      <p:sp>
        <p:nvSpPr>
          <p:cNvPr id="12" name="Rectangle: Diagonal Corners Rounded 11">
            <a:extLst>
              <a:ext uri="{FF2B5EF4-FFF2-40B4-BE49-F238E27FC236}">
                <a16:creationId xmlns:a16="http://schemas.microsoft.com/office/drawing/2014/main" id="{D2158D5D-AC6C-46B6-15D7-6F66107DDBDF}"/>
              </a:ext>
            </a:extLst>
          </p:cNvPr>
          <p:cNvSpPr/>
          <p:nvPr/>
        </p:nvSpPr>
        <p:spPr>
          <a:xfrm>
            <a:off x="243142" y="1341782"/>
            <a:ext cx="14852552" cy="8125579"/>
          </a:xfrm>
          <a:prstGeom prst="round2DiagRect">
            <a:avLst/>
          </a:prstGeom>
          <a:solidFill>
            <a:schemeClr val="accent6">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l" fontAlgn="base">
              <a:buNone/>
            </a:pPr>
            <a:r>
              <a:rPr lang="en-GB" sz="1700" dirty="0">
                <a:solidFill>
                  <a:srgbClr val="003087"/>
                </a:solidFill>
                <a:latin typeface="Aptos" panose="020B0004020202020204" pitchFamily="34" charset="0"/>
              </a:rPr>
              <a:t>     Since August 2024, lack of or no reference to Health passports appear repeatedly in the top 5 themes for Frimley ICB </a:t>
            </a:r>
            <a:r>
              <a:rPr lang="en-GB" sz="1700" dirty="0" err="1">
                <a:solidFill>
                  <a:srgbClr val="003087"/>
                </a:solidFill>
                <a:latin typeface="Aptos" panose="020B0004020202020204" pitchFamily="34" charset="0"/>
              </a:rPr>
              <a:t>LeDeR</a:t>
            </a:r>
            <a:r>
              <a:rPr lang="en-GB" sz="1700" dirty="0">
                <a:solidFill>
                  <a:srgbClr val="003087"/>
                </a:solidFill>
                <a:latin typeface="Aptos" panose="020B0004020202020204" pitchFamily="34" charset="0"/>
              </a:rPr>
              <a:t> reviews. The value and importance of these person-centred documents needs to be promoted and remains a priority for the Learning into Action group for our system.</a:t>
            </a:r>
          </a:p>
          <a:p>
            <a:pPr algn="l" fontAlgn="base">
              <a:buNone/>
            </a:pPr>
            <a:endParaRPr lang="en-GB" sz="1700" b="1" dirty="0">
              <a:solidFill>
                <a:srgbClr val="003087"/>
              </a:solidFill>
              <a:latin typeface="Aptos" panose="020B0004020202020204" pitchFamily="34" charset="0"/>
            </a:endParaRPr>
          </a:p>
          <a:p>
            <a:pPr algn="l" fontAlgn="base">
              <a:buNone/>
            </a:pPr>
            <a:r>
              <a:rPr lang="en-GB" sz="1700" b="1" i="0" dirty="0">
                <a:solidFill>
                  <a:srgbClr val="003087"/>
                </a:solidFill>
                <a:effectLst/>
                <a:latin typeface="Aptos" panose="020B0004020202020204" pitchFamily="34" charset="0"/>
              </a:rPr>
              <a:t>What is a health and care passport</a:t>
            </a:r>
          </a:p>
          <a:p>
            <a:pPr algn="l" fontAlgn="base">
              <a:spcAft>
                <a:spcPts val="1125"/>
              </a:spcAft>
              <a:buNone/>
            </a:pPr>
            <a:r>
              <a:rPr lang="en-GB" sz="1700" b="0" i="0" dirty="0">
                <a:solidFill>
                  <a:srgbClr val="202A30"/>
                </a:solidFill>
                <a:effectLst/>
                <a:latin typeface="Aptos" panose="020B0004020202020204" pitchFamily="34" charset="0"/>
              </a:rPr>
              <a:t>It’s good practice for people with a learning disability and autistic people to have a health and care passport which can be regularly updated in response to changes in their health and wellbeing and interaction in the health and care services they use. How, when and who to involve in completing and updating a passport should be guided by the person who owns the passport – local systems should consider what opportunities there may be to prompt a conversation about the health and care passport, for example, during the learning disability annual health check.</a:t>
            </a:r>
          </a:p>
          <a:p>
            <a:pPr algn="l" fontAlgn="base">
              <a:spcAft>
                <a:spcPts val="1125"/>
              </a:spcAft>
              <a:buNone/>
            </a:pPr>
            <a:r>
              <a:rPr lang="en-GB" sz="1700" b="0" i="0" dirty="0">
                <a:solidFill>
                  <a:srgbClr val="202A30"/>
                </a:solidFill>
                <a:effectLst/>
                <a:latin typeface="Aptos" panose="020B0004020202020204" pitchFamily="34" charset="0"/>
              </a:rPr>
              <a:t>It is good practice to have a document as:</a:t>
            </a:r>
          </a:p>
          <a:p>
            <a:pPr algn="l" fontAlgn="base">
              <a:spcAft>
                <a:spcPts val="1125"/>
              </a:spcAft>
              <a:buFont typeface="Arial" panose="020B0604020202020204" pitchFamily="34" charset="0"/>
              <a:buChar char="•"/>
            </a:pPr>
            <a:r>
              <a:rPr lang="en-GB" sz="1700" b="0" i="0" dirty="0">
                <a:solidFill>
                  <a:srgbClr val="202A30"/>
                </a:solidFill>
                <a:effectLst/>
                <a:latin typeface="Aptos" panose="020B0004020202020204" pitchFamily="34" charset="0"/>
              </a:rPr>
              <a:t>a resource for clinical and administrative health and care staff that contains information about the patient to support them to deliver personalised care.</a:t>
            </a:r>
          </a:p>
          <a:p>
            <a:pPr algn="l" fontAlgn="base">
              <a:spcAft>
                <a:spcPts val="1125"/>
              </a:spcAft>
              <a:buFont typeface="Arial" panose="020B0604020202020204" pitchFamily="34" charset="0"/>
              <a:buChar char="•"/>
            </a:pPr>
            <a:r>
              <a:rPr lang="en-GB" sz="1700" b="0" i="0" dirty="0">
                <a:solidFill>
                  <a:srgbClr val="202A30"/>
                </a:solidFill>
                <a:effectLst/>
                <a:latin typeface="Aptos" panose="020B0004020202020204" pitchFamily="34" charset="0"/>
              </a:rPr>
              <a:t>a health and care passport that is owned by the individual. Each person decides what they want to include, who they want to support them to complete it and who it should be shared with.</a:t>
            </a:r>
          </a:p>
          <a:p>
            <a:pPr algn="l" fontAlgn="base">
              <a:spcAft>
                <a:spcPts val="1125"/>
              </a:spcAft>
              <a:buFont typeface="Arial" panose="020B0604020202020204" pitchFamily="34" charset="0"/>
              <a:buChar char="•"/>
            </a:pPr>
            <a:r>
              <a:rPr lang="en-GB" sz="1700" b="0" i="0" dirty="0">
                <a:solidFill>
                  <a:srgbClr val="202A30"/>
                </a:solidFill>
                <a:effectLst/>
                <a:latin typeface="Aptos" panose="020B0004020202020204" pitchFamily="34" charset="0"/>
              </a:rPr>
              <a:t>a resource to support a patient with a learning disability and autistic patients to think about what they want health and care staff to know about them to provide effective care and support and inform care planning.</a:t>
            </a:r>
          </a:p>
          <a:p>
            <a:pPr algn="l" fontAlgn="base">
              <a:spcAft>
                <a:spcPts val="1125"/>
              </a:spcAft>
              <a:buFont typeface="Arial" panose="020B0604020202020204" pitchFamily="34" charset="0"/>
              <a:buChar char="•"/>
            </a:pPr>
            <a:r>
              <a:rPr lang="en-GB" sz="1700" b="0" i="0" dirty="0">
                <a:solidFill>
                  <a:srgbClr val="202A30"/>
                </a:solidFill>
                <a:effectLst/>
                <a:latin typeface="Aptos" panose="020B0004020202020204" pitchFamily="34" charset="0"/>
              </a:rPr>
              <a:t>a tool to support and enable health and care staff to meet key legal duties including the Equality Act 2010, Reasonable Adjustments and the Mental Capacity Act 2005.</a:t>
            </a:r>
          </a:p>
          <a:p>
            <a:pPr algn="l" fontAlgn="base">
              <a:spcAft>
                <a:spcPts val="1125"/>
              </a:spcAft>
              <a:buFont typeface="Arial" panose="020B0604020202020204" pitchFamily="34" charset="0"/>
              <a:buChar char="•"/>
            </a:pPr>
            <a:r>
              <a:rPr lang="en-GB" sz="1700" b="0" i="0" dirty="0">
                <a:solidFill>
                  <a:srgbClr val="202A30"/>
                </a:solidFill>
                <a:effectLst/>
                <a:latin typeface="Aptos" panose="020B0004020202020204" pitchFamily="34" charset="0"/>
              </a:rPr>
              <a:t>a signpost to more detailed information including key care plans such as, eating and drinking, communication and advanced care plans.</a:t>
            </a:r>
          </a:p>
          <a:p>
            <a:pPr algn="l" fontAlgn="base">
              <a:buNone/>
            </a:pPr>
            <a:r>
              <a:rPr lang="en-GB" sz="1700" b="1" i="0" dirty="0">
                <a:solidFill>
                  <a:srgbClr val="003087"/>
                </a:solidFill>
                <a:effectLst/>
                <a:latin typeface="Aptos" panose="020B0004020202020204" pitchFamily="34" charset="0"/>
              </a:rPr>
              <a:t>What a health and care passport is not</a:t>
            </a:r>
          </a:p>
          <a:p>
            <a:pPr algn="l" fontAlgn="base">
              <a:spcAft>
                <a:spcPts val="1125"/>
              </a:spcAft>
              <a:buFont typeface="Arial" panose="020B0604020202020204" pitchFamily="34" charset="0"/>
              <a:buChar char="•"/>
            </a:pPr>
            <a:r>
              <a:rPr lang="en-GB" sz="1700" b="0" i="0" dirty="0">
                <a:solidFill>
                  <a:srgbClr val="202A30"/>
                </a:solidFill>
                <a:effectLst/>
                <a:latin typeface="Aptos" panose="020B0004020202020204" pitchFamily="34" charset="0"/>
              </a:rPr>
              <a:t>it is not a replacement for clinical records.</a:t>
            </a:r>
          </a:p>
          <a:p>
            <a:pPr algn="l" fontAlgn="base">
              <a:spcAft>
                <a:spcPts val="1125"/>
              </a:spcAft>
              <a:buFont typeface="Arial" panose="020B0604020202020204" pitchFamily="34" charset="0"/>
              <a:buChar char="•"/>
            </a:pPr>
            <a:r>
              <a:rPr lang="en-GB" sz="1700" b="0" i="0" dirty="0">
                <a:solidFill>
                  <a:srgbClr val="202A30"/>
                </a:solidFill>
                <a:effectLst/>
                <a:latin typeface="Aptos" panose="020B0004020202020204" pitchFamily="34" charset="0"/>
              </a:rPr>
              <a:t>it is not for the recording of clinical advice or decisions.</a:t>
            </a:r>
          </a:p>
          <a:p>
            <a:pPr algn="l" fontAlgn="base">
              <a:spcAft>
                <a:spcPts val="1125"/>
              </a:spcAft>
              <a:buFont typeface="Arial" panose="020B0604020202020204" pitchFamily="34" charset="0"/>
              <a:buChar char="•"/>
            </a:pPr>
            <a:r>
              <a:rPr lang="en-GB" sz="1700" b="0" i="0" dirty="0">
                <a:solidFill>
                  <a:srgbClr val="202A30"/>
                </a:solidFill>
                <a:effectLst/>
                <a:latin typeface="Aptos" panose="020B0004020202020204" pitchFamily="34" charset="0"/>
              </a:rPr>
              <a:t>it is not a substitute for recording information on the Reasonable Adjustment Digital flag.</a:t>
            </a:r>
          </a:p>
          <a:p>
            <a:pPr algn="l" fontAlgn="base">
              <a:spcAft>
                <a:spcPts val="1125"/>
              </a:spcAft>
              <a:buFont typeface="Arial" panose="020B0604020202020204" pitchFamily="34" charset="0"/>
              <a:buChar char="•"/>
            </a:pPr>
            <a:r>
              <a:rPr lang="en-GB" sz="1700" b="0" i="0" dirty="0">
                <a:solidFill>
                  <a:srgbClr val="202A30"/>
                </a:solidFill>
                <a:effectLst/>
                <a:latin typeface="Aptos" panose="020B0004020202020204" pitchFamily="34" charset="0"/>
              </a:rPr>
              <a:t>it does not replace the need to talk with the patient and their family or key individuals about their care and support.</a:t>
            </a:r>
          </a:p>
          <a:p>
            <a:pPr algn="l" fontAlgn="base">
              <a:spcAft>
                <a:spcPts val="1125"/>
              </a:spcAft>
              <a:buFont typeface="Arial" panose="020B0604020202020204" pitchFamily="34" charset="0"/>
              <a:buChar char="•"/>
            </a:pPr>
            <a:r>
              <a:rPr lang="en-GB" sz="1700" b="0" i="0" dirty="0">
                <a:solidFill>
                  <a:srgbClr val="202A30"/>
                </a:solidFill>
                <a:effectLst/>
                <a:latin typeface="Aptos" panose="020B0004020202020204" pitchFamily="34" charset="0"/>
              </a:rPr>
              <a:t>it is not a care plan nor should it contain care planning information.</a:t>
            </a:r>
          </a:p>
        </p:txBody>
      </p:sp>
      <p:pic>
        <p:nvPicPr>
          <p:cNvPr id="1026" name="Picture 2" descr="NHS health passport | NHS Employers">
            <a:extLst>
              <a:ext uri="{FF2B5EF4-FFF2-40B4-BE49-F238E27FC236}">
                <a16:creationId xmlns:a16="http://schemas.microsoft.com/office/drawing/2014/main" id="{1A0703C4-220E-20F4-7BC9-1A2AD23BC8C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238449" y="1363967"/>
            <a:ext cx="2711087" cy="3829947"/>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4" descr="Health Passport - Staffordshire and Stoke-on-Trent, ICS">
            <a:extLst>
              <a:ext uri="{FF2B5EF4-FFF2-40B4-BE49-F238E27FC236}">
                <a16:creationId xmlns:a16="http://schemas.microsoft.com/office/drawing/2014/main" id="{26ED5983-9BB8-6A12-FC50-85BB517E0DC2}"/>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5193715" y="5306579"/>
            <a:ext cx="2851143" cy="403255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3930213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Diagonal Corners Rounded 1">
            <a:extLst>
              <a:ext uri="{FF2B5EF4-FFF2-40B4-BE49-F238E27FC236}">
                <a16:creationId xmlns:a16="http://schemas.microsoft.com/office/drawing/2014/main" id="{9CADBF07-F546-0E0A-DF45-C9BDE5647F06}"/>
              </a:ext>
            </a:extLst>
          </p:cNvPr>
          <p:cNvSpPr/>
          <p:nvPr/>
        </p:nvSpPr>
        <p:spPr>
          <a:xfrm>
            <a:off x="762000" y="1333500"/>
            <a:ext cx="13944600" cy="8458200"/>
          </a:xfrm>
          <a:prstGeom prst="round2DiagRect">
            <a:avLst/>
          </a:prstGeom>
          <a:solidFill>
            <a:schemeClr val="accent6">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l" fontAlgn="base">
              <a:buNone/>
            </a:pPr>
            <a:r>
              <a:rPr lang="en-GB" sz="1700" b="1" i="0" dirty="0">
                <a:solidFill>
                  <a:srgbClr val="003087"/>
                </a:solidFill>
                <a:effectLst/>
                <a:latin typeface="Aptos" panose="020B0004020202020204" pitchFamily="34" charset="0"/>
              </a:rPr>
              <a:t>	Benefits of a health and care passport</a:t>
            </a:r>
          </a:p>
          <a:p>
            <a:pPr algn="l" fontAlgn="base">
              <a:spcAft>
                <a:spcPts val="1125"/>
              </a:spcAft>
              <a:buFont typeface="Arial" panose="020B0604020202020204" pitchFamily="34" charset="0"/>
              <a:buChar char="•"/>
            </a:pPr>
            <a:r>
              <a:rPr lang="en-GB" sz="1700" dirty="0">
                <a:solidFill>
                  <a:srgbClr val="202A30"/>
                </a:solidFill>
                <a:latin typeface="Aptos" panose="020B0004020202020204" pitchFamily="34" charset="0"/>
              </a:rPr>
              <a:t>E</a:t>
            </a:r>
            <a:r>
              <a:rPr lang="en-GB" sz="1700" b="0" i="0" dirty="0">
                <a:solidFill>
                  <a:srgbClr val="202A30"/>
                </a:solidFill>
                <a:effectLst/>
                <a:latin typeface="Aptos" panose="020B0004020202020204" pitchFamily="34" charset="0"/>
              </a:rPr>
              <a:t>mpower patients and carers – enabling better informed clinical decisions and </a:t>
            </a:r>
            <a:r>
              <a:rPr lang="en-GB" sz="1700" b="0" i="0" u="sng" dirty="0">
                <a:solidFill>
                  <a:srgbClr val="005EB8"/>
                </a:solidFill>
                <a:effectLst/>
                <a:latin typeface="Aptos" panose="020B0004020202020204" pitchFamily="34" charset="0"/>
                <a:hlinkClick r:id="rId2"/>
              </a:rPr>
              <a:t>shared decision making</a:t>
            </a:r>
            <a:endParaRPr lang="en-GB" sz="1700" b="0" i="0" dirty="0">
              <a:solidFill>
                <a:srgbClr val="202A30"/>
              </a:solidFill>
              <a:effectLst/>
              <a:latin typeface="Aptos" panose="020B0004020202020204" pitchFamily="34" charset="0"/>
            </a:endParaRPr>
          </a:p>
          <a:p>
            <a:pPr algn="l" fontAlgn="base">
              <a:spcAft>
                <a:spcPts val="1125"/>
              </a:spcAft>
              <a:buFont typeface="Arial" panose="020B0604020202020204" pitchFamily="34" charset="0"/>
              <a:buChar char="•"/>
            </a:pPr>
            <a:r>
              <a:rPr lang="en-GB" sz="1700" dirty="0">
                <a:solidFill>
                  <a:srgbClr val="202A30"/>
                </a:solidFill>
                <a:latin typeface="Aptos" panose="020B0004020202020204" pitchFamily="34" charset="0"/>
              </a:rPr>
              <a:t>I</a:t>
            </a:r>
            <a:r>
              <a:rPr lang="en-GB" sz="1700" b="0" i="0" dirty="0">
                <a:solidFill>
                  <a:srgbClr val="202A30"/>
                </a:solidFill>
                <a:effectLst/>
                <a:latin typeface="Aptos" panose="020B0004020202020204" pitchFamily="34" charset="0"/>
              </a:rPr>
              <a:t>mprove </a:t>
            </a:r>
            <a:r>
              <a:rPr lang="en-GB" sz="1700" b="0" i="0" u="sng" dirty="0">
                <a:solidFill>
                  <a:srgbClr val="005EB8"/>
                </a:solidFill>
                <a:effectLst/>
                <a:latin typeface="Aptos" panose="020B0004020202020204" pitchFamily="34" charset="0"/>
                <a:hlinkClick r:id="rId3"/>
              </a:rPr>
              <a:t>patient safety</a:t>
            </a:r>
            <a:endParaRPr lang="en-GB" sz="1700" b="0" i="0" dirty="0">
              <a:solidFill>
                <a:srgbClr val="202A30"/>
              </a:solidFill>
              <a:effectLst/>
              <a:latin typeface="Aptos" panose="020B0004020202020204" pitchFamily="34" charset="0"/>
            </a:endParaRPr>
          </a:p>
          <a:p>
            <a:pPr algn="l" fontAlgn="base">
              <a:spcAft>
                <a:spcPts val="1125"/>
              </a:spcAft>
              <a:buFont typeface="Arial" panose="020B0604020202020204" pitchFamily="34" charset="0"/>
              <a:buChar char="•"/>
            </a:pPr>
            <a:r>
              <a:rPr lang="en-GB" sz="1700" b="0" i="0" dirty="0">
                <a:solidFill>
                  <a:srgbClr val="202A30"/>
                </a:solidFill>
                <a:effectLst/>
                <a:latin typeface="Aptos" panose="020B0004020202020204" pitchFamily="34" charset="0"/>
              </a:rPr>
              <a:t>Provide consistent, clear, patient centred information</a:t>
            </a:r>
          </a:p>
          <a:p>
            <a:pPr algn="l" fontAlgn="base">
              <a:spcAft>
                <a:spcPts val="1125"/>
              </a:spcAft>
              <a:buFont typeface="Arial" panose="020B0604020202020204" pitchFamily="34" charset="0"/>
              <a:buChar char="•"/>
            </a:pPr>
            <a:r>
              <a:rPr lang="en-GB" sz="1700" dirty="0">
                <a:solidFill>
                  <a:srgbClr val="202A30"/>
                </a:solidFill>
                <a:latin typeface="Aptos" panose="020B0004020202020204" pitchFamily="34" charset="0"/>
              </a:rPr>
              <a:t>R</a:t>
            </a:r>
            <a:r>
              <a:rPr lang="en-GB" sz="1700" b="0" i="0" dirty="0">
                <a:solidFill>
                  <a:srgbClr val="202A30"/>
                </a:solidFill>
                <a:effectLst/>
                <a:latin typeface="Aptos" panose="020B0004020202020204" pitchFamily="34" charset="0"/>
              </a:rPr>
              <a:t>educe health inequalities</a:t>
            </a:r>
          </a:p>
          <a:p>
            <a:pPr algn="l" fontAlgn="base">
              <a:spcAft>
                <a:spcPts val="1125"/>
              </a:spcAft>
              <a:buFont typeface="Arial" panose="020B0604020202020204" pitchFamily="34" charset="0"/>
              <a:buChar char="•"/>
            </a:pPr>
            <a:r>
              <a:rPr lang="en-GB" sz="1700" b="0" i="0" dirty="0">
                <a:solidFill>
                  <a:srgbClr val="202A30"/>
                </a:solidFill>
                <a:effectLst/>
                <a:latin typeface="Aptos" panose="020B0004020202020204" pitchFamily="34" charset="0"/>
              </a:rPr>
              <a:t>Can support organisations and professionals to meet their legal duties including:</a:t>
            </a:r>
          </a:p>
          <a:p>
            <a:pPr marL="742950" lvl="1" indent="-285750" algn="l" fontAlgn="base">
              <a:spcAft>
                <a:spcPts val="1125"/>
              </a:spcAft>
              <a:buFont typeface="Arial" panose="020B0604020202020204" pitchFamily="34" charset="0"/>
              <a:buChar char="•"/>
            </a:pPr>
            <a:r>
              <a:rPr lang="en-GB" sz="1700" b="0" i="0" dirty="0">
                <a:solidFill>
                  <a:srgbClr val="202A30"/>
                </a:solidFill>
                <a:effectLst/>
                <a:latin typeface="Aptos" panose="020B0004020202020204" pitchFamily="34" charset="0"/>
              </a:rPr>
              <a:t>Mental Capacity Act –</a:t>
            </a:r>
          </a:p>
          <a:p>
            <a:pPr marL="1143000" lvl="2" indent="-228600" algn="l" fontAlgn="base">
              <a:spcAft>
                <a:spcPts val="1125"/>
              </a:spcAft>
              <a:buFont typeface="Arial" panose="020B0604020202020204" pitchFamily="34" charset="0"/>
              <a:buChar char="•"/>
            </a:pPr>
            <a:r>
              <a:rPr lang="en-GB" sz="1700" b="0" i="0" dirty="0">
                <a:solidFill>
                  <a:srgbClr val="202A30"/>
                </a:solidFill>
                <a:effectLst/>
                <a:latin typeface="Aptos" panose="020B0004020202020204" pitchFamily="34" charset="0"/>
              </a:rPr>
              <a:t>particularly supporting best interest decision making and the requirement to include the individual in a decision that affects them if they have been assessed as not having capacity. The content of the passport should give clinicians insight into how to involve someone in a decision that affects them</a:t>
            </a:r>
          </a:p>
          <a:p>
            <a:pPr marL="742950" lvl="1" indent="-285750" algn="l" fontAlgn="base">
              <a:spcAft>
                <a:spcPts val="1125"/>
              </a:spcAft>
              <a:buFont typeface="Arial" panose="020B0604020202020204" pitchFamily="34" charset="0"/>
              <a:buChar char="•"/>
            </a:pPr>
            <a:r>
              <a:rPr lang="en-GB" sz="1700" b="0" i="0" dirty="0">
                <a:solidFill>
                  <a:srgbClr val="202A30"/>
                </a:solidFill>
                <a:effectLst/>
                <a:latin typeface="Aptos" panose="020B0004020202020204" pitchFamily="34" charset="0"/>
              </a:rPr>
              <a:t>Equality duty: reasonable adjustments</a:t>
            </a:r>
          </a:p>
          <a:p>
            <a:pPr marL="1143000" lvl="2" indent="-228600" algn="l" fontAlgn="base">
              <a:spcAft>
                <a:spcPts val="1125"/>
              </a:spcAft>
              <a:buFont typeface="Arial" panose="020B0604020202020204" pitchFamily="34" charset="0"/>
              <a:buChar char="•"/>
            </a:pPr>
            <a:r>
              <a:rPr lang="en-GB" sz="1700" b="0" i="0" dirty="0">
                <a:solidFill>
                  <a:srgbClr val="202A30"/>
                </a:solidFill>
                <a:effectLst/>
                <a:latin typeface="Aptos" panose="020B0004020202020204" pitchFamily="34" charset="0"/>
              </a:rPr>
              <a:t>Providing details which complement information held on the Reasonable Adjustment Digital Flag held on the NHS Spine and provide detail of details related to other protected characteristics including race, culture and ethnicity</a:t>
            </a:r>
          </a:p>
          <a:p>
            <a:pPr>
              <a:buNone/>
            </a:pPr>
            <a:br>
              <a:rPr lang="en-GB" sz="1700" dirty="0">
                <a:latin typeface="Aptos" panose="020B0004020202020204" pitchFamily="34" charset="0"/>
              </a:rPr>
            </a:br>
            <a:r>
              <a:rPr lang="en-GB" sz="1700" b="1" i="0" dirty="0">
                <a:solidFill>
                  <a:srgbClr val="003087"/>
                </a:solidFill>
                <a:effectLst/>
                <a:latin typeface="Aptos" panose="020B0004020202020204" pitchFamily="34" charset="0"/>
              </a:rPr>
              <a:t>Who could benefit from having a health and care passport</a:t>
            </a:r>
          </a:p>
          <a:p>
            <a:pPr algn="l" fontAlgn="base">
              <a:spcAft>
                <a:spcPts val="1125"/>
              </a:spcAft>
              <a:buNone/>
            </a:pPr>
            <a:r>
              <a:rPr lang="en-GB" sz="1700" b="0" i="0" dirty="0">
                <a:solidFill>
                  <a:srgbClr val="202A30"/>
                </a:solidFill>
                <a:effectLst/>
                <a:latin typeface="Aptos" panose="020B0004020202020204" pitchFamily="34" charset="0"/>
              </a:rPr>
              <a:t>Anyone could benefit from having a health and care passport. This guidance is focused on people with a learning disability and autistic people as two groups in particular who could benefit. The content of the passport will be different from person to person – reflecting the needs of the individual.</a:t>
            </a:r>
          </a:p>
          <a:p>
            <a:pPr algn="l" fontAlgn="base">
              <a:spcAft>
                <a:spcPts val="1125"/>
              </a:spcAft>
              <a:buNone/>
            </a:pPr>
            <a:r>
              <a:rPr lang="en-GB" sz="1700" b="0" i="0" dirty="0">
                <a:solidFill>
                  <a:srgbClr val="202A30"/>
                </a:solidFill>
                <a:effectLst/>
                <a:latin typeface="Aptos" panose="020B0004020202020204" pitchFamily="34" charset="0"/>
              </a:rPr>
              <a:t>A passport for a person who has a mild learning disability, who communicates verbally, lives independently and does not have any long-term conditions  is likely to look very different to someone who has a profound learning disability, uses communication aids, needs support with all aspects of daily and has a number of long</a:t>
            </a:r>
            <a:r>
              <a:rPr lang="en-GB" sz="1700" dirty="0">
                <a:solidFill>
                  <a:srgbClr val="202A30"/>
                </a:solidFill>
                <a:latin typeface="Aptos" panose="020B0004020202020204" pitchFamily="34" charset="0"/>
              </a:rPr>
              <a:t>-</a:t>
            </a:r>
            <a:r>
              <a:rPr lang="en-GB" sz="1700" b="0" i="0" dirty="0">
                <a:solidFill>
                  <a:srgbClr val="202A30"/>
                </a:solidFill>
                <a:effectLst/>
                <a:latin typeface="Aptos" panose="020B0004020202020204" pitchFamily="34" charset="0"/>
              </a:rPr>
              <a:t>term conditions.</a:t>
            </a:r>
          </a:p>
          <a:p>
            <a:pPr algn="l" fontAlgn="base">
              <a:spcAft>
                <a:spcPts val="1125"/>
              </a:spcAft>
              <a:buNone/>
            </a:pPr>
            <a:r>
              <a:rPr lang="en-GB" sz="1700" b="0" i="0" dirty="0">
                <a:solidFill>
                  <a:srgbClr val="202A30"/>
                </a:solidFill>
                <a:effectLst/>
                <a:latin typeface="Aptos" panose="020B0004020202020204" pitchFamily="34" charset="0"/>
              </a:rPr>
              <a:t>If there is more information held elsewhere, such as in a communication passport, or an eating and drinking plan then the health and care passport can contain this and inform the reader where, and how, to access additional information.</a:t>
            </a:r>
          </a:p>
          <a:p>
            <a:pPr algn="l" fontAlgn="base">
              <a:spcAft>
                <a:spcPts val="1125"/>
              </a:spcAft>
              <a:buNone/>
            </a:pPr>
            <a:r>
              <a:rPr lang="en-GB" sz="1700" b="0" i="0" dirty="0">
                <a:solidFill>
                  <a:srgbClr val="202A30"/>
                </a:solidFill>
                <a:effectLst/>
                <a:latin typeface="Aptos" panose="020B0004020202020204" pitchFamily="34" charset="0"/>
              </a:rPr>
              <a:t>“it’s a good way to prompt people to think about what needs to be done if someone does needs help” (Family carer adviser, NHS England)</a:t>
            </a:r>
          </a:p>
        </p:txBody>
      </p:sp>
      <p:pic>
        <p:nvPicPr>
          <p:cNvPr id="3" name="Picture 2" descr="Logo&#10;&#10;Description automatically generated">
            <a:extLst>
              <a:ext uri="{FF2B5EF4-FFF2-40B4-BE49-F238E27FC236}">
                <a16:creationId xmlns:a16="http://schemas.microsoft.com/office/drawing/2014/main" id="{727D9E82-BFC5-86E7-6FBB-8A57FC8D1887}"/>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6833542" y="218611"/>
            <a:ext cx="1288773" cy="1010488"/>
          </a:xfrm>
          <a:prstGeom prst="rect">
            <a:avLst/>
          </a:prstGeom>
          <a:noFill/>
          <a:ln>
            <a:noFill/>
          </a:ln>
        </p:spPr>
      </p:pic>
      <p:sp>
        <p:nvSpPr>
          <p:cNvPr id="4" name="Rectangle: Rounded Corners 3">
            <a:extLst>
              <a:ext uri="{FF2B5EF4-FFF2-40B4-BE49-F238E27FC236}">
                <a16:creationId xmlns:a16="http://schemas.microsoft.com/office/drawing/2014/main" id="{10D19EF2-0DAB-DE35-5946-8871C2245D19}"/>
              </a:ext>
            </a:extLst>
          </p:cNvPr>
          <p:cNvSpPr/>
          <p:nvPr/>
        </p:nvSpPr>
        <p:spPr>
          <a:xfrm>
            <a:off x="762000" y="317139"/>
            <a:ext cx="5334000" cy="813432"/>
          </a:xfrm>
          <a:prstGeom prst="roundRect">
            <a:avLst/>
          </a:prstGeom>
          <a:solidFill>
            <a:schemeClr val="accent4">
              <a:lumMod val="40000"/>
              <a:lumOff val="6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n-GB" sz="2400" b="1" dirty="0">
                <a:solidFill>
                  <a:schemeClr val="tx1"/>
                </a:solidFill>
                <a:latin typeface="Aptos" panose="020B0004020202020204" pitchFamily="34" charset="0"/>
                <a:cs typeface="Arial" panose="020B0604020202020204" pitchFamily="34" charset="0"/>
              </a:rPr>
              <a:t>Health and Care passport continued</a:t>
            </a:r>
          </a:p>
        </p:txBody>
      </p:sp>
      <p:pic>
        <p:nvPicPr>
          <p:cNvPr id="5" name="Picture 2" descr="Suffolk and North East Essex Hospital Passports - Suffolk Ordinary Lives">
            <a:extLst>
              <a:ext uri="{FF2B5EF4-FFF2-40B4-BE49-F238E27FC236}">
                <a16:creationId xmlns:a16="http://schemas.microsoft.com/office/drawing/2014/main" id="{050653C6-78EE-9EE8-930C-E637FDD36920}"/>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5204567" y="1495425"/>
            <a:ext cx="2766727" cy="3924000"/>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5" descr="LTHT LD and Autism na platformě X: „It's Learning Disability Week! All our  wards @LeedsHospitals have one of these posters, to prompt staff about  these key themes 😊 (if your area needs">
            <a:extLst>
              <a:ext uri="{FF2B5EF4-FFF2-40B4-BE49-F238E27FC236}">
                <a16:creationId xmlns:a16="http://schemas.microsoft.com/office/drawing/2014/main" id="{1CBAFEF1-C0E1-126F-F5C4-6897AF4CBC75}"/>
              </a:ext>
            </a:extLst>
          </p:cNvPr>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5204567" y="5447926"/>
            <a:ext cx="2840733" cy="4038974"/>
          </a:xfrm>
          <a:prstGeom prst="rect">
            <a:avLst/>
          </a:prstGeom>
          <a:noFill/>
          <a:ln>
            <a:noFill/>
          </a:ln>
        </p:spPr>
      </p:pic>
    </p:spTree>
    <p:extLst>
      <p:ext uri="{BB962C8B-B14F-4D97-AF65-F5344CB8AC3E}">
        <p14:creationId xmlns:p14="http://schemas.microsoft.com/office/powerpoint/2010/main" val="297705604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D735D7A-39B8-D0AF-FAD3-1A03247EA03F}"/>
            </a:ext>
          </a:extLst>
        </p:cNvPr>
        <p:cNvGrpSpPr/>
        <p:nvPr/>
      </p:nvGrpSpPr>
      <p:grpSpPr>
        <a:xfrm>
          <a:off x="0" y="0"/>
          <a:ext cx="0" cy="0"/>
          <a:chOff x="0" y="0"/>
          <a:chExt cx="0" cy="0"/>
        </a:xfrm>
      </p:grpSpPr>
      <p:sp>
        <p:nvSpPr>
          <p:cNvPr id="2" name="Rectangle: Diagonal Corners Rounded 1">
            <a:extLst>
              <a:ext uri="{FF2B5EF4-FFF2-40B4-BE49-F238E27FC236}">
                <a16:creationId xmlns:a16="http://schemas.microsoft.com/office/drawing/2014/main" id="{FA6EDD8C-16AA-4743-7D06-AA46035ADDE4}"/>
              </a:ext>
            </a:extLst>
          </p:cNvPr>
          <p:cNvSpPr/>
          <p:nvPr/>
        </p:nvSpPr>
        <p:spPr>
          <a:xfrm>
            <a:off x="762000" y="1229099"/>
            <a:ext cx="13296900" cy="8562601"/>
          </a:xfrm>
          <a:prstGeom prst="round2DiagRect">
            <a:avLst/>
          </a:prstGeom>
          <a:solidFill>
            <a:schemeClr val="accent6">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fontAlgn="base"/>
            <a:r>
              <a:rPr lang="en-GB" dirty="0"/>
              <a:t>NHS England » Health and care passports: </a:t>
            </a:r>
            <a:r>
              <a:rPr lang="en-GB" dirty="0" err="1"/>
              <a:t>implementati</a:t>
            </a:r>
            <a:endParaRPr lang="en-GB" dirty="0">
              <a:solidFill>
                <a:schemeClr val="tx1"/>
              </a:solidFill>
            </a:endParaRPr>
          </a:p>
          <a:p>
            <a:pPr fontAlgn="base"/>
            <a:r>
              <a:rPr lang="en-GB" sz="1600" b="1" i="0" dirty="0">
                <a:solidFill>
                  <a:srgbClr val="003087"/>
                </a:solidFill>
                <a:effectLst/>
                <a:latin typeface="Aptos" panose="020B0004020202020204" pitchFamily="34" charset="0"/>
              </a:rPr>
              <a:t>            </a:t>
            </a:r>
          </a:p>
          <a:p>
            <a:pPr fontAlgn="base"/>
            <a:endParaRPr lang="en-GB" sz="1600" b="1" dirty="0">
              <a:solidFill>
                <a:srgbClr val="003087"/>
              </a:solidFill>
              <a:latin typeface="Aptos" panose="020B0004020202020204" pitchFamily="34" charset="0"/>
            </a:endParaRPr>
          </a:p>
          <a:p>
            <a:pPr fontAlgn="base"/>
            <a:endParaRPr lang="en-GB" sz="1600" b="1" i="0" dirty="0">
              <a:solidFill>
                <a:srgbClr val="003087"/>
              </a:solidFill>
              <a:effectLst/>
              <a:latin typeface="Aptos" panose="020B0004020202020204" pitchFamily="34" charset="0"/>
            </a:endParaRPr>
          </a:p>
          <a:p>
            <a:pPr fontAlgn="base"/>
            <a:r>
              <a:rPr lang="en-GB" sz="1600" b="1" dirty="0">
                <a:solidFill>
                  <a:srgbClr val="003087"/>
                </a:solidFill>
                <a:latin typeface="Aptos" panose="020B0004020202020204" pitchFamily="34" charset="0"/>
              </a:rPr>
              <a:t>	</a:t>
            </a:r>
          </a:p>
          <a:p>
            <a:pPr fontAlgn="base"/>
            <a:endParaRPr lang="en-GB" sz="1600" b="1" i="0" dirty="0">
              <a:solidFill>
                <a:srgbClr val="003087"/>
              </a:solidFill>
              <a:effectLst/>
              <a:latin typeface="Aptos" panose="020B0004020202020204" pitchFamily="34" charset="0"/>
            </a:endParaRPr>
          </a:p>
          <a:p>
            <a:pPr fontAlgn="base"/>
            <a:endParaRPr lang="en-GB" sz="1600" b="1" dirty="0">
              <a:solidFill>
                <a:srgbClr val="003087"/>
              </a:solidFill>
              <a:latin typeface="Aptos" panose="020B0004020202020204" pitchFamily="34" charset="0"/>
            </a:endParaRPr>
          </a:p>
          <a:p>
            <a:pPr fontAlgn="base"/>
            <a:r>
              <a:rPr lang="en-GB" sz="1600" b="1" i="0" dirty="0">
                <a:solidFill>
                  <a:srgbClr val="003087"/>
                </a:solidFill>
                <a:effectLst/>
                <a:latin typeface="Aptos" panose="020B0004020202020204" pitchFamily="34" charset="0"/>
              </a:rPr>
              <a:t>	</a:t>
            </a:r>
            <a:r>
              <a:rPr lang="en-GB" sz="1700" b="1" i="0" dirty="0">
                <a:solidFill>
                  <a:srgbClr val="003087"/>
                </a:solidFill>
                <a:effectLst/>
                <a:latin typeface="Aptos" panose="020B0004020202020204" pitchFamily="34" charset="0"/>
              </a:rPr>
              <a:t>Guiding principles for a health and care passport for people with a learning disability and autistic people</a:t>
            </a:r>
          </a:p>
          <a:p>
            <a:pPr marL="285750" indent="-285750" algn="l" fontAlgn="base">
              <a:buFont typeface="Arial" panose="020B0604020202020204" pitchFamily="34" charset="0"/>
              <a:buChar char="•"/>
            </a:pPr>
            <a:r>
              <a:rPr lang="en-GB" sz="1700" b="0" i="0" dirty="0">
                <a:solidFill>
                  <a:srgbClr val="202A30"/>
                </a:solidFill>
                <a:effectLst/>
                <a:latin typeface="Aptos" panose="020B0004020202020204" pitchFamily="34" charset="0"/>
              </a:rPr>
              <a:t>The content is owned by the person – </a:t>
            </a:r>
            <a:r>
              <a:rPr lang="en-GB" sz="1700" b="0" i="1" dirty="0">
                <a:solidFill>
                  <a:srgbClr val="202A30"/>
                </a:solidFill>
                <a:effectLst/>
                <a:latin typeface="Aptos" panose="020B0004020202020204" pitchFamily="34" charset="0"/>
              </a:rPr>
              <a:t>and is person centred.</a:t>
            </a:r>
          </a:p>
          <a:p>
            <a:pPr marL="285750" indent="-285750" fontAlgn="base">
              <a:buFont typeface="Arial" panose="020B0604020202020204" pitchFamily="34" charset="0"/>
              <a:buChar char="•"/>
            </a:pPr>
            <a:r>
              <a:rPr lang="en-GB" sz="1700" i="0" dirty="0">
                <a:solidFill>
                  <a:schemeClr val="tx1"/>
                </a:solidFill>
                <a:effectLst/>
                <a:latin typeface="Aptos" panose="020B0004020202020204" pitchFamily="34" charset="0"/>
              </a:rPr>
              <a:t>Structure and format should support planned and unplanned (emergency) contact with health and care services – </a:t>
            </a:r>
            <a:r>
              <a:rPr lang="en-GB" sz="1700" i="1" dirty="0">
                <a:solidFill>
                  <a:schemeClr val="tx1"/>
                </a:solidFill>
                <a:effectLst/>
                <a:latin typeface="Aptos" panose="020B0004020202020204" pitchFamily="34" charset="0"/>
              </a:rPr>
              <a:t>to ensure widely applicable in all situations.</a:t>
            </a:r>
          </a:p>
          <a:p>
            <a:pPr marL="285750" indent="-285750" fontAlgn="base">
              <a:buFont typeface="Arial" panose="020B0604020202020204" pitchFamily="34" charset="0"/>
              <a:buChar char="•"/>
            </a:pPr>
            <a:r>
              <a:rPr lang="en-GB" sz="1700" i="0" dirty="0">
                <a:solidFill>
                  <a:schemeClr val="tx1"/>
                </a:solidFill>
                <a:effectLst/>
                <a:latin typeface="Aptos" panose="020B0004020202020204" pitchFamily="34" charset="0"/>
              </a:rPr>
              <a:t>Information governance in relation to the storage and sharing of individual health and care passports must be in line with the principles of patient confidentiality – </a:t>
            </a:r>
            <a:r>
              <a:rPr lang="en-GB" sz="1700" i="1" dirty="0">
                <a:solidFill>
                  <a:schemeClr val="tx1"/>
                </a:solidFill>
                <a:effectLst/>
                <a:latin typeface="Aptos" panose="020B0004020202020204" pitchFamily="34" charset="0"/>
              </a:rPr>
              <a:t>ensure individuals add to care records safely</a:t>
            </a:r>
            <a:r>
              <a:rPr lang="en-GB" sz="1700" i="0" dirty="0">
                <a:solidFill>
                  <a:schemeClr val="tx1"/>
                </a:solidFill>
                <a:effectLst/>
                <a:latin typeface="Aptos" panose="020B0004020202020204" pitchFamily="34" charset="0"/>
              </a:rPr>
              <a:t>.</a:t>
            </a:r>
          </a:p>
          <a:p>
            <a:pPr marL="285750" indent="-285750" fontAlgn="base">
              <a:buFont typeface="Arial" panose="020B0604020202020204" pitchFamily="34" charset="0"/>
              <a:buChar char="•"/>
            </a:pPr>
            <a:r>
              <a:rPr lang="en-GB" sz="1700" i="0" dirty="0">
                <a:solidFill>
                  <a:schemeClr val="tx1"/>
                </a:solidFill>
                <a:effectLst/>
                <a:latin typeface="Aptos" panose="020B0004020202020204" pitchFamily="34" charset="0"/>
              </a:rPr>
              <a:t>Health and care staff should be aware of the value of health and care passports, take note of and incorporate the content of the passport into the care and support provided to the individual – </a:t>
            </a:r>
            <a:r>
              <a:rPr lang="en-GB" sz="1700" i="1" dirty="0">
                <a:solidFill>
                  <a:schemeClr val="tx1"/>
                </a:solidFill>
                <a:effectLst/>
                <a:latin typeface="Aptos" panose="020B0004020202020204" pitchFamily="34" charset="0"/>
              </a:rPr>
              <a:t>translate the information for everyday care and promote with all staff to utilise</a:t>
            </a:r>
            <a:r>
              <a:rPr lang="en-GB" sz="1700" i="0" dirty="0">
                <a:solidFill>
                  <a:schemeClr val="tx1"/>
                </a:solidFill>
                <a:effectLst/>
                <a:latin typeface="Aptos" panose="020B0004020202020204" pitchFamily="34" charset="0"/>
              </a:rPr>
              <a:t>.</a:t>
            </a:r>
          </a:p>
          <a:p>
            <a:pPr marL="285750" indent="-285750" fontAlgn="base">
              <a:buFont typeface="Arial" panose="020B0604020202020204" pitchFamily="34" charset="0"/>
              <a:buChar char="•"/>
            </a:pPr>
            <a:r>
              <a:rPr lang="en-GB" sz="1700" i="0" dirty="0">
                <a:solidFill>
                  <a:schemeClr val="tx1"/>
                </a:solidFill>
                <a:effectLst/>
                <a:latin typeface="Aptos" panose="020B0004020202020204" pitchFamily="34" charset="0"/>
              </a:rPr>
              <a:t>The passport must be portable to enable its use in a range of settings and locations</a:t>
            </a:r>
          </a:p>
          <a:p>
            <a:pPr marL="285750" indent="-285750" fontAlgn="base">
              <a:buFont typeface="Arial" panose="020B0604020202020204" pitchFamily="34" charset="0"/>
              <a:buChar char="•"/>
            </a:pPr>
            <a:r>
              <a:rPr lang="en-GB" sz="1700" i="0" dirty="0">
                <a:solidFill>
                  <a:schemeClr val="tx1"/>
                </a:solidFill>
                <a:effectLst/>
                <a:latin typeface="Aptos" panose="020B0004020202020204" pitchFamily="34" charset="0"/>
              </a:rPr>
              <a:t>The passport can be in a physical or digital form or a combination of formats - </a:t>
            </a:r>
            <a:r>
              <a:rPr lang="en-GB" sz="1700" b="0" i="1" dirty="0">
                <a:solidFill>
                  <a:srgbClr val="202A30"/>
                </a:solidFill>
                <a:effectLst/>
                <a:latin typeface="Aptos" panose="020B0004020202020204" pitchFamily="34" charset="0"/>
              </a:rPr>
              <a:t>Approximately one third of people with a disability do not have basic digital skills.</a:t>
            </a:r>
            <a:endParaRPr lang="en-GB" sz="1700" i="1" dirty="0">
              <a:solidFill>
                <a:schemeClr val="tx1"/>
              </a:solidFill>
              <a:effectLst/>
              <a:latin typeface="Aptos" panose="020B0004020202020204" pitchFamily="34" charset="0"/>
            </a:endParaRPr>
          </a:p>
          <a:p>
            <a:pPr marL="285750" indent="-285750" fontAlgn="base">
              <a:buFont typeface="Arial" panose="020B0604020202020204" pitchFamily="34" charset="0"/>
              <a:buChar char="•"/>
            </a:pPr>
            <a:r>
              <a:rPr lang="en-GB" sz="1700" i="0" dirty="0">
                <a:solidFill>
                  <a:schemeClr val="tx1"/>
                </a:solidFill>
                <a:effectLst/>
                <a:latin typeface="Aptos" panose="020B0004020202020204" pitchFamily="34" charset="0"/>
              </a:rPr>
              <a:t>Supporting a process for people to review their health and care passports – </a:t>
            </a:r>
            <a:r>
              <a:rPr lang="en-GB" sz="1700" i="1" dirty="0">
                <a:solidFill>
                  <a:schemeClr val="tx1"/>
                </a:solidFill>
                <a:effectLst/>
                <a:latin typeface="Aptos" panose="020B0004020202020204" pitchFamily="34" charset="0"/>
              </a:rPr>
              <a:t>ensure up to date and prompt as required, e.g. AHC</a:t>
            </a:r>
            <a:r>
              <a:rPr lang="en-GB" sz="1700" i="0" dirty="0">
                <a:solidFill>
                  <a:schemeClr val="tx1"/>
                </a:solidFill>
                <a:effectLst/>
                <a:latin typeface="Aptos" panose="020B0004020202020204" pitchFamily="34" charset="0"/>
              </a:rPr>
              <a:t>.</a:t>
            </a:r>
          </a:p>
          <a:p>
            <a:pPr marL="285750" indent="-285750" fontAlgn="base">
              <a:buFont typeface="Arial" panose="020B0604020202020204" pitchFamily="34" charset="0"/>
              <a:buChar char="•"/>
            </a:pPr>
            <a:r>
              <a:rPr lang="en-GB" sz="1700" i="0" dirty="0">
                <a:solidFill>
                  <a:schemeClr val="tx1"/>
                </a:solidFill>
                <a:effectLst/>
                <a:latin typeface="Aptos" panose="020B0004020202020204" pitchFamily="34" charset="0"/>
              </a:rPr>
              <a:t>Health and care passports build on information held in the reasonable adjustments digital flag, giving additional detail to support individuals.</a:t>
            </a:r>
          </a:p>
          <a:p>
            <a:pPr marL="285750" indent="-285750" fontAlgn="base">
              <a:buFont typeface="Arial" panose="020B0604020202020204" pitchFamily="34" charset="0"/>
              <a:buChar char="•"/>
            </a:pPr>
            <a:endParaRPr lang="en-GB" sz="1700" dirty="0">
              <a:solidFill>
                <a:schemeClr val="tx1"/>
              </a:solidFill>
              <a:latin typeface="Aptos" panose="020B0004020202020204" pitchFamily="34" charset="0"/>
            </a:endParaRPr>
          </a:p>
          <a:p>
            <a:pPr fontAlgn="base"/>
            <a:r>
              <a:rPr lang="en-GB" sz="1700" b="1" i="0" dirty="0">
                <a:solidFill>
                  <a:schemeClr val="accent1">
                    <a:lumMod val="75000"/>
                  </a:schemeClr>
                </a:solidFill>
                <a:effectLst/>
                <a:latin typeface="Aptos" panose="020B0004020202020204" pitchFamily="34" charset="0"/>
              </a:rPr>
              <a:t>What can YOU do???</a:t>
            </a:r>
          </a:p>
          <a:p>
            <a:pPr marL="285750" indent="-285750" fontAlgn="base">
              <a:buFontTx/>
              <a:buChar char="-"/>
            </a:pPr>
            <a:r>
              <a:rPr lang="en-GB" sz="1700" dirty="0">
                <a:solidFill>
                  <a:schemeClr val="accent1">
                    <a:lumMod val="75000"/>
                  </a:schemeClr>
                </a:solidFill>
                <a:latin typeface="Aptos" panose="020B0004020202020204" pitchFamily="34" charset="0"/>
              </a:rPr>
              <a:t>Ask if your patients / Clients have an up to date health and care passport – encourage completion if not</a:t>
            </a:r>
          </a:p>
          <a:p>
            <a:pPr marL="285750" indent="-285750" fontAlgn="base">
              <a:buFontTx/>
              <a:buChar char="-"/>
            </a:pPr>
            <a:r>
              <a:rPr lang="en-GB" sz="1700" dirty="0">
                <a:solidFill>
                  <a:schemeClr val="accent1">
                    <a:lumMod val="75000"/>
                  </a:schemeClr>
                </a:solidFill>
                <a:latin typeface="Aptos" panose="020B0004020202020204" pitchFamily="34" charset="0"/>
              </a:rPr>
              <a:t>Include essential details of reasonable adjustments / fears / dislikes can be clearly explained and support excellent care</a:t>
            </a:r>
          </a:p>
          <a:p>
            <a:pPr marL="285750" indent="-285750" fontAlgn="base">
              <a:buFontTx/>
              <a:buChar char="-"/>
            </a:pPr>
            <a:r>
              <a:rPr lang="en-GB" sz="1700" i="0" dirty="0">
                <a:solidFill>
                  <a:schemeClr val="accent1">
                    <a:lumMod val="75000"/>
                  </a:schemeClr>
                </a:solidFill>
                <a:effectLst/>
                <a:latin typeface="Aptos" panose="020B0004020202020204" pitchFamily="34" charset="0"/>
              </a:rPr>
              <a:t>Ensure they and their family / carers </a:t>
            </a:r>
            <a:r>
              <a:rPr lang="en-GB" sz="1700" dirty="0">
                <a:solidFill>
                  <a:schemeClr val="accent1">
                    <a:lumMod val="75000"/>
                  </a:schemeClr>
                </a:solidFill>
                <a:latin typeface="Aptos" panose="020B0004020202020204" pitchFamily="34" charset="0"/>
              </a:rPr>
              <a:t>know where it is situated</a:t>
            </a:r>
          </a:p>
          <a:p>
            <a:pPr marL="285750" indent="-285750" fontAlgn="base">
              <a:buFontTx/>
              <a:buChar char="-"/>
            </a:pPr>
            <a:r>
              <a:rPr lang="en-GB" sz="1700" i="0" dirty="0">
                <a:solidFill>
                  <a:schemeClr val="accent1">
                    <a:lumMod val="75000"/>
                  </a:schemeClr>
                </a:solidFill>
                <a:effectLst/>
                <a:latin typeface="Aptos" panose="020B0004020202020204" pitchFamily="34" charset="0"/>
              </a:rPr>
              <a:t>Multiple copies could be of benefit to share with all health and care professionals that join their care journey but it’s essential to maintain patient confidentiality at all times</a:t>
            </a:r>
          </a:p>
          <a:p>
            <a:pPr marL="285750" indent="-285750" fontAlgn="base">
              <a:buFontTx/>
              <a:buChar char="-"/>
            </a:pPr>
            <a:r>
              <a:rPr lang="en-GB" sz="1700" dirty="0">
                <a:solidFill>
                  <a:schemeClr val="accent1">
                    <a:lumMod val="75000"/>
                  </a:schemeClr>
                </a:solidFill>
                <a:latin typeface="Aptos" panose="020B0004020202020204" pitchFamily="34" charset="0"/>
              </a:rPr>
              <a:t>Review the document if / as needs or situations change</a:t>
            </a:r>
          </a:p>
          <a:p>
            <a:pPr marL="285750" indent="-285750" fontAlgn="base">
              <a:buFontTx/>
              <a:buChar char="-"/>
            </a:pPr>
            <a:r>
              <a:rPr lang="en-GB" sz="1700" dirty="0">
                <a:solidFill>
                  <a:schemeClr val="accent1">
                    <a:lumMod val="75000"/>
                  </a:schemeClr>
                </a:solidFill>
                <a:latin typeface="Aptos" panose="020B0004020202020204" pitchFamily="34" charset="0"/>
              </a:rPr>
              <a:t>There are various versions of Health passport so be mindful when reviewing records, one may be included already</a:t>
            </a:r>
          </a:p>
          <a:p>
            <a:pPr marL="285750" indent="-285750" fontAlgn="base">
              <a:buFontTx/>
              <a:buChar char="-"/>
            </a:pPr>
            <a:r>
              <a:rPr lang="en-GB" sz="1700" dirty="0">
                <a:solidFill>
                  <a:schemeClr val="accent1">
                    <a:lumMod val="75000"/>
                  </a:schemeClr>
                </a:solidFill>
                <a:latin typeface="Aptos" panose="020B0004020202020204" pitchFamily="34" charset="0"/>
              </a:rPr>
              <a:t>Continue to promote good communication around the topic and understand it’s value within all settings</a:t>
            </a:r>
          </a:p>
          <a:p>
            <a:pPr fontAlgn="base"/>
            <a:endParaRPr lang="en-GB" b="1" i="0" dirty="0">
              <a:solidFill>
                <a:schemeClr val="accent1">
                  <a:lumMod val="75000"/>
                </a:schemeClr>
              </a:solidFill>
              <a:effectLst/>
              <a:latin typeface="-apple-system"/>
            </a:endParaRPr>
          </a:p>
          <a:p>
            <a:pPr>
              <a:lnSpc>
                <a:spcPct val="107000"/>
              </a:lnSpc>
              <a:spcAft>
                <a:spcPts val="800"/>
              </a:spcAft>
            </a:pPr>
            <a:r>
              <a:rPr lang="en-GB" b="1" i="0" dirty="0">
                <a:solidFill>
                  <a:schemeClr val="accent1">
                    <a:lumMod val="75000"/>
                  </a:schemeClr>
                </a:solidFill>
                <a:effectLst/>
                <a:latin typeface="-apple-system"/>
              </a:rPr>
              <a:t>Links: </a:t>
            </a:r>
            <a:r>
              <a:rPr lang="en-GB" sz="1700" b="1" dirty="0">
                <a:solidFill>
                  <a:srgbClr val="030303"/>
                </a:solidFill>
                <a:effectLst/>
                <a:latin typeface="Aptos" panose="020B0004020202020204" pitchFamily="34" charset="0"/>
                <a:ea typeface="Aptos" panose="020B0004020202020204" pitchFamily="34" charset="0"/>
                <a:cs typeface="Arial" panose="020B0604020202020204" pitchFamily="34" charset="0"/>
              </a:rPr>
              <a:t>Health and Care Passport template and guidance - </a:t>
            </a:r>
            <a:r>
              <a:rPr lang="en-GB" sz="1700" dirty="0">
                <a:latin typeface="Aptos" panose="020B0004020202020204" pitchFamily="34" charset="0"/>
                <a:cs typeface="Arial" panose="020B0604020202020204" pitchFamily="34" charset="0"/>
                <a:hlinkClick r:id="rId2"/>
              </a:rPr>
              <a:t>NHS England » Health and care passports</a:t>
            </a:r>
            <a:r>
              <a:rPr lang="en-GB" sz="1700" dirty="0">
                <a:latin typeface="Aptos" panose="020B0004020202020204" pitchFamily="34" charset="0"/>
                <a:cs typeface="Arial" panose="020B0604020202020204" pitchFamily="34" charset="0"/>
              </a:rPr>
              <a:t> </a:t>
            </a:r>
          </a:p>
          <a:p>
            <a:pPr marL="285750" indent="-285750">
              <a:lnSpc>
                <a:spcPct val="107000"/>
              </a:lnSpc>
              <a:spcAft>
                <a:spcPts val="800"/>
              </a:spcAft>
              <a:buFont typeface="Arial" panose="020B0604020202020204" pitchFamily="34" charset="0"/>
              <a:buChar char="•"/>
            </a:pPr>
            <a:r>
              <a:rPr lang="en-GB" sz="1700" dirty="0">
                <a:solidFill>
                  <a:srgbClr val="030303"/>
                </a:solidFill>
                <a:effectLst/>
                <a:latin typeface="Aptos" panose="020B0004020202020204" pitchFamily="34" charset="0"/>
                <a:ea typeface="Aptos" panose="020B0004020202020204" pitchFamily="34" charset="0"/>
                <a:cs typeface="Arial" panose="020B0604020202020204" pitchFamily="34" charset="0"/>
              </a:rPr>
              <a:t>The </a:t>
            </a:r>
            <a:r>
              <a:rPr lang="en-GB" sz="1700" u="sng" dirty="0">
                <a:solidFill>
                  <a:srgbClr val="005EB8"/>
                </a:solidFill>
                <a:effectLst/>
                <a:latin typeface="Aptos" panose="020B0004020202020204" pitchFamily="34" charset="0"/>
                <a:ea typeface="Aptos" panose="020B0004020202020204" pitchFamily="34" charset="0"/>
                <a:cs typeface="Arial" panose="020B0604020202020204" pitchFamily="34" charset="0"/>
                <a:hlinkClick r:id="rId3"/>
              </a:rPr>
              <a:t>plain English</a:t>
            </a:r>
            <a:r>
              <a:rPr lang="en-GB" sz="1700" dirty="0">
                <a:solidFill>
                  <a:srgbClr val="030303"/>
                </a:solidFill>
                <a:effectLst/>
                <a:latin typeface="Aptos" panose="020B0004020202020204" pitchFamily="34" charset="0"/>
                <a:ea typeface="Aptos" panose="020B0004020202020204" pitchFamily="34" charset="0"/>
                <a:cs typeface="Arial" panose="020B0604020202020204" pitchFamily="34" charset="0"/>
              </a:rPr>
              <a:t> and </a:t>
            </a:r>
            <a:r>
              <a:rPr lang="en-GB" sz="1700" u="sng" dirty="0">
                <a:solidFill>
                  <a:srgbClr val="005EB8"/>
                </a:solidFill>
                <a:effectLst/>
                <a:latin typeface="Aptos" panose="020B0004020202020204" pitchFamily="34" charset="0"/>
                <a:ea typeface="Aptos" panose="020B0004020202020204" pitchFamily="34" charset="0"/>
                <a:cs typeface="Arial" panose="020B0604020202020204" pitchFamily="34" charset="0"/>
                <a:hlinkClick r:id="rId4"/>
              </a:rPr>
              <a:t>easy read</a:t>
            </a:r>
            <a:r>
              <a:rPr lang="en-GB" sz="1700" dirty="0">
                <a:solidFill>
                  <a:srgbClr val="030303"/>
                </a:solidFill>
                <a:effectLst/>
                <a:latin typeface="Aptos" panose="020B0004020202020204" pitchFamily="34" charset="0"/>
                <a:ea typeface="Aptos" panose="020B0004020202020204" pitchFamily="34" charset="0"/>
                <a:cs typeface="Arial" panose="020B0604020202020204" pitchFamily="34" charset="0"/>
              </a:rPr>
              <a:t> guidance on how to the complete the health and care passport template is for people with a learning disability, autistic people, their families and carers.</a:t>
            </a:r>
          </a:p>
          <a:p>
            <a:pPr fontAlgn="base"/>
            <a:endParaRPr lang="en-GB" b="1" i="0" dirty="0">
              <a:solidFill>
                <a:schemeClr val="accent1">
                  <a:lumMod val="75000"/>
                </a:schemeClr>
              </a:solidFill>
              <a:effectLst/>
              <a:latin typeface="-apple-system"/>
            </a:endParaRPr>
          </a:p>
          <a:p>
            <a:pPr fontAlgn="base"/>
            <a:r>
              <a:rPr lang="en-GB" b="1" i="0" dirty="0">
                <a:solidFill>
                  <a:schemeClr val="accent1">
                    <a:lumMod val="75000"/>
                  </a:schemeClr>
                </a:solidFill>
                <a:effectLst/>
                <a:latin typeface="-apple-system"/>
              </a:rPr>
              <a:t>Reference: </a:t>
            </a:r>
            <a:r>
              <a:rPr lang="en-GB" dirty="0">
                <a:hlinkClick r:id="rId5"/>
              </a:rPr>
              <a:t>NHS England » Health and care passports: implementation guidance</a:t>
            </a:r>
            <a:r>
              <a:rPr lang="en-GB" dirty="0"/>
              <a:t> </a:t>
            </a:r>
            <a:r>
              <a:rPr lang="en-GB" dirty="0">
                <a:solidFill>
                  <a:schemeClr val="tx1"/>
                </a:solidFill>
              </a:rPr>
              <a:t>June 2024</a:t>
            </a:r>
            <a:endParaRPr lang="en-GB" b="1" i="0" dirty="0">
              <a:solidFill>
                <a:schemeClr val="tx1"/>
              </a:solidFill>
              <a:effectLst/>
              <a:latin typeface="-apple-system"/>
            </a:endParaRPr>
          </a:p>
          <a:p>
            <a:pPr fontAlgn="base"/>
            <a:endParaRPr lang="en-GB" b="1" i="0" dirty="0">
              <a:solidFill>
                <a:schemeClr val="accent1">
                  <a:lumMod val="75000"/>
                </a:schemeClr>
              </a:solidFill>
              <a:effectLst/>
              <a:latin typeface="-apple-system"/>
            </a:endParaRPr>
          </a:p>
          <a:p>
            <a:pPr fontAlgn="base"/>
            <a:endParaRPr lang="en-GB" b="1" dirty="0">
              <a:solidFill>
                <a:schemeClr val="accent1">
                  <a:lumMod val="75000"/>
                </a:schemeClr>
              </a:solidFill>
              <a:latin typeface="-apple-system"/>
            </a:endParaRPr>
          </a:p>
          <a:p>
            <a:pPr fontAlgn="base"/>
            <a:endParaRPr lang="en-GB" b="1" i="0" dirty="0">
              <a:solidFill>
                <a:schemeClr val="accent1">
                  <a:lumMod val="75000"/>
                </a:schemeClr>
              </a:solidFill>
              <a:effectLst/>
              <a:latin typeface="-apple-system"/>
            </a:endParaRPr>
          </a:p>
          <a:p>
            <a:pPr fontAlgn="base"/>
            <a:endParaRPr lang="en-GB" b="1" dirty="0">
              <a:solidFill>
                <a:schemeClr val="accent1">
                  <a:lumMod val="75000"/>
                </a:schemeClr>
              </a:solidFill>
              <a:latin typeface="-apple-system"/>
            </a:endParaRPr>
          </a:p>
          <a:p>
            <a:pPr fontAlgn="base"/>
            <a:endParaRPr lang="en-GB" b="1" i="0" dirty="0">
              <a:solidFill>
                <a:schemeClr val="accent1">
                  <a:lumMod val="75000"/>
                </a:schemeClr>
              </a:solidFill>
              <a:effectLst/>
              <a:latin typeface="-apple-system"/>
            </a:endParaRPr>
          </a:p>
          <a:p>
            <a:pPr fontAlgn="base"/>
            <a:endParaRPr lang="en-GB" b="1" dirty="0">
              <a:solidFill>
                <a:schemeClr val="accent1">
                  <a:lumMod val="75000"/>
                </a:schemeClr>
              </a:solidFill>
              <a:latin typeface="-apple-system"/>
            </a:endParaRPr>
          </a:p>
          <a:p>
            <a:pPr algn="l" fontAlgn="base">
              <a:buNone/>
            </a:pPr>
            <a:endParaRPr lang="en-GB" b="0" i="0" dirty="0">
              <a:solidFill>
                <a:srgbClr val="202A30"/>
              </a:solidFill>
              <a:effectLst/>
              <a:latin typeface="-apple-system"/>
            </a:endParaRPr>
          </a:p>
        </p:txBody>
      </p:sp>
      <p:pic>
        <p:nvPicPr>
          <p:cNvPr id="3" name="Picture 2" descr="Logo&#10;&#10;Description automatically generated">
            <a:extLst>
              <a:ext uri="{FF2B5EF4-FFF2-40B4-BE49-F238E27FC236}">
                <a16:creationId xmlns:a16="http://schemas.microsoft.com/office/drawing/2014/main" id="{81A6B209-5D23-E8FC-C318-C981CC397359}"/>
              </a:ext>
            </a:extLst>
          </p:cNvPr>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6833542" y="218611"/>
            <a:ext cx="1288773" cy="1010488"/>
          </a:xfrm>
          <a:prstGeom prst="rect">
            <a:avLst/>
          </a:prstGeom>
          <a:noFill/>
          <a:ln>
            <a:noFill/>
          </a:ln>
        </p:spPr>
      </p:pic>
      <p:pic>
        <p:nvPicPr>
          <p:cNvPr id="6" name="Picture 5" descr="Neurodiversity Passports - Autism Bucks">
            <a:extLst>
              <a:ext uri="{FF2B5EF4-FFF2-40B4-BE49-F238E27FC236}">
                <a16:creationId xmlns:a16="http://schemas.microsoft.com/office/drawing/2014/main" id="{E1E03050-C35E-2488-D8A8-DF5B05CE8738}"/>
              </a:ext>
            </a:extLst>
          </p:cNvPr>
          <p:cNvPicPr>
            <a:picLocks noChangeAspect="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14706600" y="1562100"/>
            <a:ext cx="3217427" cy="3810000"/>
          </a:xfrm>
          <a:prstGeom prst="rect">
            <a:avLst/>
          </a:prstGeom>
          <a:noFill/>
          <a:ln>
            <a:noFill/>
          </a:ln>
        </p:spPr>
      </p:pic>
      <p:pic>
        <p:nvPicPr>
          <p:cNvPr id="7" name="Picture 6" descr="No photo description available.">
            <a:extLst>
              <a:ext uri="{FF2B5EF4-FFF2-40B4-BE49-F238E27FC236}">
                <a16:creationId xmlns:a16="http://schemas.microsoft.com/office/drawing/2014/main" id="{0EE230B7-563A-555B-6B83-17AA69C9C7A5}"/>
              </a:ext>
            </a:extLst>
          </p:cNvPr>
          <p:cNvPicPr>
            <a:picLocks noChangeAspect="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14791889" y="5735180"/>
            <a:ext cx="3144170" cy="3676650"/>
          </a:xfrm>
          <a:prstGeom prst="rect">
            <a:avLst/>
          </a:prstGeom>
          <a:noFill/>
          <a:ln>
            <a:noFill/>
          </a:ln>
        </p:spPr>
      </p:pic>
      <p:sp>
        <p:nvSpPr>
          <p:cNvPr id="8" name="Rectangle: Rounded Corners 7">
            <a:extLst>
              <a:ext uri="{FF2B5EF4-FFF2-40B4-BE49-F238E27FC236}">
                <a16:creationId xmlns:a16="http://schemas.microsoft.com/office/drawing/2014/main" id="{19B18301-5C46-2C38-7318-909BE88D75AF}"/>
              </a:ext>
            </a:extLst>
          </p:cNvPr>
          <p:cNvSpPr/>
          <p:nvPr/>
        </p:nvSpPr>
        <p:spPr>
          <a:xfrm>
            <a:off x="762000" y="317139"/>
            <a:ext cx="5334000" cy="813432"/>
          </a:xfrm>
          <a:prstGeom prst="roundRect">
            <a:avLst/>
          </a:prstGeom>
          <a:solidFill>
            <a:schemeClr val="accent4">
              <a:lumMod val="40000"/>
              <a:lumOff val="6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n-GB" sz="2400" b="1" dirty="0">
                <a:solidFill>
                  <a:schemeClr val="tx1"/>
                </a:solidFill>
                <a:latin typeface="Aptos" panose="020B0004020202020204" pitchFamily="34" charset="0"/>
                <a:cs typeface="Arial" panose="020B0604020202020204" pitchFamily="34" charset="0"/>
              </a:rPr>
              <a:t>Health and Care passport continued</a:t>
            </a:r>
          </a:p>
        </p:txBody>
      </p:sp>
    </p:spTree>
    <p:extLst>
      <p:ext uri="{BB962C8B-B14F-4D97-AF65-F5344CB8AC3E}">
        <p14:creationId xmlns:p14="http://schemas.microsoft.com/office/powerpoint/2010/main" val="110323887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4"/>
          <p:cNvSpPr txBox="1"/>
          <p:nvPr/>
        </p:nvSpPr>
        <p:spPr>
          <a:xfrm>
            <a:off x="1028700" y="9595424"/>
            <a:ext cx="16344900" cy="384721"/>
          </a:xfrm>
          <a:prstGeom prst="rect">
            <a:avLst/>
          </a:prstGeom>
        </p:spPr>
        <p:txBody>
          <a:bodyPr wrap="square" lIns="0" tIns="0" rIns="0" bIns="0" rtlCol="0" anchor="t">
            <a:spAutoFit/>
          </a:bodyPr>
          <a:lstStyle/>
          <a:p>
            <a:pPr algn="ctr">
              <a:lnSpc>
                <a:spcPts val="3021"/>
              </a:lnSpc>
            </a:pPr>
            <a:r>
              <a:rPr lang="en-US" sz="2158" dirty="0">
                <a:solidFill>
                  <a:srgbClr val="000000"/>
                </a:solidFill>
                <a:latin typeface="Raavi" panose="020B0502040204020203" pitchFamily="34" charset="0"/>
                <a:cs typeface="Raavi" panose="020B0502040204020203" pitchFamily="34" charset="0"/>
              </a:rPr>
              <a:t>Bracknell Forest      North East Hampshire and Farnham       Royal Borough of Windsor and Maidenhead        Slough        Surrey Heath </a:t>
            </a:r>
          </a:p>
        </p:txBody>
      </p:sp>
      <p:pic>
        <p:nvPicPr>
          <p:cNvPr id="5" name="Picture 4" descr="Logo&#10;&#10;Description automatically generated">
            <a:extLst>
              <a:ext uri="{FF2B5EF4-FFF2-40B4-BE49-F238E27FC236}">
                <a16:creationId xmlns:a16="http://schemas.microsoft.com/office/drawing/2014/main" id="{D69D2555-EB99-BA30-AE5B-FCFF8988530C}"/>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5856227" y="494610"/>
            <a:ext cx="1288773" cy="1010488"/>
          </a:xfrm>
          <a:prstGeom prst="rect">
            <a:avLst/>
          </a:prstGeom>
          <a:noFill/>
          <a:ln>
            <a:noFill/>
          </a:ln>
        </p:spPr>
      </p:pic>
      <p:pic>
        <p:nvPicPr>
          <p:cNvPr id="6" name="Picture 5" descr="Shape, rectangle&#10;&#10;Description automatically generated">
            <a:extLst>
              <a:ext uri="{FF2B5EF4-FFF2-40B4-BE49-F238E27FC236}">
                <a16:creationId xmlns:a16="http://schemas.microsoft.com/office/drawing/2014/main" id="{9F94482B-1AF5-14CB-38CD-7072723D56C9}"/>
              </a:ext>
            </a:extLst>
          </p:cNvPr>
          <p:cNvPicPr>
            <a:picLocks noChangeAspect="1"/>
          </p:cNvPicPr>
          <p:nvPr/>
        </p:nvPicPr>
        <p:blipFill rotWithShape="1">
          <a:blip r:embed="rId3"/>
          <a:srcRect b="82501"/>
          <a:stretch/>
        </p:blipFill>
        <p:spPr bwMode="auto">
          <a:xfrm>
            <a:off x="1219200" y="9375483"/>
            <a:ext cx="15925800" cy="219942"/>
          </a:xfrm>
          <a:prstGeom prst="rect">
            <a:avLst/>
          </a:prstGeom>
          <a:ln>
            <a:noFill/>
          </a:ln>
          <a:extLst>
            <a:ext uri="{53640926-AAD7-44D8-BBD7-CCE9431645EC}">
              <a14:shadowObscured xmlns:a14="http://schemas.microsoft.com/office/drawing/2010/main"/>
            </a:ext>
          </a:extLst>
        </p:spPr>
      </p:pic>
      <p:sp>
        <p:nvSpPr>
          <p:cNvPr id="7" name="Oval 6">
            <a:extLst>
              <a:ext uri="{FF2B5EF4-FFF2-40B4-BE49-F238E27FC236}">
                <a16:creationId xmlns:a16="http://schemas.microsoft.com/office/drawing/2014/main" id="{D5F04D67-DE04-BF65-6BDE-920F48E90414}"/>
              </a:ext>
            </a:extLst>
          </p:cNvPr>
          <p:cNvSpPr/>
          <p:nvPr/>
        </p:nvSpPr>
        <p:spPr>
          <a:xfrm>
            <a:off x="3505200" y="9715500"/>
            <a:ext cx="76200" cy="76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Oval 7">
            <a:extLst>
              <a:ext uri="{FF2B5EF4-FFF2-40B4-BE49-F238E27FC236}">
                <a16:creationId xmlns:a16="http://schemas.microsoft.com/office/drawing/2014/main" id="{19178C35-E10F-F798-4599-363BD8AEB3A1}"/>
              </a:ext>
            </a:extLst>
          </p:cNvPr>
          <p:cNvSpPr/>
          <p:nvPr/>
        </p:nvSpPr>
        <p:spPr>
          <a:xfrm rot="5012199">
            <a:off x="8081246" y="9740080"/>
            <a:ext cx="76200" cy="76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Oval 9">
            <a:extLst>
              <a:ext uri="{FF2B5EF4-FFF2-40B4-BE49-F238E27FC236}">
                <a16:creationId xmlns:a16="http://schemas.microsoft.com/office/drawing/2014/main" id="{8B12BB64-4640-7089-47C5-587F307BB58C}"/>
              </a:ext>
            </a:extLst>
          </p:cNvPr>
          <p:cNvSpPr/>
          <p:nvPr/>
        </p:nvSpPr>
        <p:spPr>
          <a:xfrm rot="5012199">
            <a:off x="13643847" y="9735301"/>
            <a:ext cx="76200" cy="76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Oval 10">
            <a:extLst>
              <a:ext uri="{FF2B5EF4-FFF2-40B4-BE49-F238E27FC236}">
                <a16:creationId xmlns:a16="http://schemas.microsoft.com/office/drawing/2014/main" id="{2ED9487F-4E0E-AD69-16F3-E9FC24B20A1D}"/>
              </a:ext>
            </a:extLst>
          </p:cNvPr>
          <p:cNvSpPr/>
          <p:nvPr/>
        </p:nvSpPr>
        <p:spPr>
          <a:xfrm rot="5012199">
            <a:off x="15015447" y="9749683"/>
            <a:ext cx="76200" cy="76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Rectangle: Rounded Corners 8">
            <a:extLst>
              <a:ext uri="{FF2B5EF4-FFF2-40B4-BE49-F238E27FC236}">
                <a16:creationId xmlns:a16="http://schemas.microsoft.com/office/drawing/2014/main" id="{7D796657-4735-8CF2-3A75-0C61364CDE1B}"/>
              </a:ext>
            </a:extLst>
          </p:cNvPr>
          <p:cNvSpPr/>
          <p:nvPr/>
        </p:nvSpPr>
        <p:spPr>
          <a:xfrm>
            <a:off x="419099" y="717001"/>
            <a:ext cx="14897101" cy="1404615"/>
          </a:xfrm>
          <a:prstGeom prst="roundRect">
            <a:avLst/>
          </a:prstGeom>
          <a:solidFill>
            <a:schemeClr val="accent5">
              <a:lumMod val="60000"/>
              <a:lumOff val="4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n-GB" sz="2400" b="1" dirty="0">
                <a:solidFill>
                  <a:schemeClr val="tx1"/>
                </a:solidFill>
                <a:latin typeface="Aptos" panose="020B0004020202020204" pitchFamily="34" charset="0"/>
                <a:cs typeface="Arial" panose="020B0604020202020204" pitchFamily="34" charset="0"/>
              </a:rPr>
              <a:t>Some key learning points from recent LeDeR reviews…</a:t>
            </a:r>
          </a:p>
        </p:txBody>
      </p:sp>
      <p:sp>
        <p:nvSpPr>
          <p:cNvPr id="2" name="TextBox 1">
            <a:extLst>
              <a:ext uri="{FF2B5EF4-FFF2-40B4-BE49-F238E27FC236}">
                <a16:creationId xmlns:a16="http://schemas.microsoft.com/office/drawing/2014/main" id="{FE8B0750-AE30-28D9-ED28-E27F95DDBEE3}"/>
              </a:ext>
            </a:extLst>
          </p:cNvPr>
          <p:cNvSpPr txBox="1"/>
          <p:nvPr/>
        </p:nvSpPr>
        <p:spPr>
          <a:xfrm>
            <a:off x="6017878" y="1748618"/>
            <a:ext cx="4770949" cy="3539430"/>
          </a:xfrm>
          <a:prstGeom prst="rect">
            <a:avLst/>
          </a:prstGeom>
          <a:solidFill>
            <a:schemeClr val="accent3">
              <a:lumMod val="20000"/>
              <a:lumOff val="80000"/>
            </a:schemeClr>
          </a:solidFill>
          <a:ln w="28575">
            <a:solidFill>
              <a:schemeClr val="tx1"/>
            </a:solidFill>
          </a:ln>
        </p:spPr>
        <p:txBody>
          <a:bodyPr wrap="square" rtlCol="0">
            <a:spAutoFit/>
          </a:bodyPr>
          <a:lstStyle/>
          <a:p>
            <a:pPr algn="just"/>
            <a:r>
              <a:rPr lang="en-GB" sz="1600" b="1" dirty="0">
                <a:latin typeface="Aptos" panose="020B0004020202020204" pitchFamily="34" charset="0"/>
                <a:cs typeface="Arial" panose="020B0604020202020204" pitchFamily="34" charset="0"/>
              </a:rPr>
              <a:t>Cancer Screening</a:t>
            </a:r>
          </a:p>
          <a:p>
            <a:pPr algn="just"/>
            <a:r>
              <a:rPr lang="en-GB" sz="1600" dirty="0">
                <a:latin typeface="Aptos" panose="020B0004020202020204" pitchFamily="34" charset="0"/>
                <a:cs typeface="Arial" panose="020B0604020202020204" pitchFamily="34" charset="0"/>
              </a:rPr>
              <a:t>Bowel / Breast / Cervical screening should be offered to all appropriate patients within the designated age groups. It is vital that clear reasoning / explanations are provided, and any anxieties acknowledged with reasonable adjustments being put in place. Lack of screening should be followed up to understand why this has occurred and to support compliance in the future. </a:t>
            </a:r>
            <a:r>
              <a:rPr lang="en-GB" sz="1600" dirty="0">
                <a:solidFill>
                  <a:schemeClr val="tx1"/>
                </a:solidFill>
                <a:latin typeface="Aptos" panose="020B0004020202020204" pitchFamily="34" charset="0"/>
                <a:ea typeface="Calibri" panose="020F0502020204030204" pitchFamily="34" charset="0"/>
                <a:cs typeface="Arial" panose="020B0604020202020204" pitchFamily="34" charset="0"/>
              </a:rPr>
              <a:t>GPs are encouraged to share their lists of eligible people with LD with the NHS screening hubs so that tailored information can be sent to people with their invitations. </a:t>
            </a:r>
            <a:r>
              <a:rPr lang="en-GB" sz="1600" dirty="0">
                <a:latin typeface="Aptos" panose="020B0004020202020204" pitchFamily="34" charset="0"/>
                <a:cs typeface="Arial" panose="020B0604020202020204" pitchFamily="34" charset="0"/>
              </a:rPr>
              <a:t>Capacity also needs to be considered. Noted to be an </a:t>
            </a:r>
            <a:r>
              <a:rPr lang="en-GB" sz="1600" dirty="0" err="1">
                <a:latin typeface="Aptos" panose="020B0004020202020204" pitchFamily="34" charset="0"/>
                <a:cs typeface="Arial" panose="020B0604020202020204" pitchFamily="34" charset="0"/>
              </a:rPr>
              <a:t>LiA</a:t>
            </a:r>
            <a:r>
              <a:rPr lang="en-GB" sz="1600" dirty="0">
                <a:latin typeface="Aptos" panose="020B0004020202020204" pitchFamily="34" charset="0"/>
                <a:cs typeface="Arial" panose="020B0604020202020204" pitchFamily="34" charset="0"/>
              </a:rPr>
              <a:t> priority.</a:t>
            </a:r>
          </a:p>
        </p:txBody>
      </p:sp>
      <p:sp>
        <p:nvSpPr>
          <p:cNvPr id="3" name="TextBox 2">
            <a:extLst>
              <a:ext uri="{FF2B5EF4-FFF2-40B4-BE49-F238E27FC236}">
                <a16:creationId xmlns:a16="http://schemas.microsoft.com/office/drawing/2014/main" id="{4A59F58C-C3A4-7E94-F3D4-52912DC20D33}"/>
              </a:ext>
            </a:extLst>
          </p:cNvPr>
          <p:cNvSpPr txBox="1"/>
          <p:nvPr/>
        </p:nvSpPr>
        <p:spPr>
          <a:xfrm>
            <a:off x="12040931" y="2161172"/>
            <a:ext cx="5088027" cy="1569660"/>
          </a:xfrm>
          <a:prstGeom prst="rect">
            <a:avLst/>
          </a:prstGeom>
          <a:solidFill>
            <a:schemeClr val="accent5">
              <a:lumMod val="20000"/>
              <a:lumOff val="80000"/>
            </a:schemeClr>
          </a:solidFill>
          <a:ln w="28575">
            <a:solidFill>
              <a:schemeClr val="tx1"/>
            </a:solidFill>
          </a:ln>
        </p:spPr>
        <p:txBody>
          <a:bodyPr wrap="square" rtlCol="0">
            <a:spAutoFit/>
          </a:bodyPr>
          <a:lstStyle/>
          <a:p>
            <a:pPr algn="just"/>
            <a:r>
              <a:rPr lang="en-GB" sz="1600" b="1" dirty="0">
                <a:latin typeface="Aptos" panose="020B0004020202020204" pitchFamily="34" charset="0"/>
                <a:cs typeface="Arial" panose="020B0604020202020204" pitchFamily="34" charset="0"/>
              </a:rPr>
              <a:t>Health Passport</a:t>
            </a:r>
          </a:p>
          <a:p>
            <a:pPr algn="just"/>
            <a:r>
              <a:rPr lang="en-GB" sz="1600" dirty="0">
                <a:latin typeface="Aptos" panose="020B0004020202020204" pitchFamily="34" charset="0"/>
              </a:rPr>
              <a:t>An up-to-date health passport can help hospital staff care for and interact with an individual in the best ways. Professionals and carers can help in ensuring a passport is in place and goes with the individual on admission. This was noted as an </a:t>
            </a:r>
            <a:r>
              <a:rPr lang="en-GB" sz="1600" dirty="0" err="1">
                <a:latin typeface="Aptos" panose="020B0004020202020204" pitchFamily="34" charset="0"/>
              </a:rPr>
              <a:t>LiA</a:t>
            </a:r>
            <a:r>
              <a:rPr lang="en-GB" sz="1600" dirty="0">
                <a:latin typeface="Aptos" panose="020B0004020202020204" pitchFamily="34" charset="0"/>
              </a:rPr>
              <a:t> priority.</a:t>
            </a:r>
            <a:endParaRPr lang="en-GB" sz="1600" b="1" dirty="0">
              <a:latin typeface="Aptos" panose="020B0004020202020204" pitchFamily="34" charset="0"/>
              <a:cs typeface="Arial" panose="020B0604020202020204" pitchFamily="34" charset="0"/>
            </a:endParaRPr>
          </a:p>
        </p:txBody>
      </p:sp>
      <p:sp>
        <p:nvSpPr>
          <p:cNvPr id="18" name="TextBox 17">
            <a:extLst>
              <a:ext uri="{FF2B5EF4-FFF2-40B4-BE49-F238E27FC236}">
                <a16:creationId xmlns:a16="http://schemas.microsoft.com/office/drawing/2014/main" id="{F9AC85B6-ADEC-132B-68AA-0C9EF955420A}"/>
              </a:ext>
            </a:extLst>
          </p:cNvPr>
          <p:cNvSpPr txBox="1"/>
          <p:nvPr/>
        </p:nvSpPr>
        <p:spPr>
          <a:xfrm>
            <a:off x="590528" y="5962199"/>
            <a:ext cx="4989638" cy="3293209"/>
          </a:xfrm>
          <a:prstGeom prst="rect">
            <a:avLst/>
          </a:prstGeom>
          <a:solidFill>
            <a:schemeClr val="accent4">
              <a:lumMod val="20000"/>
              <a:lumOff val="80000"/>
            </a:schemeClr>
          </a:solidFill>
          <a:ln w="28575">
            <a:solidFill>
              <a:schemeClr val="tx1"/>
            </a:solidFill>
          </a:ln>
        </p:spPr>
        <p:txBody>
          <a:bodyPr wrap="square" rtlCol="0">
            <a:spAutoFit/>
          </a:bodyPr>
          <a:lstStyle/>
          <a:p>
            <a:pPr algn="just"/>
            <a:r>
              <a:rPr lang="en-GB" sz="1600" b="1" dirty="0">
                <a:latin typeface="Aptos" panose="020B0004020202020204" pitchFamily="34" charset="0"/>
                <a:cs typeface="Arial" panose="020B0604020202020204" pitchFamily="34" charset="0"/>
              </a:rPr>
              <a:t>Communication</a:t>
            </a:r>
          </a:p>
          <a:p>
            <a:pPr algn="just"/>
            <a:r>
              <a:rPr lang="en-GB" sz="1600" dirty="0">
                <a:effectLst/>
                <a:latin typeface="Aptos" panose="020B0004020202020204" pitchFamily="34" charset="0"/>
                <a:cs typeface="Arial" panose="020B0604020202020204" pitchFamily="34" charset="0"/>
              </a:rPr>
              <a:t>Is essential to </a:t>
            </a:r>
            <a:r>
              <a:rPr lang="en-GB" sz="1600" dirty="0">
                <a:latin typeface="Aptos" panose="020B0004020202020204" pitchFamily="34" charset="0"/>
                <a:cs typeface="Arial" panose="020B0604020202020204" pitchFamily="34" charset="0"/>
              </a:rPr>
              <a:t>ensure high quality care is provided to all patients. It needs to be effective and inclusive from initial contact and throughout the care journey. This includes with family and carers, between NHS and private providers and essentially working between acute / primary care, supporting colleagues for best practice. Communications with Care homes is crucial from any provider service. They need to be involved in the management and discharge planning of all their residents / patients with attention provided to medicine changes. They can often contribute valuable behavioural and general knowledge of the individuals. </a:t>
            </a:r>
            <a:endParaRPr lang="en-GB" sz="1600" dirty="0">
              <a:effectLst/>
              <a:latin typeface="Aptos" panose="020B0004020202020204" pitchFamily="34" charset="0"/>
              <a:cs typeface="Arial" panose="020B0604020202020204" pitchFamily="34" charset="0"/>
            </a:endParaRPr>
          </a:p>
        </p:txBody>
      </p:sp>
      <p:sp>
        <p:nvSpPr>
          <p:cNvPr id="19" name="TextBox 18">
            <a:extLst>
              <a:ext uri="{FF2B5EF4-FFF2-40B4-BE49-F238E27FC236}">
                <a16:creationId xmlns:a16="http://schemas.microsoft.com/office/drawing/2014/main" id="{E6644F39-0FF2-533F-38C6-9300CE2C938D}"/>
              </a:ext>
            </a:extLst>
          </p:cNvPr>
          <p:cNvSpPr txBox="1"/>
          <p:nvPr/>
        </p:nvSpPr>
        <p:spPr>
          <a:xfrm>
            <a:off x="764269" y="2177981"/>
            <a:ext cx="4960594" cy="2554545"/>
          </a:xfrm>
          <a:prstGeom prst="rect">
            <a:avLst/>
          </a:prstGeom>
          <a:solidFill>
            <a:schemeClr val="tx2">
              <a:lumMod val="20000"/>
              <a:lumOff val="80000"/>
            </a:schemeClr>
          </a:solidFill>
          <a:ln w="28575">
            <a:solidFill>
              <a:schemeClr val="tx1"/>
            </a:solidFill>
          </a:ln>
        </p:spPr>
        <p:txBody>
          <a:bodyPr wrap="square" rtlCol="0">
            <a:spAutoFit/>
          </a:bodyPr>
          <a:lstStyle/>
          <a:p>
            <a:pPr algn="just"/>
            <a:r>
              <a:rPr lang="en-GB" sz="1600" b="1" dirty="0">
                <a:latin typeface="Aptos" panose="020B0004020202020204" pitchFamily="34" charset="0"/>
                <a:cs typeface="Arial" panose="020B0604020202020204" pitchFamily="34" charset="0"/>
              </a:rPr>
              <a:t>Medical Documentation</a:t>
            </a:r>
          </a:p>
          <a:p>
            <a:r>
              <a:rPr lang="en-GB" sz="1600" dirty="0">
                <a:latin typeface="Aptos" panose="020B0004020202020204" pitchFamily="34" charset="0"/>
                <a:cs typeface="Arial" panose="020B0604020202020204" pitchFamily="34" charset="0"/>
              </a:rPr>
              <a:t>All contacts / discussions / assessments / interventions / plans need to be documented clearly and with the appropriate detail to evidence care plans and ensure all those involved are aware of the direction of care. This is key for effective multi-disciplinary care team working, supports informed decisions and continuity of care. Clinicians also have a legal obligation to complete, following a duty of care and professional standards.</a:t>
            </a:r>
          </a:p>
        </p:txBody>
      </p:sp>
      <p:pic>
        <p:nvPicPr>
          <p:cNvPr id="24" name="Picture 23" descr="A red stamp with a circle and text&#10;&#10;Description automatically generated">
            <a:extLst>
              <a:ext uri="{FF2B5EF4-FFF2-40B4-BE49-F238E27FC236}">
                <a16:creationId xmlns:a16="http://schemas.microsoft.com/office/drawing/2014/main" id="{8AAF8089-2709-D989-62F5-496890F9D2D6}"/>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1811000" y="803596"/>
            <a:ext cx="2286000" cy="1216968"/>
          </a:xfrm>
          <a:prstGeom prst="rect">
            <a:avLst/>
          </a:prstGeom>
        </p:spPr>
      </p:pic>
      <p:sp>
        <p:nvSpPr>
          <p:cNvPr id="13" name="TextBox 12">
            <a:extLst>
              <a:ext uri="{FF2B5EF4-FFF2-40B4-BE49-F238E27FC236}">
                <a16:creationId xmlns:a16="http://schemas.microsoft.com/office/drawing/2014/main" id="{459D8D41-950B-11FF-515C-928740AC0679}"/>
              </a:ext>
            </a:extLst>
          </p:cNvPr>
          <p:cNvSpPr txBox="1"/>
          <p:nvPr/>
        </p:nvSpPr>
        <p:spPr>
          <a:xfrm>
            <a:off x="10929940" y="3816791"/>
            <a:ext cx="6829980" cy="1569660"/>
          </a:xfrm>
          <a:prstGeom prst="rect">
            <a:avLst/>
          </a:prstGeom>
          <a:solidFill>
            <a:schemeClr val="accent6">
              <a:lumMod val="20000"/>
              <a:lumOff val="80000"/>
            </a:schemeClr>
          </a:solidFill>
          <a:ln w="28575">
            <a:solidFill>
              <a:schemeClr val="tx1"/>
            </a:solidFill>
          </a:ln>
        </p:spPr>
        <p:txBody>
          <a:bodyPr wrap="square" rtlCol="0">
            <a:spAutoFit/>
          </a:bodyPr>
          <a:lstStyle/>
          <a:p>
            <a:pPr algn="just"/>
            <a:r>
              <a:rPr lang="en-GB" sz="1600" b="1" dirty="0">
                <a:latin typeface="Aptos" panose="020B0004020202020204" pitchFamily="34" charset="0"/>
                <a:cs typeface="Arial" panose="020B0604020202020204" pitchFamily="34" charset="0"/>
              </a:rPr>
              <a:t>Clinical Intervention</a:t>
            </a:r>
          </a:p>
          <a:p>
            <a:pPr algn="just"/>
            <a:r>
              <a:rPr lang="en-GB" sz="1600" dirty="0">
                <a:latin typeface="Aptos" panose="020B0004020202020204" pitchFamily="34" charset="0"/>
                <a:cs typeface="Arial" panose="020B0604020202020204" pitchFamily="34" charset="0"/>
              </a:rPr>
              <a:t>Timely and effective intervention / treatment should be given to all patients in need. Following a holistic and thorough assessment, plans should be put in place following guidelines. This also requires staff to be competent to complete tasks required of them, E.g. management of PICC lines, and to have knowledge of the patients’ presentation, complaint and needs.</a:t>
            </a:r>
          </a:p>
        </p:txBody>
      </p:sp>
      <p:sp>
        <p:nvSpPr>
          <p:cNvPr id="16" name="TextBox 15">
            <a:extLst>
              <a:ext uri="{FF2B5EF4-FFF2-40B4-BE49-F238E27FC236}">
                <a16:creationId xmlns:a16="http://schemas.microsoft.com/office/drawing/2014/main" id="{C8CABE42-0BFE-A220-12A4-3978765FE3F9}"/>
              </a:ext>
            </a:extLst>
          </p:cNvPr>
          <p:cNvSpPr txBox="1"/>
          <p:nvPr/>
        </p:nvSpPr>
        <p:spPr>
          <a:xfrm>
            <a:off x="182026" y="4984668"/>
            <a:ext cx="5192199" cy="830997"/>
          </a:xfrm>
          <a:prstGeom prst="rect">
            <a:avLst/>
          </a:prstGeom>
          <a:solidFill>
            <a:srgbClr val="FFFF99"/>
          </a:solidFill>
          <a:ln w="28575">
            <a:solidFill>
              <a:schemeClr val="tx1"/>
            </a:solidFill>
          </a:ln>
        </p:spPr>
        <p:txBody>
          <a:bodyPr wrap="square" rtlCol="0">
            <a:spAutoFit/>
          </a:bodyPr>
          <a:lstStyle/>
          <a:p>
            <a:pPr algn="just"/>
            <a:r>
              <a:rPr lang="en-GB" sz="1600" b="1" dirty="0">
                <a:latin typeface="Aptos" panose="020B0004020202020204" pitchFamily="34" charset="0"/>
                <a:cs typeface="Arial" panose="020B0604020202020204" pitchFamily="34" charset="0"/>
              </a:rPr>
              <a:t>Immunisations</a:t>
            </a:r>
          </a:p>
          <a:p>
            <a:pPr algn="just"/>
            <a:r>
              <a:rPr lang="en-GB" sz="1600" kern="0" dirty="0">
                <a:solidFill>
                  <a:srgbClr val="000000"/>
                </a:solidFill>
                <a:effectLst/>
                <a:latin typeface="Aptos" panose="020B0004020202020204" pitchFamily="34" charset="0"/>
                <a:ea typeface="Times New Roman" panose="02020603050405020304" pitchFamily="18" charset="0"/>
              </a:rPr>
              <a:t>Immunisations must be regularly provided, invitations sent / provided and followed up. All actions documented.</a:t>
            </a:r>
            <a:endParaRPr lang="en-GB" sz="1600" dirty="0">
              <a:latin typeface="Aptos" panose="020B0004020202020204" pitchFamily="34" charset="0"/>
              <a:cs typeface="Arial" panose="020B0604020202020204" pitchFamily="34" charset="0"/>
            </a:endParaRPr>
          </a:p>
        </p:txBody>
      </p:sp>
      <p:sp>
        <p:nvSpPr>
          <p:cNvPr id="17" name="TextBox 16">
            <a:extLst>
              <a:ext uri="{FF2B5EF4-FFF2-40B4-BE49-F238E27FC236}">
                <a16:creationId xmlns:a16="http://schemas.microsoft.com/office/drawing/2014/main" id="{ED380824-9170-0C16-3707-1B705ACD81D7}"/>
              </a:ext>
            </a:extLst>
          </p:cNvPr>
          <p:cNvSpPr txBox="1"/>
          <p:nvPr/>
        </p:nvSpPr>
        <p:spPr>
          <a:xfrm>
            <a:off x="6587602" y="7231471"/>
            <a:ext cx="5486400" cy="2308324"/>
          </a:xfrm>
          <a:prstGeom prst="rect">
            <a:avLst/>
          </a:prstGeom>
          <a:solidFill>
            <a:srgbClr val="FFFF99"/>
          </a:solidFill>
          <a:ln w="28575">
            <a:solidFill>
              <a:schemeClr val="tx1"/>
            </a:solidFill>
          </a:ln>
        </p:spPr>
        <p:txBody>
          <a:bodyPr wrap="square" rtlCol="0">
            <a:spAutoFit/>
          </a:bodyPr>
          <a:lstStyle/>
          <a:p>
            <a:r>
              <a:rPr lang="en-GB" sz="1600" b="1" dirty="0">
                <a:latin typeface="Aptos" panose="020B0004020202020204" pitchFamily="34" charset="0"/>
              </a:rPr>
              <a:t>Mental health and capacity</a:t>
            </a:r>
          </a:p>
          <a:p>
            <a:r>
              <a:rPr lang="en-GB" sz="1600" dirty="0">
                <a:latin typeface="Aptos" panose="020B0004020202020204" pitchFamily="34" charset="0"/>
              </a:rPr>
              <a:t>A</a:t>
            </a:r>
            <a:r>
              <a:rPr lang="en-GB" sz="1600" dirty="0">
                <a:solidFill>
                  <a:schemeClr val="tx1"/>
                </a:solidFill>
                <a:latin typeface="Aptos" panose="020B0004020202020204" pitchFamily="34" charset="0"/>
              </a:rPr>
              <a:t>n individual’s capacity should be assessed on a decision -by -decision basis, beginning from an assumption that the person has capacity. </a:t>
            </a:r>
          </a:p>
          <a:p>
            <a:r>
              <a:rPr lang="en-GB" sz="1600" dirty="0">
                <a:latin typeface="Aptos" panose="020B0004020202020204" pitchFamily="34" charset="0"/>
              </a:rPr>
              <a:t>This is an essential part of ensuring the right care is provided at the right time and place. </a:t>
            </a:r>
          </a:p>
          <a:p>
            <a:r>
              <a:rPr lang="en-GB" sz="1600" dirty="0">
                <a:latin typeface="Aptos" panose="020B0004020202020204" pitchFamily="34" charset="0"/>
              </a:rPr>
              <a:t>Please ensure appropriate language is used, it is clearly documented and timed / dated so all Health professionals are aware at that specific time of the circumstance.</a:t>
            </a:r>
          </a:p>
        </p:txBody>
      </p:sp>
      <p:sp>
        <p:nvSpPr>
          <p:cNvPr id="20" name="TextBox 19">
            <a:extLst>
              <a:ext uri="{FF2B5EF4-FFF2-40B4-BE49-F238E27FC236}">
                <a16:creationId xmlns:a16="http://schemas.microsoft.com/office/drawing/2014/main" id="{FC13DAD1-4921-ED23-A152-CB1C284CDEC5}"/>
              </a:ext>
            </a:extLst>
          </p:cNvPr>
          <p:cNvSpPr txBox="1"/>
          <p:nvPr/>
        </p:nvSpPr>
        <p:spPr>
          <a:xfrm>
            <a:off x="13081439" y="5469756"/>
            <a:ext cx="4654418" cy="3785652"/>
          </a:xfrm>
          <a:prstGeom prst="rect">
            <a:avLst/>
          </a:prstGeom>
          <a:solidFill>
            <a:schemeClr val="tx2">
              <a:lumMod val="20000"/>
              <a:lumOff val="80000"/>
            </a:schemeClr>
          </a:solidFill>
          <a:ln w="28575">
            <a:solidFill>
              <a:schemeClr val="tx1"/>
            </a:solidFill>
          </a:ln>
        </p:spPr>
        <p:txBody>
          <a:bodyPr wrap="square" rtlCol="0">
            <a:spAutoFit/>
          </a:bodyPr>
          <a:lstStyle/>
          <a:p>
            <a:pPr algn="just"/>
            <a:r>
              <a:rPr lang="en-GB" sz="1600" b="1" dirty="0">
                <a:latin typeface="Aptos" panose="020B0004020202020204" pitchFamily="34" charset="0"/>
                <a:cs typeface="Arial" panose="020B0604020202020204" pitchFamily="34" charset="0"/>
              </a:rPr>
              <a:t>Pain Assessments</a:t>
            </a:r>
          </a:p>
          <a:p>
            <a:pPr algn="just"/>
            <a:r>
              <a:rPr lang="en-GB" sz="1600" dirty="0">
                <a:latin typeface="Aptos" panose="020B0004020202020204" pitchFamily="34" charset="0"/>
                <a:cs typeface="Arial" panose="020B0604020202020204" pitchFamily="34" charset="0"/>
              </a:rPr>
              <a:t>This needs to be recognised and managed well to offer good quality care and life. In patients with limited or no communication skills or difficulty understanding what is happening, knowing your patient well and listening to family / carers is key to recognising changes to behaviour or presentation. There are numerous tools to help including:  The Abbey Pain scale, </a:t>
            </a:r>
            <a:r>
              <a:rPr lang="en-GB" sz="1600" dirty="0" err="1">
                <a:latin typeface="Aptos" panose="020B0004020202020204" pitchFamily="34" charset="0"/>
                <a:cs typeface="Arial" panose="020B0604020202020204" pitchFamily="34" charset="0"/>
              </a:rPr>
              <a:t>DisDat</a:t>
            </a:r>
            <a:r>
              <a:rPr lang="en-GB" sz="1600" dirty="0">
                <a:latin typeface="Aptos" panose="020B0004020202020204" pitchFamily="34" charset="0"/>
                <a:cs typeface="Arial" panose="020B0604020202020204" pitchFamily="34" charset="0"/>
              </a:rPr>
              <a:t>, NCCPC-R, Wong-Baker faces, UPAT – Universal Pain assessment tool. </a:t>
            </a:r>
          </a:p>
          <a:p>
            <a:pPr algn="just"/>
            <a:r>
              <a:rPr lang="en-GB" sz="1600" dirty="0">
                <a:latin typeface="Aptos" panose="020B0004020202020204" pitchFamily="34" charset="0"/>
                <a:cs typeface="Arial" panose="020B0604020202020204" pitchFamily="34" charset="0"/>
              </a:rPr>
              <a:t>Education and awareness with easy read literature should also be provided to support and promote patients to ask for help and know their bodies. E.g. Leeds NHS trust have ‘Tell me about your pain’ toolkit.</a:t>
            </a:r>
          </a:p>
        </p:txBody>
      </p:sp>
      <p:sp>
        <p:nvSpPr>
          <p:cNvPr id="21" name="TextBox 20">
            <a:extLst>
              <a:ext uri="{FF2B5EF4-FFF2-40B4-BE49-F238E27FC236}">
                <a16:creationId xmlns:a16="http://schemas.microsoft.com/office/drawing/2014/main" id="{DF5924B2-67D2-AADC-DE20-AC67781D38A2}"/>
              </a:ext>
            </a:extLst>
          </p:cNvPr>
          <p:cNvSpPr txBox="1"/>
          <p:nvPr/>
        </p:nvSpPr>
        <p:spPr>
          <a:xfrm>
            <a:off x="5724863" y="5527059"/>
            <a:ext cx="6829980" cy="1569660"/>
          </a:xfrm>
          <a:prstGeom prst="rect">
            <a:avLst/>
          </a:prstGeom>
          <a:solidFill>
            <a:schemeClr val="bg1">
              <a:lumMod val="85000"/>
            </a:schemeClr>
          </a:solidFill>
          <a:ln w="28575">
            <a:solidFill>
              <a:schemeClr val="tx1"/>
            </a:solidFill>
          </a:ln>
        </p:spPr>
        <p:txBody>
          <a:bodyPr wrap="square" rtlCol="0">
            <a:spAutoFit/>
          </a:bodyPr>
          <a:lstStyle/>
          <a:p>
            <a:pPr algn="just"/>
            <a:r>
              <a:rPr lang="en-GB" sz="1600" b="1" dirty="0">
                <a:latin typeface="Aptos" panose="020B0004020202020204" pitchFamily="34" charset="0"/>
                <a:cs typeface="Arial" panose="020B0604020202020204" pitchFamily="34" charset="0"/>
              </a:rPr>
              <a:t>Clinical Assessment</a:t>
            </a:r>
          </a:p>
          <a:p>
            <a:pPr algn="just"/>
            <a:r>
              <a:rPr lang="en-GB" sz="1600" dirty="0">
                <a:latin typeface="Aptos" panose="020B0004020202020204" pitchFamily="34" charset="0"/>
                <a:cs typeface="Arial" panose="020B0604020202020204" pitchFamily="34" charset="0"/>
              </a:rPr>
              <a:t>Comprehensive and appropriate assessments for the presenting complaint should be completed for all patients with regular reviews carried out as per national guidelines advise. E.g. Care plan reviews, X-rays screened thoroughly, Falls and VTE assessments. All need to utilise a holistic approach.</a:t>
            </a:r>
          </a:p>
        </p:txBody>
      </p:sp>
    </p:spTree>
    <p:extLst>
      <p:ext uri="{BB962C8B-B14F-4D97-AF65-F5344CB8AC3E}">
        <p14:creationId xmlns:p14="http://schemas.microsoft.com/office/powerpoint/2010/main" val="85682606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4"/>
          <p:cNvSpPr txBox="1"/>
          <p:nvPr/>
        </p:nvSpPr>
        <p:spPr>
          <a:xfrm>
            <a:off x="1028700" y="9595424"/>
            <a:ext cx="16344900" cy="384721"/>
          </a:xfrm>
          <a:prstGeom prst="rect">
            <a:avLst/>
          </a:prstGeom>
        </p:spPr>
        <p:txBody>
          <a:bodyPr wrap="square" lIns="0" tIns="0" rIns="0" bIns="0" rtlCol="0" anchor="t">
            <a:spAutoFit/>
          </a:bodyPr>
          <a:lstStyle/>
          <a:p>
            <a:pPr algn="ctr">
              <a:lnSpc>
                <a:spcPts val="3021"/>
              </a:lnSpc>
            </a:pPr>
            <a:r>
              <a:rPr lang="en-US" sz="2158" dirty="0">
                <a:solidFill>
                  <a:srgbClr val="000000"/>
                </a:solidFill>
                <a:latin typeface="Raavi" panose="020B0502040204020203" pitchFamily="34" charset="0"/>
                <a:cs typeface="Raavi" panose="020B0502040204020203" pitchFamily="34" charset="0"/>
              </a:rPr>
              <a:t>Bracknell Forest      North East Hampshire and Farnham       Royal Borough of Windsor and Maidenhead        Slough        Surrey Heath </a:t>
            </a:r>
          </a:p>
        </p:txBody>
      </p:sp>
      <p:pic>
        <p:nvPicPr>
          <p:cNvPr id="5" name="Picture 4" descr="Logo&#10;&#10;Description automatically generated">
            <a:extLst>
              <a:ext uri="{FF2B5EF4-FFF2-40B4-BE49-F238E27FC236}">
                <a16:creationId xmlns:a16="http://schemas.microsoft.com/office/drawing/2014/main" id="{D69D2555-EB99-BA30-AE5B-FCFF8988530C}"/>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5856227" y="494610"/>
            <a:ext cx="1288773" cy="1010488"/>
          </a:xfrm>
          <a:prstGeom prst="rect">
            <a:avLst/>
          </a:prstGeom>
          <a:noFill/>
          <a:ln>
            <a:noFill/>
          </a:ln>
        </p:spPr>
      </p:pic>
      <p:pic>
        <p:nvPicPr>
          <p:cNvPr id="6" name="Picture 5" descr="Shape, rectangle&#10;&#10;Description automatically generated">
            <a:extLst>
              <a:ext uri="{FF2B5EF4-FFF2-40B4-BE49-F238E27FC236}">
                <a16:creationId xmlns:a16="http://schemas.microsoft.com/office/drawing/2014/main" id="{9F94482B-1AF5-14CB-38CD-7072723D56C9}"/>
              </a:ext>
            </a:extLst>
          </p:cNvPr>
          <p:cNvPicPr>
            <a:picLocks noChangeAspect="1"/>
          </p:cNvPicPr>
          <p:nvPr/>
        </p:nvPicPr>
        <p:blipFill rotWithShape="1">
          <a:blip r:embed="rId3"/>
          <a:srcRect b="82501"/>
          <a:stretch/>
        </p:blipFill>
        <p:spPr bwMode="auto">
          <a:xfrm>
            <a:off x="1219200" y="9375483"/>
            <a:ext cx="15925800" cy="219942"/>
          </a:xfrm>
          <a:prstGeom prst="rect">
            <a:avLst/>
          </a:prstGeom>
          <a:ln>
            <a:noFill/>
          </a:ln>
          <a:extLst>
            <a:ext uri="{53640926-AAD7-44D8-BBD7-CCE9431645EC}">
              <a14:shadowObscured xmlns:a14="http://schemas.microsoft.com/office/drawing/2010/main"/>
            </a:ext>
          </a:extLst>
        </p:spPr>
      </p:pic>
      <p:sp>
        <p:nvSpPr>
          <p:cNvPr id="7" name="Oval 6">
            <a:extLst>
              <a:ext uri="{FF2B5EF4-FFF2-40B4-BE49-F238E27FC236}">
                <a16:creationId xmlns:a16="http://schemas.microsoft.com/office/drawing/2014/main" id="{D5F04D67-DE04-BF65-6BDE-920F48E90414}"/>
              </a:ext>
            </a:extLst>
          </p:cNvPr>
          <p:cNvSpPr/>
          <p:nvPr/>
        </p:nvSpPr>
        <p:spPr>
          <a:xfrm>
            <a:off x="3505200" y="9715500"/>
            <a:ext cx="76200" cy="76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Oval 7">
            <a:extLst>
              <a:ext uri="{FF2B5EF4-FFF2-40B4-BE49-F238E27FC236}">
                <a16:creationId xmlns:a16="http://schemas.microsoft.com/office/drawing/2014/main" id="{19178C35-E10F-F798-4599-363BD8AEB3A1}"/>
              </a:ext>
            </a:extLst>
          </p:cNvPr>
          <p:cNvSpPr/>
          <p:nvPr/>
        </p:nvSpPr>
        <p:spPr>
          <a:xfrm rot="5012199">
            <a:off x="8081246" y="9740080"/>
            <a:ext cx="76200" cy="76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Oval 9">
            <a:extLst>
              <a:ext uri="{FF2B5EF4-FFF2-40B4-BE49-F238E27FC236}">
                <a16:creationId xmlns:a16="http://schemas.microsoft.com/office/drawing/2014/main" id="{8B12BB64-4640-7089-47C5-587F307BB58C}"/>
              </a:ext>
            </a:extLst>
          </p:cNvPr>
          <p:cNvSpPr/>
          <p:nvPr/>
        </p:nvSpPr>
        <p:spPr>
          <a:xfrm rot="5012199">
            <a:off x="13643847" y="9735301"/>
            <a:ext cx="76200" cy="76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Oval 10">
            <a:extLst>
              <a:ext uri="{FF2B5EF4-FFF2-40B4-BE49-F238E27FC236}">
                <a16:creationId xmlns:a16="http://schemas.microsoft.com/office/drawing/2014/main" id="{2ED9487F-4E0E-AD69-16F3-E9FC24B20A1D}"/>
              </a:ext>
            </a:extLst>
          </p:cNvPr>
          <p:cNvSpPr/>
          <p:nvPr/>
        </p:nvSpPr>
        <p:spPr>
          <a:xfrm rot="5012199">
            <a:off x="15015447" y="9749683"/>
            <a:ext cx="76200" cy="76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Rectangle: Rounded Corners 8">
            <a:extLst>
              <a:ext uri="{FF2B5EF4-FFF2-40B4-BE49-F238E27FC236}">
                <a16:creationId xmlns:a16="http://schemas.microsoft.com/office/drawing/2014/main" id="{7D796657-4735-8CF2-3A75-0C61364CDE1B}"/>
              </a:ext>
            </a:extLst>
          </p:cNvPr>
          <p:cNvSpPr/>
          <p:nvPr/>
        </p:nvSpPr>
        <p:spPr>
          <a:xfrm>
            <a:off x="415087" y="440968"/>
            <a:ext cx="14897101" cy="1404615"/>
          </a:xfrm>
          <a:prstGeom prst="roundRect">
            <a:avLst/>
          </a:prstGeom>
          <a:solidFill>
            <a:schemeClr val="accent3">
              <a:lumMod val="60000"/>
              <a:lumOff val="4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endParaRPr lang="en-GB" sz="2400" b="1" dirty="0">
              <a:solidFill>
                <a:schemeClr val="tx1"/>
              </a:solidFill>
              <a:latin typeface="Aptos" panose="020B0004020202020204" pitchFamily="34" charset="0"/>
              <a:cs typeface="Arial" panose="020B0604020202020204" pitchFamily="34" charset="0"/>
            </a:endParaRPr>
          </a:p>
          <a:p>
            <a:r>
              <a:rPr lang="en-GB" sz="2400" b="1" dirty="0">
                <a:solidFill>
                  <a:schemeClr val="tx1"/>
                </a:solidFill>
                <a:latin typeface="Aptos" panose="020B0004020202020204" pitchFamily="34" charset="0"/>
                <a:cs typeface="Arial" panose="020B0604020202020204" pitchFamily="34" charset="0"/>
              </a:rPr>
              <a:t>We’re doing a lot of good things too. Here is some good practice picked up by our reviews…</a:t>
            </a:r>
            <a:r>
              <a:rPr lang="en-GB" sz="1800" i="1" dirty="0">
                <a:effectLst/>
                <a:latin typeface="Aptos" panose="020B0004020202020204" pitchFamily="34" charset="0"/>
                <a:ea typeface="Aptos" panose="020B0004020202020204" pitchFamily="34" charset="0"/>
                <a:cs typeface="Aptos" panose="020B0004020202020204" pitchFamily="34" charset="0"/>
              </a:rPr>
              <a:t> </a:t>
            </a:r>
          </a:p>
          <a:p>
            <a:r>
              <a:rPr lang="en-GB" sz="1800" i="1" dirty="0">
                <a:solidFill>
                  <a:schemeClr val="tx1"/>
                </a:solidFill>
                <a:effectLst/>
                <a:latin typeface="Aptos" panose="020B0004020202020204" pitchFamily="34" charset="0"/>
                <a:ea typeface="Aptos" panose="020B0004020202020204" pitchFamily="34" charset="0"/>
                <a:cs typeface="Aptos" panose="020B0004020202020204" pitchFamily="34" charset="0"/>
              </a:rPr>
              <a:t>From 3 recent reviews discussed at our Sign off group, the team complimented the high quality care provided to the individuals in relation to General practice. Input was comprehensive, proactive and went above and beyond to address any needs arising. Reasonable adjustments were evident throughout.</a:t>
            </a:r>
            <a:endParaRPr lang="en-GB" sz="1800" dirty="0">
              <a:solidFill>
                <a:schemeClr val="tx1"/>
              </a:solidFill>
              <a:effectLst/>
              <a:latin typeface="Aptos" panose="020B0004020202020204" pitchFamily="34" charset="0"/>
              <a:ea typeface="Aptos" panose="020B0004020202020204" pitchFamily="34" charset="0"/>
              <a:cs typeface="Aptos" panose="020B0004020202020204" pitchFamily="34" charset="0"/>
            </a:endParaRPr>
          </a:p>
          <a:p>
            <a:endParaRPr lang="en-GB" sz="2400" b="1" dirty="0">
              <a:solidFill>
                <a:schemeClr val="tx1"/>
              </a:solidFill>
              <a:latin typeface="Aptos" panose="020B0004020202020204" pitchFamily="34" charset="0"/>
              <a:cs typeface="Arial" panose="020B0604020202020204" pitchFamily="34" charset="0"/>
            </a:endParaRPr>
          </a:p>
        </p:txBody>
      </p:sp>
      <p:sp>
        <p:nvSpPr>
          <p:cNvPr id="14" name="Speech Bubble: Rectangle with Corners Rounded 13">
            <a:extLst>
              <a:ext uri="{FF2B5EF4-FFF2-40B4-BE49-F238E27FC236}">
                <a16:creationId xmlns:a16="http://schemas.microsoft.com/office/drawing/2014/main" id="{EDCDB381-95B3-3E12-B177-642471C7F740}"/>
              </a:ext>
            </a:extLst>
          </p:cNvPr>
          <p:cNvSpPr/>
          <p:nvPr/>
        </p:nvSpPr>
        <p:spPr>
          <a:xfrm>
            <a:off x="12929299" y="1916840"/>
            <a:ext cx="5105400" cy="1474073"/>
          </a:xfrm>
          <a:prstGeom prst="wedgeRoundRectCallout">
            <a:avLst/>
          </a:prstGeom>
          <a:solidFill>
            <a:srgbClr val="CCFF33"/>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800" b="0" i="0" u="none" strike="noStrike" dirty="0">
                <a:solidFill>
                  <a:srgbClr val="000000"/>
                </a:solidFill>
                <a:effectLst/>
                <a:latin typeface="Calibri" panose="020F0502020204030204" pitchFamily="34" charset="0"/>
              </a:rPr>
              <a:t>When carers asked for increased medication for behaviour challenges, the Psychologist emphasised the importance of using the strategies devised for managing such behaviour rather than increasing medication</a:t>
            </a:r>
            <a:r>
              <a:rPr lang="en-GB" dirty="0"/>
              <a:t> </a:t>
            </a:r>
            <a:endParaRPr lang="en-GB" sz="2000" b="1" i="1" dirty="0">
              <a:solidFill>
                <a:schemeClr val="tx1"/>
              </a:solidFill>
              <a:latin typeface="Aptos" panose="020B0004020202020204" pitchFamily="34" charset="0"/>
              <a:cs typeface="Arial" panose="020B0604020202020204" pitchFamily="34" charset="0"/>
            </a:endParaRPr>
          </a:p>
        </p:txBody>
      </p:sp>
      <p:sp>
        <p:nvSpPr>
          <p:cNvPr id="20" name="Speech Bubble: Rectangle with Corners Rounded 19">
            <a:extLst>
              <a:ext uri="{FF2B5EF4-FFF2-40B4-BE49-F238E27FC236}">
                <a16:creationId xmlns:a16="http://schemas.microsoft.com/office/drawing/2014/main" id="{BE883D65-1367-D9B0-5208-54F3926379C3}"/>
              </a:ext>
            </a:extLst>
          </p:cNvPr>
          <p:cNvSpPr/>
          <p:nvPr/>
        </p:nvSpPr>
        <p:spPr>
          <a:xfrm rot="21216750">
            <a:off x="212165" y="2533135"/>
            <a:ext cx="5638801" cy="1101300"/>
          </a:xfrm>
          <a:prstGeom prst="wedgeRoundRectCallout">
            <a:avLst/>
          </a:prstGeom>
          <a:solidFill>
            <a:srgbClr val="29C4E3"/>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800" b="0" i="0" u="none" strike="noStrike" dirty="0">
                <a:solidFill>
                  <a:srgbClr val="000000"/>
                </a:solidFill>
                <a:effectLst/>
                <a:latin typeface="Calibri" panose="020F0502020204030204" pitchFamily="34" charset="0"/>
              </a:rPr>
              <a:t>Comprehensive medical reviews were completed, and a new patient assessment within 7 days of moving to a new placement</a:t>
            </a:r>
            <a:r>
              <a:rPr lang="en-GB" dirty="0"/>
              <a:t> </a:t>
            </a:r>
            <a:endParaRPr lang="en-GB" sz="2000" b="1" i="1" dirty="0">
              <a:solidFill>
                <a:schemeClr val="tx1"/>
              </a:solidFill>
              <a:latin typeface="Aptos" panose="020B0004020202020204" pitchFamily="34" charset="0"/>
              <a:cs typeface="Arial" panose="020B0604020202020204" pitchFamily="34" charset="0"/>
            </a:endParaRPr>
          </a:p>
        </p:txBody>
      </p:sp>
      <p:pic>
        <p:nvPicPr>
          <p:cNvPr id="24" name="Picture 23" descr="A green thumb up symbol&#10;&#10;Description automatically generated">
            <a:extLst>
              <a:ext uri="{FF2B5EF4-FFF2-40B4-BE49-F238E27FC236}">
                <a16:creationId xmlns:a16="http://schemas.microsoft.com/office/drawing/2014/main" id="{274ED293-7150-A328-11F5-8075E482F5E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055906" y="4115219"/>
            <a:ext cx="3685264" cy="3477868"/>
          </a:xfrm>
          <a:prstGeom prst="rect">
            <a:avLst/>
          </a:prstGeom>
        </p:spPr>
      </p:pic>
      <p:sp>
        <p:nvSpPr>
          <p:cNvPr id="2" name="Speech Bubble: Rectangle with Corners Rounded 1">
            <a:extLst>
              <a:ext uri="{FF2B5EF4-FFF2-40B4-BE49-F238E27FC236}">
                <a16:creationId xmlns:a16="http://schemas.microsoft.com/office/drawing/2014/main" id="{03234A17-EE1E-5BA5-BD74-F6957D40BE2D}"/>
              </a:ext>
            </a:extLst>
          </p:cNvPr>
          <p:cNvSpPr/>
          <p:nvPr/>
        </p:nvSpPr>
        <p:spPr>
          <a:xfrm rot="21227547">
            <a:off x="13060290" y="6986804"/>
            <a:ext cx="4790318" cy="838753"/>
          </a:xfrm>
          <a:prstGeom prst="wedgeRoundRectCallout">
            <a:avLst/>
          </a:prstGeom>
          <a:solidFill>
            <a:srgbClr val="FFCCFF"/>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800" kern="0" dirty="0">
                <a:solidFill>
                  <a:srgbClr val="000000"/>
                </a:solidFill>
                <a:effectLst/>
                <a:latin typeface="Calibri" panose="020F0502020204030204" pitchFamily="34" charset="0"/>
                <a:ea typeface="Times New Roman" panose="02020603050405020304" pitchFamily="18" charset="0"/>
              </a:rPr>
              <a:t>GP checked breasts in the Annual health checks as mammograms had been declined</a:t>
            </a:r>
            <a:endParaRPr lang="en-GB" sz="2000" b="1" i="1" dirty="0">
              <a:solidFill>
                <a:schemeClr val="tx1"/>
              </a:solidFill>
              <a:latin typeface="Aptos" panose="020B0004020202020204" pitchFamily="34" charset="0"/>
              <a:cs typeface="Arial" panose="020B0604020202020204" pitchFamily="34" charset="0"/>
            </a:endParaRPr>
          </a:p>
        </p:txBody>
      </p:sp>
      <p:sp>
        <p:nvSpPr>
          <p:cNvPr id="3" name="Speech Bubble: Rectangle with Corners Rounded 2">
            <a:extLst>
              <a:ext uri="{FF2B5EF4-FFF2-40B4-BE49-F238E27FC236}">
                <a16:creationId xmlns:a16="http://schemas.microsoft.com/office/drawing/2014/main" id="{B2BE6E8E-1BC3-7D6C-5766-7502E853FE14}"/>
              </a:ext>
            </a:extLst>
          </p:cNvPr>
          <p:cNvSpPr/>
          <p:nvPr/>
        </p:nvSpPr>
        <p:spPr>
          <a:xfrm>
            <a:off x="10744200" y="5938404"/>
            <a:ext cx="5638801" cy="814298"/>
          </a:xfrm>
          <a:prstGeom prst="wedgeRoundRectCallout">
            <a:avLst/>
          </a:prstGeom>
          <a:solidFill>
            <a:srgbClr val="FFFF99"/>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800" b="0" i="0" u="none" strike="noStrike" dirty="0">
                <a:solidFill>
                  <a:srgbClr val="000000"/>
                </a:solidFill>
                <a:effectLst/>
                <a:latin typeface="Calibri" panose="020F0502020204030204" pitchFamily="34" charset="0"/>
              </a:rPr>
              <a:t>Realisation from pre-hospital and resuscitation team that end of life rather than resuscitation was required</a:t>
            </a:r>
            <a:r>
              <a:rPr lang="en-GB" dirty="0"/>
              <a:t> </a:t>
            </a:r>
            <a:endParaRPr lang="en-GB" sz="2000" b="1" i="1" dirty="0">
              <a:solidFill>
                <a:schemeClr val="tx1"/>
              </a:solidFill>
              <a:latin typeface="Aptos" panose="020B0004020202020204" pitchFamily="34" charset="0"/>
              <a:cs typeface="Arial" panose="020B0604020202020204" pitchFamily="34" charset="0"/>
            </a:endParaRPr>
          </a:p>
        </p:txBody>
      </p:sp>
      <p:sp>
        <p:nvSpPr>
          <p:cNvPr id="12" name="Speech Bubble: Rectangle with Corners Rounded 11">
            <a:extLst>
              <a:ext uri="{FF2B5EF4-FFF2-40B4-BE49-F238E27FC236}">
                <a16:creationId xmlns:a16="http://schemas.microsoft.com/office/drawing/2014/main" id="{902C0B67-37C5-7663-509A-47575367802A}"/>
              </a:ext>
            </a:extLst>
          </p:cNvPr>
          <p:cNvSpPr/>
          <p:nvPr/>
        </p:nvSpPr>
        <p:spPr>
          <a:xfrm rot="275944">
            <a:off x="12183002" y="4245835"/>
            <a:ext cx="5638801" cy="1501285"/>
          </a:xfrm>
          <a:prstGeom prst="wedgeRoundRectCallout">
            <a:avLst/>
          </a:prstGeom>
          <a:solidFill>
            <a:srgbClr val="00FFFF"/>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800" b="0" i="0" u="none" strike="noStrike" dirty="0">
                <a:solidFill>
                  <a:srgbClr val="000000"/>
                </a:solidFill>
                <a:effectLst/>
                <a:latin typeface="Calibri" panose="020F0502020204030204" pitchFamily="34" charset="0"/>
              </a:rPr>
              <a:t>During an exacerbation of asthma, she declined to go to hospital, so her home were given an oxygen saturation monitor. Antibiotics chosen which was just one tablet daily - she would often just take one antibiotic tablet and feel the course </a:t>
            </a:r>
            <a:r>
              <a:rPr lang="en-GB" sz="1800" b="0" i="0" u="none" strike="noStrike">
                <a:solidFill>
                  <a:srgbClr val="000000"/>
                </a:solidFill>
                <a:effectLst/>
                <a:latin typeface="Calibri" panose="020F0502020204030204" pitchFamily="34" charset="0"/>
              </a:rPr>
              <a:t>was over</a:t>
            </a:r>
            <a:endParaRPr lang="en-GB" sz="2000" b="1" i="1" dirty="0">
              <a:solidFill>
                <a:schemeClr val="tx1"/>
              </a:solidFill>
              <a:latin typeface="Aptos" panose="020B0004020202020204" pitchFamily="34" charset="0"/>
              <a:cs typeface="Arial" panose="020B0604020202020204" pitchFamily="34" charset="0"/>
            </a:endParaRPr>
          </a:p>
        </p:txBody>
      </p:sp>
      <p:sp>
        <p:nvSpPr>
          <p:cNvPr id="13" name="Speech Bubble: Rectangle with Corners Rounded 12">
            <a:extLst>
              <a:ext uri="{FF2B5EF4-FFF2-40B4-BE49-F238E27FC236}">
                <a16:creationId xmlns:a16="http://schemas.microsoft.com/office/drawing/2014/main" id="{1C4678B6-DD9D-1356-5338-70E7133719D2}"/>
              </a:ext>
            </a:extLst>
          </p:cNvPr>
          <p:cNvSpPr/>
          <p:nvPr/>
        </p:nvSpPr>
        <p:spPr>
          <a:xfrm rot="21216750">
            <a:off x="2360371" y="3684707"/>
            <a:ext cx="4638043" cy="904669"/>
          </a:xfrm>
          <a:prstGeom prst="wedgeRoundRectCallout">
            <a:avLst/>
          </a:prstGeom>
          <a:solidFill>
            <a:srgbClr val="FFC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800" b="0" i="0" u="none" strike="noStrike" dirty="0">
                <a:solidFill>
                  <a:srgbClr val="000000"/>
                </a:solidFill>
                <a:effectLst/>
                <a:latin typeface="Calibri" panose="020F0502020204030204" pitchFamily="34" charset="0"/>
              </a:rPr>
              <a:t>Pain patch prescribed when nurses felt she had pain as patient did not like taking tablets</a:t>
            </a:r>
            <a:r>
              <a:rPr lang="en-GB" dirty="0"/>
              <a:t> </a:t>
            </a:r>
            <a:endParaRPr lang="en-GB" sz="2000" b="1" i="1" dirty="0">
              <a:solidFill>
                <a:schemeClr val="tx1"/>
              </a:solidFill>
              <a:latin typeface="Aptos" panose="020B0004020202020204" pitchFamily="34" charset="0"/>
              <a:cs typeface="Arial" panose="020B0604020202020204" pitchFamily="34" charset="0"/>
            </a:endParaRPr>
          </a:p>
        </p:txBody>
      </p:sp>
      <p:sp>
        <p:nvSpPr>
          <p:cNvPr id="15" name="Speech Bubble: Rectangle with Corners Rounded 14">
            <a:extLst>
              <a:ext uri="{FF2B5EF4-FFF2-40B4-BE49-F238E27FC236}">
                <a16:creationId xmlns:a16="http://schemas.microsoft.com/office/drawing/2014/main" id="{B5BC1B4C-AB7B-FEF4-0C2B-D901BF262BDE}"/>
              </a:ext>
            </a:extLst>
          </p:cNvPr>
          <p:cNvSpPr/>
          <p:nvPr/>
        </p:nvSpPr>
        <p:spPr>
          <a:xfrm>
            <a:off x="6092632" y="1883108"/>
            <a:ext cx="5638801" cy="1092277"/>
          </a:xfrm>
          <a:prstGeom prst="wedgeRoundRectCallout">
            <a:avLst/>
          </a:prstGeom>
          <a:solidFill>
            <a:schemeClr val="accent6">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800" kern="0" dirty="0">
                <a:solidFill>
                  <a:srgbClr val="000000"/>
                </a:solidFill>
                <a:effectLst/>
                <a:latin typeface="Calibri" panose="020F0502020204030204" pitchFamily="34" charset="0"/>
                <a:ea typeface="Times New Roman" panose="02020603050405020304" pitchFamily="18" charset="0"/>
              </a:rPr>
              <a:t>Carers from the new placement worked with the individual for two months prior to relocating to ensure they knew them and </a:t>
            </a:r>
            <a:r>
              <a:rPr lang="en-GB" kern="0" dirty="0">
                <a:solidFill>
                  <a:srgbClr val="000000"/>
                </a:solidFill>
                <a:latin typeface="Calibri" panose="020F0502020204030204" pitchFamily="34" charset="0"/>
                <a:ea typeface="Times New Roman" panose="02020603050405020304" pitchFamily="18" charset="0"/>
              </a:rPr>
              <a:t>f</a:t>
            </a:r>
            <a:r>
              <a:rPr lang="en-GB" sz="1800" kern="0" dirty="0">
                <a:solidFill>
                  <a:srgbClr val="000000"/>
                </a:solidFill>
                <a:effectLst/>
                <a:latin typeface="Calibri" panose="020F0502020204030204" pitchFamily="34" charset="0"/>
                <a:ea typeface="Times New Roman" panose="02020603050405020304" pitchFamily="18" charset="0"/>
              </a:rPr>
              <a:t>elt comfortable  </a:t>
            </a:r>
            <a:endParaRPr lang="en-GB" sz="2000" b="1" i="1" dirty="0">
              <a:solidFill>
                <a:schemeClr val="tx1"/>
              </a:solidFill>
              <a:latin typeface="Aptos" panose="020B0004020202020204" pitchFamily="34" charset="0"/>
              <a:cs typeface="Arial" panose="020B0604020202020204" pitchFamily="34" charset="0"/>
            </a:endParaRPr>
          </a:p>
        </p:txBody>
      </p:sp>
      <p:sp>
        <p:nvSpPr>
          <p:cNvPr id="16" name="Speech Bubble: Rectangle with Corners Rounded 15">
            <a:extLst>
              <a:ext uri="{FF2B5EF4-FFF2-40B4-BE49-F238E27FC236}">
                <a16:creationId xmlns:a16="http://schemas.microsoft.com/office/drawing/2014/main" id="{5B3039EE-D1FB-59EE-5546-BDD4EE61BF1F}"/>
              </a:ext>
            </a:extLst>
          </p:cNvPr>
          <p:cNvSpPr/>
          <p:nvPr/>
        </p:nvSpPr>
        <p:spPr>
          <a:xfrm rot="205146">
            <a:off x="447431" y="7866460"/>
            <a:ext cx="4762501" cy="1092277"/>
          </a:xfrm>
          <a:prstGeom prst="wedgeRoundRectCallout">
            <a:avLst/>
          </a:prstGeom>
          <a:solidFill>
            <a:schemeClr val="bg1">
              <a:lumMod val="8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800" b="0" i="0" u="none" strike="noStrike" dirty="0">
                <a:solidFill>
                  <a:srgbClr val="000000"/>
                </a:solidFill>
                <a:effectLst/>
                <a:latin typeface="Calibri" panose="020F0502020204030204" pitchFamily="34" charset="0"/>
              </a:rPr>
              <a:t>Early input from Palliative care team and family liaison to ensure he was comfortable, and wishes were respected</a:t>
            </a:r>
            <a:r>
              <a:rPr lang="en-GB" dirty="0"/>
              <a:t> </a:t>
            </a:r>
            <a:endParaRPr lang="en-GB" sz="2000" b="1" i="1" dirty="0">
              <a:solidFill>
                <a:schemeClr val="tx1"/>
              </a:solidFill>
              <a:latin typeface="Aptos" panose="020B0004020202020204" pitchFamily="34" charset="0"/>
              <a:cs typeface="Arial" panose="020B0604020202020204" pitchFamily="34" charset="0"/>
            </a:endParaRPr>
          </a:p>
        </p:txBody>
      </p:sp>
      <p:sp>
        <p:nvSpPr>
          <p:cNvPr id="19" name="Speech Bubble: Rectangle with Corners Rounded 18">
            <a:extLst>
              <a:ext uri="{FF2B5EF4-FFF2-40B4-BE49-F238E27FC236}">
                <a16:creationId xmlns:a16="http://schemas.microsoft.com/office/drawing/2014/main" id="{A5789F68-CE43-4942-5873-0EC5B114EEED}"/>
              </a:ext>
            </a:extLst>
          </p:cNvPr>
          <p:cNvSpPr/>
          <p:nvPr/>
        </p:nvSpPr>
        <p:spPr>
          <a:xfrm>
            <a:off x="12771593" y="8315615"/>
            <a:ext cx="4648201" cy="758020"/>
          </a:xfrm>
          <a:prstGeom prst="wedgeRoundRectCallout">
            <a:avLst/>
          </a:prstGeom>
          <a:solidFill>
            <a:schemeClr val="accent3">
              <a:lumMod val="40000"/>
              <a:lumOff val="6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800" b="0" i="0" u="none" strike="noStrike" dirty="0">
                <a:solidFill>
                  <a:srgbClr val="000000"/>
                </a:solidFill>
                <a:effectLst/>
                <a:latin typeface="Calibri" panose="020F0502020204030204" pitchFamily="34" charset="0"/>
              </a:rPr>
              <a:t>Managing fears and phobias of individual to assess healthcare services in a timely manner</a:t>
            </a:r>
            <a:r>
              <a:rPr lang="en-GB" dirty="0"/>
              <a:t> </a:t>
            </a:r>
            <a:endParaRPr lang="en-GB" sz="2000" b="1" i="1" dirty="0">
              <a:solidFill>
                <a:schemeClr val="tx1"/>
              </a:solidFill>
              <a:latin typeface="Aptos" panose="020B0004020202020204" pitchFamily="34" charset="0"/>
              <a:cs typeface="Arial" panose="020B0604020202020204" pitchFamily="34" charset="0"/>
            </a:endParaRPr>
          </a:p>
        </p:txBody>
      </p:sp>
      <p:sp>
        <p:nvSpPr>
          <p:cNvPr id="17" name="Speech Bubble: Rectangle with Corners Rounded 16">
            <a:extLst>
              <a:ext uri="{FF2B5EF4-FFF2-40B4-BE49-F238E27FC236}">
                <a16:creationId xmlns:a16="http://schemas.microsoft.com/office/drawing/2014/main" id="{1427EEA8-2DAA-C93D-6B48-590D50B579C3}"/>
              </a:ext>
            </a:extLst>
          </p:cNvPr>
          <p:cNvSpPr/>
          <p:nvPr/>
        </p:nvSpPr>
        <p:spPr>
          <a:xfrm>
            <a:off x="1626059" y="6551723"/>
            <a:ext cx="4790318" cy="1092277"/>
          </a:xfrm>
          <a:prstGeom prst="wedgeRoundRectCallout">
            <a:avLst/>
          </a:prstGeom>
          <a:solidFill>
            <a:srgbClr val="FFCCFF"/>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800" b="0" i="0" u="none" strike="noStrike" dirty="0">
                <a:solidFill>
                  <a:srgbClr val="000000"/>
                </a:solidFill>
                <a:effectLst/>
                <a:latin typeface="Aptos" panose="020B0004020202020204" pitchFamily="34" charset="0"/>
              </a:rPr>
              <a:t>CTPLD Community nurse trained carers re end of life care so she did not have to be taken to hospital / hospice or nursing home</a:t>
            </a:r>
            <a:r>
              <a:rPr lang="en-GB" sz="2000" dirty="0">
                <a:latin typeface="Aptos" panose="020B0004020202020204" pitchFamily="34" charset="0"/>
              </a:rPr>
              <a:t> </a:t>
            </a:r>
            <a:endParaRPr lang="en-GB" sz="2000" b="1" i="1" dirty="0">
              <a:solidFill>
                <a:schemeClr val="tx1"/>
              </a:solidFill>
              <a:highlight>
                <a:srgbClr val="FFFF00"/>
              </a:highlight>
              <a:latin typeface="Aptos" panose="020B0004020202020204" pitchFamily="34" charset="0"/>
              <a:cs typeface="Arial" panose="020B0604020202020204" pitchFamily="34" charset="0"/>
            </a:endParaRPr>
          </a:p>
        </p:txBody>
      </p:sp>
      <p:sp>
        <p:nvSpPr>
          <p:cNvPr id="18" name="Speech Bubble: Rectangle with Corners Rounded 17">
            <a:extLst>
              <a:ext uri="{FF2B5EF4-FFF2-40B4-BE49-F238E27FC236}">
                <a16:creationId xmlns:a16="http://schemas.microsoft.com/office/drawing/2014/main" id="{36303153-2A7A-34AA-A3A3-33A10A98CF41}"/>
              </a:ext>
            </a:extLst>
          </p:cNvPr>
          <p:cNvSpPr/>
          <p:nvPr/>
        </p:nvSpPr>
        <p:spPr>
          <a:xfrm rot="278552">
            <a:off x="451353" y="5084614"/>
            <a:ext cx="5104615" cy="1103035"/>
          </a:xfrm>
          <a:prstGeom prst="wedgeRoundRectCallout">
            <a:avLst/>
          </a:prstGeom>
          <a:solidFill>
            <a:schemeClr val="accent3">
              <a:lumMod val="40000"/>
              <a:lumOff val="6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800" b="0" i="0" u="none" strike="noStrike" dirty="0">
                <a:solidFill>
                  <a:srgbClr val="000000"/>
                </a:solidFill>
                <a:effectLst/>
                <a:latin typeface="Calibri" panose="020F0502020204030204" pitchFamily="34" charset="0"/>
              </a:rPr>
              <a:t>Acute LD liaison nurse worked hard to get an appointment for her with a female gastroenterologist at a site she could support her at</a:t>
            </a:r>
            <a:r>
              <a:rPr lang="en-GB" sz="2000" dirty="0"/>
              <a:t> </a:t>
            </a:r>
            <a:endParaRPr lang="en-GB" sz="2000" b="1" i="1" dirty="0">
              <a:solidFill>
                <a:schemeClr val="tx1"/>
              </a:solidFill>
              <a:highlight>
                <a:srgbClr val="FFFF00"/>
              </a:highlight>
              <a:latin typeface="Aptos" panose="020B0004020202020204" pitchFamily="34" charset="0"/>
              <a:cs typeface="Arial" panose="020B0604020202020204" pitchFamily="34" charset="0"/>
            </a:endParaRPr>
          </a:p>
        </p:txBody>
      </p:sp>
      <p:sp>
        <p:nvSpPr>
          <p:cNvPr id="21" name="Speech Bubble: Rectangle with Corners Rounded 20">
            <a:extLst>
              <a:ext uri="{FF2B5EF4-FFF2-40B4-BE49-F238E27FC236}">
                <a16:creationId xmlns:a16="http://schemas.microsoft.com/office/drawing/2014/main" id="{5BC51E87-AB15-4791-3278-D219E2056F51}"/>
              </a:ext>
            </a:extLst>
          </p:cNvPr>
          <p:cNvSpPr/>
          <p:nvPr/>
        </p:nvSpPr>
        <p:spPr>
          <a:xfrm>
            <a:off x="6359332" y="7691502"/>
            <a:ext cx="5105400" cy="1603853"/>
          </a:xfrm>
          <a:prstGeom prst="wedgeRoundRectCallout">
            <a:avLst/>
          </a:prstGeom>
          <a:solidFill>
            <a:srgbClr val="CCFF33"/>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800" b="0" i="0" u="none" strike="noStrike" dirty="0">
                <a:solidFill>
                  <a:srgbClr val="000000"/>
                </a:solidFill>
                <a:effectLst/>
                <a:latin typeface="Calibri" panose="020F0502020204030204" pitchFamily="34" charset="0"/>
              </a:rPr>
              <a:t>She was under the District nurses for pressure damage to her bottom, she was bedbound and doubly incontinent. Despite this and her anaemia, the wound had started to improve</a:t>
            </a:r>
            <a:endParaRPr lang="en-GB" sz="2000" b="1" i="1" dirty="0">
              <a:solidFill>
                <a:schemeClr val="tx1"/>
              </a:solidFill>
              <a:highlight>
                <a:srgbClr val="FFFF00"/>
              </a:highlight>
              <a:latin typeface="Aptos" panose="020B0004020202020204" pitchFamily="34" charset="0"/>
              <a:cs typeface="Arial" panose="020B0604020202020204" pitchFamily="34" charset="0"/>
            </a:endParaRPr>
          </a:p>
        </p:txBody>
      </p:sp>
      <p:sp>
        <p:nvSpPr>
          <p:cNvPr id="22" name="Speech Bubble: Rectangle with Corners Rounded 21">
            <a:extLst>
              <a:ext uri="{FF2B5EF4-FFF2-40B4-BE49-F238E27FC236}">
                <a16:creationId xmlns:a16="http://schemas.microsoft.com/office/drawing/2014/main" id="{9C4A065E-ABFE-AA0B-2575-EDFED487ADBE}"/>
              </a:ext>
            </a:extLst>
          </p:cNvPr>
          <p:cNvSpPr/>
          <p:nvPr/>
        </p:nvSpPr>
        <p:spPr>
          <a:xfrm>
            <a:off x="7266435" y="3208912"/>
            <a:ext cx="5638801" cy="745523"/>
          </a:xfrm>
          <a:prstGeom prst="wedgeRoundRectCallout">
            <a:avLst/>
          </a:prstGeom>
          <a:solidFill>
            <a:srgbClr val="FFCCFF"/>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8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p>
            <a:pPr algn="ctr"/>
            <a:r>
              <a:rPr lang="en-GB" sz="18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Syringe driver was cited on upper back to prevent patient seeing it and pulling it out when agitated</a:t>
            </a:r>
          </a:p>
          <a:p>
            <a:pPr algn="ctr"/>
            <a:endParaRPr lang="en-GB" sz="2000" b="1" i="1" dirty="0">
              <a:solidFill>
                <a:schemeClr val="tx1"/>
              </a:solidFill>
              <a:latin typeface="Aptos" panose="020B0004020202020204" pitchFamily="34" charset="0"/>
              <a:cs typeface="Arial" panose="020B0604020202020204" pitchFamily="34" charset="0"/>
            </a:endParaRPr>
          </a:p>
        </p:txBody>
      </p:sp>
    </p:spTree>
    <p:extLst>
      <p:ext uri="{BB962C8B-B14F-4D97-AF65-F5344CB8AC3E}">
        <p14:creationId xmlns:p14="http://schemas.microsoft.com/office/powerpoint/2010/main" val="106631739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Logo&#10;&#10;Description automatically generated">
            <a:extLst>
              <a:ext uri="{FF2B5EF4-FFF2-40B4-BE49-F238E27FC236}">
                <a16:creationId xmlns:a16="http://schemas.microsoft.com/office/drawing/2014/main" id="{7D954EDB-0849-A7C3-A387-9D1F623645DC}"/>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5856227" y="494610"/>
            <a:ext cx="1288773" cy="1010488"/>
          </a:xfrm>
          <a:prstGeom prst="rect">
            <a:avLst/>
          </a:prstGeom>
          <a:noFill/>
          <a:ln>
            <a:noFill/>
          </a:ln>
        </p:spPr>
      </p:pic>
      <p:pic>
        <p:nvPicPr>
          <p:cNvPr id="3" name="Picture 2" descr="Shape, rectangle&#10;&#10;Description automatically generated">
            <a:extLst>
              <a:ext uri="{FF2B5EF4-FFF2-40B4-BE49-F238E27FC236}">
                <a16:creationId xmlns:a16="http://schemas.microsoft.com/office/drawing/2014/main" id="{35465DED-67F3-50CA-94A3-69ABF77D0543}"/>
              </a:ext>
            </a:extLst>
          </p:cNvPr>
          <p:cNvPicPr>
            <a:picLocks noChangeAspect="1"/>
          </p:cNvPicPr>
          <p:nvPr/>
        </p:nvPicPr>
        <p:blipFill rotWithShape="1">
          <a:blip r:embed="rId3"/>
          <a:srcRect b="82501"/>
          <a:stretch/>
        </p:blipFill>
        <p:spPr bwMode="auto">
          <a:xfrm>
            <a:off x="1219200" y="9375483"/>
            <a:ext cx="15925800" cy="219942"/>
          </a:xfrm>
          <a:prstGeom prst="rect">
            <a:avLst/>
          </a:prstGeom>
          <a:ln>
            <a:noFill/>
          </a:ln>
          <a:extLst>
            <a:ext uri="{53640926-AAD7-44D8-BBD7-CCE9431645EC}">
              <a14:shadowObscured xmlns:a14="http://schemas.microsoft.com/office/drawing/2010/main"/>
            </a:ext>
          </a:extLst>
        </p:spPr>
      </p:pic>
      <p:sp>
        <p:nvSpPr>
          <p:cNvPr id="4" name="TextBox 4">
            <a:extLst>
              <a:ext uri="{FF2B5EF4-FFF2-40B4-BE49-F238E27FC236}">
                <a16:creationId xmlns:a16="http://schemas.microsoft.com/office/drawing/2014/main" id="{927E9797-78DB-5D77-98DE-CA04DBD4C4AA}"/>
              </a:ext>
            </a:extLst>
          </p:cNvPr>
          <p:cNvSpPr txBox="1"/>
          <p:nvPr/>
        </p:nvSpPr>
        <p:spPr>
          <a:xfrm>
            <a:off x="1028700" y="9595424"/>
            <a:ext cx="16344900" cy="384721"/>
          </a:xfrm>
          <a:prstGeom prst="rect">
            <a:avLst/>
          </a:prstGeom>
        </p:spPr>
        <p:txBody>
          <a:bodyPr wrap="square" lIns="0" tIns="0" rIns="0" bIns="0" rtlCol="0" anchor="t">
            <a:spAutoFit/>
          </a:bodyPr>
          <a:lstStyle/>
          <a:p>
            <a:pPr algn="ctr">
              <a:lnSpc>
                <a:spcPts val="3021"/>
              </a:lnSpc>
            </a:pPr>
            <a:r>
              <a:rPr lang="en-US" sz="2158" dirty="0">
                <a:solidFill>
                  <a:srgbClr val="000000"/>
                </a:solidFill>
                <a:latin typeface="Raavi" panose="020B0502040204020203" pitchFamily="34" charset="0"/>
                <a:cs typeface="Raavi" panose="020B0502040204020203" pitchFamily="34" charset="0"/>
              </a:rPr>
              <a:t>Bracknell Forest      North East Hampshire and Farnham       Royal Borough of Windsor and Maidenhead        Slough        Surrey Heath </a:t>
            </a:r>
          </a:p>
        </p:txBody>
      </p:sp>
      <p:sp>
        <p:nvSpPr>
          <p:cNvPr id="7" name="TextBox 6">
            <a:extLst>
              <a:ext uri="{FF2B5EF4-FFF2-40B4-BE49-F238E27FC236}">
                <a16:creationId xmlns:a16="http://schemas.microsoft.com/office/drawing/2014/main" id="{1A662C69-7878-BAC3-7C0E-42060E2B8D3D}"/>
              </a:ext>
            </a:extLst>
          </p:cNvPr>
          <p:cNvSpPr txBox="1"/>
          <p:nvPr/>
        </p:nvSpPr>
        <p:spPr>
          <a:xfrm>
            <a:off x="1200150" y="1482342"/>
            <a:ext cx="16002000" cy="7882671"/>
          </a:xfrm>
          <a:prstGeom prst="rect">
            <a:avLst/>
          </a:prstGeom>
          <a:noFill/>
        </p:spPr>
        <p:txBody>
          <a:bodyPr wrap="square">
            <a:spAutoFit/>
          </a:bodyPr>
          <a:lstStyle/>
          <a:p>
            <a:pPr lvl="0" algn="l">
              <a:lnSpc>
                <a:spcPct val="115000"/>
              </a:lnSpc>
            </a:pPr>
            <a:r>
              <a:rPr lang="en-GB" sz="2000" kern="100" dirty="0">
                <a:effectLst/>
                <a:latin typeface="Aptos" panose="020B0004020202020204" pitchFamily="34" charset="0"/>
                <a:ea typeface="Aptos" panose="020B0004020202020204" pitchFamily="34" charset="0"/>
                <a:cs typeface="Times New Roman" panose="02020603050405020304" pitchFamily="18" charset="0"/>
              </a:rPr>
              <a:t>Female with mild to moderate Learning disability. Recently diagnosed with Breast cancer following a mammogram review for neurofibromatosis. </a:t>
            </a:r>
          </a:p>
          <a:p>
            <a:pPr lvl="0" algn="l">
              <a:lnSpc>
                <a:spcPct val="115000"/>
              </a:lnSpc>
            </a:pPr>
            <a:r>
              <a:rPr lang="en-GB" sz="2000" kern="100" dirty="0">
                <a:effectLst/>
                <a:latin typeface="Aptos" panose="020B0004020202020204" pitchFamily="34" charset="0"/>
                <a:ea typeface="Aptos" panose="020B0004020202020204" pitchFamily="34" charset="0"/>
                <a:cs typeface="Times New Roman" panose="02020603050405020304" pitchFamily="18" charset="0"/>
              </a:rPr>
              <a:t>Lives alone with carer / support worker input. Recent bereavement of mother.</a:t>
            </a:r>
          </a:p>
          <a:p>
            <a:pPr lvl="0" algn="l">
              <a:lnSpc>
                <a:spcPct val="115000"/>
              </a:lnSpc>
            </a:pPr>
            <a:endParaRPr lang="en-GB" sz="2000" kern="100" dirty="0">
              <a:effectLst/>
              <a:latin typeface="Aptos" panose="020B0004020202020204" pitchFamily="34" charset="0"/>
              <a:ea typeface="Aptos" panose="020B0004020202020204" pitchFamily="34" charset="0"/>
              <a:cs typeface="Times New Roman" panose="02020603050405020304" pitchFamily="18" charset="0"/>
            </a:endParaRPr>
          </a:p>
          <a:p>
            <a:pPr marL="285750" lvl="0" indent="-285750" algn="l">
              <a:lnSpc>
                <a:spcPct val="115000"/>
              </a:lnSpc>
              <a:buFont typeface="Arial" panose="020B0604020202020204" pitchFamily="34" charset="0"/>
              <a:buChar char="•"/>
            </a:pPr>
            <a:r>
              <a:rPr lang="en-GB" sz="2000" kern="100" dirty="0">
                <a:effectLst/>
                <a:latin typeface="Aptos" panose="020B0004020202020204" pitchFamily="34" charset="0"/>
                <a:ea typeface="Aptos" panose="020B0004020202020204" pitchFamily="34" charset="0"/>
                <a:cs typeface="Times New Roman" panose="02020603050405020304" pitchFamily="18" charset="0"/>
              </a:rPr>
              <a:t>Good attendance at yearly mammograms and understanding of her conditions</a:t>
            </a:r>
          </a:p>
          <a:p>
            <a:pPr marL="285750" lvl="0" indent="-285750" algn="l">
              <a:lnSpc>
                <a:spcPct val="115000"/>
              </a:lnSpc>
              <a:buFont typeface="Arial" panose="020B0604020202020204" pitchFamily="34" charset="0"/>
              <a:buChar char="•"/>
            </a:pPr>
            <a:r>
              <a:rPr lang="en-GB" sz="2000" kern="100" dirty="0">
                <a:effectLst/>
                <a:latin typeface="Aptos" panose="020B0004020202020204" pitchFamily="34" charset="0"/>
                <a:ea typeface="Aptos" panose="020B0004020202020204" pitchFamily="34" charset="0"/>
                <a:cs typeface="Times New Roman" panose="02020603050405020304" pitchFamily="18" charset="0"/>
              </a:rPr>
              <a:t>T/C saying appointment needed the next day – had to go alone as needs time to get someone to go with </a:t>
            </a:r>
          </a:p>
          <a:p>
            <a:pPr marL="285750" lvl="0" indent="-285750" algn="l">
              <a:lnSpc>
                <a:spcPct val="115000"/>
              </a:lnSpc>
              <a:buFont typeface="Arial" panose="020B0604020202020204" pitchFamily="34" charset="0"/>
              <a:buChar char="•"/>
            </a:pPr>
            <a:r>
              <a:rPr lang="en-GB" sz="2000" kern="100" dirty="0">
                <a:effectLst/>
                <a:latin typeface="Aptos" panose="020B0004020202020204" pitchFamily="34" charset="0"/>
                <a:ea typeface="Aptos" panose="020B0004020202020204" pitchFamily="34" charset="0"/>
                <a:cs typeface="Times New Roman" panose="02020603050405020304" pitchFamily="18" charset="0"/>
              </a:rPr>
              <a:t>Received bad news on her own – consider other life stresses, e.g. recent bereavement</a:t>
            </a:r>
          </a:p>
          <a:p>
            <a:pPr marL="285750" lvl="0" indent="-285750" algn="l">
              <a:lnSpc>
                <a:spcPct val="115000"/>
              </a:lnSpc>
              <a:buFont typeface="Arial" panose="020B0604020202020204" pitchFamily="34" charset="0"/>
              <a:buChar char="•"/>
            </a:pPr>
            <a:r>
              <a:rPr lang="en-GB" sz="2000" kern="100" dirty="0">
                <a:effectLst/>
                <a:latin typeface="Aptos" panose="020B0004020202020204" pitchFamily="34" charset="0"/>
                <a:ea typeface="Aptos" panose="020B0004020202020204" pitchFamily="34" charset="0"/>
                <a:cs typeface="Times New Roman" panose="02020603050405020304" pitchFamily="18" charset="0"/>
              </a:rPr>
              <a:t>Intense radiotherapy needed and had to arrange support workers / sister to accompany her for 2 weeks</a:t>
            </a:r>
          </a:p>
          <a:p>
            <a:pPr marL="285750" lvl="0" indent="-285750" algn="l">
              <a:lnSpc>
                <a:spcPct val="115000"/>
              </a:lnSpc>
              <a:buFont typeface="Arial" panose="020B0604020202020204" pitchFamily="34" charset="0"/>
              <a:buChar char="•"/>
            </a:pPr>
            <a:r>
              <a:rPr lang="en-GB" sz="2000" kern="100" dirty="0">
                <a:effectLst/>
                <a:latin typeface="Aptos" panose="020B0004020202020204" pitchFamily="34" charset="0"/>
                <a:ea typeface="Aptos" panose="020B0004020202020204" pitchFamily="34" charset="0"/>
                <a:cs typeface="Times New Roman" panose="02020603050405020304" pitchFamily="18" charset="0"/>
              </a:rPr>
              <a:t>Transport would have been helpful for treatment sessions but as not eligible, had to pay for SW etc mileage, petrol. A Doctors note would have been needed otherwise.</a:t>
            </a:r>
          </a:p>
          <a:p>
            <a:pPr marL="285750" lvl="0" indent="-285750" algn="l">
              <a:lnSpc>
                <a:spcPct val="115000"/>
              </a:lnSpc>
              <a:buFont typeface="Arial" panose="020B0604020202020204" pitchFamily="34" charset="0"/>
              <a:buChar char="•"/>
            </a:pPr>
            <a:r>
              <a:rPr lang="en-GB" sz="2000" kern="100" dirty="0">
                <a:effectLst/>
                <a:latin typeface="Aptos" panose="020B0004020202020204" pitchFamily="34" charset="0"/>
                <a:ea typeface="Aptos" panose="020B0004020202020204" pitchFamily="34" charset="0"/>
                <a:cs typeface="Times New Roman" panose="02020603050405020304" pitchFamily="18" charset="0"/>
              </a:rPr>
              <a:t>Letters and information given can be hard to understand, reliant on others to help – Easy read essential</a:t>
            </a:r>
          </a:p>
          <a:p>
            <a:pPr marL="285750" lvl="0" indent="-285750" algn="l">
              <a:lnSpc>
                <a:spcPct val="115000"/>
              </a:lnSpc>
              <a:buFont typeface="Arial" panose="020B0604020202020204" pitchFamily="34" charset="0"/>
              <a:buChar char="•"/>
            </a:pPr>
            <a:r>
              <a:rPr lang="en-GB" sz="2000" kern="100" dirty="0">
                <a:effectLst/>
                <a:latin typeface="Aptos" panose="020B0004020202020204" pitchFamily="34" charset="0"/>
                <a:ea typeface="Aptos" panose="020B0004020202020204" pitchFamily="34" charset="0"/>
                <a:cs typeface="Times New Roman" panose="02020603050405020304" pitchFamily="18" charset="0"/>
              </a:rPr>
              <a:t>Need support around you at times like this – a support team, friends, family</a:t>
            </a:r>
          </a:p>
          <a:p>
            <a:pPr marL="285750" lvl="0" indent="-285750" algn="l">
              <a:lnSpc>
                <a:spcPct val="115000"/>
              </a:lnSpc>
              <a:buFont typeface="Arial" panose="020B0604020202020204" pitchFamily="34" charset="0"/>
              <a:buChar char="•"/>
            </a:pPr>
            <a:r>
              <a:rPr lang="en-GB" sz="2000" kern="100" dirty="0">
                <a:effectLst/>
                <a:latin typeface="Aptos" panose="020B0004020202020204" pitchFamily="34" charset="0"/>
                <a:ea typeface="Aptos" panose="020B0004020202020204" pitchFamily="34" charset="0"/>
                <a:cs typeface="Times New Roman" panose="02020603050405020304" pitchFamily="18" charset="0"/>
              </a:rPr>
              <a:t>One doctor was amazing – Recent Rheumatoid Arthritis diagnosis. Planned appointment for last of the day so had time, could be longer, wrote all down for me and talked through clearly</a:t>
            </a:r>
            <a:r>
              <a:rPr lang="en-GB" sz="2000" kern="100" dirty="0">
                <a:latin typeface="Aptos" panose="020B0004020202020204" pitchFamily="34" charset="0"/>
                <a:ea typeface="Aptos" panose="020B0004020202020204" pitchFamily="34" charset="0"/>
                <a:cs typeface="Times New Roman" panose="02020603050405020304" pitchFamily="18" charset="0"/>
              </a:rPr>
              <a:t>.</a:t>
            </a:r>
            <a:endParaRPr lang="en-GB" sz="2000" kern="100" dirty="0">
              <a:effectLst/>
              <a:latin typeface="Aptos" panose="020B0004020202020204" pitchFamily="34" charset="0"/>
              <a:ea typeface="Aptos" panose="020B0004020202020204" pitchFamily="34" charset="0"/>
              <a:cs typeface="Times New Roman" panose="02020603050405020304" pitchFamily="18" charset="0"/>
            </a:endParaRPr>
          </a:p>
          <a:p>
            <a:pPr lvl="0" algn="l">
              <a:lnSpc>
                <a:spcPct val="115000"/>
              </a:lnSpc>
            </a:pPr>
            <a:endParaRPr lang="en-GB" sz="1800" kern="100" dirty="0">
              <a:effectLst/>
              <a:latin typeface="Aptos" panose="020B0004020202020204" pitchFamily="34" charset="0"/>
              <a:ea typeface="Aptos" panose="020B0004020202020204" pitchFamily="34" charset="0"/>
              <a:cs typeface="Times New Roman" panose="02020603050405020304" pitchFamily="18" charset="0"/>
            </a:endParaRPr>
          </a:p>
          <a:p>
            <a:pPr lvl="0" algn="l">
              <a:lnSpc>
                <a:spcPct val="115000"/>
              </a:lnSpc>
            </a:pPr>
            <a:r>
              <a:rPr lang="en-GB" sz="2000" kern="100" dirty="0">
                <a:effectLst/>
                <a:latin typeface="Aptos" panose="020B0004020202020204" pitchFamily="34" charset="0"/>
                <a:ea typeface="Aptos" panose="020B0004020202020204" pitchFamily="34" charset="0"/>
                <a:cs typeface="Times New Roman" panose="02020603050405020304" pitchFamily="18" charset="0"/>
              </a:rPr>
              <a:t>Take away thoughts:</a:t>
            </a:r>
          </a:p>
          <a:p>
            <a:pPr marL="342900" lvl="0" indent="-342900" algn="l">
              <a:lnSpc>
                <a:spcPct val="115000"/>
              </a:lnSpc>
              <a:spcAft>
                <a:spcPts val="800"/>
              </a:spcAft>
              <a:buFont typeface="Symbol" panose="05050102010706020507" pitchFamily="18" charset="2"/>
              <a:buChar char=""/>
            </a:pPr>
            <a:r>
              <a:rPr lang="en-GB" sz="2000" b="1" kern="100" dirty="0">
                <a:effectLst/>
                <a:highlight>
                  <a:srgbClr val="FFFF00"/>
                </a:highlight>
                <a:latin typeface="Aptos" panose="020B0004020202020204" pitchFamily="34" charset="0"/>
                <a:ea typeface="Aptos" panose="020B0004020202020204" pitchFamily="34" charset="0"/>
                <a:cs typeface="Times New Roman" panose="02020603050405020304" pitchFamily="18" charset="0"/>
              </a:rPr>
              <a:t>Time</a:t>
            </a:r>
            <a:r>
              <a:rPr lang="en-GB" sz="2000" kern="100" dirty="0">
                <a:effectLst/>
                <a:highlight>
                  <a:srgbClr val="FFFF00"/>
                </a:highlight>
                <a:latin typeface="Aptos" panose="020B0004020202020204" pitchFamily="34" charset="0"/>
                <a:ea typeface="Aptos" panose="020B0004020202020204" pitchFamily="34" charset="0"/>
                <a:cs typeface="Times New Roman" panose="02020603050405020304" pitchFamily="18" charset="0"/>
              </a:rPr>
              <a:t> – give time, make time</a:t>
            </a:r>
            <a:endParaRPr lang="en-GB" sz="2000" kern="100" dirty="0">
              <a:highlight>
                <a:srgbClr val="FFFF00"/>
              </a:highlight>
              <a:latin typeface="Aptos" panose="020B0004020202020204" pitchFamily="34" charset="0"/>
              <a:ea typeface="Aptos" panose="020B0004020202020204" pitchFamily="34" charset="0"/>
              <a:cs typeface="Times New Roman" panose="02020603050405020304" pitchFamily="18" charset="0"/>
            </a:endParaRPr>
          </a:p>
          <a:p>
            <a:pPr marL="342900" lvl="0" indent="-342900" algn="l">
              <a:lnSpc>
                <a:spcPct val="115000"/>
              </a:lnSpc>
              <a:spcAft>
                <a:spcPts val="800"/>
              </a:spcAft>
              <a:buFont typeface="Symbol" panose="05050102010706020507" pitchFamily="18" charset="2"/>
              <a:buChar char=""/>
            </a:pPr>
            <a:r>
              <a:rPr lang="en-GB" sz="2000" b="1" kern="100" dirty="0">
                <a:effectLst/>
                <a:highlight>
                  <a:srgbClr val="FFFF00"/>
                </a:highlight>
                <a:latin typeface="Aptos" panose="020B0004020202020204" pitchFamily="34" charset="0"/>
                <a:ea typeface="Aptos" panose="020B0004020202020204" pitchFamily="34" charset="0"/>
                <a:cs typeface="Times New Roman" panose="02020603050405020304" pitchFamily="18" charset="0"/>
              </a:rPr>
              <a:t>Listen</a:t>
            </a:r>
            <a:r>
              <a:rPr lang="en-GB" sz="2000" kern="100" dirty="0">
                <a:effectLst/>
                <a:highlight>
                  <a:srgbClr val="FFFF00"/>
                </a:highlight>
                <a:latin typeface="Aptos" panose="020B0004020202020204" pitchFamily="34" charset="0"/>
                <a:ea typeface="Aptos" panose="020B0004020202020204" pitchFamily="34" charset="0"/>
                <a:cs typeface="Times New Roman" panose="02020603050405020304" pitchFamily="18" charset="0"/>
              </a:rPr>
              <a:t> – to their requirements, needs, wants</a:t>
            </a:r>
          </a:p>
          <a:p>
            <a:pPr marL="342900" lvl="0" indent="-342900" algn="l">
              <a:lnSpc>
                <a:spcPct val="115000"/>
              </a:lnSpc>
              <a:spcAft>
                <a:spcPts val="800"/>
              </a:spcAft>
              <a:buFont typeface="Symbol" panose="05050102010706020507" pitchFamily="18" charset="2"/>
              <a:buChar char=""/>
            </a:pPr>
            <a:r>
              <a:rPr lang="en-GB" sz="2000" b="1" kern="100" dirty="0">
                <a:effectLst/>
                <a:highlight>
                  <a:srgbClr val="FFFF00"/>
                </a:highlight>
                <a:latin typeface="Aptos" panose="020B0004020202020204" pitchFamily="34" charset="0"/>
                <a:ea typeface="Aptos" panose="020B0004020202020204" pitchFamily="34" charset="0"/>
                <a:cs typeface="Times New Roman" panose="02020603050405020304" pitchFamily="18" charset="0"/>
              </a:rPr>
              <a:t>Planning</a:t>
            </a:r>
            <a:r>
              <a:rPr lang="en-GB" sz="2000" kern="100" dirty="0">
                <a:effectLst/>
                <a:highlight>
                  <a:srgbClr val="FFFF00"/>
                </a:highlight>
                <a:latin typeface="Aptos" panose="020B0004020202020204" pitchFamily="34" charset="0"/>
                <a:ea typeface="Aptos" panose="020B0004020202020204" pitchFamily="34" charset="0"/>
                <a:cs typeface="Times New Roman" panose="02020603050405020304" pitchFamily="18" charset="0"/>
              </a:rPr>
              <a:t> – scheduling time of day / length of appointment that’s needed, how will / can they get there, will they need support, e.g. carer, transport, voluntary transport / agencies</a:t>
            </a:r>
          </a:p>
          <a:p>
            <a:pPr marL="342900" lvl="0" indent="-342900" algn="l">
              <a:lnSpc>
                <a:spcPct val="115000"/>
              </a:lnSpc>
              <a:spcAft>
                <a:spcPts val="800"/>
              </a:spcAft>
              <a:buFont typeface="Symbol" panose="05050102010706020507" pitchFamily="18" charset="2"/>
              <a:buChar char=""/>
            </a:pPr>
            <a:r>
              <a:rPr lang="en-GB" sz="2000" b="1" kern="100" dirty="0">
                <a:highlight>
                  <a:srgbClr val="FFFF00"/>
                </a:highlight>
                <a:latin typeface="Aptos" panose="020B0004020202020204" pitchFamily="34" charset="0"/>
                <a:ea typeface="Aptos" panose="020B0004020202020204" pitchFamily="34" charset="0"/>
                <a:cs typeface="Times New Roman" panose="02020603050405020304" pitchFamily="18" charset="0"/>
              </a:rPr>
              <a:t>I</a:t>
            </a:r>
            <a:r>
              <a:rPr lang="en-GB" sz="2000" b="1" kern="100" dirty="0">
                <a:effectLst/>
                <a:highlight>
                  <a:srgbClr val="FFFF00"/>
                </a:highlight>
                <a:latin typeface="Aptos" panose="020B0004020202020204" pitchFamily="34" charset="0"/>
                <a:ea typeface="Aptos" panose="020B0004020202020204" pitchFamily="34" charset="0"/>
                <a:cs typeface="Times New Roman" panose="02020603050405020304" pitchFamily="18" charset="0"/>
              </a:rPr>
              <a:t>nformation</a:t>
            </a:r>
            <a:r>
              <a:rPr lang="en-GB" sz="2000" kern="100" dirty="0">
                <a:effectLst/>
                <a:highlight>
                  <a:srgbClr val="FFFF00"/>
                </a:highlight>
                <a:latin typeface="Aptos" panose="020B0004020202020204" pitchFamily="34" charset="0"/>
                <a:ea typeface="Aptos" panose="020B0004020202020204" pitchFamily="34" charset="0"/>
                <a:cs typeface="Times New Roman" panose="02020603050405020304" pitchFamily="18" charset="0"/>
              </a:rPr>
              <a:t> -clear and in understandable format is essential</a:t>
            </a:r>
          </a:p>
          <a:p>
            <a:pPr marL="342900" lvl="0" indent="-342900" algn="l">
              <a:lnSpc>
                <a:spcPct val="115000"/>
              </a:lnSpc>
              <a:spcAft>
                <a:spcPts val="800"/>
              </a:spcAft>
              <a:buFont typeface="Symbol" panose="05050102010706020507" pitchFamily="18" charset="2"/>
              <a:buChar char=""/>
            </a:pPr>
            <a:r>
              <a:rPr lang="en-GB" sz="2000" b="1" kern="100" dirty="0">
                <a:highlight>
                  <a:srgbClr val="FFFF00"/>
                </a:highlight>
                <a:latin typeface="Aptos" panose="020B0004020202020204" pitchFamily="34" charset="0"/>
                <a:ea typeface="Aptos" panose="020B0004020202020204" pitchFamily="34" charset="0"/>
                <a:cs typeface="Times New Roman" panose="02020603050405020304" pitchFamily="18" charset="0"/>
              </a:rPr>
              <a:t>Other </a:t>
            </a:r>
            <a:r>
              <a:rPr lang="en-GB" sz="2000" b="1" kern="100" dirty="0">
                <a:effectLst/>
                <a:highlight>
                  <a:srgbClr val="FFFF00"/>
                </a:highlight>
                <a:latin typeface="Aptos" panose="020B0004020202020204" pitchFamily="34" charset="0"/>
                <a:ea typeface="Aptos" panose="020B0004020202020204" pitchFamily="34" charset="0"/>
                <a:cs typeface="Times New Roman" panose="02020603050405020304" pitchFamily="18" charset="0"/>
              </a:rPr>
              <a:t>Support</a:t>
            </a:r>
            <a:r>
              <a:rPr lang="en-GB" sz="2000" b="1" kern="100" dirty="0">
                <a:highlight>
                  <a:srgbClr val="FFFF00"/>
                </a:highlight>
                <a:latin typeface="Aptos" panose="020B0004020202020204" pitchFamily="34" charset="0"/>
                <a:ea typeface="Aptos" panose="020B0004020202020204" pitchFamily="34" charset="0"/>
                <a:cs typeface="Times New Roman" panose="02020603050405020304" pitchFamily="18" charset="0"/>
              </a:rPr>
              <a:t> </a:t>
            </a:r>
            <a:r>
              <a:rPr lang="en-GB" sz="2000" kern="100" dirty="0">
                <a:highlight>
                  <a:srgbClr val="FFFF00"/>
                </a:highlight>
                <a:latin typeface="Aptos" panose="020B0004020202020204" pitchFamily="34" charset="0"/>
                <a:ea typeface="Aptos" panose="020B0004020202020204" pitchFamily="34" charset="0"/>
                <a:cs typeface="Times New Roman" panose="02020603050405020304" pitchFamily="18" charset="0"/>
              </a:rPr>
              <a:t>– e.g. psychological to manage diagnosis and other life stresses / demands</a:t>
            </a:r>
            <a:endParaRPr lang="en-GB" sz="2000" kern="100" dirty="0">
              <a:effectLst/>
              <a:highlight>
                <a:srgbClr val="FFFF00"/>
              </a:highlight>
              <a:latin typeface="Aptos" panose="020B0004020202020204" pitchFamily="34" charset="0"/>
              <a:ea typeface="Aptos" panose="020B0004020202020204" pitchFamily="34" charset="0"/>
              <a:cs typeface="Times New Roman" panose="02020603050405020304" pitchFamily="18" charset="0"/>
            </a:endParaRPr>
          </a:p>
        </p:txBody>
      </p:sp>
      <p:sp>
        <p:nvSpPr>
          <p:cNvPr id="6" name="Rectangle: Rounded Corners 5">
            <a:extLst>
              <a:ext uri="{FF2B5EF4-FFF2-40B4-BE49-F238E27FC236}">
                <a16:creationId xmlns:a16="http://schemas.microsoft.com/office/drawing/2014/main" id="{25C0ABAF-9277-E35D-2271-A3AF3AD459FE}"/>
              </a:ext>
            </a:extLst>
          </p:cNvPr>
          <p:cNvSpPr/>
          <p:nvPr/>
        </p:nvSpPr>
        <p:spPr>
          <a:xfrm>
            <a:off x="1219200" y="593138"/>
            <a:ext cx="8024061" cy="813432"/>
          </a:xfrm>
          <a:prstGeom prst="roundRect">
            <a:avLst/>
          </a:prstGeom>
          <a:solidFill>
            <a:schemeClr val="accent4">
              <a:lumMod val="40000"/>
              <a:lumOff val="6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n-GB" sz="2400" b="1" dirty="0">
                <a:solidFill>
                  <a:schemeClr val="tx1"/>
                </a:solidFill>
                <a:latin typeface="Aptos" panose="020B0004020202020204" pitchFamily="34" charset="0"/>
              </a:rPr>
              <a:t>Patient Story – what could have been done differently??</a:t>
            </a:r>
          </a:p>
        </p:txBody>
      </p:sp>
    </p:spTree>
    <p:extLst>
      <p:ext uri="{BB962C8B-B14F-4D97-AF65-F5344CB8AC3E}">
        <p14:creationId xmlns:p14="http://schemas.microsoft.com/office/powerpoint/2010/main" val="197335926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Logo&#10;&#10;Description automatically generated">
            <a:extLst>
              <a:ext uri="{FF2B5EF4-FFF2-40B4-BE49-F238E27FC236}">
                <a16:creationId xmlns:a16="http://schemas.microsoft.com/office/drawing/2014/main" id="{75FD26E4-E44C-54E9-60C1-FDE9576C4F7E}"/>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6840200" y="186331"/>
            <a:ext cx="1288773" cy="1010488"/>
          </a:xfrm>
          <a:prstGeom prst="rect">
            <a:avLst/>
          </a:prstGeom>
          <a:noFill/>
          <a:ln>
            <a:noFill/>
          </a:ln>
        </p:spPr>
      </p:pic>
      <p:pic>
        <p:nvPicPr>
          <p:cNvPr id="3" name="Picture 2" descr="Shape, rectangle&#10;&#10;Description automatically generated">
            <a:extLst>
              <a:ext uri="{FF2B5EF4-FFF2-40B4-BE49-F238E27FC236}">
                <a16:creationId xmlns:a16="http://schemas.microsoft.com/office/drawing/2014/main" id="{6710DE4B-FDF1-AA05-E7B0-56A40894AEDC}"/>
              </a:ext>
            </a:extLst>
          </p:cNvPr>
          <p:cNvPicPr>
            <a:picLocks noChangeAspect="1"/>
          </p:cNvPicPr>
          <p:nvPr/>
        </p:nvPicPr>
        <p:blipFill rotWithShape="1">
          <a:blip r:embed="rId3"/>
          <a:srcRect b="82501"/>
          <a:stretch/>
        </p:blipFill>
        <p:spPr bwMode="auto">
          <a:xfrm>
            <a:off x="1219200" y="9375483"/>
            <a:ext cx="15925800" cy="219942"/>
          </a:xfrm>
          <a:prstGeom prst="rect">
            <a:avLst/>
          </a:prstGeom>
          <a:ln>
            <a:noFill/>
          </a:ln>
          <a:extLst>
            <a:ext uri="{53640926-AAD7-44D8-BBD7-CCE9431645EC}">
              <a14:shadowObscured xmlns:a14="http://schemas.microsoft.com/office/drawing/2010/main"/>
            </a:ext>
          </a:extLst>
        </p:spPr>
      </p:pic>
      <p:sp>
        <p:nvSpPr>
          <p:cNvPr id="4" name="TextBox 4">
            <a:extLst>
              <a:ext uri="{FF2B5EF4-FFF2-40B4-BE49-F238E27FC236}">
                <a16:creationId xmlns:a16="http://schemas.microsoft.com/office/drawing/2014/main" id="{676504AB-CCB8-B58D-18CB-A29639C8B126}"/>
              </a:ext>
            </a:extLst>
          </p:cNvPr>
          <p:cNvSpPr txBox="1"/>
          <p:nvPr/>
        </p:nvSpPr>
        <p:spPr>
          <a:xfrm>
            <a:off x="1028700" y="9595424"/>
            <a:ext cx="16344900" cy="384721"/>
          </a:xfrm>
          <a:prstGeom prst="rect">
            <a:avLst/>
          </a:prstGeom>
        </p:spPr>
        <p:txBody>
          <a:bodyPr wrap="square" lIns="0" tIns="0" rIns="0" bIns="0" rtlCol="0" anchor="t">
            <a:spAutoFit/>
          </a:bodyPr>
          <a:lstStyle/>
          <a:p>
            <a:pPr algn="ctr">
              <a:lnSpc>
                <a:spcPts val="3021"/>
              </a:lnSpc>
            </a:pPr>
            <a:r>
              <a:rPr lang="en-US" sz="2158" dirty="0">
                <a:solidFill>
                  <a:srgbClr val="000000"/>
                </a:solidFill>
                <a:latin typeface="Raavi" panose="020B0502040204020203" pitchFamily="34" charset="0"/>
                <a:cs typeface="Raavi" panose="020B0502040204020203" pitchFamily="34" charset="0"/>
              </a:rPr>
              <a:t>Bracknell Forest      North East Hampshire and Farnham       Royal Borough of Windsor and Maidenhead        Slough        Surrey Heath </a:t>
            </a:r>
          </a:p>
        </p:txBody>
      </p:sp>
      <p:sp>
        <p:nvSpPr>
          <p:cNvPr id="6" name="TextBox 5">
            <a:extLst>
              <a:ext uri="{FF2B5EF4-FFF2-40B4-BE49-F238E27FC236}">
                <a16:creationId xmlns:a16="http://schemas.microsoft.com/office/drawing/2014/main" id="{76BCB9C0-47F6-8B9A-EF46-809285D57320}"/>
              </a:ext>
            </a:extLst>
          </p:cNvPr>
          <p:cNvSpPr txBox="1"/>
          <p:nvPr/>
        </p:nvSpPr>
        <p:spPr>
          <a:xfrm>
            <a:off x="1524000" y="1263571"/>
            <a:ext cx="15011400" cy="7825219"/>
          </a:xfrm>
          <a:prstGeom prst="rect">
            <a:avLst/>
          </a:prstGeom>
          <a:noFill/>
        </p:spPr>
        <p:txBody>
          <a:bodyPr wrap="square" rtlCol="0">
            <a:spAutoFit/>
          </a:bodyPr>
          <a:lstStyle/>
          <a:p>
            <a:pPr fontAlgn="ctr">
              <a:buNone/>
            </a:pPr>
            <a:r>
              <a:rPr lang="en-GB" sz="1500" b="1" dirty="0">
                <a:solidFill>
                  <a:srgbClr val="030303"/>
                </a:solidFill>
                <a:effectLst/>
                <a:latin typeface="Aptos" panose="020B0004020202020204" pitchFamily="34" charset="0"/>
                <a:ea typeface="Aptos" panose="020B0004020202020204" pitchFamily="34" charset="0"/>
                <a:cs typeface="Aptos" panose="020B0004020202020204" pitchFamily="34" charset="0"/>
              </a:rPr>
              <a:t>Joint webinar: supporting people with a learning disability and autistic people with a forensic history - 14 May, 10:00am-12:30pm</a:t>
            </a:r>
            <a:br>
              <a:rPr lang="en-GB" sz="1500" dirty="0">
                <a:solidFill>
                  <a:srgbClr val="030303"/>
                </a:solidFill>
                <a:effectLst/>
                <a:latin typeface="Aptos" panose="020B0004020202020204" pitchFamily="34" charset="0"/>
                <a:ea typeface="Aptos" panose="020B0004020202020204" pitchFamily="34" charset="0"/>
                <a:cs typeface="Aptos" panose="020B0004020202020204" pitchFamily="34" charset="0"/>
              </a:rPr>
            </a:br>
            <a:r>
              <a:rPr lang="en-GB" sz="1500" dirty="0">
                <a:solidFill>
                  <a:srgbClr val="030303"/>
                </a:solidFill>
                <a:effectLst/>
                <a:latin typeface="Aptos" panose="020B0004020202020204" pitchFamily="34" charset="0"/>
                <a:ea typeface="Aptos" panose="020B0004020202020204" pitchFamily="34" charset="0"/>
                <a:cs typeface="Aptos" panose="020B0004020202020204" pitchFamily="34" charset="0"/>
              </a:rPr>
              <a:t>NHS England and the Ministry of Justice invite commissioners, and clinicians working in mental health hospitals, to a webinar enhancing collaboration in supporting people with a learning disability and autistic people who have a forensic history. Key discussions include understanding offences, developing strong discharge applications, and lived experience insights.</a:t>
            </a:r>
            <a:br>
              <a:rPr lang="en-GB" sz="1500" dirty="0">
                <a:solidFill>
                  <a:srgbClr val="030303"/>
                </a:solidFill>
                <a:effectLst/>
                <a:latin typeface="Aptos" panose="020B0004020202020204" pitchFamily="34" charset="0"/>
                <a:ea typeface="Aptos" panose="020B0004020202020204" pitchFamily="34" charset="0"/>
                <a:cs typeface="Aptos" panose="020B0004020202020204" pitchFamily="34" charset="0"/>
              </a:rPr>
            </a:br>
            <a:br>
              <a:rPr lang="en-GB" sz="1500" dirty="0">
                <a:solidFill>
                  <a:srgbClr val="030303"/>
                </a:solidFill>
                <a:effectLst/>
                <a:latin typeface="Aptos" panose="020B0004020202020204" pitchFamily="34" charset="0"/>
                <a:ea typeface="Aptos" panose="020B0004020202020204" pitchFamily="34" charset="0"/>
                <a:cs typeface="Aptos" panose="020B0004020202020204" pitchFamily="34" charset="0"/>
              </a:rPr>
            </a:br>
            <a:r>
              <a:rPr lang="en-GB" sz="1500" dirty="0">
                <a:solidFill>
                  <a:srgbClr val="030303"/>
                </a:solidFill>
                <a:effectLst/>
                <a:latin typeface="Aptos" panose="020B0004020202020204" pitchFamily="34" charset="0"/>
                <a:ea typeface="Aptos" panose="020B0004020202020204" pitchFamily="34" charset="0"/>
                <a:cs typeface="Aptos" panose="020B0004020202020204" pitchFamily="34" charset="0"/>
              </a:rPr>
              <a:t>Speakers will include the Ministry of Justice (MoJ) casework section, consultant psychiatrists, and the NHS England Learning Disability and Autism National Clinical Director.</a:t>
            </a:r>
            <a:endParaRPr lang="en-GB" sz="1500" dirty="0">
              <a:effectLst/>
              <a:latin typeface="Aptos" panose="020B0004020202020204" pitchFamily="34" charset="0"/>
              <a:ea typeface="Aptos" panose="020B0004020202020204" pitchFamily="34" charset="0"/>
              <a:cs typeface="Aptos" panose="020B0004020202020204" pitchFamily="34" charset="0"/>
            </a:endParaRPr>
          </a:p>
          <a:p>
            <a:pPr fontAlgn="ctr">
              <a:spcBef>
                <a:spcPts val="1500"/>
              </a:spcBef>
              <a:buNone/>
            </a:pPr>
            <a:r>
              <a:rPr lang="en-GB" sz="1500" dirty="0">
                <a:solidFill>
                  <a:srgbClr val="030303"/>
                </a:solidFill>
                <a:effectLst/>
                <a:latin typeface="Aptos" panose="020B0004020202020204" pitchFamily="34" charset="0"/>
                <a:ea typeface="Aptos" panose="020B0004020202020204" pitchFamily="34" charset="0"/>
                <a:cs typeface="Aptos" panose="020B0004020202020204" pitchFamily="34" charset="0"/>
              </a:rPr>
              <a:t>To register, visit </a:t>
            </a:r>
            <a:r>
              <a:rPr lang="en-GB" sz="1500" u="sng" dirty="0">
                <a:solidFill>
                  <a:srgbClr val="005EB8"/>
                </a:solidFill>
                <a:effectLst/>
                <a:latin typeface="Aptos" panose="020B0004020202020204" pitchFamily="34" charset="0"/>
                <a:ea typeface="Aptos" panose="020B0004020202020204" pitchFamily="34" charset="0"/>
                <a:cs typeface="Aptos" panose="020B0004020202020204" pitchFamily="34" charset="0"/>
                <a:hlinkClick r:id="rId4"/>
              </a:rPr>
              <a:t>Supporting People with a Learning Disability and Autistic people with a forensic history | NHS England Events</a:t>
            </a:r>
            <a:endParaRPr lang="en-GB" sz="1500" dirty="0">
              <a:effectLst/>
              <a:latin typeface="Aptos" panose="020B0004020202020204" pitchFamily="34" charset="0"/>
              <a:ea typeface="Aptos" panose="020B0004020202020204" pitchFamily="34" charset="0"/>
              <a:cs typeface="Aptos" panose="020B0004020202020204" pitchFamily="34" charset="0"/>
            </a:endParaRPr>
          </a:p>
          <a:p>
            <a:pPr>
              <a:buNone/>
            </a:pPr>
            <a:r>
              <a:rPr lang="en-GB" sz="1500" dirty="0">
                <a:solidFill>
                  <a:srgbClr val="030303"/>
                </a:solidFill>
                <a:effectLst/>
                <a:latin typeface="Aptos" panose="020B0004020202020204" pitchFamily="34" charset="0"/>
                <a:ea typeface="Aptos" panose="020B0004020202020204" pitchFamily="34" charset="0"/>
              </a:rPr>
              <a:t>For any inquiries, please contact Andrew </a:t>
            </a:r>
            <a:r>
              <a:rPr lang="en-GB" sz="1500" dirty="0" err="1">
                <a:solidFill>
                  <a:srgbClr val="030303"/>
                </a:solidFill>
                <a:effectLst/>
                <a:latin typeface="Aptos" panose="020B0004020202020204" pitchFamily="34" charset="0"/>
                <a:ea typeface="Aptos" panose="020B0004020202020204" pitchFamily="34" charset="0"/>
              </a:rPr>
              <a:t>Jazaerli</a:t>
            </a:r>
            <a:r>
              <a:rPr lang="en-GB" sz="1500" dirty="0">
                <a:solidFill>
                  <a:srgbClr val="030303"/>
                </a:solidFill>
                <a:effectLst/>
                <a:latin typeface="Aptos" panose="020B0004020202020204" pitchFamily="34" charset="0"/>
                <a:ea typeface="Aptos" panose="020B0004020202020204" pitchFamily="34" charset="0"/>
              </a:rPr>
              <a:t> at </a:t>
            </a:r>
            <a:r>
              <a:rPr lang="en-GB" sz="1500" u="sng" dirty="0">
                <a:solidFill>
                  <a:srgbClr val="005EB8"/>
                </a:solidFill>
                <a:effectLst/>
                <a:latin typeface="Aptos" panose="020B0004020202020204" pitchFamily="34" charset="0"/>
                <a:ea typeface="Aptos" panose="020B0004020202020204" pitchFamily="34" charset="0"/>
                <a:hlinkClick r:id="rId5"/>
              </a:rPr>
              <a:t>Andrew.jazaerli@nhs.net</a:t>
            </a:r>
            <a:endParaRPr lang="en-GB" sz="1500" u="sng" dirty="0">
              <a:solidFill>
                <a:srgbClr val="030303"/>
              </a:solidFill>
              <a:latin typeface="Aptos" panose="020B0004020202020204" pitchFamily="34" charset="0"/>
              <a:ea typeface="Aptos" panose="020B0004020202020204" pitchFamily="34" charset="0"/>
            </a:endParaRPr>
          </a:p>
          <a:p>
            <a:pPr>
              <a:buNone/>
            </a:pPr>
            <a:endParaRPr lang="en-GB" sz="1500" dirty="0">
              <a:solidFill>
                <a:srgbClr val="030303"/>
              </a:solidFill>
              <a:effectLst/>
              <a:latin typeface="Aptos" panose="020B0004020202020204" pitchFamily="34" charset="0"/>
              <a:ea typeface="Aptos" panose="020B0004020202020204" pitchFamily="34" charset="0"/>
            </a:endParaRPr>
          </a:p>
          <a:p>
            <a:pPr>
              <a:buNone/>
            </a:pPr>
            <a:endParaRPr lang="en-GB" sz="1500" dirty="0">
              <a:solidFill>
                <a:srgbClr val="030303"/>
              </a:solidFill>
              <a:latin typeface="Aptos" panose="020B0004020202020204" pitchFamily="34" charset="0"/>
              <a:ea typeface="Aptos" panose="020B0004020202020204" pitchFamily="34" charset="0"/>
            </a:endParaRPr>
          </a:p>
          <a:p>
            <a:pPr fontAlgn="ctr">
              <a:buNone/>
            </a:pPr>
            <a:r>
              <a:rPr lang="en-GB" sz="1500" b="1" dirty="0">
                <a:solidFill>
                  <a:srgbClr val="030303"/>
                </a:solidFill>
                <a:effectLst/>
                <a:latin typeface="Aptos" panose="020B0004020202020204" pitchFamily="34" charset="0"/>
                <a:ea typeface="Aptos" panose="020B0004020202020204" pitchFamily="34" charset="0"/>
                <a:cs typeface="Aptos" panose="020B0004020202020204" pitchFamily="34" charset="0"/>
              </a:rPr>
              <a:t>New podcast aimed at primary care teams focuses on health inequalities</a:t>
            </a:r>
            <a:r>
              <a:rPr lang="en-GB" sz="1500" b="1" dirty="0">
                <a:latin typeface="Aptos" panose="020B0004020202020204" pitchFamily="34" charset="0"/>
                <a:ea typeface="Aptos" panose="020B0004020202020204" pitchFamily="34" charset="0"/>
                <a:cs typeface="Aptos" panose="020B0004020202020204" pitchFamily="34" charset="0"/>
              </a:rPr>
              <a:t> </a:t>
            </a:r>
          </a:p>
          <a:p>
            <a:pPr fontAlgn="ctr">
              <a:buNone/>
            </a:pPr>
            <a:r>
              <a:rPr lang="en-GB" sz="1500" dirty="0">
                <a:solidFill>
                  <a:srgbClr val="030303"/>
                </a:solidFill>
                <a:effectLst/>
                <a:latin typeface="Aptos" panose="020B0004020202020204" pitchFamily="34" charset="0"/>
                <a:ea typeface="Aptos" panose="020B0004020202020204" pitchFamily="34" charset="0"/>
                <a:cs typeface="Aptos" panose="020B0004020202020204" pitchFamily="34" charset="0"/>
              </a:rPr>
              <a:t>Primary care colleagues including mental health professionals explain in a new podcast why they are using new ways of working.</a:t>
            </a:r>
            <a:endParaRPr lang="en-GB" sz="1500" dirty="0">
              <a:latin typeface="Aptos" panose="020B0004020202020204" pitchFamily="34" charset="0"/>
              <a:ea typeface="Aptos" panose="020B0004020202020204" pitchFamily="34" charset="0"/>
              <a:cs typeface="Aptos" panose="020B0004020202020204" pitchFamily="34" charset="0"/>
            </a:endParaRPr>
          </a:p>
          <a:p>
            <a:pPr fontAlgn="ctr">
              <a:buNone/>
            </a:pPr>
            <a:r>
              <a:rPr lang="en-GB" sz="1500" u="sng" dirty="0">
                <a:solidFill>
                  <a:srgbClr val="005EB8"/>
                </a:solidFill>
                <a:effectLst/>
                <a:latin typeface="Aptos" panose="020B0004020202020204" pitchFamily="34" charset="0"/>
                <a:ea typeface="Aptos" panose="020B0004020202020204" pitchFamily="34" charset="0"/>
                <a:cs typeface="Aptos" panose="020B0004020202020204" pitchFamily="34" charset="0"/>
                <a:hlinkClick r:id="rId6"/>
              </a:rPr>
              <a:t>Transforming Primary Care</a:t>
            </a:r>
            <a:r>
              <a:rPr lang="en-GB" sz="1500" dirty="0">
                <a:solidFill>
                  <a:srgbClr val="030303"/>
                </a:solidFill>
                <a:effectLst/>
                <a:latin typeface="Aptos" panose="020B0004020202020204" pitchFamily="34" charset="0"/>
                <a:ea typeface="Aptos" panose="020B0004020202020204" pitchFamily="34" charset="0"/>
                <a:cs typeface="Aptos" panose="020B0004020202020204" pitchFamily="34" charset="0"/>
              </a:rPr>
              <a:t>, produced by NHS England North East and Yorkshire focuses on the improvements that not only make it easier and quicker for patients to get the help they need, but reduces pressure on staff too.</a:t>
            </a:r>
            <a:endParaRPr lang="en-GB" sz="1500" dirty="0">
              <a:effectLst/>
              <a:latin typeface="Aptos" panose="020B0004020202020204" pitchFamily="34" charset="0"/>
              <a:ea typeface="Aptos" panose="020B0004020202020204" pitchFamily="34" charset="0"/>
              <a:cs typeface="Aptos" panose="020B0004020202020204" pitchFamily="34" charset="0"/>
            </a:endParaRPr>
          </a:p>
          <a:p>
            <a:pPr>
              <a:buNone/>
            </a:pPr>
            <a:r>
              <a:rPr lang="en-GB" sz="1500" dirty="0">
                <a:solidFill>
                  <a:srgbClr val="030303"/>
                </a:solidFill>
                <a:effectLst/>
                <a:latin typeface="Aptos" panose="020B0004020202020204" pitchFamily="34" charset="0"/>
                <a:ea typeface="Aptos" panose="020B0004020202020204" pitchFamily="34" charset="0"/>
              </a:rPr>
              <a:t>The podcast explores the multi-disciplinary team in primary care and also features a discussion around how digital technology is being used to increase access to NHS services, addressing known health inequalities</a:t>
            </a:r>
          </a:p>
          <a:p>
            <a:pPr>
              <a:buNone/>
            </a:pPr>
            <a:endParaRPr lang="en-GB" sz="1500" dirty="0">
              <a:solidFill>
                <a:srgbClr val="030303"/>
              </a:solidFill>
              <a:latin typeface="Aptos" panose="020B0004020202020204" pitchFamily="34" charset="0"/>
              <a:ea typeface="Aptos" panose="020B0004020202020204" pitchFamily="34" charset="0"/>
            </a:endParaRPr>
          </a:p>
          <a:p>
            <a:pPr>
              <a:buNone/>
            </a:pPr>
            <a:endParaRPr lang="en-GB" sz="1500" dirty="0">
              <a:solidFill>
                <a:srgbClr val="030303"/>
              </a:solidFill>
              <a:latin typeface="Aptos" panose="020B0004020202020204" pitchFamily="34" charset="0"/>
              <a:ea typeface="Aptos" panose="020B0004020202020204" pitchFamily="34" charset="0"/>
            </a:endParaRPr>
          </a:p>
          <a:p>
            <a:pPr fontAlgn="ctr">
              <a:buNone/>
            </a:pPr>
            <a:r>
              <a:rPr lang="en-GB" sz="1500" b="1" dirty="0">
                <a:solidFill>
                  <a:srgbClr val="030303"/>
                </a:solidFill>
                <a:effectLst/>
                <a:latin typeface="Aptos" panose="020B0004020202020204" pitchFamily="34" charset="0"/>
                <a:ea typeface="Aptos" panose="020B0004020202020204" pitchFamily="34" charset="0"/>
                <a:cs typeface="Aptos" panose="020B0004020202020204" pitchFamily="34" charset="0"/>
              </a:rPr>
              <a:t>NHS </a:t>
            </a:r>
            <a:r>
              <a:rPr lang="en-GB" sz="1500" b="1" dirty="0" err="1">
                <a:solidFill>
                  <a:srgbClr val="030303"/>
                </a:solidFill>
                <a:effectLst/>
                <a:latin typeface="Aptos" panose="020B0004020202020204" pitchFamily="34" charset="0"/>
                <a:ea typeface="Aptos" panose="020B0004020202020204" pitchFamily="34" charset="0"/>
                <a:cs typeface="Aptos" panose="020B0004020202020204" pitchFamily="34" charset="0"/>
              </a:rPr>
              <a:t>ConfedExpo</a:t>
            </a:r>
            <a:r>
              <a:rPr lang="en-GB" sz="1500" b="1" dirty="0">
                <a:solidFill>
                  <a:srgbClr val="030303"/>
                </a:solidFill>
                <a:effectLst/>
                <a:latin typeface="Aptos" panose="020B0004020202020204" pitchFamily="34" charset="0"/>
                <a:ea typeface="Aptos" panose="020B0004020202020204" pitchFamily="34" charset="0"/>
                <a:cs typeface="Aptos" panose="020B0004020202020204" pitchFamily="34" charset="0"/>
              </a:rPr>
              <a:t> 2025 - Mental health, learning disability and autism sessions</a:t>
            </a:r>
            <a:endParaRPr lang="en-GB" sz="1500" b="1" dirty="0">
              <a:latin typeface="Aptos" panose="020B0004020202020204" pitchFamily="34" charset="0"/>
              <a:ea typeface="Aptos" panose="020B0004020202020204" pitchFamily="34" charset="0"/>
              <a:cs typeface="Aptos" panose="020B0004020202020204" pitchFamily="34" charset="0"/>
            </a:endParaRPr>
          </a:p>
          <a:p>
            <a:pPr fontAlgn="ctr">
              <a:buNone/>
            </a:pPr>
            <a:r>
              <a:rPr lang="en-GB" sz="1500" dirty="0">
                <a:solidFill>
                  <a:srgbClr val="030303"/>
                </a:solidFill>
                <a:effectLst/>
                <a:latin typeface="Aptos" panose="020B0004020202020204" pitchFamily="34" charset="0"/>
                <a:ea typeface="Aptos" panose="020B0004020202020204" pitchFamily="34" charset="0"/>
                <a:cs typeface="Aptos" panose="020B0004020202020204" pitchFamily="34" charset="0"/>
              </a:rPr>
              <a:t>The Mental Health, Learning Disability and Autism team will be delivering a number of sessions at #NHSConfedExpo 2025, discussing:</a:t>
            </a:r>
            <a:endParaRPr lang="en-GB" sz="1500" dirty="0">
              <a:effectLst/>
              <a:latin typeface="Aptos" panose="020B0004020202020204" pitchFamily="34" charset="0"/>
              <a:ea typeface="Aptos" panose="020B0004020202020204" pitchFamily="34" charset="0"/>
              <a:cs typeface="Aptos" panose="020B0004020202020204" pitchFamily="34" charset="0"/>
            </a:endParaRPr>
          </a:p>
          <a:p>
            <a:pPr marL="342900" lvl="0" indent="-342900" fontAlgn="ctr">
              <a:spcBef>
                <a:spcPts val="1500"/>
              </a:spcBef>
              <a:buSzPts val="1000"/>
              <a:buFont typeface="Symbol" panose="05050102010706020507" pitchFamily="18" charset="2"/>
              <a:buChar char=""/>
              <a:tabLst>
                <a:tab pos="457200" algn="l"/>
              </a:tabLst>
            </a:pPr>
            <a:r>
              <a:rPr lang="en-GB" sz="1500" dirty="0">
                <a:solidFill>
                  <a:srgbClr val="030303"/>
                </a:solidFill>
                <a:effectLst/>
                <a:latin typeface="Aptos" panose="020B0004020202020204" pitchFamily="34" charset="0"/>
                <a:ea typeface="Times New Roman" panose="02020603050405020304" pitchFamily="18" charset="0"/>
                <a:cs typeface="Aptos" panose="020B0004020202020204" pitchFamily="34" charset="0"/>
              </a:rPr>
              <a:t>Joint working to improve homes for people with a learning disability and autistic people</a:t>
            </a:r>
            <a:endParaRPr lang="en-GB" sz="1500" dirty="0">
              <a:effectLst/>
              <a:latin typeface="Aptos" panose="020B0004020202020204" pitchFamily="34" charset="0"/>
              <a:ea typeface="Aptos" panose="020B0004020202020204" pitchFamily="34" charset="0"/>
              <a:cs typeface="Aptos" panose="020B0004020202020204" pitchFamily="34" charset="0"/>
            </a:endParaRPr>
          </a:p>
          <a:p>
            <a:pPr marL="342900" lvl="0" indent="-342900" fontAlgn="ctr">
              <a:buSzPts val="1000"/>
              <a:buFont typeface="Symbol" panose="05050102010706020507" pitchFamily="18" charset="2"/>
              <a:buChar char=""/>
              <a:tabLst>
                <a:tab pos="457200" algn="l"/>
              </a:tabLst>
            </a:pPr>
            <a:r>
              <a:rPr lang="en-GB" sz="1500" dirty="0">
                <a:solidFill>
                  <a:srgbClr val="030303"/>
                </a:solidFill>
                <a:effectLst/>
                <a:latin typeface="Aptos" panose="020B0004020202020204" pitchFamily="34" charset="0"/>
                <a:ea typeface="Times New Roman" panose="02020603050405020304" pitchFamily="18" charset="0"/>
                <a:cs typeface="Aptos" panose="020B0004020202020204" pitchFamily="34" charset="0"/>
              </a:rPr>
              <a:t>Thinking differently about highly restrictive staffing practices in the community.</a:t>
            </a:r>
            <a:endParaRPr lang="en-GB" sz="1500" dirty="0">
              <a:effectLst/>
              <a:latin typeface="Aptos" panose="020B0004020202020204" pitchFamily="34" charset="0"/>
              <a:ea typeface="Aptos" panose="020B0004020202020204" pitchFamily="34" charset="0"/>
              <a:cs typeface="Aptos" panose="020B0004020202020204" pitchFamily="34" charset="0"/>
            </a:endParaRPr>
          </a:p>
          <a:p>
            <a:pPr fontAlgn="ctr">
              <a:spcBef>
                <a:spcPts val="1500"/>
              </a:spcBef>
              <a:buNone/>
            </a:pPr>
            <a:r>
              <a:rPr lang="en-GB" sz="1500" dirty="0">
                <a:solidFill>
                  <a:srgbClr val="030303"/>
                </a:solidFill>
                <a:effectLst/>
                <a:latin typeface="Aptos" panose="020B0004020202020204" pitchFamily="34" charset="0"/>
                <a:ea typeface="Aptos" panose="020B0004020202020204" pitchFamily="34" charset="0"/>
                <a:cs typeface="Aptos" panose="020B0004020202020204" pitchFamily="34" charset="0"/>
              </a:rPr>
              <a:t>There will also be a main stage panel session with Claire and a panel of experts who will be hosting a discussion</a:t>
            </a:r>
            <a:r>
              <a:rPr lang="en-GB" sz="1500" b="1" dirty="0">
                <a:solidFill>
                  <a:srgbClr val="030303"/>
                </a:solidFill>
                <a:effectLst/>
                <a:latin typeface="Aptos" panose="020B0004020202020204" pitchFamily="34" charset="0"/>
                <a:ea typeface="Aptos" panose="020B0004020202020204" pitchFamily="34" charset="0"/>
                <a:cs typeface="Aptos" panose="020B0004020202020204" pitchFamily="34" charset="0"/>
              </a:rPr>
              <a:t> “Making the shift from hospital to community for mental health”</a:t>
            </a:r>
            <a:r>
              <a:rPr lang="en-GB" sz="1500" dirty="0">
                <a:solidFill>
                  <a:srgbClr val="030303"/>
                </a:solidFill>
                <a:effectLst/>
                <a:latin typeface="Aptos" panose="020B0004020202020204" pitchFamily="34" charset="0"/>
                <a:ea typeface="Aptos" panose="020B0004020202020204" pitchFamily="34" charset="0"/>
                <a:cs typeface="Aptos" panose="020B0004020202020204" pitchFamily="34" charset="0"/>
              </a:rPr>
              <a:t>.</a:t>
            </a:r>
            <a:r>
              <a:rPr lang="en-GB" sz="1500" b="1" dirty="0">
                <a:solidFill>
                  <a:srgbClr val="030303"/>
                </a:solidFill>
                <a:effectLst/>
                <a:latin typeface="Aptos" panose="020B0004020202020204" pitchFamily="34" charset="0"/>
                <a:ea typeface="Aptos" panose="020B0004020202020204" pitchFamily="34" charset="0"/>
                <a:cs typeface="Aptos" panose="020B0004020202020204" pitchFamily="34" charset="0"/>
              </a:rPr>
              <a:t> </a:t>
            </a:r>
            <a:r>
              <a:rPr lang="en-GB" sz="1500" dirty="0">
                <a:solidFill>
                  <a:srgbClr val="030303"/>
                </a:solidFill>
                <a:effectLst/>
                <a:latin typeface="Aptos" panose="020B0004020202020204" pitchFamily="34" charset="0"/>
                <a:ea typeface="Aptos" panose="020B0004020202020204" pitchFamily="34" charset="0"/>
                <a:cs typeface="Aptos" panose="020B0004020202020204" pitchFamily="34" charset="0"/>
              </a:rPr>
              <a:t>The session will provide the audience with perspectives and learnings of how the mental health sector has developed models of care in the community, and what they have learnt through this process.</a:t>
            </a:r>
            <a:endParaRPr lang="en-GB" sz="1500" dirty="0">
              <a:effectLst/>
              <a:latin typeface="Aptos" panose="020B0004020202020204" pitchFamily="34" charset="0"/>
              <a:ea typeface="Aptos" panose="020B0004020202020204" pitchFamily="34" charset="0"/>
              <a:cs typeface="Aptos" panose="020B0004020202020204" pitchFamily="34" charset="0"/>
            </a:endParaRPr>
          </a:p>
          <a:p>
            <a:pPr>
              <a:buNone/>
            </a:pPr>
            <a:r>
              <a:rPr lang="en-GB" sz="1500" dirty="0">
                <a:solidFill>
                  <a:srgbClr val="030303"/>
                </a:solidFill>
                <a:effectLst/>
                <a:latin typeface="Aptos" panose="020B0004020202020204" pitchFamily="34" charset="0"/>
                <a:ea typeface="Aptos" panose="020B0004020202020204" pitchFamily="34" charset="0"/>
              </a:rPr>
              <a:t>NHS </a:t>
            </a:r>
            <a:r>
              <a:rPr lang="en-GB" sz="1500" dirty="0" err="1">
                <a:solidFill>
                  <a:srgbClr val="030303"/>
                </a:solidFill>
                <a:effectLst/>
                <a:latin typeface="Aptos" panose="020B0004020202020204" pitchFamily="34" charset="0"/>
                <a:ea typeface="Aptos" panose="020B0004020202020204" pitchFamily="34" charset="0"/>
              </a:rPr>
              <a:t>ConfedExpo</a:t>
            </a:r>
            <a:r>
              <a:rPr lang="en-GB" sz="1500" dirty="0">
                <a:solidFill>
                  <a:srgbClr val="030303"/>
                </a:solidFill>
                <a:effectLst/>
                <a:latin typeface="Aptos" panose="020B0004020202020204" pitchFamily="34" charset="0"/>
                <a:ea typeface="Aptos" panose="020B0004020202020204" pitchFamily="34" charset="0"/>
              </a:rPr>
              <a:t> is the UK's leading health and care conference dedicated to driving improvements in care. View the </a:t>
            </a:r>
            <a:r>
              <a:rPr lang="en-GB" sz="1500" u="sng" dirty="0">
                <a:solidFill>
                  <a:srgbClr val="005EB8"/>
                </a:solidFill>
                <a:effectLst/>
                <a:latin typeface="Aptos" panose="020B0004020202020204" pitchFamily="34" charset="0"/>
                <a:ea typeface="Aptos" panose="020B0004020202020204" pitchFamily="34" charset="0"/>
                <a:hlinkClick r:id="rId7"/>
              </a:rPr>
              <a:t>full agenda and book your pass</a:t>
            </a:r>
            <a:r>
              <a:rPr lang="en-GB" sz="1500" dirty="0">
                <a:solidFill>
                  <a:srgbClr val="030303"/>
                </a:solidFill>
                <a:effectLst/>
                <a:latin typeface="Aptos" panose="020B0004020202020204" pitchFamily="34" charset="0"/>
                <a:ea typeface="Aptos" panose="020B0004020202020204" pitchFamily="34" charset="0"/>
              </a:rPr>
              <a:t>.</a:t>
            </a:r>
          </a:p>
          <a:p>
            <a:pPr>
              <a:buNone/>
            </a:pPr>
            <a:br>
              <a:rPr lang="en-GB" sz="1500" dirty="0">
                <a:solidFill>
                  <a:srgbClr val="030303"/>
                </a:solidFill>
                <a:effectLst/>
                <a:latin typeface="Aptos" panose="020B0004020202020204" pitchFamily="34" charset="0"/>
                <a:ea typeface="Aptos" panose="020B0004020202020204" pitchFamily="34" charset="0"/>
              </a:rPr>
            </a:br>
            <a:endParaRPr lang="en-GB" sz="1500" dirty="0">
              <a:solidFill>
                <a:srgbClr val="030303"/>
              </a:solidFill>
              <a:effectLst/>
              <a:latin typeface="Aptos" panose="020B0004020202020204" pitchFamily="34" charset="0"/>
              <a:ea typeface="Aptos" panose="020B0004020202020204" pitchFamily="34" charset="0"/>
            </a:endParaRPr>
          </a:p>
          <a:p>
            <a:pPr fontAlgn="ctr"/>
            <a:r>
              <a:rPr lang="en-GB" sz="1500" dirty="0">
                <a:latin typeface="Aptos" panose="020B0004020202020204" pitchFamily="34" charset="0"/>
                <a:cs typeface="Arial" panose="020B0604020202020204" pitchFamily="34" charset="0"/>
              </a:rPr>
              <a:t>A reminder that April was </a:t>
            </a:r>
            <a:r>
              <a:rPr lang="en-GB" sz="1500" b="1" dirty="0">
                <a:latin typeface="Aptos" panose="020B0004020202020204" pitchFamily="34" charset="0"/>
                <a:cs typeface="Arial" panose="020B0604020202020204" pitchFamily="34" charset="0"/>
              </a:rPr>
              <a:t>Bowel Cancer Awareness Month</a:t>
            </a:r>
            <a:r>
              <a:rPr lang="en-GB" sz="1500" dirty="0">
                <a:latin typeface="Aptos" panose="020B0004020202020204" pitchFamily="34" charset="0"/>
                <a:cs typeface="Arial" panose="020B0604020202020204" pitchFamily="34" charset="0"/>
              </a:rPr>
              <a:t>. Find resources and training for healthcare professionals plus patient information including posters for patient waiting rooms on SSCA’s events calendar. Click here: Bowel Cancer Awareness Month.  Find information about the Bowel Cancer Screening Programme and resources to improve uptake on the SSCA website: https://surreyandsussexcanceralliance.nhs.uk/our-work/prevention-early-diagnosis/screening-and-immunisation/bowel-screening </a:t>
            </a:r>
            <a:endParaRPr lang="en-GB" sz="1500" kern="100" dirty="0">
              <a:effectLst/>
              <a:latin typeface="Aptos" panose="020B0004020202020204" pitchFamily="34" charset="0"/>
              <a:ea typeface="Aptos" panose="020B0004020202020204" pitchFamily="34" charset="0"/>
              <a:cs typeface="Arial" panose="020B0604020202020204" pitchFamily="34" charset="0"/>
            </a:endParaRPr>
          </a:p>
        </p:txBody>
      </p:sp>
      <p:sp>
        <p:nvSpPr>
          <p:cNvPr id="5" name="Rectangle: Rounded Corners 4">
            <a:extLst>
              <a:ext uri="{FF2B5EF4-FFF2-40B4-BE49-F238E27FC236}">
                <a16:creationId xmlns:a16="http://schemas.microsoft.com/office/drawing/2014/main" id="{96A3A55C-8AFA-F72E-04C6-8CD5C5D84FC0}"/>
              </a:ext>
            </a:extLst>
          </p:cNvPr>
          <p:cNvSpPr/>
          <p:nvPr/>
        </p:nvSpPr>
        <p:spPr>
          <a:xfrm>
            <a:off x="1524000" y="563254"/>
            <a:ext cx="6019800" cy="609600"/>
          </a:xfrm>
          <a:prstGeom prst="roundRect">
            <a:avLst/>
          </a:prstGeom>
          <a:solidFill>
            <a:schemeClr val="accent4">
              <a:lumMod val="40000"/>
              <a:lumOff val="6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nSpc>
                <a:spcPct val="115000"/>
              </a:lnSpc>
              <a:spcAft>
                <a:spcPts val="800"/>
              </a:spcAft>
            </a:pPr>
            <a:r>
              <a:rPr lang="en-GB" sz="2400" b="1" dirty="0">
                <a:solidFill>
                  <a:schemeClr val="tx1"/>
                </a:solidFill>
                <a:latin typeface="Aptos" panose="020B0004020202020204" pitchFamily="34" charset="0"/>
                <a:cs typeface="Arial" panose="020B0604020202020204" pitchFamily="34" charset="0"/>
              </a:rPr>
              <a:t>National resources and training available:</a:t>
            </a:r>
            <a:endParaRPr lang="en-GB" sz="2400" b="1" dirty="0">
              <a:solidFill>
                <a:schemeClr val="tx1"/>
              </a:solidFill>
              <a:highlight>
                <a:srgbClr val="00FF00"/>
              </a:highlight>
              <a:latin typeface="Aptos" panose="020B0004020202020204" pitchFamily="34" charset="0"/>
              <a:cs typeface="Arial" panose="020B0604020202020204" pitchFamily="34" charset="0"/>
            </a:endParaRPr>
          </a:p>
        </p:txBody>
      </p:sp>
    </p:spTree>
    <p:extLst>
      <p:ext uri="{BB962C8B-B14F-4D97-AF65-F5344CB8AC3E}">
        <p14:creationId xmlns:p14="http://schemas.microsoft.com/office/powerpoint/2010/main" val="286383846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48900FA982D4184C9BEC4C33F0CFE63A" ma:contentTypeVersion="18" ma:contentTypeDescription="Create a new document." ma:contentTypeScope="" ma:versionID="0ad824dbe593f27959ba6a41de040c3b">
  <xsd:schema xmlns:xsd="http://www.w3.org/2001/XMLSchema" xmlns:xs="http://www.w3.org/2001/XMLSchema" xmlns:p="http://schemas.microsoft.com/office/2006/metadata/properties" xmlns:ns1="http://schemas.microsoft.com/sharepoint/v3" xmlns:ns2="9d512dcf-4cd5-4c53-9a69-648b06967246" xmlns:ns3="dc7b2ec5-fca7-44a2-8017-c0075493c777" targetNamespace="http://schemas.microsoft.com/office/2006/metadata/properties" ma:root="true" ma:fieldsID="6cb0a9ff63f8445e894d13636f676701" ns1:_="" ns2:_="" ns3:_="">
    <xsd:import namespace="http://schemas.microsoft.com/sharepoint/v3"/>
    <xsd:import namespace="9d512dcf-4cd5-4c53-9a69-648b06967246"/>
    <xsd:import namespace="dc7b2ec5-fca7-44a2-8017-c0075493c777"/>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MediaServiceAutoKeyPoints" minOccurs="0"/>
                <xsd:element ref="ns2:MediaServiceKeyPoints" minOccurs="0"/>
                <xsd:element ref="ns2:MediaServiceDateTaken" minOccurs="0"/>
                <xsd:element ref="ns2:MediaLengthInSeconds" minOccurs="0"/>
                <xsd:element ref="ns2:MediaServiceObjectDetectorVersions" minOccurs="0"/>
                <xsd:element ref="ns2:MediaServiceSearchProperties" minOccurs="0"/>
                <xsd:element ref="ns2:lcf76f155ced4ddcb4097134ff3c332f" minOccurs="0"/>
                <xsd:element ref="ns3:TaxCatchAll" minOccurs="0"/>
                <xsd:element ref="ns2:MediaServiceOCR" minOccurs="0"/>
                <xsd:element ref="ns2:MediaServiceGenerationTime" minOccurs="0"/>
                <xsd:element ref="ns2:MediaServiceEventHashCode" minOccurs="0"/>
                <xsd:element ref="ns1:_ip_UnifiedCompliancePolicyProperties" minOccurs="0"/>
                <xsd:element ref="ns1:_ip_UnifiedCompliancePolicyUIAct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24" nillable="true" ma:displayName="Unified Compliance Policy Properties" ma:hidden="true" ma:internalName="_ip_UnifiedCompliancePolicyProperties">
      <xsd:simpleType>
        <xsd:restriction base="dms:Note"/>
      </xsd:simpleType>
    </xsd:element>
    <xsd:element name="_ip_UnifiedCompliancePolicyUIAction" ma:index="25" nillable="true" ma:displayName="Unified Compliance Policy UI Ac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9d512dcf-4cd5-4c53-9a69-648b06967246"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2" nillable="true" ma:displayName="MediaServiceAutoKeyPoints" ma:hidden="true" ma:internalName="MediaServiceAutoKeyPoints" ma:readOnly="true">
      <xsd:simpleType>
        <xsd:restriction base="dms:Note"/>
      </xsd:simpleType>
    </xsd:element>
    <xsd:element name="MediaServiceKeyPoints" ma:index="13" nillable="true" ma:displayName="KeyPoints" ma:internalName="MediaServiceKeyPoints" ma:readOnly="true">
      <xsd:simpleType>
        <xsd:restriction base="dms:Note">
          <xsd:maxLength value="255"/>
        </xsd:restriction>
      </xsd:simpleType>
    </xsd:element>
    <xsd:element name="MediaServiceDateTaken" ma:index="14" nillable="true" ma:displayName="MediaServiceDateTaken" ma:hidden="true" ma:indexed="true" ma:internalName="MediaServiceDateTaken" ma:readOnly="true">
      <xsd:simpleType>
        <xsd:restriction base="dms:Text"/>
      </xsd:simpleType>
    </xsd:element>
    <xsd:element name="MediaLengthInSeconds" ma:index="15" nillable="true" ma:displayName="MediaLengthInSeconds" ma:hidden="true" ma:internalName="MediaLengthInSeconds" ma:readOnly="true">
      <xsd:simpleType>
        <xsd:restriction base="dms:Unknown"/>
      </xsd:simpleType>
    </xsd:element>
    <xsd:element name="MediaServiceObjectDetectorVersions" ma:index="16" nillable="true" ma:displayName="MediaServiceObjectDetectorVersions" ma:hidden="true" ma:indexed="true" ma:internalName="MediaServiceObjectDetectorVersions" ma:readOnly="true">
      <xsd:simpleType>
        <xsd:restriction base="dms:Text"/>
      </xsd:simpleType>
    </xsd:element>
    <xsd:element name="MediaServiceSearchProperties" ma:index="17" nillable="true" ma:displayName="MediaServiceSearchProperties" ma:hidden="true" ma:internalName="MediaServiceSearchProperties" ma:readOnly="true">
      <xsd:simpleType>
        <xsd:restriction base="dms:Note"/>
      </xsd:simpleType>
    </xsd:element>
    <xsd:element name="lcf76f155ced4ddcb4097134ff3c332f" ma:index="19" nillable="true" ma:taxonomy="true" ma:internalName="lcf76f155ced4ddcb4097134ff3c332f" ma:taxonomyFieldName="MediaServiceImageTags" ma:displayName="Image Tags" ma:readOnly="false" ma:fieldId="{5cf76f15-5ced-4ddc-b409-7134ff3c332f}" ma:taxonomyMulti="true" ma:sspId="2c8d5fda-b97d-42c6-97e2-f76465e161c0" ma:termSetId="09814cd3-568e-fe90-9814-8d621ff8fb84" ma:anchorId="fba54fb3-c3e1-fe81-a776-ca4b69148c4d" ma:open="true" ma:isKeyword="false">
      <xsd:complexType>
        <xsd:sequence>
          <xsd:element ref="pc:Terms" minOccurs="0" maxOccurs="1"/>
        </xsd:sequence>
      </xsd:complexType>
    </xsd:element>
    <xsd:element name="MediaServiceOCR" ma:index="21" nillable="true" ma:displayName="Extracted Text" ma:internalName="MediaServiceOCR" ma:readOnly="true">
      <xsd:simpleType>
        <xsd:restriction base="dms:Note">
          <xsd:maxLength value="255"/>
        </xsd:restriction>
      </xsd:simpleType>
    </xsd:element>
    <xsd:element name="MediaServiceGenerationTime" ma:index="22" nillable="true" ma:displayName="MediaServiceGenerationTime" ma:hidden="true" ma:internalName="MediaServiceGenerationTime" ma:readOnly="true">
      <xsd:simpleType>
        <xsd:restriction base="dms:Text"/>
      </xsd:simpleType>
    </xsd:element>
    <xsd:element name="MediaServiceEventHashCode" ma:index="23" nillable="true" ma:displayName="MediaServiceEventHashCode" ma:hidden="true" ma:internalName="MediaServiceEventHashCode"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dc7b2ec5-fca7-44a2-8017-c0075493c777"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element name="TaxCatchAll" ma:index="20" nillable="true" ma:displayName="Taxonomy Catch All Column" ma:hidden="true" ma:list="{3ec2bd78-38c1-4d43-a690-02b4a97ca72b}" ma:internalName="TaxCatchAll" ma:showField="CatchAllData" ma:web="dc7b2ec5-fca7-44a2-8017-c0075493c777">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9d512dcf-4cd5-4c53-9a69-648b06967246">
      <Terms xmlns="http://schemas.microsoft.com/office/infopath/2007/PartnerControls"/>
    </lcf76f155ced4ddcb4097134ff3c332f>
    <_ip_UnifiedCompliancePolicyUIAction xmlns="http://schemas.microsoft.com/sharepoint/v3" xsi:nil="true"/>
    <_ip_UnifiedCompliancePolicyProperties xmlns="http://schemas.microsoft.com/sharepoint/v3" xsi:nil="true"/>
    <TaxCatchAll xmlns="dc7b2ec5-fca7-44a2-8017-c0075493c777" xsi:nil="true"/>
  </documentManagement>
</p:properties>
</file>

<file path=customXml/itemProps1.xml><?xml version="1.0" encoding="utf-8"?>
<ds:datastoreItem xmlns:ds="http://schemas.openxmlformats.org/officeDocument/2006/customXml" ds:itemID="{B4360E2B-C15F-443A-84EA-B7012F12567A}"/>
</file>

<file path=customXml/itemProps2.xml><?xml version="1.0" encoding="utf-8"?>
<ds:datastoreItem xmlns:ds="http://schemas.openxmlformats.org/officeDocument/2006/customXml" ds:itemID="{9248E803-1942-4F39-A968-0268317960E9}"/>
</file>

<file path=customXml/itemProps3.xml><?xml version="1.0" encoding="utf-8"?>
<ds:datastoreItem xmlns:ds="http://schemas.openxmlformats.org/officeDocument/2006/customXml" ds:itemID="{A6F57512-712C-40BF-AD38-14B5140269A7}"/>
</file>

<file path=docMetadata/LabelInfo.xml><?xml version="1.0" encoding="utf-8"?>
<clbl:labelList xmlns:clbl="http://schemas.microsoft.com/office/2020/mipLabelMetadata">
  <clbl:label id="{37c354b2-85b0-47f5-b222-07b48d774ee3}" enabled="0" method="" siteId="{37c354b2-85b0-47f5-b222-07b48d774ee3}" removed="1"/>
</clbl:labelList>
</file>

<file path=docProps/app.xml><?xml version="1.0" encoding="utf-8"?>
<Properties xmlns="http://schemas.openxmlformats.org/officeDocument/2006/extended-properties" xmlns:vt="http://schemas.openxmlformats.org/officeDocument/2006/docPropsVTypes">
  <TotalTime>2031</TotalTime>
  <Words>3561</Words>
  <Application>Microsoft Office PowerPoint</Application>
  <PresentationFormat>Custom</PresentationFormat>
  <Paragraphs>189</Paragraphs>
  <Slides>10</Slides>
  <Notes>1</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10</vt:i4>
      </vt:variant>
    </vt:vector>
  </HeadingPairs>
  <TitlesOfParts>
    <vt:vector size="17" baseType="lpstr">
      <vt:lpstr>Arial</vt:lpstr>
      <vt:lpstr>Calibri</vt:lpstr>
      <vt:lpstr>Aptos</vt:lpstr>
      <vt:lpstr>-apple-system</vt:lpstr>
      <vt:lpstr>Raavi</vt:lpstr>
      <vt:lpstr>Symbol</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Bracknell North East Hampshire and Farnham Royal Borough of Windsor and Maidenhead Slough Surrey Heath</dc:title>
  <dc:creator>Davies Ellie</dc:creator>
  <cp:lastModifiedBy>FOAN, Zoe (NHS FRIMLEY ICB - D4U1Y)</cp:lastModifiedBy>
  <cp:revision>81</cp:revision>
  <dcterms:created xsi:type="dcterms:W3CDTF">2006-08-16T00:00:00Z</dcterms:created>
  <dcterms:modified xsi:type="dcterms:W3CDTF">2025-05-15T16:13:20Z</dcterms:modified>
  <dc:identifier>DAEaadcxvHA</dc:identifier>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0x01010048900FA982D4184C9BEC4C33F0CFE63A</vt:lpwstr>
  </property>
</Properties>
</file>