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259" r:id="rId3"/>
    <p:sldId id="283" r:id="rId4"/>
    <p:sldId id="276" r:id="rId5"/>
    <p:sldId id="269" r:id="rId6"/>
    <p:sldId id="286" r:id="rId7"/>
    <p:sldId id="257" r:id="rId8"/>
    <p:sldId id="25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AA24E6-0F62-438D-BF05-6600C63C0BEB}" v="1" dt="2025-04-16T16:45:20.3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9" d="100"/>
          <a:sy n="79"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ie Hardyman" userId="79768256-5767-4a55-b39d-4f47daf17bd8" providerId="ADAL" clId="{41F52FD1-A74C-4B86-9393-62B2212C74E0}"/>
    <pc:docChg chg="custSel modSld">
      <pc:chgData name="Kirstie Hardyman" userId="79768256-5767-4a55-b39d-4f47daf17bd8" providerId="ADAL" clId="{41F52FD1-A74C-4B86-9393-62B2212C74E0}" dt="2025-01-07T16:42:02.256" v="751" actId="5793"/>
      <pc:docMkLst>
        <pc:docMk/>
      </pc:docMkLst>
      <pc:sldChg chg="modSp mod">
        <pc:chgData name="Kirstie Hardyman" userId="79768256-5767-4a55-b39d-4f47daf17bd8" providerId="ADAL" clId="{41F52FD1-A74C-4B86-9393-62B2212C74E0}" dt="2025-01-07T16:36:12.599" v="451" actId="20577"/>
        <pc:sldMkLst>
          <pc:docMk/>
          <pc:sldMk cId="3927948506" sldId="269"/>
        </pc:sldMkLst>
      </pc:sldChg>
      <pc:sldChg chg="modSp mod">
        <pc:chgData name="Kirstie Hardyman" userId="79768256-5767-4a55-b39d-4f47daf17bd8" providerId="ADAL" clId="{41F52FD1-A74C-4B86-9393-62B2212C74E0}" dt="2025-01-07T16:42:02.256" v="751" actId="5793"/>
        <pc:sldMkLst>
          <pc:docMk/>
          <pc:sldMk cId="3891991160" sldId="28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CB5BB4-1947-4350-BB45-3DA669E85989}" type="datetimeFigureOut">
              <a:rPr lang="en-GB" smtClean="0"/>
              <a:t>16/04/2025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64B77F-9629-40FC-85A7-53BB2DE957CB}" type="slidenum">
              <a:rPr lang="en-GB" smtClean="0"/>
              <a:t>‹#›</a:t>
            </a:fld>
            <a:endParaRPr lang="en-GB"/>
          </a:p>
        </p:txBody>
      </p:sp>
    </p:spTree>
    <p:extLst>
      <p:ext uri="{BB962C8B-B14F-4D97-AF65-F5344CB8AC3E}">
        <p14:creationId xmlns:p14="http://schemas.microsoft.com/office/powerpoint/2010/main" val="216228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solidFill>
                  <a:srgbClr val="4472C4"/>
                </a:solidFill>
                <a:effectLst/>
                <a:latin typeface="Calibri" panose="020F0502020204030204" pitchFamily="34" charset="0"/>
                <a:ea typeface="Times New Roman" panose="02020603050405020304" pitchFamily="18" charset="0"/>
              </a:rPr>
              <a:t>Lets talk in a bit of detail about these – next slide</a:t>
            </a:r>
          </a:p>
          <a:p>
            <a:endParaRPr lang="en-GB"/>
          </a:p>
        </p:txBody>
      </p:sp>
      <p:sp>
        <p:nvSpPr>
          <p:cNvPr id="4" name="Slide Number Placeholder 3"/>
          <p:cNvSpPr>
            <a:spLocks noGrp="1"/>
          </p:cNvSpPr>
          <p:nvPr>
            <p:ph type="sldNum" sz="quarter" idx="5"/>
          </p:nvPr>
        </p:nvSpPr>
        <p:spPr/>
        <p:txBody>
          <a:bodyPr/>
          <a:lstStyle/>
          <a:p>
            <a:fld id="{F0B16EEB-F691-413F-AD36-25103F4EAF7B}" type="slidenum">
              <a:rPr lang="en-GB" smtClean="0"/>
              <a:t>3</a:t>
            </a:fld>
            <a:endParaRPr lang="en-GB"/>
          </a:p>
        </p:txBody>
      </p:sp>
    </p:spTree>
    <p:extLst>
      <p:ext uri="{BB962C8B-B14F-4D97-AF65-F5344CB8AC3E}">
        <p14:creationId xmlns:p14="http://schemas.microsoft.com/office/powerpoint/2010/main" val="3131076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FBA8C-40F2-797B-F383-515FE30E0D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DFF77B8-ECDF-BCD5-BEF6-3DC2ED6A6A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50B1C56-5209-827D-3E32-BF580037923E}"/>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5" name="Footer Placeholder 4">
            <a:extLst>
              <a:ext uri="{FF2B5EF4-FFF2-40B4-BE49-F238E27FC236}">
                <a16:creationId xmlns:a16="http://schemas.microsoft.com/office/drawing/2014/main" id="{78E67516-F371-AB40-0B6A-94ABAF0673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AD6023-A7AE-F0E4-2D93-50D15F21FF91}"/>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1360684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F5073-7163-BFF9-4C8C-3B4084171AA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8151DE-BA1C-07E3-422C-6AF8E1B904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CEAF3F-0286-2297-6FF8-8697B7858E49}"/>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5" name="Footer Placeholder 4">
            <a:extLst>
              <a:ext uri="{FF2B5EF4-FFF2-40B4-BE49-F238E27FC236}">
                <a16:creationId xmlns:a16="http://schemas.microsoft.com/office/drawing/2014/main" id="{0BBBF219-9B1C-11F8-3C95-391B42BAA5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738684-E4A5-7C68-2906-ED8E494F60F2}"/>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1652673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D05422-8C6A-2EE4-37BC-790E32D0AFC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705974-CD81-DC49-7E96-3FB7B8CD142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CDA65F-7534-8A8C-7BB4-EEDB0ACE94B9}"/>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5" name="Footer Placeholder 4">
            <a:extLst>
              <a:ext uri="{FF2B5EF4-FFF2-40B4-BE49-F238E27FC236}">
                <a16:creationId xmlns:a16="http://schemas.microsoft.com/office/drawing/2014/main" id="{20E368F2-6277-4166-03AC-1140E722D4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AF6073-B780-EE49-1AB1-0D7D3C6B3678}"/>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16970518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2820B-300E-69CC-EE4B-41A6F7C2C4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957A76A-707C-1C1A-22F0-BB7E3FAD13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4148373-BEC1-BFB0-BDB4-A2203908B413}"/>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5" name="Footer Placeholder 4">
            <a:extLst>
              <a:ext uri="{FF2B5EF4-FFF2-40B4-BE49-F238E27FC236}">
                <a16:creationId xmlns:a16="http://schemas.microsoft.com/office/drawing/2014/main" id="{C0333A97-8640-C0D9-C113-339990A6BD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EA47AD-36D9-9C8A-702A-E983FA50EEBD}"/>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854934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FE0A8-4E03-21F3-B1A6-63119CAF8A3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C3DE106-3077-5917-5079-724FCAE69E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7F114D-672B-A9BD-6E2E-8E916F18CC50}"/>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5" name="Footer Placeholder 4">
            <a:extLst>
              <a:ext uri="{FF2B5EF4-FFF2-40B4-BE49-F238E27FC236}">
                <a16:creationId xmlns:a16="http://schemas.microsoft.com/office/drawing/2014/main" id="{48673839-0B0D-7066-E3DB-CDF35F92B7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F04411-3D95-7404-EC7A-065ABC98EA52}"/>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3223093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E0480-BE68-3082-D00D-70267B955A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2123DDB-0A9C-7F41-CFCD-2B0727B89AA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31C8E1-A9E6-06FC-191B-26C96E4FFBDB}"/>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5" name="Footer Placeholder 4">
            <a:extLst>
              <a:ext uri="{FF2B5EF4-FFF2-40B4-BE49-F238E27FC236}">
                <a16:creationId xmlns:a16="http://schemas.microsoft.com/office/drawing/2014/main" id="{1865A05A-BF69-5C0C-65F6-3F9D0B9BD2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92CCFF-5824-AEA4-904E-59DF77510C33}"/>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3392243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D5AEB-B0DD-CABD-D9C3-EACB94EA1A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00C735-2912-DE3C-3270-D5152A496E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6603BCC-7DDB-7E88-1FD6-A9DDDDD24A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137993-6FB5-97EE-6610-5B6336C4A83B}"/>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6" name="Footer Placeholder 5">
            <a:extLst>
              <a:ext uri="{FF2B5EF4-FFF2-40B4-BE49-F238E27FC236}">
                <a16:creationId xmlns:a16="http://schemas.microsoft.com/office/drawing/2014/main" id="{49FCE1AA-421B-5246-BD86-E0629F09C0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45D763-462C-243E-9872-41F361803499}"/>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1817892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42EDA-DA57-B746-C1AD-A097DC6F8B2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7717F39-20C2-E3D1-0FEF-FD09B14E74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CDCA610-5C01-8DFE-BAB5-0AEA747A65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D88F7DA-B74F-9262-62BF-9D815E3D4C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EF0F13-F1A7-2381-6F55-E98D9D7DBB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7E3F1CA-77AF-F011-07C1-FD64377FAE78}"/>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8" name="Footer Placeholder 7">
            <a:extLst>
              <a:ext uri="{FF2B5EF4-FFF2-40B4-BE49-F238E27FC236}">
                <a16:creationId xmlns:a16="http://schemas.microsoft.com/office/drawing/2014/main" id="{1AEA302B-B262-A159-DC5B-FD1F0CE2810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700F451-C4E2-D3BD-AC77-BFE16E322C23}"/>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2178876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9E9CD-7C73-71D6-6C6E-B095C4BA282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649CCA-639F-E7E0-1F46-FEF9101F9323}"/>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4" name="Footer Placeholder 3">
            <a:extLst>
              <a:ext uri="{FF2B5EF4-FFF2-40B4-BE49-F238E27FC236}">
                <a16:creationId xmlns:a16="http://schemas.microsoft.com/office/drawing/2014/main" id="{4CFC941D-4C45-2AA7-CF75-DF6F481CD85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9431A7-AC95-6CC6-B846-AA9A42F76B29}"/>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4157293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D6C5F6-F7E3-DF02-DD8E-BDD6488F5186}"/>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3" name="Footer Placeholder 2">
            <a:extLst>
              <a:ext uri="{FF2B5EF4-FFF2-40B4-BE49-F238E27FC236}">
                <a16:creationId xmlns:a16="http://schemas.microsoft.com/office/drawing/2014/main" id="{8CBD3EA2-A1F7-F9A5-A1F2-B47C2B2CE30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342278D-3601-BA3D-0BDC-44A3F2F451DE}"/>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2241232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70E89-868A-B203-CB16-A0D8509E70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BB18705-B254-3883-526D-0BD0718D90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DF27704-2870-A4E1-BF66-85B0E64E5D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D177BD-C64B-AA3C-37DB-58D245D74538}"/>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6" name="Footer Placeholder 5">
            <a:extLst>
              <a:ext uri="{FF2B5EF4-FFF2-40B4-BE49-F238E27FC236}">
                <a16:creationId xmlns:a16="http://schemas.microsoft.com/office/drawing/2014/main" id="{22A29E20-B8BF-1671-5ED0-37273F3437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7D520D-1EF3-AA30-42E1-B5C01F83749C}"/>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404666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72350-E3CE-7C28-AF5F-F6E01EDC88F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1C83AB8-44C6-56F5-748F-DA4CDA53C2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AAAF78-C010-23FA-5F51-03221D5D178F}"/>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5" name="Footer Placeholder 4">
            <a:extLst>
              <a:ext uri="{FF2B5EF4-FFF2-40B4-BE49-F238E27FC236}">
                <a16:creationId xmlns:a16="http://schemas.microsoft.com/office/drawing/2014/main" id="{A36D2020-3191-4E53-A8CB-836EFE511E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87E60A-AFE2-CD8F-4E39-FD85D6C5F3EE}"/>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789535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B088A-D786-3BC6-AE3D-87E759051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EC8C7E3-70B0-2B44-AA56-12D28CE9E9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4064B16-4D52-D7CD-F9CB-C7ACD505B1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37624C-624A-47E5-D29C-24A6B505CE7A}"/>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6" name="Footer Placeholder 5">
            <a:extLst>
              <a:ext uri="{FF2B5EF4-FFF2-40B4-BE49-F238E27FC236}">
                <a16:creationId xmlns:a16="http://schemas.microsoft.com/office/drawing/2014/main" id="{C33DD4D4-0473-D617-1331-811D8A5B34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12152E7-C45B-0E53-3EDB-8CE56F6B4381}"/>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946778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E13BE-BFF5-24D9-E40A-011276EA850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4511555-1AA3-B596-C011-3AAC6A9296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E5ACB1-ECC2-E7D0-ED1C-3B095209B34B}"/>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5" name="Footer Placeholder 4">
            <a:extLst>
              <a:ext uri="{FF2B5EF4-FFF2-40B4-BE49-F238E27FC236}">
                <a16:creationId xmlns:a16="http://schemas.microsoft.com/office/drawing/2014/main" id="{59138325-EAC8-F76D-A336-F6D407CB54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C14148-D19F-A249-2505-87D409378BF8}"/>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3198117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315AF3-9B3E-312B-0820-F09C4AE97BA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AE6FD9-2452-4943-3D36-820AFE7583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F198F5-6E24-43AD-A4B1-AAA219D5D54D}"/>
              </a:ext>
            </a:extLst>
          </p:cNvPr>
          <p:cNvSpPr>
            <a:spLocks noGrp="1"/>
          </p:cNvSpPr>
          <p:nvPr>
            <p:ph type="dt" sz="half" idx="10"/>
          </p:nvPr>
        </p:nvSpPr>
        <p:spPr/>
        <p:txBody>
          <a:bodyPr/>
          <a:lstStyle/>
          <a:p>
            <a:fld id="{93D8C825-CDF8-4875-829C-E0709DC91BCD}" type="datetimeFigureOut">
              <a:rPr lang="en-GB" smtClean="0"/>
              <a:t>16/04/2025</a:t>
            </a:fld>
            <a:endParaRPr lang="en-GB"/>
          </a:p>
        </p:txBody>
      </p:sp>
      <p:sp>
        <p:nvSpPr>
          <p:cNvPr id="5" name="Footer Placeholder 4">
            <a:extLst>
              <a:ext uri="{FF2B5EF4-FFF2-40B4-BE49-F238E27FC236}">
                <a16:creationId xmlns:a16="http://schemas.microsoft.com/office/drawing/2014/main" id="{F9047603-3C1D-D6A6-8C72-07FC3F9EFA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DADD32-1BD1-9B4A-8173-6C27D94B16A6}"/>
              </a:ext>
            </a:extLst>
          </p:cNvPr>
          <p:cNvSpPr>
            <a:spLocks noGrp="1"/>
          </p:cNvSpPr>
          <p:nvPr>
            <p:ph type="sldNum" sz="quarter" idx="12"/>
          </p:nvPr>
        </p:nvSpPr>
        <p:spPr/>
        <p:txBody>
          <a:bodyPr/>
          <a:lstStyle/>
          <a:p>
            <a:fld id="{1139BC35-1A0A-4DB1-A1E7-055EFE9BA950}" type="slidenum">
              <a:rPr lang="en-GB" smtClean="0"/>
              <a:t>‹#›</a:t>
            </a:fld>
            <a:endParaRPr lang="en-GB"/>
          </a:p>
        </p:txBody>
      </p:sp>
    </p:spTree>
    <p:extLst>
      <p:ext uri="{BB962C8B-B14F-4D97-AF65-F5344CB8AC3E}">
        <p14:creationId xmlns:p14="http://schemas.microsoft.com/office/powerpoint/2010/main" val="3564911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51-A393-E175-CFA9-A20186079D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2F4313-F670-0C4A-8641-AA70BA7887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9FD513-3F14-5DAE-C504-3172417A145F}"/>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5" name="Footer Placeholder 4">
            <a:extLst>
              <a:ext uri="{FF2B5EF4-FFF2-40B4-BE49-F238E27FC236}">
                <a16:creationId xmlns:a16="http://schemas.microsoft.com/office/drawing/2014/main" id="{8060525B-C3E6-9726-26A2-1C418823EE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8D1F46-7F9B-DC8D-5955-9EA58B57F274}"/>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2031257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23206-D5A4-FBD1-7CD9-6AF4705C16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1387645-E26C-E639-EC31-ADA36CCC84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43E0814-E268-3215-CE23-C523A6190B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D57F63-9635-3B46-95AA-660AC6B8BB41}"/>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6" name="Footer Placeholder 5">
            <a:extLst>
              <a:ext uri="{FF2B5EF4-FFF2-40B4-BE49-F238E27FC236}">
                <a16:creationId xmlns:a16="http://schemas.microsoft.com/office/drawing/2014/main" id="{C74A2DFB-E0B3-D01E-436A-0AC4D51C2C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F4790A-7041-A757-0B0F-91955F5954CE}"/>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1819364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F5F51-FF1B-26EF-65AB-5D55C16D37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E42990-E09D-9E12-C519-376A192723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946251-3E4F-2653-2EC3-D3B230955E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6ACFFC1-583A-C8F8-1508-D8AC3603E4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7C4051-87FC-5BFE-8AF9-2E71DEF9EAE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71E7856-841B-2857-FE9D-1BEF4A4F0FAB}"/>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8" name="Footer Placeholder 7">
            <a:extLst>
              <a:ext uri="{FF2B5EF4-FFF2-40B4-BE49-F238E27FC236}">
                <a16:creationId xmlns:a16="http://schemas.microsoft.com/office/drawing/2014/main" id="{3FEE84D5-7779-85DF-15C6-EBCCA1D739F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27381-BEC7-994C-1013-8C31DCAE1960}"/>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59674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6B500-4211-1E79-4B19-934BD3CD4D3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BAD7283-2074-F0C7-1092-A1BBCF8CDBD9}"/>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4" name="Footer Placeholder 3">
            <a:extLst>
              <a:ext uri="{FF2B5EF4-FFF2-40B4-BE49-F238E27FC236}">
                <a16:creationId xmlns:a16="http://schemas.microsoft.com/office/drawing/2014/main" id="{C7777755-9E92-CF38-557F-A0BB81F4C0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1085790-7BA2-34D5-517B-42A73AECCF22}"/>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3426890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B665D5-839B-7B9B-85D2-2AED6598367D}"/>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3" name="Footer Placeholder 2">
            <a:extLst>
              <a:ext uri="{FF2B5EF4-FFF2-40B4-BE49-F238E27FC236}">
                <a16:creationId xmlns:a16="http://schemas.microsoft.com/office/drawing/2014/main" id="{4DB5F8AC-E41B-D93B-FFD7-A975C5B3AC7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CE0DB84-8B23-99F5-7B9C-68BFD9AF6A98}"/>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1994109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880B3-A04B-0275-AD6E-5B73FC0AA9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55D8E5B-C8C0-3935-7E6F-3A0E021B66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838AFFF-40E9-7E43-7CD9-33D98D8BE2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DCA0AB-A859-F576-8CDC-C25A8680CAA3}"/>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6" name="Footer Placeholder 5">
            <a:extLst>
              <a:ext uri="{FF2B5EF4-FFF2-40B4-BE49-F238E27FC236}">
                <a16:creationId xmlns:a16="http://schemas.microsoft.com/office/drawing/2014/main" id="{125C9B70-5C07-18C9-EACD-46FDB04FFA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09B1DB-99FF-ED9C-D7FB-21D124AD9AE5}"/>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1630650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89591-0274-4FCF-44D9-8CBBA2A439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432224D-B3C6-4D12-E66E-D6375D616D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95EF470-A7F9-EB52-837D-41B6DD08B8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34A478-8B4A-00C5-BF84-C2719050495C}"/>
              </a:ext>
            </a:extLst>
          </p:cNvPr>
          <p:cNvSpPr>
            <a:spLocks noGrp="1"/>
          </p:cNvSpPr>
          <p:nvPr>
            <p:ph type="dt" sz="half" idx="10"/>
          </p:nvPr>
        </p:nvSpPr>
        <p:spPr/>
        <p:txBody>
          <a:bodyPr/>
          <a:lstStyle/>
          <a:p>
            <a:fld id="{420F196C-CBB5-4EC8-868C-79407ABB1E9E}" type="datetimeFigureOut">
              <a:rPr lang="en-GB" smtClean="0"/>
              <a:t>16/04/2025</a:t>
            </a:fld>
            <a:endParaRPr lang="en-GB"/>
          </a:p>
        </p:txBody>
      </p:sp>
      <p:sp>
        <p:nvSpPr>
          <p:cNvPr id="6" name="Footer Placeholder 5">
            <a:extLst>
              <a:ext uri="{FF2B5EF4-FFF2-40B4-BE49-F238E27FC236}">
                <a16:creationId xmlns:a16="http://schemas.microsoft.com/office/drawing/2014/main" id="{147CE532-0427-1C39-2044-B646AE2F8F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88758B-C466-9177-F071-10E42210F0F1}"/>
              </a:ext>
            </a:extLst>
          </p:cNvPr>
          <p:cNvSpPr>
            <a:spLocks noGrp="1"/>
          </p:cNvSpPr>
          <p:nvPr>
            <p:ph type="sldNum" sz="quarter" idx="12"/>
          </p:nvPr>
        </p:nvSpPr>
        <p:spPr/>
        <p:txBody>
          <a:bodyPr/>
          <a:lstStyle/>
          <a:p>
            <a:fld id="{E48B74A7-33F5-45E1-8197-592B51687C1B}" type="slidenum">
              <a:rPr lang="en-GB" smtClean="0"/>
              <a:t>‹#›</a:t>
            </a:fld>
            <a:endParaRPr lang="en-GB"/>
          </a:p>
        </p:txBody>
      </p:sp>
    </p:spTree>
    <p:extLst>
      <p:ext uri="{BB962C8B-B14F-4D97-AF65-F5344CB8AC3E}">
        <p14:creationId xmlns:p14="http://schemas.microsoft.com/office/powerpoint/2010/main" val="3460406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DA2A85-818C-72BC-A90C-FDFE39B307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550FBE-E5DA-013F-0D03-451E77AA4E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DB4DF5-3AB8-943A-AF58-3AA4BD2E29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0F196C-CBB5-4EC8-868C-79407ABB1E9E}" type="datetimeFigureOut">
              <a:rPr lang="en-GB" smtClean="0"/>
              <a:t>16/04/2025</a:t>
            </a:fld>
            <a:endParaRPr lang="en-GB"/>
          </a:p>
        </p:txBody>
      </p:sp>
      <p:sp>
        <p:nvSpPr>
          <p:cNvPr id="5" name="Footer Placeholder 4">
            <a:extLst>
              <a:ext uri="{FF2B5EF4-FFF2-40B4-BE49-F238E27FC236}">
                <a16:creationId xmlns:a16="http://schemas.microsoft.com/office/drawing/2014/main" id="{F52DC851-28ED-BFE4-A20F-E11A55D40C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B3CA872-37C1-DDFC-A1EB-2136533165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8B74A7-33F5-45E1-8197-592B51687C1B}" type="slidenum">
              <a:rPr lang="en-GB" smtClean="0"/>
              <a:t>‹#›</a:t>
            </a:fld>
            <a:endParaRPr lang="en-GB"/>
          </a:p>
        </p:txBody>
      </p:sp>
    </p:spTree>
    <p:extLst>
      <p:ext uri="{BB962C8B-B14F-4D97-AF65-F5344CB8AC3E}">
        <p14:creationId xmlns:p14="http://schemas.microsoft.com/office/powerpoint/2010/main" val="39708082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3E4E77-AAC3-0119-A214-41A0DF8D86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3C92AB-BB66-2FCD-9289-40759A4D49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AC8E7F-ECA5-4350-7F78-044439B6F4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D8C825-CDF8-4875-829C-E0709DC91BCD}" type="datetimeFigureOut">
              <a:rPr lang="en-GB" smtClean="0"/>
              <a:t>16/04/2025</a:t>
            </a:fld>
            <a:endParaRPr lang="en-GB"/>
          </a:p>
        </p:txBody>
      </p:sp>
      <p:sp>
        <p:nvSpPr>
          <p:cNvPr id="5" name="Footer Placeholder 4">
            <a:extLst>
              <a:ext uri="{FF2B5EF4-FFF2-40B4-BE49-F238E27FC236}">
                <a16:creationId xmlns:a16="http://schemas.microsoft.com/office/drawing/2014/main" id="{8A4D6A99-96E7-09C8-2719-E4DF13E9F0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316C5BD1-7C16-6336-B197-48FA739A61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139BC35-1A0A-4DB1-A1E7-055EFE9BA950}" type="slidenum">
              <a:rPr lang="en-GB" smtClean="0"/>
              <a:t>‹#›</a:t>
            </a:fld>
            <a:endParaRPr lang="en-GB"/>
          </a:p>
        </p:txBody>
      </p:sp>
    </p:spTree>
    <p:extLst>
      <p:ext uri="{BB962C8B-B14F-4D97-AF65-F5344CB8AC3E}">
        <p14:creationId xmlns:p14="http://schemas.microsoft.com/office/powerpoint/2010/main" val="527129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836" y="4644717"/>
            <a:ext cx="10954327" cy="1774556"/>
          </a:xfrm>
        </p:spPr>
        <p:txBody>
          <a:bodyPr>
            <a:normAutofit/>
          </a:bodyPr>
          <a:lstStyle/>
          <a:p>
            <a:pPr marL="0" indent="0" algn="ctr">
              <a:buNone/>
            </a:pPr>
            <a:endParaRPr lang="en-GB" sz="2400" b="1" dirty="0"/>
          </a:p>
          <a:p>
            <a:pPr marL="0" indent="0" algn="ctr">
              <a:buNone/>
            </a:pPr>
            <a:r>
              <a:rPr lang="en-GB" sz="2400" b="1" dirty="0"/>
              <a:t>The Vision</a:t>
            </a:r>
          </a:p>
          <a:p>
            <a:pPr marL="0" indent="0" algn="ctr">
              <a:buNone/>
            </a:pPr>
            <a:r>
              <a:rPr lang="en-GB" sz="2000" dirty="0">
                <a:solidFill>
                  <a:srgbClr val="00A29C"/>
                </a:solidFill>
              </a:rPr>
              <a:t>Preparing young people to have sustainable and progressive careers in the local labour market and to become active citizens in an ever-changing world.</a:t>
            </a:r>
            <a:endParaRPr lang="en-GB" sz="2000" dirty="0">
              <a:latin typeface="Century Gothic" panose="020B0502020202020204"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7017" y="4011006"/>
            <a:ext cx="1717964" cy="1006764"/>
          </a:xfrm>
          <a:prstGeom prst="rect">
            <a:avLst/>
          </a:prstGeom>
          <a:noFill/>
        </p:spPr>
      </p:pic>
      <p:sp>
        <p:nvSpPr>
          <p:cNvPr id="7" name="Rectangle 6">
            <a:extLst>
              <a:ext uri="{FF2B5EF4-FFF2-40B4-BE49-F238E27FC236}">
                <a16:creationId xmlns:a16="http://schemas.microsoft.com/office/drawing/2014/main" id="{D6D4705E-88F4-0383-7BC7-1800C6A6DF8F}"/>
              </a:ext>
            </a:extLst>
          </p:cNvPr>
          <p:cNvSpPr/>
          <p:nvPr/>
        </p:nvSpPr>
        <p:spPr>
          <a:xfrm>
            <a:off x="618837" y="1659285"/>
            <a:ext cx="10667999" cy="267765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srgbClr val="3C4542"/>
                </a:solidFill>
                <a:effectLst/>
                <a:uLnTx/>
                <a:uFillTx/>
                <a:latin typeface="Century Gothic" panose="020B0502020202020204" pitchFamily="34" charset="0"/>
              </a:rPr>
              <a:t>Changing lives, </a:t>
            </a:r>
            <a:r>
              <a:rPr lang="en-GB" sz="2000" b="1" kern="0" dirty="0">
                <a:solidFill>
                  <a:srgbClr val="3C4542"/>
                </a:solidFill>
                <a:latin typeface="Century Gothic" panose="020B0502020202020204" pitchFamily="34" charset="0"/>
              </a:rPr>
              <a:t>o</a:t>
            </a:r>
            <a:r>
              <a:rPr kumimoji="0" lang="en-GB" sz="2000" b="1" i="0" u="none" strike="noStrike" kern="0" cap="none" spc="0" normalizeH="0" baseline="0" noProof="0" dirty="0">
                <a:ln>
                  <a:noFill/>
                </a:ln>
                <a:solidFill>
                  <a:srgbClr val="3C4542"/>
                </a:solidFill>
                <a:effectLst/>
                <a:uLnTx/>
                <a:uFillTx/>
                <a:latin typeface="Century Gothic" panose="020B0502020202020204" pitchFamily="34" charset="0"/>
              </a:rPr>
              <a:t>ne job at a time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srgbClr val="3C4542"/>
              </a:solidFill>
              <a:effectLst/>
              <a:uLnTx/>
              <a:uFillTx/>
              <a:latin typeface="Century Gothic" panose="020B0502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en-GB" kern="0" dirty="0">
                <a:solidFill>
                  <a:srgbClr val="3C4542"/>
                </a:solidFill>
                <a:latin typeface="Calibri" panose="020F0502020204030204" pitchFamily="34" charset="0"/>
                <a:cs typeface="Calibri" panose="020F0502020204030204" pitchFamily="34" charset="0"/>
              </a:rPr>
              <a:t>We work with disadvantaged job seekers to move them closer to employment by getting to know them well, creating a development plan, supporting with job applications and ultimately providing support in the workplace. </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b="0" i="0" u="none" strike="noStrike" kern="0" cap="none" spc="0" normalizeH="0" baseline="0" noProof="0" dirty="0">
              <a:ln>
                <a:noFill/>
              </a:ln>
              <a:solidFill>
                <a:srgbClr val="3C4542"/>
              </a:solidFill>
              <a:effectLst/>
              <a:uLnTx/>
              <a:uFillTx/>
              <a:latin typeface="Calibri" panose="020F0502020204030204" pitchFamily="34" charset="0"/>
              <a:cs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en-GB" kern="0" dirty="0">
                <a:solidFill>
                  <a:srgbClr val="3C4542"/>
                </a:solidFill>
                <a:latin typeface="Calibri" panose="020F0502020204030204" pitchFamily="34" charset="0"/>
                <a:cs typeface="Calibri" panose="020F0502020204030204" pitchFamily="34" charset="0"/>
              </a:rPr>
              <a:t>We work to inspire</a:t>
            </a:r>
            <a:r>
              <a:rPr kumimoji="0" lang="en-GB" b="0" i="0" u="none" strike="noStrike" kern="0" cap="none" spc="0" normalizeH="0" baseline="0" noProof="0" dirty="0">
                <a:ln>
                  <a:noFill/>
                </a:ln>
                <a:solidFill>
                  <a:srgbClr val="3C4542"/>
                </a:solidFill>
                <a:effectLst/>
                <a:uLnTx/>
                <a:uFillTx/>
                <a:latin typeface="Calibri" panose="020F0502020204030204" pitchFamily="34" charset="0"/>
                <a:cs typeface="Calibri" panose="020F0502020204030204" pitchFamily="34" charset="0"/>
              </a:rPr>
              <a:t> and support the business community to realise a society where equal opportunities and life chances exist for all.</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srgbClr val="3C4542"/>
              </a:solidFill>
              <a:effectLst/>
              <a:uLnTx/>
              <a:uFillTx/>
              <a:latin typeface="Calibri" panose="020F0502020204030204" pitchFamily="34" charset="0"/>
              <a:cs typeface="Calibri" panose="020F0502020204030204" pitchFamily="34" charset="0"/>
            </a:endParaRPr>
          </a:p>
        </p:txBody>
      </p:sp>
      <p:pic>
        <p:nvPicPr>
          <p:cNvPr id="9" name="Picture 8" descr="A close up of a logo&#10;&#10;Description automatically generated">
            <a:extLst>
              <a:ext uri="{FF2B5EF4-FFF2-40B4-BE49-F238E27FC236}">
                <a16:creationId xmlns:a16="http://schemas.microsoft.com/office/drawing/2014/main" id="{94267BA7-33B2-00B0-4088-B81C552544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7865" y="512618"/>
            <a:ext cx="3078245" cy="838891"/>
          </a:xfrm>
          <a:prstGeom prst="rect">
            <a:avLst/>
          </a:prstGeom>
        </p:spPr>
      </p:pic>
    </p:spTree>
    <p:extLst>
      <p:ext uri="{BB962C8B-B14F-4D97-AF65-F5344CB8AC3E}">
        <p14:creationId xmlns:p14="http://schemas.microsoft.com/office/powerpoint/2010/main" val="3883317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A29C"/>
                </a:solidFill>
                <a:latin typeface="+mn-lt"/>
              </a:rPr>
              <a:t>What is a Supported Internship?</a:t>
            </a:r>
          </a:p>
        </p:txBody>
      </p:sp>
      <p:sp>
        <p:nvSpPr>
          <p:cNvPr id="3" name="Content Placeholder 2"/>
          <p:cNvSpPr>
            <a:spLocks noGrp="1"/>
          </p:cNvSpPr>
          <p:nvPr>
            <p:ph idx="1"/>
          </p:nvPr>
        </p:nvSpPr>
        <p:spPr>
          <a:xfrm>
            <a:off x="743578" y="1562471"/>
            <a:ext cx="10610222" cy="3822330"/>
          </a:xfrm>
        </p:spPr>
        <p:txBody>
          <a:bodyPr>
            <a:noAutofit/>
          </a:bodyPr>
          <a:lstStyle/>
          <a:p>
            <a:r>
              <a:rPr lang="en-GB" sz="1800" dirty="0">
                <a:solidFill>
                  <a:srgbClr val="3C4542"/>
                </a:solidFill>
              </a:rPr>
              <a:t>Supported Internships are for young people age </a:t>
            </a:r>
            <a:r>
              <a:rPr lang="en-GB" sz="1800" b="1" dirty="0">
                <a:solidFill>
                  <a:srgbClr val="3C4542"/>
                </a:solidFill>
              </a:rPr>
              <a:t>16-24 with an Education Health and Care Plan</a:t>
            </a:r>
            <a:r>
              <a:rPr lang="en-GB" sz="1800" dirty="0">
                <a:solidFill>
                  <a:srgbClr val="3C4542"/>
                </a:solidFill>
              </a:rPr>
              <a:t> who have a commitment</a:t>
            </a:r>
            <a:r>
              <a:rPr lang="en-GB" sz="1800" b="1" dirty="0">
                <a:solidFill>
                  <a:srgbClr val="3C4542"/>
                </a:solidFill>
              </a:rPr>
              <a:t> to moving</a:t>
            </a:r>
            <a:r>
              <a:rPr lang="en-GB" sz="1800" dirty="0">
                <a:solidFill>
                  <a:srgbClr val="3C4542"/>
                </a:solidFill>
              </a:rPr>
              <a:t> </a:t>
            </a:r>
            <a:r>
              <a:rPr lang="en-GB" sz="1800" b="1" dirty="0">
                <a:solidFill>
                  <a:srgbClr val="3C4542"/>
                </a:solidFill>
              </a:rPr>
              <a:t>on</a:t>
            </a:r>
            <a:r>
              <a:rPr lang="en-GB" sz="1800" dirty="0">
                <a:solidFill>
                  <a:srgbClr val="3C4542"/>
                </a:solidFill>
              </a:rPr>
              <a:t> from full time education into </a:t>
            </a:r>
            <a:r>
              <a:rPr lang="en-GB" sz="1800" b="1" dirty="0">
                <a:solidFill>
                  <a:srgbClr val="3C4542"/>
                </a:solidFill>
              </a:rPr>
              <a:t>employment</a:t>
            </a:r>
            <a:r>
              <a:rPr lang="en-GB" sz="1800" dirty="0">
                <a:solidFill>
                  <a:srgbClr val="3C4542"/>
                </a:solidFill>
              </a:rPr>
              <a:t>.</a:t>
            </a:r>
          </a:p>
          <a:p>
            <a:endParaRPr lang="en-GB" sz="1800" dirty="0">
              <a:solidFill>
                <a:srgbClr val="3C4542"/>
              </a:solidFill>
            </a:endParaRPr>
          </a:p>
          <a:p>
            <a:r>
              <a:rPr lang="en-GB" sz="1800" dirty="0">
                <a:solidFill>
                  <a:srgbClr val="3C4542"/>
                </a:solidFill>
              </a:rPr>
              <a:t>A supported Internship must be primarily built around a work placement and is a </a:t>
            </a:r>
            <a:r>
              <a:rPr lang="en-GB" sz="1800" b="1" dirty="0">
                <a:solidFill>
                  <a:srgbClr val="3C4542"/>
                </a:solidFill>
              </a:rPr>
              <a:t>partnership</a:t>
            </a:r>
            <a:r>
              <a:rPr lang="en-GB" sz="1800" dirty="0">
                <a:solidFill>
                  <a:srgbClr val="3C4542"/>
                </a:solidFill>
              </a:rPr>
              <a:t> between an education provider, a supported employment business and a host business site.</a:t>
            </a:r>
          </a:p>
          <a:p>
            <a:endParaRPr lang="en-GB" sz="1800" dirty="0">
              <a:solidFill>
                <a:srgbClr val="3C4542"/>
              </a:solidFill>
            </a:endParaRPr>
          </a:p>
          <a:p>
            <a:r>
              <a:rPr lang="en-GB" sz="1800" dirty="0">
                <a:solidFill>
                  <a:srgbClr val="3C4542"/>
                </a:solidFill>
              </a:rPr>
              <a:t>Students will collaborate with a </a:t>
            </a:r>
            <a:r>
              <a:rPr lang="en-GB" sz="1800" b="1" dirty="0">
                <a:solidFill>
                  <a:srgbClr val="3C4542"/>
                </a:solidFill>
              </a:rPr>
              <a:t>host business</a:t>
            </a:r>
            <a:r>
              <a:rPr lang="en-GB" sz="1800" dirty="0">
                <a:solidFill>
                  <a:srgbClr val="3C4542"/>
                </a:solidFill>
              </a:rPr>
              <a:t> and the </a:t>
            </a:r>
            <a:r>
              <a:rPr lang="en-GB" sz="1800" b="1" dirty="0">
                <a:solidFill>
                  <a:srgbClr val="3C4542"/>
                </a:solidFill>
              </a:rPr>
              <a:t>Employment Coach </a:t>
            </a:r>
            <a:r>
              <a:rPr lang="en-GB" sz="1800" dirty="0">
                <a:solidFill>
                  <a:srgbClr val="3C4542"/>
                </a:solidFill>
              </a:rPr>
              <a:t>to undertake an </a:t>
            </a:r>
            <a:r>
              <a:rPr lang="en-GB" sz="1800" b="1" dirty="0">
                <a:solidFill>
                  <a:srgbClr val="3C4542"/>
                </a:solidFill>
              </a:rPr>
              <a:t>unpaid</a:t>
            </a:r>
            <a:r>
              <a:rPr lang="en-GB" sz="1800" dirty="0">
                <a:solidFill>
                  <a:srgbClr val="3C4542"/>
                </a:solidFill>
              </a:rPr>
              <a:t> programme of work and relevant study at college or school.</a:t>
            </a:r>
          </a:p>
          <a:p>
            <a:endParaRPr lang="en-GB" sz="1800" dirty="0">
              <a:solidFill>
                <a:srgbClr val="3C4542"/>
              </a:solidFill>
            </a:endParaRPr>
          </a:p>
          <a:p>
            <a:r>
              <a:rPr lang="en-GB" sz="1800" dirty="0">
                <a:solidFill>
                  <a:srgbClr val="3C4542"/>
                </a:solidFill>
              </a:rPr>
              <a:t>A Supported Internship is a pathway for young people to move from education into paid employment, but with </a:t>
            </a:r>
            <a:r>
              <a:rPr lang="en-GB" sz="1800" b="1" dirty="0">
                <a:solidFill>
                  <a:srgbClr val="3C4542"/>
                </a:solidFill>
              </a:rPr>
              <a:t>support and guidance</a:t>
            </a:r>
            <a:r>
              <a:rPr lang="en-GB" sz="1800" dirty="0">
                <a:solidFill>
                  <a:srgbClr val="3C4542"/>
                </a:solidFill>
              </a:rPr>
              <a:t>. </a:t>
            </a:r>
          </a:p>
          <a:p>
            <a:endParaRPr lang="en-GB" sz="1800" dirty="0">
              <a:solidFill>
                <a:srgbClr val="3C4542"/>
              </a:solidFill>
            </a:endParaRPr>
          </a:p>
          <a:p>
            <a:r>
              <a:rPr lang="en-GB" sz="1800" dirty="0">
                <a:solidFill>
                  <a:srgbClr val="3C4542"/>
                </a:solidFill>
              </a:rPr>
              <a:t>We believe that </a:t>
            </a:r>
            <a:r>
              <a:rPr lang="en-GB" sz="1800" b="1" dirty="0">
                <a:solidFill>
                  <a:srgbClr val="3C4542"/>
                </a:solidFill>
              </a:rPr>
              <a:t>early intervention </a:t>
            </a:r>
            <a:r>
              <a:rPr lang="en-GB" sz="1800" dirty="0">
                <a:solidFill>
                  <a:srgbClr val="3C4542"/>
                </a:solidFill>
              </a:rPr>
              <a:t>is vital to help young people with SEND find and </a:t>
            </a:r>
            <a:r>
              <a:rPr lang="en-GB" sz="1800" b="1" dirty="0">
                <a:solidFill>
                  <a:srgbClr val="3C4542"/>
                </a:solidFill>
              </a:rPr>
              <a:t>retain</a:t>
            </a:r>
            <a:r>
              <a:rPr lang="en-GB" sz="1800" dirty="0">
                <a:solidFill>
                  <a:srgbClr val="3C4542"/>
                </a:solidFill>
              </a:rPr>
              <a:t> </a:t>
            </a:r>
          </a:p>
          <a:p>
            <a:pPr marL="0" indent="0">
              <a:buNone/>
            </a:pPr>
            <a:r>
              <a:rPr lang="en-GB" sz="1800" dirty="0">
                <a:solidFill>
                  <a:srgbClr val="3C4542"/>
                </a:solidFill>
              </a:rPr>
              <a:t>     meaningful employment.</a:t>
            </a: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00101" y="5510605"/>
            <a:ext cx="1859280" cy="1144905"/>
          </a:xfrm>
          <a:prstGeom prst="rect">
            <a:avLst/>
          </a:prstGeom>
          <a:noFill/>
        </p:spPr>
      </p:pic>
    </p:spTree>
    <p:extLst>
      <p:ext uri="{BB962C8B-B14F-4D97-AF65-F5344CB8AC3E}">
        <p14:creationId xmlns:p14="http://schemas.microsoft.com/office/powerpoint/2010/main" val="3966741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246" y="234234"/>
            <a:ext cx="10188935" cy="863784"/>
          </a:xfrm>
        </p:spPr>
        <p:txBody>
          <a:bodyPr>
            <a:normAutofit fontScale="90000"/>
          </a:bodyPr>
          <a:lstStyle/>
          <a:p>
            <a:pPr algn="r"/>
            <a:r>
              <a:rPr lang="en-GB" sz="4000" dirty="0">
                <a:solidFill>
                  <a:srgbClr val="00A29C"/>
                </a:solidFill>
                <a:latin typeface="+mn-lt"/>
              </a:rPr>
              <a:t>What young people learn whilst on the SI program?</a:t>
            </a:r>
          </a:p>
        </p:txBody>
      </p:sp>
      <p:grpSp>
        <p:nvGrpSpPr>
          <p:cNvPr id="23" name="Group 22">
            <a:extLst>
              <a:ext uri="{FF2B5EF4-FFF2-40B4-BE49-F238E27FC236}">
                <a16:creationId xmlns:a16="http://schemas.microsoft.com/office/drawing/2014/main" id="{7B8F9626-E53D-4AD9-B7CF-D96DE98397AA}"/>
              </a:ext>
            </a:extLst>
          </p:cNvPr>
          <p:cNvGrpSpPr/>
          <p:nvPr/>
        </p:nvGrpSpPr>
        <p:grpSpPr>
          <a:xfrm>
            <a:off x="2457184" y="1251636"/>
            <a:ext cx="6950973" cy="5372129"/>
            <a:chOff x="-60063" y="0"/>
            <a:chExt cx="3809827" cy="3966166"/>
          </a:xfrm>
        </p:grpSpPr>
        <p:sp>
          <p:nvSpPr>
            <p:cNvPr id="24" name="Flowchart: Manual Operation 23">
              <a:extLst>
                <a:ext uri="{FF2B5EF4-FFF2-40B4-BE49-F238E27FC236}">
                  <a16:creationId xmlns:a16="http://schemas.microsoft.com/office/drawing/2014/main" id="{5743A531-CAF6-4C32-8EFB-B5EF8B7B7E81}"/>
                </a:ext>
              </a:extLst>
            </p:cNvPr>
            <p:cNvSpPr/>
            <p:nvPr/>
          </p:nvSpPr>
          <p:spPr>
            <a:xfrm rot="14588809">
              <a:off x="980916" y="742791"/>
              <a:ext cx="523875" cy="286267"/>
            </a:xfrm>
            <a:prstGeom prst="flowChartManualOperati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5" name="Flowchart: Manual Operation 24">
              <a:extLst>
                <a:ext uri="{FF2B5EF4-FFF2-40B4-BE49-F238E27FC236}">
                  <a16:creationId xmlns:a16="http://schemas.microsoft.com/office/drawing/2014/main" id="{95C5756B-6E54-4B67-B1B4-F0A2D5752714}"/>
                </a:ext>
              </a:extLst>
            </p:cNvPr>
            <p:cNvSpPr/>
            <p:nvPr/>
          </p:nvSpPr>
          <p:spPr>
            <a:xfrm rot="10800000">
              <a:off x="376228" y="1780909"/>
              <a:ext cx="523875" cy="388132"/>
            </a:xfrm>
            <a:prstGeom prst="flowChartManualOperati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6" name="Flowchart: Manual Operation 25">
              <a:extLst>
                <a:ext uri="{FF2B5EF4-FFF2-40B4-BE49-F238E27FC236}">
                  <a16:creationId xmlns:a16="http://schemas.microsoft.com/office/drawing/2014/main" id="{50F3AF2C-D76D-4038-AB96-A881B435358F}"/>
                </a:ext>
              </a:extLst>
            </p:cNvPr>
            <p:cNvSpPr/>
            <p:nvPr/>
          </p:nvSpPr>
          <p:spPr>
            <a:xfrm rot="6991506">
              <a:off x="980916" y="2924016"/>
              <a:ext cx="523875" cy="286267"/>
            </a:xfrm>
            <a:prstGeom prst="flowChartManualOperati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Flowchart: Manual Operation 26">
              <a:extLst>
                <a:ext uri="{FF2B5EF4-FFF2-40B4-BE49-F238E27FC236}">
                  <a16:creationId xmlns:a16="http://schemas.microsoft.com/office/drawing/2014/main" id="{0ECE1ABC-5292-4995-9019-21B6DA3BF6A0}"/>
                </a:ext>
              </a:extLst>
            </p:cNvPr>
            <p:cNvSpPr/>
            <p:nvPr/>
          </p:nvSpPr>
          <p:spPr>
            <a:xfrm rot="3782581">
              <a:off x="2219167" y="2923698"/>
              <a:ext cx="523875" cy="286267"/>
            </a:xfrm>
            <a:prstGeom prst="flowChartManualOperati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8" name="Flowchart: Manual Operation 27">
              <a:extLst>
                <a:ext uri="{FF2B5EF4-FFF2-40B4-BE49-F238E27FC236}">
                  <a16:creationId xmlns:a16="http://schemas.microsoft.com/office/drawing/2014/main" id="{7BACA4F5-F88B-4764-9C8D-BC3519B71552}"/>
                </a:ext>
              </a:extLst>
            </p:cNvPr>
            <p:cNvSpPr/>
            <p:nvPr/>
          </p:nvSpPr>
          <p:spPr>
            <a:xfrm rot="17778437">
              <a:off x="2243455" y="728344"/>
              <a:ext cx="523875" cy="296586"/>
            </a:xfrm>
            <a:prstGeom prst="flowChartManualOperati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9" name="Flowchart: Manual Operation 28">
              <a:extLst>
                <a:ext uri="{FF2B5EF4-FFF2-40B4-BE49-F238E27FC236}">
                  <a16:creationId xmlns:a16="http://schemas.microsoft.com/office/drawing/2014/main" id="{D5F6288B-9A1D-4E96-A0BC-982021C307FA}"/>
                </a:ext>
              </a:extLst>
            </p:cNvPr>
            <p:cNvSpPr/>
            <p:nvPr/>
          </p:nvSpPr>
          <p:spPr>
            <a:xfrm>
              <a:off x="2876550" y="1795462"/>
              <a:ext cx="523875" cy="373580"/>
            </a:xfrm>
            <a:prstGeom prst="flowChartManualOperati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30" name="Group 29">
              <a:extLst>
                <a:ext uri="{FF2B5EF4-FFF2-40B4-BE49-F238E27FC236}">
                  <a16:creationId xmlns:a16="http://schemas.microsoft.com/office/drawing/2014/main" id="{9B83C599-AE6F-4848-8714-D3D71CE00607}"/>
                </a:ext>
              </a:extLst>
            </p:cNvPr>
            <p:cNvGrpSpPr/>
            <p:nvPr/>
          </p:nvGrpSpPr>
          <p:grpSpPr>
            <a:xfrm>
              <a:off x="-60063" y="0"/>
              <a:ext cx="3809827" cy="3966166"/>
              <a:chOff x="-60063" y="0"/>
              <a:chExt cx="3809827" cy="3966166"/>
            </a:xfrm>
          </p:grpSpPr>
          <p:sp>
            <p:nvSpPr>
              <p:cNvPr id="31" name="Hexagon 30">
                <a:extLst>
                  <a:ext uri="{FF2B5EF4-FFF2-40B4-BE49-F238E27FC236}">
                    <a16:creationId xmlns:a16="http://schemas.microsoft.com/office/drawing/2014/main" id="{AB41D829-2293-4140-983F-21752ABD2F9A}"/>
                  </a:ext>
                </a:extLst>
              </p:cNvPr>
              <p:cNvSpPr/>
              <p:nvPr/>
            </p:nvSpPr>
            <p:spPr>
              <a:xfrm>
                <a:off x="-60063" y="641058"/>
                <a:ext cx="1293440" cy="1135463"/>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b="1">
                    <a:effectLst/>
                    <a:ea typeface="Calibri" panose="020F0502020204030204" pitchFamily="34" charset="0"/>
                    <a:cs typeface="Times New Roman" panose="02020603050405020304" pitchFamily="18" charset="0"/>
                  </a:rPr>
                  <a:t>Communication and Social Skills</a:t>
                </a:r>
              </a:p>
            </p:txBody>
          </p:sp>
          <p:sp>
            <p:nvSpPr>
              <p:cNvPr id="32" name="Hexagon 31">
                <a:extLst>
                  <a:ext uri="{FF2B5EF4-FFF2-40B4-BE49-F238E27FC236}">
                    <a16:creationId xmlns:a16="http://schemas.microsoft.com/office/drawing/2014/main" id="{332DBC61-577A-4D1A-8D45-638416DF950B}"/>
                  </a:ext>
                </a:extLst>
              </p:cNvPr>
              <p:cNvSpPr/>
              <p:nvPr/>
            </p:nvSpPr>
            <p:spPr>
              <a:xfrm>
                <a:off x="-44102" y="2169042"/>
                <a:ext cx="1262062" cy="1095375"/>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b="1">
                    <a:effectLst/>
                    <a:ea typeface="Calibri" panose="020F0502020204030204" pitchFamily="34" charset="0"/>
                    <a:cs typeface="Times New Roman" panose="02020603050405020304" pitchFamily="18" charset="0"/>
                  </a:rPr>
                  <a:t>Emotional Regulation and Resilience</a:t>
                </a:r>
              </a:p>
            </p:txBody>
          </p:sp>
          <p:sp>
            <p:nvSpPr>
              <p:cNvPr id="33" name="Hexagon 32">
                <a:extLst>
                  <a:ext uri="{FF2B5EF4-FFF2-40B4-BE49-F238E27FC236}">
                    <a16:creationId xmlns:a16="http://schemas.microsoft.com/office/drawing/2014/main" id="{ABCBDCC9-9982-457C-8F32-33FB010D0822}"/>
                  </a:ext>
                </a:extLst>
              </p:cNvPr>
              <p:cNvSpPr/>
              <p:nvPr/>
            </p:nvSpPr>
            <p:spPr>
              <a:xfrm>
                <a:off x="1233377" y="2870791"/>
                <a:ext cx="1262062" cy="1095375"/>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b="1">
                    <a:effectLst/>
                    <a:ea typeface="Calibri" panose="020F0502020204030204" pitchFamily="34" charset="0"/>
                    <a:cs typeface="Times New Roman" panose="02020603050405020304" pitchFamily="18" charset="0"/>
                  </a:rPr>
                  <a:t>Job Specific Skills/ Mandatory training</a:t>
                </a:r>
              </a:p>
            </p:txBody>
          </p:sp>
          <p:sp>
            <p:nvSpPr>
              <p:cNvPr id="34" name="Hexagon 33">
                <a:extLst>
                  <a:ext uri="{FF2B5EF4-FFF2-40B4-BE49-F238E27FC236}">
                    <a16:creationId xmlns:a16="http://schemas.microsoft.com/office/drawing/2014/main" id="{F2062B82-1824-4ECE-89BF-7E4AA650386E}"/>
                  </a:ext>
                </a:extLst>
              </p:cNvPr>
              <p:cNvSpPr/>
              <p:nvPr/>
            </p:nvSpPr>
            <p:spPr>
              <a:xfrm>
                <a:off x="2466754" y="2169042"/>
                <a:ext cx="1262062" cy="1095375"/>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b="1">
                    <a:effectLst/>
                    <a:ea typeface="Calibri" panose="020F0502020204030204" pitchFamily="34" charset="0"/>
                    <a:cs typeface="Times New Roman" panose="02020603050405020304" pitchFamily="18" charset="0"/>
                  </a:rPr>
                  <a:t>Employment Prep</a:t>
                </a:r>
              </a:p>
            </p:txBody>
          </p:sp>
          <p:sp>
            <p:nvSpPr>
              <p:cNvPr id="35" name="Hexagon 34">
                <a:extLst>
                  <a:ext uri="{FF2B5EF4-FFF2-40B4-BE49-F238E27FC236}">
                    <a16:creationId xmlns:a16="http://schemas.microsoft.com/office/drawing/2014/main" id="{D461C32A-9518-4197-BAAD-61D0B764C397}"/>
                  </a:ext>
                </a:extLst>
              </p:cNvPr>
              <p:cNvSpPr/>
              <p:nvPr/>
            </p:nvSpPr>
            <p:spPr>
              <a:xfrm>
                <a:off x="2488019" y="701749"/>
                <a:ext cx="1261745" cy="1095375"/>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b="1">
                    <a:effectLst/>
                    <a:ea typeface="Calibri" panose="020F0502020204030204" pitchFamily="34" charset="0"/>
                    <a:cs typeface="Times New Roman" panose="02020603050405020304" pitchFamily="18" charset="0"/>
                  </a:rPr>
                  <a:t>Personalised Skills Portfolio</a:t>
                </a:r>
              </a:p>
            </p:txBody>
          </p:sp>
          <p:sp>
            <p:nvSpPr>
              <p:cNvPr id="36" name="Hexagon 35">
                <a:extLst>
                  <a:ext uri="{FF2B5EF4-FFF2-40B4-BE49-F238E27FC236}">
                    <a16:creationId xmlns:a16="http://schemas.microsoft.com/office/drawing/2014/main" id="{AE665403-8A8D-4D72-A9EE-6971A34861D7}"/>
                  </a:ext>
                </a:extLst>
              </p:cNvPr>
              <p:cNvSpPr/>
              <p:nvPr/>
            </p:nvSpPr>
            <p:spPr>
              <a:xfrm>
                <a:off x="1233377" y="0"/>
                <a:ext cx="1262062" cy="1095375"/>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b="1">
                    <a:effectLst/>
                    <a:ea typeface="Calibri" panose="020F0502020204030204" pitchFamily="34" charset="0"/>
                    <a:cs typeface="Times New Roman" panose="02020603050405020304" pitchFamily="18" charset="0"/>
                  </a:rPr>
                  <a:t>Travel Training</a:t>
                </a:r>
              </a:p>
            </p:txBody>
          </p:sp>
          <p:sp>
            <p:nvSpPr>
              <p:cNvPr id="37" name="Hexagon 36">
                <a:extLst>
                  <a:ext uri="{FF2B5EF4-FFF2-40B4-BE49-F238E27FC236}">
                    <a16:creationId xmlns:a16="http://schemas.microsoft.com/office/drawing/2014/main" id="{EB85EEC6-2D6D-43C1-82FA-3C0290C47D54}"/>
                  </a:ext>
                </a:extLst>
              </p:cNvPr>
              <p:cNvSpPr/>
              <p:nvPr/>
            </p:nvSpPr>
            <p:spPr>
              <a:xfrm>
                <a:off x="1063257" y="1233377"/>
                <a:ext cx="1570924" cy="1524000"/>
              </a:xfrm>
              <a:prstGeom prst="hexagon">
                <a:avLst/>
              </a:prstGeom>
              <a:solidFill>
                <a:srgbClr val="03BDBD"/>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sz="2400" b="1">
                    <a:effectLst/>
                    <a:ea typeface="Calibri" panose="020F0502020204030204" pitchFamily="34" charset="0"/>
                    <a:cs typeface="Times New Roman" panose="02020603050405020304" pitchFamily="18" charset="0"/>
                  </a:rPr>
                  <a:t>Young Person</a:t>
                </a:r>
              </a:p>
            </p:txBody>
          </p:sp>
        </p:grpSp>
      </p:grpSp>
      <p:pic>
        <p:nvPicPr>
          <p:cNvPr id="3" name="Picture 2">
            <a:extLst>
              <a:ext uri="{FF2B5EF4-FFF2-40B4-BE49-F238E27FC236}">
                <a16:creationId xmlns:a16="http://schemas.microsoft.com/office/drawing/2014/main" id="{497AC5D5-C917-D69C-CC13-A57481D1BF2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4388" y="5478860"/>
            <a:ext cx="1859280" cy="1144905"/>
          </a:xfrm>
          <a:prstGeom prst="rect">
            <a:avLst/>
          </a:prstGeom>
          <a:noFill/>
        </p:spPr>
      </p:pic>
    </p:spTree>
    <p:extLst>
      <p:ext uri="{BB962C8B-B14F-4D97-AF65-F5344CB8AC3E}">
        <p14:creationId xmlns:p14="http://schemas.microsoft.com/office/powerpoint/2010/main" val="617669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24243"/>
          </a:xfrm>
        </p:spPr>
        <p:txBody>
          <a:bodyPr>
            <a:normAutofit/>
          </a:bodyPr>
          <a:lstStyle/>
          <a:p>
            <a:r>
              <a:rPr lang="en-GB" dirty="0">
                <a:solidFill>
                  <a:srgbClr val="00A29C"/>
                </a:solidFill>
                <a:latin typeface="+mn-lt"/>
              </a:rPr>
              <a:t>How does it work?</a:t>
            </a:r>
          </a:p>
        </p:txBody>
      </p:sp>
      <p:sp>
        <p:nvSpPr>
          <p:cNvPr id="3" name="Content Placeholder 2"/>
          <p:cNvSpPr>
            <a:spLocks noGrp="1"/>
          </p:cNvSpPr>
          <p:nvPr>
            <p:ph idx="1"/>
          </p:nvPr>
        </p:nvSpPr>
        <p:spPr>
          <a:xfrm>
            <a:off x="838200" y="1289368"/>
            <a:ext cx="10515600" cy="4887595"/>
          </a:xfrm>
        </p:spPr>
        <p:txBody>
          <a:bodyPr>
            <a:normAutofit/>
          </a:bodyPr>
          <a:lstStyle/>
          <a:p>
            <a:r>
              <a:rPr lang="en-GB" sz="2000" dirty="0">
                <a:solidFill>
                  <a:srgbClr val="3C4542"/>
                </a:solidFill>
              </a:rPr>
              <a:t>The Supported Internship runs in line with an academic year, but to be funded must be for a minimum of 6 months.</a:t>
            </a:r>
          </a:p>
          <a:p>
            <a:r>
              <a:rPr lang="en-GB" sz="2000" dirty="0">
                <a:solidFill>
                  <a:srgbClr val="3C4542"/>
                </a:solidFill>
              </a:rPr>
              <a:t>Generally, 3 days per week are spent at their host business site, supported by an Employment Coach, the coach will provide support for the student and business throughout, but the time spend onsite will be tailored off gradually as the student settles and grows in confidence to increase their independence.</a:t>
            </a:r>
          </a:p>
          <a:p>
            <a:r>
              <a:rPr lang="en-GB" sz="2000" dirty="0"/>
              <a:t>Students can, where appropriate, try their hand at different job rotations which contribute to the student’s employment aim.</a:t>
            </a:r>
          </a:p>
          <a:p>
            <a:r>
              <a:rPr lang="en-GB" sz="2000" dirty="0"/>
              <a:t>Generally, 1 day per week is spent at their education setting carrying out a personalised programme around employability and life skills.</a:t>
            </a:r>
          </a:p>
          <a:p>
            <a:r>
              <a:rPr lang="en-GB" sz="2000" dirty="0"/>
              <a:t>The Employment Coach supports the young person if they are ready for paid work, to find employment at the end of the Internship either with the host business, or elsewhere if there is no vacancy available. The skills and experience gained will help build a CV and confidence.</a:t>
            </a:r>
          </a:p>
          <a:p>
            <a:r>
              <a:rPr lang="en-GB" sz="2000" dirty="0"/>
              <a:t>When employment is found Ways into Work provides Supported Employment teams will continue to offer guidance where requires called In work support.</a:t>
            </a:r>
          </a:p>
          <a:p>
            <a:endParaRPr lang="en-GB" sz="2400" dirty="0">
              <a:solidFill>
                <a:srgbClr val="FF0000"/>
              </a:solidFill>
            </a:endParaRPr>
          </a:p>
          <a:p>
            <a:endParaRPr lang="en-GB" dirty="0">
              <a:latin typeface="Century Gothic" panose="020B0502020202020204" pitchFamily="34" charset="0"/>
            </a:endParaRPr>
          </a:p>
          <a:p>
            <a:endParaRPr lang="en-GB" dirty="0">
              <a:latin typeface="Century Gothic" panose="020B0502020202020204"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73809" y="5568632"/>
            <a:ext cx="1686017" cy="1138447"/>
          </a:xfrm>
          <a:prstGeom prst="rect">
            <a:avLst/>
          </a:prstGeom>
          <a:noFill/>
        </p:spPr>
      </p:pic>
    </p:spTree>
    <p:extLst>
      <p:ext uri="{BB962C8B-B14F-4D97-AF65-F5344CB8AC3E}">
        <p14:creationId xmlns:p14="http://schemas.microsoft.com/office/powerpoint/2010/main" val="3927948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BC6024B-452D-F470-C387-ADA2D936D6E4}"/>
              </a:ext>
            </a:extLst>
          </p:cNvPr>
          <p:cNvSpPr txBox="1"/>
          <p:nvPr/>
        </p:nvSpPr>
        <p:spPr>
          <a:xfrm>
            <a:off x="736847" y="805193"/>
            <a:ext cx="10866268" cy="5262979"/>
          </a:xfrm>
          <a:prstGeom prst="rect">
            <a:avLst/>
          </a:prstGeom>
          <a:noFill/>
        </p:spPr>
        <p:txBody>
          <a:bodyPr wrap="square">
            <a:spAutoFit/>
          </a:bodyPr>
          <a:lstStyle/>
          <a:p>
            <a:r>
              <a:rPr lang="en-GB" sz="4400" dirty="0">
                <a:solidFill>
                  <a:srgbClr val="00A29C"/>
                </a:solidFill>
                <a:latin typeface="+mn-lt"/>
              </a:rPr>
              <a:t>Hosting a student</a:t>
            </a:r>
          </a:p>
          <a:p>
            <a:r>
              <a:rPr lang="en-GB" sz="2400" dirty="0"/>
              <a:t>We are looking for new host businesses to help support in our Route to Recruit programme for 2025/2026. As a host we hope you will gain by;</a:t>
            </a:r>
          </a:p>
          <a:p>
            <a:endParaRPr lang="en-GB" sz="2400" dirty="0"/>
          </a:p>
          <a:p>
            <a:pPr marL="457200" indent="-457200">
              <a:buFont typeface="Arial" panose="020B0604020202020204" pitchFamily="34" charset="0"/>
              <a:buChar char="•"/>
            </a:pPr>
            <a:r>
              <a:rPr lang="en-GB" sz="2400" dirty="0"/>
              <a:t>Being part of a meaningful journey for young individuals with SEND. Helping them to transition from education into paid employment and the labour market.</a:t>
            </a:r>
          </a:p>
          <a:p>
            <a:pPr marL="457200" indent="-457200">
              <a:buFont typeface="Arial" panose="020B0604020202020204" pitchFamily="34" charset="0"/>
              <a:buChar char="•"/>
            </a:pPr>
            <a:r>
              <a:rPr lang="en-GB" sz="2400" dirty="0"/>
              <a:t>Participate in the government DofE ‘National Disability Strategy’.</a:t>
            </a:r>
          </a:p>
          <a:p>
            <a:pPr marL="457200" indent="-457200">
              <a:buFont typeface="Arial" panose="020B0604020202020204" pitchFamily="34" charset="0"/>
              <a:buChar char="•"/>
            </a:pPr>
            <a:r>
              <a:rPr lang="en-GB" sz="2400" dirty="0"/>
              <a:t>Grow your Diversity &amp; Inclusion numbers as a business.</a:t>
            </a:r>
          </a:p>
          <a:p>
            <a:pPr marL="457200" indent="-457200">
              <a:buFont typeface="Arial" panose="020B0604020202020204" pitchFamily="34" charset="0"/>
              <a:buChar char="•"/>
            </a:pPr>
            <a:r>
              <a:rPr lang="en-GB" sz="2400" dirty="0"/>
              <a:t>Be able to smoothly fill vacancies after the young person has proven themselves and in bedded in the team after a ‘working interview’ </a:t>
            </a:r>
          </a:p>
          <a:p>
            <a:pPr marL="457200" indent="-457200">
              <a:buFont typeface="Arial" panose="020B0604020202020204" pitchFamily="34" charset="0"/>
              <a:buChar char="•"/>
            </a:pPr>
            <a:r>
              <a:rPr lang="en-GB" sz="2400" dirty="0"/>
              <a:t>Recruit and retain a dedicated, hard working and diverse workforce.</a:t>
            </a:r>
          </a:p>
          <a:p>
            <a:pPr marL="457200" indent="-457200">
              <a:buFont typeface="Arial" panose="020B0604020202020204" pitchFamily="34" charset="0"/>
              <a:buChar char="•"/>
            </a:pPr>
            <a:r>
              <a:rPr lang="en-GB" sz="2400" dirty="0"/>
              <a:t>Give opportunity to young people who require a stepping stone</a:t>
            </a:r>
          </a:p>
          <a:p>
            <a:endParaRPr lang="en-GB" sz="2800" dirty="0"/>
          </a:p>
        </p:txBody>
      </p:sp>
      <p:pic>
        <p:nvPicPr>
          <p:cNvPr id="4" name="Picture 3">
            <a:extLst>
              <a:ext uri="{FF2B5EF4-FFF2-40B4-BE49-F238E27FC236}">
                <a16:creationId xmlns:a16="http://schemas.microsoft.com/office/drawing/2014/main" id="{4DC1BF2A-2BA3-17C9-55C1-3FDFD14DAB2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81076" y="5529655"/>
            <a:ext cx="1859280" cy="1144905"/>
          </a:xfrm>
          <a:prstGeom prst="rect">
            <a:avLst/>
          </a:prstGeom>
          <a:noFill/>
        </p:spPr>
      </p:pic>
    </p:spTree>
    <p:extLst>
      <p:ext uri="{BB962C8B-B14F-4D97-AF65-F5344CB8AC3E}">
        <p14:creationId xmlns:p14="http://schemas.microsoft.com/office/powerpoint/2010/main" val="3891991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788" y="101602"/>
            <a:ext cx="6684884" cy="803562"/>
          </a:xfrm>
        </p:spPr>
        <p:txBody>
          <a:bodyPr>
            <a:normAutofit/>
          </a:bodyPr>
          <a:lstStyle/>
          <a:p>
            <a:r>
              <a:rPr lang="en-GB" dirty="0">
                <a:solidFill>
                  <a:srgbClr val="00A29C"/>
                </a:solidFill>
              </a:rPr>
              <a:t>Case studies </a:t>
            </a:r>
          </a:p>
        </p:txBody>
      </p:sp>
      <p:sp>
        <p:nvSpPr>
          <p:cNvPr id="3" name="Content Placeholder 2"/>
          <p:cNvSpPr>
            <a:spLocks noGrp="1"/>
          </p:cNvSpPr>
          <p:nvPr>
            <p:ph idx="1"/>
          </p:nvPr>
        </p:nvSpPr>
        <p:spPr>
          <a:xfrm>
            <a:off x="338788" y="859182"/>
            <a:ext cx="6874812" cy="5274919"/>
          </a:xfrm>
        </p:spPr>
        <p:txBody>
          <a:bodyPr>
            <a:noAutofit/>
          </a:bodyPr>
          <a:lstStyle/>
          <a:p>
            <a:pPr marL="0" indent="0">
              <a:lnSpc>
                <a:spcPct val="150000"/>
              </a:lnSpc>
              <a:spcAft>
                <a:spcPts val="600"/>
              </a:spcAft>
              <a:buNone/>
            </a:pPr>
            <a:r>
              <a:rPr lang="en-US" sz="1400" b="1" dirty="0">
                <a:effectLst/>
                <a:latin typeface="+mj-lt"/>
                <a:ea typeface="Calibri" panose="020F0502020204030204" pitchFamily="34" charset="0"/>
                <a:cs typeface="Times New Roman" panose="02020603050405020304" pitchFamily="18" charset="0"/>
              </a:rPr>
              <a:t>Lily and Josh </a:t>
            </a:r>
            <a:r>
              <a:rPr lang="en-US" sz="1400" dirty="0">
                <a:effectLst/>
                <a:latin typeface="+mj-lt"/>
                <a:ea typeface="Calibri" panose="020F0502020204030204" pitchFamily="34" charset="0"/>
                <a:cs typeface="Times New Roman" panose="02020603050405020304" pitchFamily="18" charset="0"/>
              </a:rPr>
              <a:t>graduated from </a:t>
            </a:r>
            <a:r>
              <a:rPr lang="en-US" sz="1400" dirty="0">
                <a:latin typeface="+mj-lt"/>
                <a:ea typeface="Calibri" panose="020F0502020204030204" pitchFamily="34" charset="0"/>
                <a:cs typeface="Times New Roman" panose="02020603050405020304" pitchFamily="18" charset="0"/>
              </a:rPr>
              <a:t>Route to Recruit in 2021. Both </a:t>
            </a:r>
            <a:r>
              <a:rPr lang="en-US" sz="1400" dirty="0">
                <a:effectLst/>
                <a:latin typeface="+mj-lt"/>
                <a:ea typeface="Calibri" panose="020F0502020204030204" pitchFamily="34" charset="0"/>
                <a:cs typeface="Times New Roman" panose="02020603050405020304" pitchFamily="18" charset="0"/>
              </a:rPr>
              <a:t>secured paid roles at the Royal Berkshire Hospital with the teams where they </a:t>
            </a:r>
            <a:r>
              <a:rPr lang="en-US" sz="1400" dirty="0">
                <a:latin typeface="+mj-lt"/>
                <a:ea typeface="Calibri" panose="020F0502020204030204" pitchFamily="34" charset="0"/>
                <a:cs typeface="Times New Roman" panose="02020603050405020304" pitchFamily="18" charset="0"/>
              </a:rPr>
              <a:t>undertook</a:t>
            </a:r>
            <a:r>
              <a:rPr lang="en-US" sz="1400" dirty="0">
                <a:effectLst/>
                <a:latin typeface="+mj-lt"/>
                <a:ea typeface="Calibri" panose="020F0502020204030204" pitchFamily="34" charset="0"/>
                <a:cs typeface="Times New Roman" panose="02020603050405020304" pitchFamily="18" charset="0"/>
              </a:rPr>
              <a:t> their </a:t>
            </a:r>
            <a:r>
              <a:rPr lang="en-US" sz="1400" dirty="0">
                <a:latin typeface="+mj-lt"/>
                <a:ea typeface="Calibri" panose="020F0502020204030204" pitchFamily="34" charset="0"/>
                <a:cs typeface="Times New Roman" panose="02020603050405020304" pitchFamily="18" charset="0"/>
              </a:rPr>
              <a:t>work </a:t>
            </a:r>
            <a:r>
              <a:rPr lang="en-US" sz="1400" dirty="0">
                <a:effectLst/>
                <a:latin typeface="+mj-lt"/>
                <a:ea typeface="Calibri" panose="020F0502020204030204" pitchFamily="34" charset="0"/>
                <a:cs typeface="Times New Roman" panose="02020603050405020304" pitchFamily="18" charset="0"/>
              </a:rPr>
              <a:t>placements. Both are working in </a:t>
            </a:r>
            <a:r>
              <a:rPr lang="en-US" sz="1400" b="1" dirty="0">
                <a:effectLst/>
                <a:latin typeface="+mj-lt"/>
                <a:ea typeface="Calibri" panose="020F0502020204030204" pitchFamily="34" charset="0"/>
                <a:cs typeface="Times New Roman" panose="02020603050405020304" pitchFamily="18" charset="0"/>
              </a:rPr>
              <a:t>Non–Clinical Support Assistant </a:t>
            </a:r>
            <a:r>
              <a:rPr lang="en-US" sz="1400" dirty="0">
                <a:effectLst/>
                <a:latin typeface="+mj-lt"/>
                <a:ea typeface="Calibri" panose="020F0502020204030204" pitchFamily="34" charset="0"/>
                <a:cs typeface="Times New Roman" panose="02020603050405020304" pitchFamily="18" charset="0"/>
              </a:rPr>
              <a:t>roles which have been job carved by our Route to Recruit team in collaboration with their respective managers. </a:t>
            </a:r>
            <a:r>
              <a:rPr lang="en-US" sz="1400" dirty="0">
                <a:latin typeface="+mj-lt"/>
                <a:ea typeface="Calibri" panose="020F0502020204030204" pitchFamily="34" charset="0"/>
                <a:cs typeface="Times New Roman" panose="02020603050405020304" pitchFamily="18" charset="0"/>
              </a:rPr>
              <a:t>Job carved roles</a:t>
            </a:r>
            <a:r>
              <a:rPr lang="en-US" sz="1400" dirty="0">
                <a:effectLst/>
                <a:latin typeface="+mj-lt"/>
                <a:ea typeface="Calibri" panose="020F0502020204030204" pitchFamily="34" charset="0"/>
                <a:cs typeface="Times New Roman" panose="02020603050405020304" pitchFamily="18" charset="0"/>
              </a:rPr>
              <a:t> are fantastic examples of strength-based recruitment. These roles cater to our students’ skillset but importantly free up the time </a:t>
            </a:r>
            <a:r>
              <a:rPr lang="en-US" sz="1400" dirty="0">
                <a:latin typeface="+mj-lt"/>
                <a:ea typeface="Calibri" panose="020F0502020204030204" pitchFamily="34" charset="0"/>
                <a:cs typeface="Times New Roman" panose="02020603050405020304" pitchFamily="18" charset="0"/>
              </a:rPr>
              <a:t>of their </a:t>
            </a:r>
            <a:r>
              <a:rPr lang="en-US" sz="1400" dirty="0">
                <a:effectLst/>
                <a:latin typeface="+mj-lt"/>
                <a:ea typeface="Calibri" panose="020F0502020204030204" pitchFamily="34" charset="0"/>
                <a:cs typeface="Times New Roman" panose="02020603050405020304" pitchFamily="18" charset="0"/>
              </a:rPr>
              <a:t>clinical colleagues to undertake the </a:t>
            </a:r>
            <a:r>
              <a:rPr lang="en-US" sz="1400" dirty="0" err="1">
                <a:effectLst/>
                <a:latin typeface="+mj-lt"/>
                <a:ea typeface="Calibri" panose="020F0502020204030204" pitchFamily="34" charset="0"/>
                <a:cs typeface="Times New Roman" panose="02020603050405020304" pitchFamily="18" charset="0"/>
              </a:rPr>
              <a:t>specialised</a:t>
            </a:r>
            <a:r>
              <a:rPr lang="en-US" sz="1400" dirty="0">
                <a:effectLst/>
                <a:latin typeface="+mj-lt"/>
                <a:ea typeface="Calibri" panose="020F0502020204030204" pitchFamily="34" charset="0"/>
                <a:cs typeface="Times New Roman" panose="02020603050405020304" pitchFamily="18" charset="0"/>
              </a:rPr>
              <a:t> tasks that they trained for – so ultimately benefitting everyone, patients included. </a:t>
            </a:r>
            <a:endParaRPr lang="en-GB" sz="1400" dirty="0">
              <a:effectLst/>
              <a:latin typeface="+mj-lt"/>
              <a:ea typeface="Calibri" panose="020F0502020204030204" pitchFamily="34" charset="0"/>
              <a:cs typeface="Times New Roman" panose="02020603050405020304" pitchFamily="18" charset="0"/>
            </a:endParaRPr>
          </a:p>
          <a:p>
            <a:pPr marL="0" indent="0">
              <a:lnSpc>
                <a:spcPct val="150000"/>
              </a:lnSpc>
              <a:spcAft>
                <a:spcPts val="600"/>
              </a:spcAft>
              <a:buNone/>
            </a:pPr>
            <a:r>
              <a:rPr lang="en-US" sz="1400" dirty="0">
                <a:effectLst/>
                <a:latin typeface="+mj-lt"/>
                <a:ea typeface="Calibri" panose="020F0502020204030204" pitchFamily="34" charset="0"/>
                <a:cs typeface="Times New Roman" panose="02020603050405020304" pitchFamily="18" charset="0"/>
              </a:rPr>
              <a:t>After impressing staff during her internship, </a:t>
            </a:r>
            <a:r>
              <a:rPr lang="en-US" sz="1400" b="1" dirty="0">
                <a:effectLst/>
                <a:latin typeface="+mj-lt"/>
                <a:ea typeface="Calibri" panose="020F0502020204030204" pitchFamily="34" charset="0"/>
                <a:cs typeface="Times New Roman" panose="02020603050405020304" pitchFamily="18" charset="0"/>
              </a:rPr>
              <a:t>Lily</a:t>
            </a:r>
            <a:r>
              <a:rPr lang="en-US" sz="1400" dirty="0">
                <a:effectLst/>
                <a:latin typeface="+mj-lt"/>
                <a:ea typeface="Calibri" panose="020F0502020204030204" pitchFamily="34" charset="0"/>
                <a:cs typeface="Times New Roman" panose="02020603050405020304" pitchFamily="18" charset="0"/>
              </a:rPr>
              <a:t>, who has a mild learning disability, started her part time job </a:t>
            </a:r>
            <a:r>
              <a:rPr lang="en-US" sz="1400" dirty="0">
                <a:latin typeface="+mj-lt"/>
                <a:ea typeface="Calibri" panose="020F0502020204030204" pitchFamily="34" charset="0"/>
                <a:cs typeface="Times New Roman" panose="02020603050405020304" pitchFamily="18" charset="0"/>
              </a:rPr>
              <a:t>with the team in the Jim Shahi</a:t>
            </a:r>
            <a:r>
              <a:rPr lang="en-US" sz="1400" dirty="0">
                <a:effectLst/>
                <a:latin typeface="+mj-lt"/>
                <a:ea typeface="Calibri" panose="020F0502020204030204" pitchFamily="34" charset="0"/>
                <a:cs typeface="Times New Roman" panose="02020603050405020304" pitchFamily="18" charset="0"/>
              </a:rPr>
              <a:t> Unit.  As a very caring, genuine and helpful individual, Lily is a perfect fit for her role, helping the </a:t>
            </a:r>
            <a:r>
              <a:rPr lang="en-US" sz="1400" dirty="0">
                <a:latin typeface="+mj-lt"/>
                <a:ea typeface="Calibri" panose="020F0502020204030204" pitchFamily="34" charset="0"/>
                <a:cs typeface="Times New Roman" panose="02020603050405020304" pitchFamily="18" charset="0"/>
              </a:rPr>
              <a:t>team</a:t>
            </a:r>
            <a:r>
              <a:rPr lang="en-US" sz="1400" dirty="0">
                <a:effectLst/>
                <a:latin typeface="+mj-lt"/>
                <a:ea typeface="Calibri" panose="020F0502020204030204" pitchFamily="34" charset="0"/>
                <a:cs typeface="Times New Roman" panose="02020603050405020304" pitchFamily="18" charset="0"/>
              </a:rPr>
              <a:t> with </a:t>
            </a:r>
            <a:r>
              <a:rPr lang="en-US" sz="1400" dirty="0">
                <a:latin typeface="+mj-lt"/>
                <a:ea typeface="Calibri" panose="020F0502020204030204" pitchFamily="34" charset="0"/>
                <a:cs typeface="Times New Roman" panose="02020603050405020304" pitchFamily="18" charset="0"/>
              </a:rPr>
              <a:t>a range of </a:t>
            </a:r>
            <a:r>
              <a:rPr lang="en-US" sz="1400" dirty="0">
                <a:effectLst/>
                <a:latin typeface="+mj-lt"/>
                <a:ea typeface="Calibri" panose="020F0502020204030204" pitchFamily="34" charset="0"/>
                <a:cs typeface="Times New Roman" panose="02020603050405020304" pitchFamily="18" charset="0"/>
              </a:rPr>
              <a:t>tasks including reception, admin, collecting patient meds, supporting with lunches and housekeeping.</a:t>
            </a:r>
          </a:p>
          <a:p>
            <a:pPr marL="0" indent="0">
              <a:lnSpc>
                <a:spcPct val="150000"/>
              </a:lnSpc>
              <a:spcAft>
                <a:spcPts val="600"/>
              </a:spcAft>
              <a:buNone/>
            </a:pPr>
            <a:r>
              <a:rPr lang="en-US" sz="1400" dirty="0">
                <a:effectLst/>
                <a:latin typeface="+mj-lt"/>
                <a:ea typeface="Calibri" panose="020F0502020204030204" pitchFamily="34" charset="0"/>
                <a:cs typeface="Times New Roman" panose="02020603050405020304" pitchFamily="18" charset="0"/>
              </a:rPr>
              <a:t>From the way Lily conducts her job, you can tell that she is so proud to be an ‘essential worker’ and part of the Cardiac team, especially as she herself has a heart condition and is now working with the team that have supported her since it was diagnosed - she feels super safe in the workplace</a:t>
            </a:r>
            <a:r>
              <a:rPr lang="en-GB" sz="1400" dirty="0">
                <a:effectLst/>
                <a:latin typeface="+mj-lt"/>
                <a:ea typeface="Calibri" panose="020F0502020204030204" pitchFamily="34" charset="0"/>
                <a:cs typeface="Times New Roman" panose="02020603050405020304" pitchFamily="18" charset="0"/>
              </a:rPr>
              <a:t>!</a:t>
            </a:r>
          </a:p>
          <a:p>
            <a:pPr marL="0" indent="0">
              <a:lnSpc>
                <a:spcPct val="150000"/>
              </a:lnSpc>
              <a:spcBef>
                <a:spcPts val="0"/>
              </a:spcBef>
              <a:spcAft>
                <a:spcPts val="600"/>
              </a:spcAft>
              <a:buNone/>
            </a:pPr>
            <a:endParaRPr lang="en-GB" sz="1400" dirty="0"/>
          </a:p>
          <a:p>
            <a:pPr marL="0" indent="0">
              <a:lnSpc>
                <a:spcPct val="150000"/>
              </a:lnSpc>
              <a:spcBef>
                <a:spcPts val="0"/>
              </a:spcBef>
              <a:spcAft>
                <a:spcPts val="600"/>
              </a:spcAft>
              <a:buNone/>
            </a:pPr>
            <a:endParaRPr lang="en-GB" sz="1400" dirty="0"/>
          </a:p>
        </p:txBody>
      </p:sp>
      <p:pic>
        <p:nvPicPr>
          <p:cNvPr id="2050" name="Picture 2">
            <a:extLst>
              <a:ext uri="{FF2B5EF4-FFF2-40B4-BE49-F238E27FC236}">
                <a16:creationId xmlns:a16="http://schemas.microsoft.com/office/drawing/2014/main" id="{8338B2C4-A6D3-4147-9891-18ECE0D7FE4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2283"/>
          <a:stretch/>
        </p:blipFill>
        <p:spPr bwMode="auto">
          <a:xfrm>
            <a:off x="7592290" y="10"/>
            <a:ext cx="4599709" cy="6838539"/>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28575" y="5561649"/>
            <a:ext cx="1859280" cy="1144905"/>
          </a:xfrm>
          <a:prstGeom prst="rect">
            <a:avLst/>
          </a:prstGeom>
          <a:noFill/>
        </p:spPr>
      </p:pic>
    </p:spTree>
    <p:extLst>
      <p:ext uri="{BB962C8B-B14F-4D97-AF65-F5344CB8AC3E}">
        <p14:creationId xmlns:p14="http://schemas.microsoft.com/office/powerpoint/2010/main" val="784283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5428" y="0"/>
            <a:ext cx="6586491" cy="1326407"/>
          </a:xfrm>
        </p:spPr>
        <p:txBody>
          <a:bodyPr>
            <a:normAutofit fontScale="90000"/>
          </a:bodyPr>
          <a:lstStyle/>
          <a:p>
            <a:r>
              <a:rPr lang="en-GB" sz="5400" dirty="0">
                <a:solidFill>
                  <a:srgbClr val="00A29C"/>
                </a:solidFill>
              </a:rPr>
              <a:t>Case Study (continued)</a:t>
            </a:r>
          </a:p>
        </p:txBody>
      </p:sp>
      <p:sp>
        <p:nvSpPr>
          <p:cNvPr id="3" name="Content Placeholder 2"/>
          <p:cNvSpPr>
            <a:spLocks noGrp="1"/>
          </p:cNvSpPr>
          <p:nvPr>
            <p:ph idx="1"/>
          </p:nvPr>
        </p:nvSpPr>
        <p:spPr>
          <a:xfrm>
            <a:off x="4965428" y="776177"/>
            <a:ext cx="6586489" cy="5794744"/>
          </a:xfrm>
        </p:spPr>
        <p:txBody>
          <a:bodyPr>
            <a:normAutofit fontScale="62500" lnSpcReduction="20000"/>
          </a:bodyPr>
          <a:lstStyle/>
          <a:p>
            <a:pPr marL="0" indent="0">
              <a:buNone/>
            </a:pPr>
            <a:endParaRPr lang="en-GB" sz="1500" b="1" dirty="0"/>
          </a:p>
          <a:p>
            <a:pPr marL="0" indent="0">
              <a:lnSpc>
                <a:spcPct val="160000"/>
              </a:lnSpc>
              <a:spcAft>
                <a:spcPts val="800"/>
              </a:spcAft>
              <a:buNone/>
            </a:pPr>
            <a:r>
              <a:rPr lang="en-US" sz="2000" b="1" dirty="0">
                <a:effectLst/>
                <a:latin typeface="+mj-lt"/>
                <a:ea typeface="Calibri" panose="020F0502020204030204" pitchFamily="34" charset="0"/>
                <a:cs typeface="Times New Roman" panose="02020603050405020304" pitchFamily="18" charset="0"/>
              </a:rPr>
              <a:t>Josh</a:t>
            </a:r>
            <a:r>
              <a:rPr lang="en-US" sz="2000" dirty="0">
                <a:effectLst/>
                <a:latin typeface="+mj-lt"/>
                <a:ea typeface="Calibri" panose="020F0502020204030204" pitchFamily="34" charset="0"/>
                <a:cs typeface="Times New Roman" panose="02020603050405020304" pitchFamily="18" charset="0"/>
              </a:rPr>
              <a:t>, who has Autism, is also making his mark at RBH. Josh started his internship working in the League of Friends Café. As the pandemic took grip Josh wanted to undertake a role where he could help patients </a:t>
            </a:r>
            <a:r>
              <a:rPr lang="en-US" sz="2000" dirty="0">
                <a:latin typeface="+mj-lt"/>
                <a:ea typeface="Calibri" panose="020F0502020204030204" pitchFamily="34" charset="0"/>
                <a:cs typeface="Times New Roman" panose="02020603050405020304" pitchFamily="18" charset="0"/>
              </a:rPr>
              <a:t>and provide support to the clinical teams who he could see were under pressure. </a:t>
            </a:r>
          </a:p>
          <a:p>
            <a:pPr marL="0" indent="0">
              <a:lnSpc>
                <a:spcPct val="160000"/>
              </a:lnSpc>
              <a:spcAft>
                <a:spcPts val="800"/>
              </a:spcAft>
              <a:buNone/>
            </a:pPr>
            <a:r>
              <a:rPr lang="en-US" sz="2000" dirty="0">
                <a:latin typeface="+mj-lt"/>
                <a:ea typeface="Calibri" panose="020F0502020204030204" pitchFamily="34" charset="0"/>
                <a:cs typeface="Times New Roman" panose="02020603050405020304" pitchFamily="18" charset="0"/>
              </a:rPr>
              <a:t>The</a:t>
            </a:r>
            <a:r>
              <a:rPr lang="en-US" sz="2000" dirty="0">
                <a:effectLst/>
                <a:latin typeface="+mj-lt"/>
                <a:ea typeface="Calibri" panose="020F0502020204030204" pitchFamily="34" charset="0"/>
                <a:cs typeface="Times New Roman" panose="02020603050405020304" pitchFamily="18" charset="0"/>
              </a:rPr>
              <a:t> Minor Injuries Clinic provided the perfect opportunity for </a:t>
            </a:r>
            <a:r>
              <a:rPr lang="en-US" sz="2000" dirty="0">
                <a:latin typeface="+mj-lt"/>
                <a:ea typeface="Calibri" panose="020F0502020204030204" pitchFamily="34" charset="0"/>
                <a:cs typeface="Times New Roman" panose="02020603050405020304" pitchFamily="18" charset="0"/>
              </a:rPr>
              <a:t>Josh and following a successful placement he was offered a part time role as a</a:t>
            </a:r>
            <a:r>
              <a:rPr lang="en-US" sz="2000" dirty="0">
                <a:effectLst/>
                <a:latin typeface="+mj-lt"/>
                <a:ea typeface="Calibri" panose="020F0502020204030204" pitchFamily="34" charset="0"/>
                <a:cs typeface="Times New Roman" panose="02020603050405020304" pitchFamily="18" charset="0"/>
              </a:rPr>
              <a:t> Non-Clinical Ward Support Assistant. </a:t>
            </a:r>
          </a:p>
          <a:p>
            <a:pPr marL="0" indent="0">
              <a:lnSpc>
                <a:spcPct val="160000"/>
              </a:lnSpc>
              <a:spcAft>
                <a:spcPts val="800"/>
              </a:spcAft>
              <a:buNone/>
            </a:pPr>
            <a:r>
              <a:rPr lang="en-US" sz="2000" dirty="0">
                <a:effectLst/>
                <a:latin typeface="+mj-lt"/>
                <a:ea typeface="Calibri" panose="020F0502020204030204" pitchFamily="34" charset="0"/>
                <a:cs typeface="Times New Roman" panose="02020603050405020304" pitchFamily="18" charset="0"/>
              </a:rPr>
              <a:t>Like Lily, Josh is a vital member of the team - restocking supplies, cleaning, admin, running errands and getting drinks for patients. Lily and Josh have come so far since starting on the Supported Internship.  Both gaining confidence, maturity and professionalism due to the invaluable support of the teams they were embedded in at RBH and our Ways into Work Job Coaches. </a:t>
            </a:r>
            <a:endParaRPr lang="en-US" sz="2000" dirty="0">
              <a:latin typeface="+mj-lt"/>
              <a:ea typeface="Calibri" panose="020F0502020204030204" pitchFamily="34" charset="0"/>
              <a:cs typeface="Times New Roman" panose="02020603050405020304" pitchFamily="18" charset="0"/>
            </a:endParaRPr>
          </a:p>
          <a:p>
            <a:pPr marL="0" indent="0">
              <a:lnSpc>
                <a:spcPct val="160000"/>
              </a:lnSpc>
              <a:spcAft>
                <a:spcPts val="800"/>
              </a:spcAft>
              <a:buNone/>
            </a:pPr>
            <a:r>
              <a:rPr lang="en-US" sz="2000" dirty="0">
                <a:latin typeface="+mj-lt"/>
                <a:ea typeface="Calibri" panose="020F0502020204030204" pitchFamily="34" charset="0"/>
                <a:cs typeface="Times New Roman" panose="02020603050405020304" pitchFamily="18" charset="0"/>
              </a:rPr>
              <a:t>Since the </a:t>
            </a:r>
            <a:r>
              <a:rPr lang="en-US" sz="2000" dirty="0" err="1">
                <a:latin typeface="+mj-lt"/>
                <a:ea typeface="Calibri" panose="020F0502020204030204" pitchFamily="34" charset="0"/>
                <a:cs typeface="Times New Roman" panose="02020603050405020304" pitchFamily="18" charset="0"/>
              </a:rPr>
              <a:t>programme</a:t>
            </a:r>
            <a:r>
              <a:rPr lang="en-US" sz="2000" dirty="0">
                <a:latin typeface="+mj-lt"/>
                <a:ea typeface="Calibri" panose="020F0502020204030204" pitchFamily="34" charset="0"/>
                <a:cs typeface="Times New Roman" panose="02020603050405020304" pitchFamily="18" charset="0"/>
              </a:rPr>
              <a:t> began back in  2012, 35 graduates have gone on to  secure paid employment at the Trust in a range of roles including portering, catering, main stores, mattress library and A&amp;E.  Many of those remain working at the Trust, some of which have now been in post for 10 years and still learning, developing and thriving in their roles.</a:t>
            </a:r>
          </a:p>
          <a:p>
            <a:pPr marL="0" indent="0">
              <a:lnSpc>
                <a:spcPct val="160000"/>
              </a:lnSpc>
              <a:spcAft>
                <a:spcPts val="800"/>
              </a:spcAft>
              <a:buNone/>
            </a:pPr>
            <a:r>
              <a:rPr lang="en-US" sz="2000" dirty="0">
                <a:effectLst/>
                <a:latin typeface="+mj-lt"/>
                <a:ea typeface="Calibri" panose="020F0502020204030204" pitchFamily="34" charset="0"/>
                <a:cs typeface="Times New Roman" panose="02020603050405020304" pitchFamily="18" charset="0"/>
              </a:rPr>
              <a:t>  </a:t>
            </a:r>
            <a:endParaRPr lang="en-GB" sz="2000" dirty="0">
              <a:effectLst/>
              <a:latin typeface="+mj-lt"/>
              <a:ea typeface="Calibri" panose="020F0502020204030204" pitchFamily="34" charset="0"/>
              <a:cs typeface="Times New Roman" panose="02020603050405020304" pitchFamily="18" charset="0"/>
            </a:endParaRPr>
          </a:p>
          <a:p>
            <a:pPr marL="0" indent="0">
              <a:spcBef>
                <a:spcPts val="0"/>
              </a:spcBef>
              <a:buNone/>
            </a:pPr>
            <a:endParaRPr lang="en-GB" sz="2000" dirty="0">
              <a:latin typeface="+mj-lt"/>
            </a:endParaRPr>
          </a:p>
        </p:txBody>
      </p:sp>
      <p:pic>
        <p:nvPicPr>
          <p:cNvPr id="1026" name="Picture 2">
            <a:extLst>
              <a:ext uri="{FF2B5EF4-FFF2-40B4-BE49-F238E27FC236}">
                <a16:creationId xmlns:a16="http://schemas.microsoft.com/office/drawing/2014/main" id="{57E792E7-29DB-4CBD-B1A1-7C73013CDE0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78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18167" y="5606769"/>
            <a:ext cx="1859280" cy="1144905"/>
          </a:xfrm>
          <a:prstGeom prst="rect">
            <a:avLst/>
          </a:prstGeom>
          <a:noFill/>
        </p:spPr>
      </p:pic>
    </p:spTree>
    <p:extLst>
      <p:ext uri="{BB962C8B-B14F-4D97-AF65-F5344CB8AC3E}">
        <p14:creationId xmlns:p14="http://schemas.microsoft.com/office/powerpoint/2010/main" val="14261052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1074</Words>
  <Application>Microsoft Office PowerPoint</Application>
  <PresentationFormat>Widescreen</PresentationFormat>
  <Paragraphs>57</Paragraphs>
  <Slides>7</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Aptos</vt:lpstr>
      <vt:lpstr>Aptos Display</vt:lpstr>
      <vt:lpstr>Arial</vt:lpstr>
      <vt:lpstr>Calibri</vt:lpstr>
      <vt:lpstr>Calibri Light</vt:lpstr>
      <vt:lpstr>Century Gothic</vt:lpstr>
      <vt:lpstr>Office Theme</vt:lpstr>
      <vt:lpstr>1_Office Theme</vt:lpstr>
      <vt:lpstr>PowerPoint Presentation</vt:lpstr>
      <vt:lpstr>What is a Supported Internship?</vt:lpstr>
      <vt:lpstr>What young people learn whilst on the SI program?</vt:lpstr>
      <vt:lpstr>How does it work?</vt:lpstr>
      <vt:lpstr>PowerPoint Presentation</vt:lpstr>
      <vt:lpstr>Case studies </vt:lpstr>
      <vt:lpstr>Case Study (continued)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Kirstie Hardyman</dc:creator>
  <cp:lastModifiedBy>NIJHAR, Kusham (NHS FRIMLEY ICB - D4U1Y)</cp:lastModifiedBy>
  <cp:revision>3</cp:revision>
  <dcterms:created xsi:type="dcterms:W3CDTF">2023-12-19T14:07:31Z</dcterms:created>
  <dcterms:modified xsi:type="dcterms:W3CDTF">2025-04-16T16:45:23Z</dcterms:modified>
</cp:coreProperties>
</file>