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0"/>
  </p:notesMasterIdLst>
  <p:sldIdLst>
    <p:sldId id="256" r:id="rId2"/>
    <p:sldId id="257" r:id="rId3"/>
    <p:sldId id="258" r:id="rId4"/>
    <p:sldId id="265" r:id="rId5"/>
    <p:sldId id="264" r:id="rId6"/>
    <p:sldId id="259" r:id="rId7"/>
    <p:sldId id="260" r:id="rId8"/>
    <p:sldId id="262" r:id="rId9"/>
  </p:sldIdLst>
  <p:sldSz cx="18288000" cy="10287000"/>
  <p:notesSz cx="6858000" cy="9144000"/>
  <p:embeddedFontLst>
    <p:embeddedFont>
      <p:font typeface="Raavi" panose="020B0502040204020203" pitchFamily="34" charset="0"/>
      <p:regular r:id="rId11"/>
      <p:bold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66"/>
    <a:srgbClr val="05E9FB"/>
    <a:srgbClr val="1ECBE2"/>
    <a:srgbClr val="FFFF99"/>
    <a:srgbClr val="00FFFF"/>
    <a:srgbClr val="FFCCFF"/>
    <a:srgbClr val="CCFF33"/>
    <a:srgbClr val="CC66FF"/>
    <a:srgbClr val="29C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5" d="100"/>
          <a:sy n="55" d="100"/>
        </p:scale>
        <p:origin x="45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570410-F02D-49E3-B4CC-7F3A8D9E33ED}" type="datetimeFigureOut">
              <a:rPr lang="en-GB" smtClean="0"/>
              <a:t>25/02/2025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777CE-DB28-45BF-87FE-CF00592B006E}" type="slidenum">
              <a:rPr lang="en-GB" smtClean="0"/>
              <a:t>‹#›</a:t>
            </a:fld>
            <a:endParaRPr lang="en-GB"/>
          </a:p>
        </p:txBody>
      </p:sp>
    </p:spTree>
    <p:extLst>
      <p:ext uri="{BB962C8B-B14F-4D97-AF65-F5344CB8AC3E}">
        <p14:creationId xmlns:p14="http://schemas.microsoft.com/office/powerpoint/2010/main" val="243598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2/25/2025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mailto:frimleyicb.leder@nhs.net"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hyperlink" Target="https://www.gov.uk/government/publications/cancer-screening-and-people-with-learning-disabilities/cancer-screening-making-reasonable-adjustment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gbr01.safelinks.protection.outlook.com/?url=https%3A%2F%2Fwww.frimley.icb.nhs.uk%2Fdoclink%2Ftargeted-lung-health-check-tlhc-programme%2FeyJ0eXAiOiJKV1QiLCJhbGciOiJIUzI1NiJ9.eyJzdWIiOiJ0YXJnZXRlZC1sdW5nLWhlYWx0aC1jaGVjay10bGhjLXByb2dyYW1tZSIsImlhdCI6MTczODc3MjI2NSwiZXhwIjoxNzM4ODU4NjY1fQ.DE_zbxu9qYmH2S3SV49rZl2yCCw9KBtKP8AxaxkM0Hk&amp;data=05%7C02%7Cfrimleyicb.clinicalfeedback%40nhs.net%7Cb3328c731a4848dc9df208dd47585a8f%7C37c354b285b047f5b22207b48d774ee3%7C0%7C0%7C638745167031524322%7CUnknown%7CTWFpbGZsb3d8eyJFbXB0eU1hcGkiOnRydWUsIlYiOiIwLjAuMDAwMCIsIlAiOiJXaW4zMiIsIkFOIjoiTWFpbCIsIldUIjoyfQ%3D%3D%7C0%7C%7C%7C&amp;sdata=7SoAnrbEYqdX52EVslSE9bsS85Tf4zZqOlhpj0S8GeM%3D&amp;reserved=0" TargetMode="External"/><Relationship Id="rId7" Type="http://schemas.openxmlformats.org/officeDocument/2006/relationships/image" Target="../media/image2.jpeg"/><Relationship Id="rId2" Type="http://schemas.openxmlformats.org/officeDocument/2006/relationships/hyperlink" Target="https://gbr01.safelinks.protection.outlook.com/?url=https%3A%2F%2Ffrimleyhealthandcare.org.uk%2Fyour-health%2Flearning-disability-and-autism%2F&amp;data=05%7C02%7Cz.foan%40nhs.net%7Cc7016fa781c94c3d4e8f08dd46a93213%7C37c354b285b047f5b22207b48d774ee3%7C0%7C0%7C638744414684452505%7CUnknown%7CTWFpbGZsb3d8eyJFbXB0eU1hcGkiOnRydWUsIlYiOiIwLjAuMDAwMCIsIlAiOiJXaW4zMiIsIkFOIjoiTWFpbCIsIldUIjoyfQ%3D%3D%7C0%7C%7C%7C&amp;sdata=O4pscgtomsfjjRC2rZTL7j4WL2Om2y6CSKK7D1ryHxc%3D&amp;reserved=0"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heartburncanceruk.org%2Fprinted_information-for-patients%2F&amp;data=05%7C02%7Cfrimleyicb.clinicalfeedback%40nhs.net%7Cb3328c731a4848dc9df208dd47585a8f%7C37c354b285b047f5b22207b48d774ee3%7C0%7C0%7C638745167031351266%7CUnknown%7CTWFpbGZsb3d8eyJFbXB0eU1hcGkiOnRydWUsIlYiOiIwLjAuMDAwMCIsIlAiOiJXaW4zMiIsIkFOIjoiTWFpbCIsIldUIjoyfQ%3D%3D%7C0%7C%7C%7C&amp;sdata=fYaP000fjz9FntkDHGdrcCqwjNZonDPuw7dHUutfcfg%3D&amp;reserved=0" TargetMode="External"/><Relationship Id="rId5" Type="http://schemas.openxmlformats.org/officeDocument/2006/relationships/hyperlink" Target="https://gbr01.safelinks.protection.outlook.com/?url=https%3A%2F%2Fwww.gatewayc.org.uk%2Fpodcast%2Fgastro-and-oesophageal-cancer%2F&amp;data=05%7C02%7Cfrimleyicb.clinicalfeedback%40nhs.net%7Cb3328c731a4848dc9df208dd47585a8f%7C37c354b285b047f5b22207b48d774ee3%7C0%7C0%7C638745167031330841%7CUnknown%7CTWFpbGZsb3d8eyJFbXB0eU1hcGkiOnRydWUsIlYiOiIwLjAuMDAwMCIsIlAiOiJXaW4zMiIsIkFOIjoiTWFpbCIsIldUIjoyfQ%3D%3D%7C0%7C%7C%7C&amp;sdata=lFBpclGEk%2BnwGkQDDWctut%2F0VXe5DcWZ70gbewPSCys%3D&amp;reserved=0" TargetMode="External"/><Relationship Id="rId4" Type="http://schemas.openxmlformats.org/officeDocument/2006/relationships/hyperlink" Target="https://gbr01.safelinks.protection.outlook.com/?url=https%3A%2F%2Fwww.gatewayc.org.uk%2Fcourses%2Foesophageal-cancer%2F&amp;data=05%7C02%7Cfrimleyicb.clinicalfeedback%40nhs.net%7Cb3328c731a4848dc9df208dd47585a8f%7C37c354b285b047f5b22207b48d774ee3%7C0%7C0%7C638745167031311929%7CUnknown%7CTWFpbGZsb3d8eyJFbXB0eU1hcGkiOnRydWUsIlYiOiIwLjAuMDAwMCIsIlAiOiJXaW4zMiIsIkFOIjoiTWFpbCIsIldUIjoyfQ%3D%3D%7C0%7C%7C%7C&amp;sdata=nHLBoIXrk7rWisu95VjvK99Ya6qTlcFpTBJjEhYf2KA%3D&amp;reserved=0"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gbr01.safelinks.protection.outlook.com/?url=https%3A%2F%2Fmentalhealthlda.cmail20.com%2Ft%2Fd-l-sgtutt-dyddlrkitl-jt%2F&amp;data=05%7C02%7Cz.foan%40nhs.net%7C51ffd0552cd5461d192208dd41fb4887%7C37c354b285b047f5b22207b48d774ee3%7C0%7C0%7C638739269702743668%7CUnknown%7CTWFpbGZsb3d8eyJFbXB0eU1hcGkiOnRydWUsIlYiOiIwLjAuMDAwMCIsIlAiOiJXaW4zMiIsIkFOIjoiTWFpbCIsIldUIjoyfQ%3D%3D%7C0%7C%7C%7C&amp;sdata=LFUUa9AByaJJzfs2jxVrRbv7w4f2Qk5r%2BLq0R0x0cow%3D&amp;reserved=0" TargetMode="External"/><Relationship Id="rId13" Type="http://schemas.openxmlformats.org/officeDocument/2006/relationships/hyperlink" Target="https://gbr01.safelinks.protection.outlook.com/?url=https%3A%2F%2Fmentalhealthlda.cmail20.com%2Ft%2Fd-l-styirg-dyddlrkitl-yu%2F&amp;data=05%7C02%7Cz.foan%40nhs.net%7Cf7304df3129a481a80e408dd4ce3970a%7C37c354b285b047f5b22207b48d774ee3%7C0%7C1%7C638751262561110558%7CUnknown%7CTWFpbGZsb3d8eyJFbXB0eU1hcGkiOnRydWUsIlYiOiIwLjAuMDAwMCIsIlAiOiJXaW4zMiIsIkFOIjoiTWFpbCIsIldUIjoyfQ%3D%3D%7C0%7C%7C%7C&amp;sdata=K8NhO3%2Fvz33FRZoBePPeHPe%2Bi0OPMZrt1Q8B3WhMuEI%3D&amp;reserved=0" TargetMode="External"/><Relationship Id="rId3" Type="http://schemas.openxmlformats.org/officeDocument/2006/relationships/image" Target="../media/image3.png"/><Relationship Id="rId7" Type="http://schemas.openxmlformats.org/officeDocument/2006/relationships/hyperlink" Target="https://gbr01.safelinks.protection.outlook.com/?url=https%3A%2F%2Fsurreyandsussexcanceralliance.nhs.uk%2Four-work%2Fprevention-early-diagnosis%2Fscreening-and-immunisation&amp;data=05%7C02%7Cz.foan%40nhs.net%7C3b7a7b675ff34d41dc8c08dd527abe2f%7C37c354b285b047f5b22207b48d774ee3%7C0%7C0%7C638757409296683797%7CUnknown%7CTWFpbGZsb3d8eyJFbXB0eU1hcGkiOnRydWUsIlYiOiIwLjAuMDAwMCIsIlAiOiJXaW4zMiIsIkFOIjoiTWFpbCIsIldUIjoyfQ%3D%3D%7C0%7C%7C%7C&amp;sdata=7KzZ%2BF1GutksYk%2FniEy32Qc6Hd23WkE1oi1GjURgoPo%3D&amp;reserved=0" TargetMode="External"/><Relationship Id="rId12" Type="http://schemas.openxmlformats.org/officeDocument/2006/relationships/hyperlink" Target="https://gbr01.safelinks.protection.outlook.com/?url=https%3A%2F%2Fmentalhealthlda.cmail20.com%2Ft%2Fd-l-sgtutt-dyddlrkitl-q%2F&amp;data=05%7C02%7Cz.foan%40nhs.net%7C51ffd0552cd5461d192208dd41fb4887%7C37c354b285b047f5b22207b48d774ee3%7C0%7C0%7C638739269702461318%7CUnknown%7CTWFpbGZsb3d8eyJFbXB0eU1hcGkiOnRydWUsIlYiOiIwLjAuMDAwMCIsIlAiOiJXaW4zMiIsIkFOIjoiTWFpbCIsIldUIjoyfQ%3D%3D%7C0%7C%7C%7C&amp;sdata=MJyFkNWU8a4OhvqNxlw58BkHKPXuwDwPC5CnMf%2Fkvoc%3D&amp;reserved=0"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s://necldnetwork.co.uk/wp-content/uploads/2022/05/LDC-pack-2022.pdf" TargetMode="External"/><Relationship Id="rId11" Type="http://schemas.openxmlformats.org/officeDocument/2006/relationships/hyperlink" Target="https://gbr01.safelinks.protection.outlook.com/?url=https%3A%2F%2Fmentalhealthlda.cmail20.com%2Ft%2Fd-l-sgtutt-dyddlrkitl-c%2F&amp;data=05%7C02%7Cz.foan%40nhs.net%7C51ffd0552cd5461d192208dd41fb4887%7C37c354b285b047f5b22207b48d774ee3%7C0%7C0%7C638739269702447138%7CUnknown%7CTWFpbGZsb3d8eyJFbXB0eU1hcGkiOnRydWUsIlYiOiIwLjAuMDAwMCIsIlAiOiJXaW4zMiIsIkFOIjoiTWFpbCIsIldUIjoyfQ%3D%3D%7C0%7C%7C%7C&amp;sdata=qBWfXJ9Z4yL%2BPKbVzZ64Vlslqc0T0AWXfPv%2BGxcYaMA%3D&amp;reserved=0" TargetMode="External"/><Relationship Id="rId5" Type="http://schemas.openxmlformats.org/officeDocument/2006/relationships/hyperlink" Target="https://www2.healthservice.hse.ie/organisation/nss/breaking-down-barriers-an-assessment-of-the-needs-of-diasbled-people-in-accessing-population-based-screening-screening-services-in-ireland/" TargetMode="External"/><Relationship Id="rId10" Type="http://schemas.openxmlformats.org/officeDocument/2006/relationships/hyperlink" Target="https://gbr01.safelinks.protection.outlook.com/?url=https%3A%2F%2Fmentalhealthlda.cmail20.com%2Ft%2Fd-l-sgtutt-dyddlrkitl-m%2F&amp;data=05%7C02%7Cz.foan%40nhs.net%7C51ffd0552cd5461d192208dd41fb4887%7C37c354b285b047f5b22207b48d774ee3%7C0%7C0%7C638739269702434085%7CUnknown%7CTWFpbGZsb3d8eyJFbXB0eU1hcGkiOnRydWUsIlYiOiIwLjAuMDAwMCIsIlAiOiJXaW4zMiIsIkFOIjoiTWFpbCIsIldUIjoyfQ%3D%3D%7C0%7C%7C%7C&amp;sdata=%2FpKG54hPfrmGdOIQgFTWve5o8j9xzUiMtyDzTGMVHFw%3D&amp;reserved=0" TargetMode="External"/><Relationship Id="rId4" Type="http://schemas.openxmlformats.org/officeDocument/2006/relationships/hyperlink" Target="https://www.northerncanceralliance.nhs.uk/wp-content/uploads/2019/06/LD-bowel-flagging-how-to-guide.pdf" TargetMode="External"/><Relationship Id="rId9" Type="http://schemas.openxmlformats.org/officeDocument/2006/relationships/hyperlink" Target="https://gbr01.safelinks.protection.outlook.com/?url=https%3A%2F%2Fmentalhealthlda.cmail20.com%2Ft%2Fd-l-sgtutt-dyddlrkitl-x%2F&amp;data=05%7C02%7Cz.foan%40nhs.net%7C51ffd0552cd5461d192208dd41fb4887%7C37c354b285b047f5b22207b48d774ee3%7C0%7C0%7C638739269702420487%7CUnknown%7CTWFpbGZsb3d8eyJFbXB0eU1hcGkiOnRydWUsIlYiOiIwLjAuMDAwMCIsIlAiOiJXaW4zMiIsIkFOIjoiTWFpbCIsIldUIjoyfQ%3D%3D%7C0%7C%7C%7C&amp;sdata=igMvpjCVioRvLWockIYd0CfoDCS5GEcVr92YalhXTDk%3D&amp;reserved=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1810%7CUnknown%7CTWFpbGZsb3d8eyJWIjoiMC4wLjAwMDAiLCJQIjoiV2luMzIiLCJBTiI6Ik1haWwiLCJXVCI6Mn0%3D%7C0%7C%7C%7C&amp;sdata=tLeSj8Pl0YTbbrr9kjhCMYet9BvBylSZiW5iu7MNHw0%3D&amp;reserved=0" TargetMode="External"/><Relationship Id="rId13" Type="http://schemas.openxmlformats.org/officeDocument/2006/relationships/hyperlink" Target="https://gbr01.safelinks.protection.outlook.com/?url=https%3A%2F%2Fvimeo.com%2F769004795&amp;data=05%7C02%7Cz.foan%40nhs.net%7Cb318df097dcf4866b59c08dc636d0db3%7C37c354b285b047f5b22207b48d774ee3%7C0%7C0%7C638494567244031962%7CUnknown%7CTWFpbGZsb3d8eyJWIjoiMC4wLjAwMDAiLCJQIjoiV2luMzIiLCJBTiI6Ik1haWwiLCJXVCI6Mn0%3D%7C0%7C%7C%7C&amp;sdata=ZFZzrFSj26EFPakEjGiSRzhn39YntSen7ZZ2tqE0cg0%3D&amp;reserved=0" TargetMode="External"/><Relationship Id="rId18"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81462%7CUnknown%7CTWFpbGZsb3d8eyJWIjoiMC4wLjAwMDAiLCJQIjoiV2luMzIiLCJBTiI6Ik1haWwiLCJXVCI6Mn0%3D%7C0%7C%7C%7C&amp;sdata=MCWTI0MPpc9UzZZyO1tRCKXg9MczR0vxrfel7j4WfvA%3D&amp;reserved=0" TargetMode="External"/><Relationship Id="rId3" Type="http://schemas.openxmlformats.org/officeDocument/2006/relationships/image" Target="../media/image3.png"/><Relationship Id="rId21" Type="http://schemas.openxmlformats.org/officeDocument/2006/relationships/hyperlink" Target="https://gbr01.safelinks.protection.outlook.com/?url=https%3A%2F%2Fleder.nhs.uk%2Fresources%2Fresource-bank%2F&amp;data=05%7C02%7Cz.foan%40nhs.net%7C5be54626e50f4d3e340208dc49b79da8%7C37c354b285b047f5b22207b48d774ee3%7C0%7C0%7C638466300160933316%7CUnknown%7CTWFpbGZsb3d8eyJWIjoiMC4wLjAwMDAiLCJQIjoiV2luMzIiLCJBTiI6Ik1haWwiLCJXVCI6Mn0%3D%7C0%7C%7C%7C&amp;sdata=T1zSgEwIYMap%2BR3xVSoOVIwu6Na8xfvbW6ljnMJNEAo%3D&amp;reserved=0" TargetMode="External"/><Relationship Id="rId7"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73907%7CUnknown%7CTWFpbGZsb3d8eyJWIjoiMC4wLjAwMDAiLCJQIjoiV2luMzIiLCJBTiI6Ik1haWwiLCJXVCI6Mn0%3D%7C0%7C%7C%7C&amp;sdata=eh9%2F0dIJkW4jm0H949Lr1uzdPeyyZlartwxWXKsEXMI%3D&amp;reserved=0" TargetMode="External"/><Relationship Id="rId12" Type="http://schemas.openxmlformats.org/officeDocument/2006/relationships/hyperlink" Target="https://gbr01.safelinks.protection.outlook.com/?url=https%3A%2F%2Fvimeo.com%2F769004795&amp;data=05%7C02%7Cz.foan%40nhs.net%7Cb318df097dcf4866b59c08dc636d0db3%7C37c354b285b047f5b22207b48d774ee3%7C0%7C0%7C638494567244021492%7CUnknown%7CTWFpbGZsb3d8eyJWIjoiMC4wLjAwMDAiLCJQIjoiV2luMzIiLCJBTiI6Ik1haWwiLCJXVCI6Mn0%3D%7C0%7C%7C%7C&amp;sdata=jYk72M58ngJ2gtr4BHuGCuhPzQu9uktNqyqSBdBGYWE%3D&amp;reserved=0" TargetMode="External"/><Relationship Id="rId17"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70816%7CUnknown%7CTWFpbGZsb3d8eyJWIjoiMC4wLjAwMDAiLCJQIjoiV2luMzIiLCJBTiI6Ik1haWwiLCJXVCI6Mn0%3D%7C0%7C%7C%7C&amp;sdata=Qy%2BAWT2QJ%2BBxuzqzRslAXeCFcE5sayIQDB8oJGwxhRg%3D&amp;reserved=0" TargetMode="External"/><Relationship Id="rId2" Type="http://schemas.openxmlformats.org/officeDocument/2006/relationships/image" Target="../media/image2.jpeg"/><Relationship Id="rId16" Type="http://schemas.openxmlformats.org/officeDocument/2006/relationships/hyperlink" Target="https://gbr01.safelinks.protection.outlook.com/?url=https%3A%2F%2Fvimeo.com%2F832081270%3Fshare%3Dcopy&amp;data=05%7C02%7Cz.foan%40nhs.net%7Cb318df097dcf4866b59c08dc636d0db3%7C37c354b285b047f5b22207b48d774ee3%7C0%7C0%7C638494567244060730%7CUnknown%7CTWFpbGZsb3d8eyJWIjoiMC4wLjAwMDAiLCJQIjoiV2luMzIiLCJBTiI6Ik1haWwiLCJXVCI6Mn0%3D%7C0%7C%7C%7C&amp;sdata=632%2F7c38QQeTIbcZtC7j%2F3c5VevBSXEIAY3FXgqyfw0%3D&amp;reserved=0" TargetMode="External"/><Relationship Id="rId20" Type="http://schemas.openxmlformats.org/officeDocument/2006/relationships/hyperlink" Target="https://vimeo.com/832086347?share=copy" TargetMode="External"/><Relationship Id="rId1" Type="http://schemas.openxmlformats.org/officeDocument/2006/relationships/slideLayout" Target="../slideLayouts/slideLayout7.xml"/><Relationship Id="rId6" Type="http://schemas.openxmlformats.org/officeDocument/2006/relationships/hyperlink" Target="https://gbr01.safelinks.protection.outlook.com/?url=https%3A%2F%2Fvimeo.com%2F769006029%2F3b509bd6bf&amp;data=05%7C02%7Cz.foan%40nhs.net%7Cb318df097dcf4866b59c08dc636d0db3%7C37c354b285b047f5b22207b48d774ee3%7C0%7C0%7C638494567243965209%7CUnknown%7CTWFpbGZsb3d8eyJWIjoiMC4wLjAwMDAiLCJQIjoiV2luMzIiLCJBTiI6Ik1haWwiLCJXVCI6Mn0%3D%7C0%7C%7C%7C&amp;sdata=Yuryxc17xFEVu5dsS5pVbq4QnRVj%2F5XkDZPrlLfijfg%3D&amp;reserved=0" TargetMode="External"/><Relationship Id="rId11" Type="http://schemas.openxmlformats.org/officeDocument/2006/relationships/hyperlink" Target="https://gbr01.safelinks.protection.outlook.com/?url=https%3A%2F%2Fvimeo.com%2F806387559%2F3721239f2c&amp;data=05%7C02%7Cz.foan%40nhs.net%7Cb318df097dcf4866b59c08dc636d0db3%7C37c354b285b047f5b22207b48d774ee3%7C0%7C0%7C638494567244010546%7CUnknown%7CTWFpbGZsb3d8eyJWIjoiMC4wLjAwMDAiLCJQIjoiV2luMzIiLCJBTiI6Ik1haWwiLCJXVCI6Mn0%3D%7C0%7C%7C%7C&amp;sdata=ZkbAl9ybg2rpX6enMHkD0k8%2B8LBK9vIOFzxKibEyCMY%3D&amp;reserved=0" TargetMode="External"/><Relationship Id="rId24" Type="http://schemas.openxmlformats.org/officeDocument/2006/relationships/hyperlink" Target="https://gbr01.safelinks.protection.outlook.com/?url=https%3A%2F%2Fmentalhealthlda.cmail20.com%2Ft%2Fd-l-eiuhuyk-dyddlrkitl-u%2F&amp;data=05%7C02%7Cz.foan%40nhs.net%7Cf381d9a2ea214c5b226c08dc97b08918%7C37c354b285b047f5b22207b48d774ee3%7C0%7C0%7C638552031681362327%7CUnknown%7CTWFpbGZsb3d8eyJWIjoiMC4wLjAwMDAiLCJQIjoiV2luMzIiLCJBTiI6Ik1haWwiLCJXVCI6Mn0%3D%7C0%7C%7C%7C&amp;sdata=xmAB82UCJ6nduyEi%2BnRnF%2BfJ7xx69i4ckEUsS3G4UOc%3D&amp;reserved=0" TargetMode="External"/><Relationship Id="rId5"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55693%7CUnknown%7CTWFpbGZsb3d8eyJWIjoiMC4wLjAwMDAiLCJQIjoiV2luMzIiLCJBTiI6Ik1haWwiLCJXVCI6Mn0%3D%7C0%7C%7C%7C&amp;sdata=X%2BbkqAji7ejR9niVgifU8JvlVPGOnys6rDRIx3RHe2c%3D&amp;reserved=0" TargetMode="External"/><Relationship Id="rId15"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51708%7CUnknown%7CTWFpbGZsb3d8eyJWIjoiMC4wLjAwMDAiLCJQIjoiV2luMzIiLCJBTiI6Ik1haWwiLCJXVCI6Mn0%3D%7C0%7C%7C%7C&amp;sdata=St5%2BA0VOqd%2B8RDKesKImLMplkrcbGBM0nSC3VLzbDoY%3D&amp;reserved=0" TargetMode="External"/><Relationship Id="rId23" Type="http://schemas.openxmlformats.org/officeDocument/2006/relationships/hyperlink" Target="https://gbr01.safelinks.protection.outlook.com/?url=https%3A%2F%2Fmentalhealthlda.cmail20.com%2Ft%2Fd-l-eiuhuyk-dyddlrkitl-k%2F&amp;data=05%7C02%7Cz.foan%40nhs.net%7Cf381d9a2ea214c5b226c08dc97b08918%7C37c354b285b047f5b22207b48d774ee3%7C0%7C0%7C638552031681356623%7CUnknown%7CTWFpbGZsb3d8eyJWIjoiMC4wLjAwMDAiLCJQIjoiV2luMzIiLCJBTiI6Ik1haWwiLCJXVCI6Mn0%3D%7C0%7C%7C%7C&amp;sdata=zDZEgcjoDj5XcTLSUV4Hjp7not1pep4JM4GbL2pgM90%3D&amp;reserved=0" TargetMode="External"/><Relationship Id="rId10" Type="http://schemas.openxmlformats.org/officeDocument/2006/relationships/hyperlink" Target="https://gbr01.safelinks.protection.outlook.com/?url=https%3A%2F%2Fvimeo.com%2F806387559%2F3721239f2c&amp;data=05%7C02%7Cz.foan%40nhs.net%7Cb318df097dcf4866b59c08dc636d0db3%7C37c354b285b047f5b22207b48d774ee3%7C0%7C0%7C638494567243999722%7CUnknown%7CTWFpbGZsb3d8eyJWIjoiMC4wLjAwMDAiLCJQIjoiV2luMzIiLCJBTiI6Ik1haWwiLCJXVCI6Mn0%3D%7C0%7C%7C%7C&amp;sdata=%2FIe%2Bbx33mFpEF3ve5wACzzNszzzJFbHO5BaC%2FAwP7Os%3D&amp;reserved=0" TargetMode="External"/><Relationship Id="rId19" Type="http://schemas.openxmlformats.org/officeDocument/2006/relationships/hyperlink" Target="https://gbr01.safelinks.protection.outlook.com/?url=https%3A%2F%2Fvimeo.com%2F832088080%3Fshare%3Dcopy&amp;data=05%7C02%7Cz.foan%40nhs.net%7Cb318df097dcf4866b59c08dc636d0db3%7C37c354b285b047f5b22207b48d774ee3%7C0%7C0%7C638494567244090484%7CUnknown%7CTWFpbGZsb3d8eyJWIjoiMC4wLjAwMDAiLCJQIjoiV2luMzIiLCJBTiI6Ik1haWwiLCJXVCI6Mn0%3D%7C0%7C%7C%7C&amp;sdata=y%2Fr%2BWjw1cJTm%2B96oPlrkPz6CsNdnei6wgU9z5AShjOg%3D&amp;reserved=0" TargetMode="External"/><Relationship Id="rId4" Type="http://schemas.openxmlformats.org/officeDocument/2006/relationships/hyperlink" Target="https://gbr01.safelinks.protection.outlook.com/?url=https%3A%2F%2Fvimeo.com%2F769007467%2Fa7cb5e2ef9&amp;data=05%7C02%7Cz.foan%40nhs.net%7Cb318df097dcf4866b59c08dc636d0db3%7C37c354b285b047f5b22207b48d774ee3%7C0%7C0%7C638494567243945220%7CUnknown%7CTWFpbGZsb3d8eyJWIjoiMC4wLjAwMDAiLCJQIjoiV2luMzIiLCJBTiI6Ik1haWwiLCJXVCI6Mn0%3D%7C0%7C%7C%7C&amp;sdata=joHMbCuluMaCL2apRviv%2Bsr3QoadFCidsMES3mrjzeI%3D&amp;reserved=0" TargetMode="External"/><Relationship Id="rId9" Type="http://schemas.openxmlformats.org/officeDocument/2006/relationships/hyperlink" Target="https://gbr01.safelinks.protection.outlook.com/?url=https%3A%2F%2Fvimeo.com%2F769003679%2Fa92801765f&amp;data=05%7C02%7Cz.foan%40nhs.net%7Cb318df097dcf4866b59c08dc636d0db3%7C37c354b285b047f5b22207b48d774ee3%7C0%7C0%7C638494567243989872%7CUnknown%7CTWFpbGZsb3d8eyJWIjoiMC4wLjAwMDAiLCJQIjoiV2luMzIiLCJBTiI6Ik1haWwiLCJXVCI6Mn0%3D%7C0%7C%7C%7C&amp;sdata=9C9zGgPAbOvPFDZeogrlCDc1Z0%2FT7FZxq9PpEBmRujA%3D&amp;reserved=0" TargetMode="External"/><Relationship Id="rId14" Type="http://schemas.openxmlformats.org/officeDocument/2006/relationships/hyperlink" Target="https://gbr01.safelinks.protection.outlook.com/?url=https%3A%2F%2Fvimeo.com%2F832083432%3Fshare%3Dcopy&amp;data=05%7C02%7Cz.foan%40nhs.net%7Cb318df097dcf4866b59c08dc636d0db3%7C37c354b285b047f5b22207b48d774ee3%7C0%7C0%7C638494567244041154%7CUnknown%7CTWFpbGZsb3d8eyJWIjoiMC4wLjAwMDAiLCJQIjoiV2luMzIiLCJBTiI6Ik1haWwiLCJXVCI6Mn0%3D%7C0%7C%7C%7C&amp;sdata=XOiqgG4P8SAld5K02SfhASF3macMqlMuDRIRD%2FUMCxo%3D&amp;reserved=0" TargetMode="External"/><Relationship Id="rId22" Type="http://schemas.openxmlformats.org/officeDocument/2006/relationships/hyperlink" Target="https://www.england.nhs.uk/publication/health-and-care-passpor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al Support Stock Photo - Download Image Now - Learning Difficulty,  Disability, Support - iStock">
            <a:extLst>
              <a:ext uri="{FF2B5EF4-FFF2-40B4-BE49-F238E27FC236}">
                <a16:creationId xmlns:a16="http://schemas.microsoft.com/office/drawing/2014/main" id="{B31BD455-04E4-A1E4-1A51-ADE08AAFAC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513" y="4925230"/>
            <a:ext cx="5829300" cy="3886200"/>
          </a:xfrm>
          <a:prstGeom prst="rect">
            <a:avLst/>
          </a:prstGeom>
          <a:noFill/>
          <a:ln w="69850">
            <a:solidFill>
              <a:schemeClr val="accent1">
                <a:shade val="15000"/>
              </a:schemeClr>
            </a:solidFill>
          </a:ln>
          <a:extLst>
            <a:ext uri="{909E8E84-426E-40DD-AFC4-6F175D3DCCD1}">
              <a14:hiddenFill xmlns:a14="http://schemas.microsoft.com/office/drawing/2010/main">
                <a:solidFill>
                  <a:srgbClr val="FFFFFF"/>
                </a:solidFill>
              </a14:hiddenFill>
            </a:ext>
          </a:extLst>
        </p:spPr>
      </p:pic>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4"/>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F1587C56-8B16-3856-4D66-93D019531F8C}"/>
              </a:ext>
            </a:extLst>
          </p:cNvPr>
          <p:cNvSpPr txBox="1"/>
          <p:nvPr/>
        </p:nvSpPr>
        <p:spPr>
          <a:xfrm>
            <a:off x="5419725" y="4726776"/>
            <a:ext cx="11049000" cy="2923877"/>
          </a:xfrm>
          <a:prstGeom prst="rect">
            <a:avLst/>
          </a:prstGeom>
          <a:noFill/>
        </p:spPr>
        <p:txBody>
          <a:bodyPr wrap="square" rtlCol="0">
            <a:spAutoFit/>
          </a:bodyPr>
          <a:lstStyle/>
          <a:p>
            <a:pPr algn="ctr"/>
            <a:endParaRPr lang="en-GB" sz="4800" dirty="0"/>
          </a:p>
          <a:p>
            <a:pPr algn="ctr"/>
            <a:r>
              <a:rPr lang="en-GB" sz="4800" dirty="0">
                <a:latin typeface="Aptos" panose="020B0004020202020204" pitchFamily="34" charset="0"/>
              </a:rPr>
              <a:t>Learning Bulletin</a:t>
            </a:r>
          </a:p>
          <a:p>
            <a:pPr algn="ctr"/>
            <a:r>
              <a:rPr lang="en-GB" sz="4800" dirty="0">
                <a:latin typeface="Aptos" panose="020B0004020202020204" pitchFamily="34" charset="0"/>
              </a:rPr>
              <a:t>Issue 7</a:t>
            </a:r>
          </a:p>
          <a:p>
            <a:pPr algn="ctr"/>
            <a:r>
              <a:rPr lang="en-GB" sz="4000" dirty="0">
                <a:latin typeface="Aptos" panose="020B0004020202020204" pitchFamily="34" charset="0"/>
              </a:rPr>
              <a:t>February 2025</a:t>
            </a:r>
          </a:p>
        </p:txBody>
      </p:sp>
      <p:sp>
        <p:nvSpPr>
          <p:cNvPr id="3" name="Flowchart: Alternate Process 2">
            <a:extLst>
              <a:ext uri="{FF2B5EF4-FFF2-40B4-BE49-F238E27FC236}">
                <a16:creationId xmlns:a16="http://schemas.microsoft.com/office/drawing/2014/main" id="{F276E877-D262-3695-1A72-15D252C5040A}"/>
              </a:ext>
            </a:extLst>
          </p:cNvPr>
          <p:cNvSpPr/>
          <p:nvPr/>
        </p:nvSpPr>
        <p:spPr>
          <a:xfrm>
            <a:off x="3276600" y="1104900"/>
            <a:ext cx="11819094" cy="4038600"/>
          </a:xfrm>
          <a:prstGeom prst="flowChartAlternateProcess">
            <a:avLst/>
          </a:prstGeom>
          <a:solidFill>
            <a:srgbClr val="FFFF00"/>
          </a:solid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8800" b="1" dirty="0">
                <a:solidFill>
                  <a:schemeClr val="tx1"/>
                </a:solidFill>
                <a:latin typeface="Aptos" panose="020B0004020202020204" pitchFamily="34" charset="0"/>
              </a:rPr>
              <a:t>LeDeR</a:t>
            </a:r>
          </a:p>
          <a:p>
            <a:pPr algn="ctr"/>
            <a:r>
              <a:rPr lang="en-GB" sz="4400" b="1" dirty="0">
                <a:solidFill>
                  <a:schemeClr val="tx1"/>
                </a:solidFill>
                <a:latin typeface="Aptos" panose="020B0004020202020204" pitchFamily="34" charset="0"/>
              </a:rPr>
              <a:t>Learning from the lives and deaths of people with learning disabilities and autistic people</a:t>
            </a:r>
          </a:p>
        </p:txBody>
      </p:sp>
      <p:sp>
        <p:nvSpPr>
          <p:cNvPr id="9" name="TextBox 8">
            <a:extLst>
              <a:ext uri="{FF2B5EF4-FFF2-40B4-BE49-F238E27FC236}">
                <a16:creationId xmlns:a16="http://schemas.microsoft.com/office/drawing/2014/main" id="{DCAD05A0-7DBF-C3F6-698C-D14F80B75CF2}"/>
              </a:ext>
            </a:extLst>
          </p:cNvPr>
          <p:cNvSpPr txBox="1"/>
          <p:nvPr/>
        </p:nvSpPr>
        <p:spPr>
          <a:xfrm>
            <a:off x="8620125" y="7703458"/>
            <a:ext cx="4648200" cy="1631216"/>
          </a:xfrm>
          <a:prstGeom prst="rect">
            <a:avLst/>
          </a:prstGeom>
          <a:noFill/>
          <a:ln w="28575">
            <a:noFill/>
          </a:ln>
        </p:spPr>
        <p:txBody>
          <a:bodyPr wrap="square" rtlCol="0">
            <a:spAutoFit/>
          </a:bodyPr>
          <a:lstStyle/>
          <a:p>
            <a:pPr algn="ctr"/>
            <a:endParaRPr lang="en-GB" sz="2000" b="1" dirty="0"/>
          </a:p>
          <a:p>
            <a:pPr algn="ctr"/>
            <a:r>
              <a:rPr lang="en-GB" sz="2000" b="1" dirty="0">
                <a:latin typeface="Aptos" panose="020B0004020202020204" pitchFamily="34" charset="0"/>
              </a:rPr>
              <a:t>Frimley ICB LeDeR Programme contact:</a:t>
            </a:r>
          </a:p>
          <a:p>
            <a:pPr algn="ctr"/>
            <a:r>
              <a:rPr lang="en-GB" sz="2000" b="1" dirty="0">
                <a:latin typeface="Aptos" panose="020B0004020202020204" pitchFamily="34" charset="0"/>
                <a:hlinkClick r:id="rId5"/>
              </a:rPr>
              <a:t>frimleyicb.leder@nhs.net</a:t>
            </a:r>
            <a:r>
              <a:rPr lang="en-GB" sz="2000" b="1" dirty="0">
                <a:latin typeface="Aptos" panose="020B0004020202020204" pitchFamily="34" charset="0"/>
              </a:rPr>
              <a:t> </a:t>
            </a:r>
          </a:p>
          <a:p>
            <a:pPr algn="ctr"/>
            <a:endParaRPr lang="en-GB"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211757"/>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2438400" y="717001"/>
            <a:ext cx="8458200" cy="140461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7200" b="1" dirty="0">
                <a:solidFill>
                  <a:schemeClr val="bg1"/>
                </a:solidFill>
                <a:latin typeface="Aptos" panose="020B0004020202020204" pitchFamily="34" charset="0"/>
                <a:cs typeface="Arial" panose="020B0604020202020204" pitchFamily="34" charset="0"/>
              </a:rPr>
              <a:t>What is “LeDeR”?</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419099" y="2271827"/>
            <a:ext cx="15316200" cy="2109673"/>
          </a:xfrm>
          <a:prstGeom prst="round2Diag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2"/>
                </a:solidFill>
                <a:effectLst/>
                <a:latin typeface="Aptos" panose="020B0004020202020204" pitchFamily="34" charset="0"/>
                <a:ea typeface="Calibri" panose="020F0502020204030204" pitchFamily="34" charset="0"/>
                <a:cs typeface="Arial" panose="020B0604020202020204" pitchFamily="34" charset="0"/>
              </a:rPr>
              <a:t>LeDeR is a service improvement programme which aims to improve care, reduce health inequalities, and prevent premature mortality of adults with a learning disability and autistic adults by reviewing information about the health and social care support people received. </a:t>
            </a:r>
          </a:p>
        </p:txBody>
      </p:sp>
      <p:sp>
        <p:nvSpPr>
          <p:cNvPr id="13" name="Rectangle: Diagonal Corners Rounded 12">
            <a:extLst>
              <a:ext uri="{FF2B5EF4-FFF2-40B4-BE49-F238E27FC236}">
                <a16:creationId xmlns:a16="http://schemas.microsoft.com/office/drawing/2014/main" id="{8A536328-3074-92CE-8969-E9DF1834CE77}"/>
              </a:ext>
            </a:extLst>
          </p:cNvPr>
          <p:cNvSpPr/>
          <p:nvPr/>
        </p:nvSpPr>
        <p:spPr>
          <a:xfrm>
            <a:off x="3048000" y="4335215"/>
            <a:ext cx="12992099" cy="2468666"/>
          </a:xfrm>
          <a:prstGeom prst="round2DiagRect">
            <a:avLst/>
          </a:prstGeom>
          <a:solidFill>
            <a:srgbClr val="CCFF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07000"/>
              </a:lnSpc>
              <a:spcAft>
                <a:spcPts val="800"/>
              </a:spcAft>
            </a:pPr>
            <a:r>
              <a:rPr lang="en-GB" sz="2800" b="1" dirty="0">
                <a:solidFill>
                  <a:schemeClr val="tx1"/>
                </a:solidFill>
                <a:effectLst/>
                <a:latin typeface="Aptos" panose="020B0004020202020204" pitchFamily="34" charset="0"/>
                <a:ea typeface="Calibri" panose="020F0502020204030204" pitchFamily="34" charset="0"/>
                <a:cs typeface="Arial" panose="020B0604020202020204" pitchFamily="34" charset="0"/>
              </a:rPr>
              <a:t>The LeDeR programme collates and shares the anonymised information about the deaths of people with learning disabilities and/or autistic people so that common themes, learning points and recommendations can be identified and taken forward into policy and practice improvements.</a:t>
            </a:r>
          </a:p>
        </p:txBody>
      </p:sp>
      <p:sp>
        <p:nvSpPr>
          <p:cNvPr id="14" name="Rectangle: Diagonal Corners Rounded 13">
            <a:extLst>
              <a:ext uri="{FF2B5EF4-FFF2-40B4-BE49-F238E27FC236}">
                <a16:creationId xmlns:a16="http://schemas.microsoft.com/office/drawing/2014/main" id="{580433F9-8553-4C00-4DD5-96F7BB74187F}"/>
              </a:ext>
            </a:extLst>
          </p:cNvPr>
          <p:cNvSpPr/>
          <p:nvPr/>
        </p:nvSpPr>
        <p:spPr>
          <a:xfrm>
            <a:off x="5998460" y="6717568"/>
            <a:ext cx="10515600" cy="2468665"/>
          </a:xfrm>
          <a:prstGeom prst="round2DiagRec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GB" sz="2800" b="1" dirty="0">
                <a:solidFill>
                  <a:schemeClr val="tx1"/>
                </a:solidFill>
                <a:effectLst/>
                <a:latin typeface="Aptos" panose="020B0004020202020204" pitchFamily="34" charset="0"/>
                <a:ea typeface="Calibri" panose="020F0502020204030204" pitchFamily="34" charset="0"/>
                <a:cs typeface="Arial" panose="020B0604020202020204" pitchFamily="34" charset="0"/>
              </a:rPr>
              <a:t>This bulletin summarises learning from LeDeR reviews with the aim of sharing insights and promoting improvement across our health and social care system.</a:t>
            </a:r>
          </a:p>
        </p:txBody>
      </p:sp>
    </p:spTree>
    <p:extLst>
      <p:ext uri="{BB962C8B-B14F-4D97-AF65-F5344CB8AC3E}">
        <p14:creationId xmlns:p14="http://schemas.microsoft.com/office/powerpoint/2010/main" val="1974204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1219200" y="283458"/>
            <a:ext cx="12534072" cy="816234"/>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In the previous issue Weight management. This issue focuses on Cancer screening</a:t>
            </a:r>
          </a:p>
        </p:txBody>
      </p:sp>
      <p:sp>
        <p:nvSpPr>
          <p:cNvPr id="12" name="Rectangle: Diagonal Corners Rounded 11">
            <a:extLst>
              <a:ext uri="{FF2B5EF4-FFF2-40B4-BE49-F238E27FC236}">
                <a16:creationId xmlns:a16="http://schemas.microsoft.com/office/drawing/2014/main" id="{D2158D5D-AC6C-46B6-15D7-6F66107DDBDF}"/>
              </a:ext>
            </a:extLst>
          </p:cNvPr>
          <p:cNvSpPr/>
          <p:nvPr/>
        </p:nvSpPr>
        <p:spPr>
          <a:xfrm>
            <a:off x="314401" y="1345920"/>
            <a:ext cx="14781293" cy="8029562"/>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sz="1700" dirty="0">
                <a:solidFill>
                  <a:schemeClr val="tx1"/>
                </a:solidFill>
                <a:latin typeface="Aptos" panose="020B0004020202020204" pitchFamily="34" charset="0"/>
              </a:rPr>
              <a:t>In 2022, the </a:t>
            </a:r>
            <a:r>
              <a:rPr lang="en-GB" sz="1700" dirty="0" err="1">
                <a:solidFill>
                  <a:schemeClr val="tx1"/>
                </a:solidFill>
                <a:latin typeface="Aptos" panose="020B0004020202020204" pitchFamily="34" charset="0"/>
              </a:rPr>
              <a:t>LeDeR</a:t>
            </a:r>
            <a:r>
              <a:rPr lang="en-GB" sz="1700" dirty="0">
                <a:solidFill>
                  <a:schemeClr val="tx1"/>
                </a:solidFill>
                <a:latin typeface="Aptos" panose="020B0004020202020204" pitchFamily="34" charset="0"/>
              </a:rPr>
              <a:t> National report found Cancer to be in the top 3 reasons for death and was one of the top 3 avoidable reasons for death also. </a:t>
            </a:r>
          </a:p>
          <a:p>
            <a:pPr>
              <a:lnSpc>
                <a:spcPct val="115000"/>
              </a:lnSpc>
              <a:spcAft>
                <a:spcPts val="800"/>
              </a:spcAft>
            </a:pPr>
            <a:r>
              <a:rPr lang="en-GB" sz="1700" dirty="0">
                <a:solidFill>
                  <a:schemeClr val="tx1"/>
                </a:solidFill>
                <a:latin typeface="Aptos" panose="020B0004020202020204" pitchFamily="34" charset="0"/>
              </a:rPr>
              <a:t>In August 2024, the University of Glasgow shared </a:t>
            </a:r>
            <a:r>
              <a:rPr lang="en-GB" sz="1700" b="0" i="0" dirty="0">
                <a:solidFill>
                  <a:srgbClr val="343536"/>
                </a:solidFill>
                <a:effectLst/>
                <a:latin typeface="Aptos" panose="020B0004020202020204" pitchFamily="34" charset="0"/>
              </a:rPr>
              <a:t>a new study, led by the Scottish Learning Disabilities Observatory and published in the BMJ Open, found that adults with learning disabilities had a higher incidence of metastatic cancer of unknown primary origin (cancer that has spread to other parts of the body), and three times as many died from cancer at this advanced stage compared to the general population.</a:t>
            </a:r>
            <a:r>
              <a:rPr lang="en-GB" sz="1700" dirty="0">
                <a:solidFill>
                  <a:schemeClr val="tx1"/>
                </a:solidFill>
                <a:latin typeface="Aptos" panose="020B0004020202020204" pitchFamily="34" charset="0"/>
              </a:rPr>
              <a:t> </a:t>
            </a:r>
            <a:r>
              <a:rPr lang="en-GB" sz="1700" b="0" i="0" dirty="0">
                <a:solidFill>
                  <a:srgbClr val="343536"/>
                </a:solidFill>
                <a:effectLst/>
                <a:latin typeface="Aptos" panose="020B0004020202020204" pitchFamily="34" charset="0"/>
              </a:rPr>
              <a:t>The evidence highlights a clear need to promote awareness of cancer symptoms among adults with learning disabilities, their families and carers, especially for early detection and engagement with cancer screening programmes.</a:t>
            </a:r>
          </a:p>
          <a:p>
            <a:r>
              <a:rPr lang="en-GB" sz="1700" dirty="0">
                <a:solidFill>
                  <a:srgbClr val="343536"/>
                </a:solidFill>
                <a:latin typeface="Aptos" panose="020B0004020202020204" pitchFamily="34" charset="0"/>
              </a:rPr>
              <a:t>In Frimley ICS, data from the LeDeR annual report 2023/24, shows 21% of primary causes of death was Cancer, and was within the top 3 reflecting the national picture. </a:t>
            </a:r>
            <a:r>
              <a:rPr lang="en-GB" sz="1700" dirty="0">
                <a:solidFill>
                  <a:schemeClr val="tx1"/>
                </a:solidFill>
                <a:latin typeface="Aptos" panose="020B0004020202020204" pitchFamily="34" charset="0"/>
                <a:cs typeface="Arial" panose="020B0604020202020204" pitchFamily="34" charset="0"/>
              </a:rPr>
              <a:t>From March 2024, our data shows that screening uptake remains lower among people with LD and </a:t>
            </a:r>
            <a:r>
              <a:rPr lang="en-GB" sz="1700" dirty="0" err="1">
                <a:solidFill>
                  <a:schemeClr val="tx1"/>
                </a:solidFill>
                <a:latin typeface="Aptos" panose="020B0004020202020204" pitchFamily="34" charset="0"/>
                <a:cs typeface="Arial" panose="020B0604020202020204" pitchFamily="34" charset="0"/>
              </a:rPr>
              <a:t>LeDeR</a:t>
            </a:r>
            <a:r>
              <a:rPr lang="en-GB" sz="1700" dirty="0">
                <a:solidFill>
                  <a:schemeClr val="tx1"/>
                </a:solidFill>
                <a:latin typeface="Aptos" panose="020B0004020202020204" pitchFamily="34" charset="0"/>
                <a:cs typeface="Arial" panose="020B0604020202020204" pitchFamily="34" charset="0"/>
              </a:rPr>
              <a:t> reviews indicate a lack of clearly documented rationale to help us understand why. I</a:t>
            </a:r>
            <a:r>
              <a:rPr lang="en-GB" sz="1700" dirty="0">
                <a:solidFill>
                  <a:schemeClr val="tx1"/>
                </a:solidFill>
                <a:latin typeface="Aptos" panose="020B0004020202020204" pitchFamily="34" charset="0"/>
              </a:rPr>
              <a:t>n May 2024, NHSE adopted earlier Cancer diagnosis as a priority. </a:t>
            </a:r>
          </a:p>
          <a:p>
            <a:endParaRPr lang="en-GB" sz="1700" b="0" i="0" dirty="0">
              <a:solidFill>
                <a:schemeClr val="tx1"/>
              </a:solidFill>
              <a:effectLst/>
              <a:latin typeface="Aptos" panose="020B0004020202020204" pitchFamily="34" charset="0"/>
            </a:endParaRPr>
          </a:p>
          <a:p>
            <a:r>
              <a:rPr lang="en-GB" sz="1700" b="0" i="0" dirty="0">
                <a:solidFill>
                  <a:srgbClr val="040C28"/>
                </a:solidFill>
                <a:effectLst/>
                <a:latin typeface="Aptos" panose="020B0004020202020204" pitchFamily="34" charset="0"/>
              </a:rPr>
              <a:t>A person with learning disabilities may find it challenging to attend a cancer screening appointment.</a:t>
            </a:r>
            <a:r>
              <a:rPr lang="en-GB" sz="1700" dirty="0">
                <a:solidFill>
                  <a:srgbClr val="1F1F1F"/>
                </a:solidFill>
                <a:latin typeface="Aptos" panose="020B0004020202020204" pitchFamily="34" charset="0"/>
              </a:rPr>
              <a:t> </a:t>
            </a:r>
            <a:r>
              <a:rPr lang="en-GB" sz="1700" b="0" i="0" dirty="0">
                <a:solidFill>
                  <a:srgbClr val="1F1F1F"/>
                </a:solidFill>
                <a:effectLst/>
                <a:latin typeface="Aptos" panose="020B0004020202020204" pitchFamily="34" charset="0"/>
              </a:rPr>
              <a:t>This could be due to a number of reasons and requires exploring. </a:t>
            </a:r>
            <a:r>
              <a:rPr lang="en-GB" sz="1700" dirty="0">
                <a:solidFill>
                  <a:schemeClr val="tx1"/>
                </a:solidFill>
                <a:latin typeface="Aptos" panose="020B0004020202020204" pitchFamily="34" charset="0"/>
                <a:ea typeface="Calibri" panose="020F0502020204030204" pitchFamily="34" charset="0"/>
                <a:cs typeface="Arial" panose="020B0604020202020204" pitchFamily="34" charset="0"/>
              </a:rPr>
              <a:t>In some cases, cervical screening has been declined because the individual is not sexually active. While sexual history may influence someone’s risk, it shouldn’t determine whether they can have cervical screening. </a:t>
            </a:r>
          </a:p>
          <a:p>
            <a:endParaRPr lang="en-GB" sz="1700" dirty="0">
              <a:solidFill>
                <a:schemeClr val="tx1"/>
              </a:solidFill>
              <a:latin typeface="Aptos" panose="020B0004020202020204" pitchFamily="34" charset="0"/>
              <a:ea typeface="Calibri" panose="020F0502020204030204" pitchFamily="34" charset="0"/>
              <a:cs typeface="Arial" panose="020B0604020202020204" pitchFamily="34" charset="0"/>
            </a:endParaRPr>
          </a:p>
          <a:p>
            <a:r>
              <a:rPr lang="en-GB" sz="1700" dirty="0">
                <a:solidFill>
                  <a:schemeClr val="tx1"/>
                </a:solidFill>
                <a:latin typeface="Aptos" panose="020B0004020202020204" pitchFamily="34" charset="0"/>
                <a:ea typeface="Calibri" panose="020F0502020204030204" pitchFamily="34" charset="0"/>
                <a:cs typeface="Arial" panose="020B0604020202020204" pitchFamily="34" charset="0"/>
              </a:rPr>
              <a:t>Many people, not just people with LD or autistic people, are anxious about screening procedures. It is vital that the importance of screening is explained to people in ways they can understand. Carers and families can be essential in supporting this. </a:t>
            </a:r>
            <a:r>
              <a:rPr lang="en-GB" sz="1700" b="0" i="0" dirty="0">
                <a:solidFill>
                  <a:srgbClr val="1F1F1F"/>
                </a:solidFill>
                <a:effectLst/>
                <a:latin typeface="Aptos" panose="020B0004020202020204" pitchFamily="34" charset="0"/>
              </a:rPr>
              <a:t>Capacity also needs to be taken into consideration and potentially best interest decisions taken where appropriate. As with capacity </a:t>
            </a:r>
            <a:r>
              <a:rPr lang="en-GB" sz="1700" dirty="0">
                <a:solidFill>
                  <a:srgbClr val="1F1F1F"/>
                </a:solidFill>
                <a:latin typeface="Aptos" panose="020B0004020202020204" pitchFamily="34" charset="0"/>
              </a:rPr>
              <a:t>assessments and any </a:t>
            </a:r>
            <a:r>
              <a:rPr lang="en-GB" sz="1700" b="0" i="0" dirty="0">
                <a:solidFill>
                  <a:srgbClr val="1F1F1F"/>
                </a:solidFill>
                <a:effectLst/>
                <a:latin typeface="Aptos" panose="020B0004020202020204" pitchFamily="34" charset="0"/>
              </a:rPr>
              <a:t>clinical decision making / rationale, clear and detailed documentation is required.</a:t>
            </a:r>
          </a:p>
          <a:p>
            <a:endParaRPr lang="en-GB" sz="1700" dirty="0">
              <a:solidFill>
                <a:schemeClr val="tx1"/>
              </a:solidFill>
              <a:latin typeface="Aptos" panose="020B0004020202020204" pitchFamily="34" charset="0"/>
              <a:ea typeface="Calibri" panose="020F0502020204030204" pitchFamily="34" charset="0"/>
              <a:cs typeface="Arial" panose="020B0604020202020204" pitchFamily="34" charset="0"/>
            </a:endParaRPr>
          </a:p>
          <a:p>
            <a:pPr>
              <a:lnSpc>
                <a:spcPct val="115000"/>
              </a:lnSpc>
              <a:spcAft>
                <a:spcPts val="800"/>
              </a:spcAft>
            </a:pPr>
            <a:r>
              <a:rPr lang="en-GB" sz="1700" b="0" i="0" dirty="0">
                <a:solidFill>
                  <a:srgbClr val="1F1F1F"/>
                </a:solidFill>
                <a:effectLst/>
                <a:latin typeface="Aptos" panose="020B0004020202020204" pitchFamily="34" charset="0"/>
              </a:rPr>
              <a:t>There are reasonable adjustments that can improve their experience. These are simple changes that healthcare providers can make to improve access to healthcare services. Reasonable adjustments are also a legal right. Examples include, Easy read documentation and videos made available, longer appointments at a chosen time, sedation offered, alternatives explored, procedures clearly explained, and carers / family being present to support.</a:t>
            </a:r>
          </a:p>
          <a:p>
            <a:pPr>
              <a:lnSpc>
                <a:spcPct val="115000"/>
              </a:lnSpc>
              <a:spcAft>
                <a:spcPts val="800"/>
              </a:spcAft>
            </a:pPr>
            <a:r>
              <a:rPr lang="en-GB" sz="1700" dirty="0">
                <a:solidFill>
                  <a:schemeClr val="tx1"/>
                </a:solidFill>
                <a:latin typeface="Aptos" panose="020B0004020202020204" pitchFamily="34" charset="0"/>
              </a:rPr>
              <a:t>Ref: </a:t>
            </a:r>
            <a:r>
              <a:rPr lang="en-GB" sz="1700" dirty="0">
                <a:latin typeface="Aptos" panose="020B0004020202020204" pitchFamily="34" charset="0"/>
                <a:hlinkClick r:id="rId4"/>
              </a:rPr>
              <a:t>Cancer screening: making reasonable adjustments - GOV.UK (www.gov.uk)</a:t>
            </a:r>
            <a:r>
              <a:rPr lang="en-GB" sz="1700" dirty="0">
                <a:latin typeface="Aptos" panose="020B0004020202020204" pitchFamily="34" charset="0"/>
              </a:rPr>
              <a:t>.</a:t>
            </a:r>
          </a:p>
          <a:p>
            <a:pPr>
              <a:lnSpc>
                <a:spcPct val="115000"/>
              </a:lnSpc>
              <a:spcAft>
                <a:spcPts val="800"/>
              </a:spcAft>
            </a:pPr>
            <a:r>
              <a:rPr lang="en-GB" sz="1700" b="0" i="0" dirty="0">
                <a:solidFill>
                  <a:srgbClr val="1F1F1F"/>
                </a:solidFill>
                <a:effectLst/>
                <a:latin typeface="Aptos" panose="020B0004020202020204" pitchFamily="34" charset="0"/>
              </a:rPr>
              <a:t>Annual health checks (AHC) are a great opportunity to discuss this topic and the last audit data showed this had increased from 9% to 25%. One </a:t>
            </a:r>
            <a:r>
              <a:rPr lang="en-GB" sz="1700" b="0" i="0" dirty="0" err="1">
                <a:solidFill>
                  <a:srgbClr val="1F1F1F"/>
                </a:solidFill>
                <a:effectLst/>
                <a:latin typeface="Aptos" panose="020B0004020202020204" pitchFamily="34" charset="0"/>
              </a:rPr>
              <a:t>LeDeR</a:t>
            </a:r>
            <a:r>
              <a:rPr lang="en-GB" sz="1700" b="0" i="0" dirty="0">
                <a:solidFill>
                  <a:srgbClr val="1F1F1F"/>
                </a:solidFill>
                <a:effectLst/>
                <a:latin typeface="Aptos" panose="020B0004020202020204" pitchFamily="34" charset="0"/>
              </a:rPr>
              <a:t> case reviewed, had breast examinations carried out during their AHC as they continually refused mammograms. </a:t>
            </a:r>
            <a:endParaRPr lang="en-GB" sz="1700" dirty="0">
              <a:solidFill>
                <a:schemeClr val="tx1"/>
              </a:solidFill>
              <a:latin typeface="Aptos" panose="020B0004020202020204" pitchFamily="34" charset="0"/>
              <a:cs typeface="Arial" panose="020B0604020202020204" pitchFamily="34" charset="0"/>
            </a:endParaRPr>
          </a:p>
        </p:txBody>
      </p:sp>
      <p:pic>
        <p:nvPicPr>
          <p:cNvPr id="1030" name="Picture 6" descr="Cancer Screenings - Mid Chiltern PCN">
            <a:extLst>
              <a:ext uri="{FF2B5EF4-FFF2-40B4-BE49-F238E27FC236}">
                <a16:creationId xmlns:a16="http://schemas.microsoft.com/office/drawing/2014/main" id="{E9ACB084-6392-CCA9-7F71-594F4000BD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11656" y="7697380"/>
            <a:ext cx="2965474" cy="130340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ancer Screening saves lives">
            <a:extLst>
              <a:ext uri="{FF2B5EF4-FFF2-40B4-BE49-F238E27FC236}">
                <a16:creationId xmlns:a16="http://schemas.microsoft.com/office/drawing/2014/main" id="{B44C9015-A9A8-34A2-7000-AAD9DAE881C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49512" y="1645517"/>
            <a:ext cx="2952750" cy="154305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reast cancer screening at age 40 ...">
            <a:extLst>
              <a:ext uri="{FF2B5EF4-FFF2-40B4-BE49-F238E27FC236}">
                <a16:creationId xmlns:a16="http://schemas.microsoft.com/office/drawing/2014/main" id="{C893EDA2-A906-E674-1E3E-A2C72F85D77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11656" y="3371434"/>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learning disability ...">
            <a:extLst>
              <a:ext uri="{FF2B5EF4-FFF2-40B4-BE49-F238E27FC236}">
                <a16:creationId xmlns:a16="http://schemas.microsoft.com/office/drawing/2014/main" id="{83A99B5B-6ED5-CC18-C084-4774232154D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97187" y="5054903"/>
            <a:ext cx="2057400" cy="2219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3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Rounded 1">
            <a:extLst>
              <a:ext uri="{FF2B5EF4-FFF2-40B4-BE49-F238E27FC236}">
                <a16:creationId xmlns:a16="http://schemas.microsoft.com/office/drawing/2014/main" id="{9CADBF07-F546-0E0A-DF45-C9BDE5647F06}"/>
              </a:ext>
            </a:extLst>
          </p:cNvPr>
          <p:cNvSpPr/>
          <p:nvPr/>
        </p:nvSpPr>
        <p:spPr>
          <a:xfrm>
            <a:off x="762000" y="1333500"/>
            <a:ext cx="15925800" cy="8458200"/>
          </a:xfrm>
          <a:prstGeom prst="round2Diag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5000"/>
              </a:lnSpc>
              <a:spcAft>
                <a:spcPts val="800"/>
              </a:spcAft>
            </a:pPr>
            <a:r>
              <a:rPr lang="en-GB" b="0" i="0" dirty="0">
                <a:solidFill>
                  <a:schemeClr val="tx1"/>
                </a:solidFill>
                <a:effectLst/>
                <a:latin typeface="Aptos" panose="020B0004020202020204" pitchFamily="34" charset="0"/>
              </a:rPr>
              <a:t>	</a:t>
            </a:r>
          </a:p>
          <a:p>
            <a:pPr>
              <a:lnSpc>
                <a:spcPct val="115000"/>
              </a:lnSpc>
              <a:spcAft>
                <a:spcPts val="800"/>
              </a:spcAft>
            </a:pPr>
            <a:endParaRPr lang="en-GB" sz="1600" dirty="0">
              <a:solidFill>
                <a:schemeClr val="tx1"/>
              </a:solidFill>
              <a:latin typeface="Aptos" panose="020B0004020202020204" pitchFamily="34" charset="0"/>
              <a:ea typeface="Times New Roman" panose="02020603050405020304" pitchFamily="18" charset="0"/>
              <a:cs typeface="Aptos" panose="020B0004020202020204" pitchFamily="34" charset="0"/>
            </a:endParaRPr>
          </a:p>
          <a:p>
            <a:pPr>
              <a:lnSpc>
                <a:spcPct val="115000"/>
              </a:lnSpc>
              <a:spcAft>
                <a:spcPts val="800"/>
              </a:spcAft>
            </a:pPr>
            <a:endParaRPr lang="en-GB" sz="1600" b="1" dirty="0">
              <a:solidFill>
                <a:schemeClr val="tx1"/>
              </a:solidFill>
              <a:effectLst/>
              <a:latin typeface="Aptos" panose="020B0004020202020204" pitchFamily="34" charset="0"/>
              <a:ea typeface="Times New Roman" panose="02020603050405020304" pitchFamily="18" charset="0"/>
              <a:cs typeface="Aptos" panose="020B0004020202020204" pitchFamily="34" charset="0"/>
            </a:endParaRPr>
          </a:p>
          <a:p>
            <a:endParaRPr lang="en-GB" sz="1600" dirty="0">
              <a:solidFill>
                <a:srgbClr val="1F497D"/>
              </a:solidFill>
              <a:effectLst/>
              <a:latin typeface="Aptos" panose="020B0004020202020204" pitchFamily="34" charset="0"/>
              <a:ea typeface="Aptos" panose="020B0004020202020204" pitchFamily="34" charset="0"/>
              <a:cs typeface="Aptos" panose="020B0004020202020204" pitchFamily="34" charset="0"/>
            </a:endParaRPr>
          </a:p>
          <a:p>
            <a:endParaRPr lang="en-GB" sz="1600" dirty="0">
              <a:solidFill>
                <a:srgbClr val="1F497D"/>
              </a:solidFill>
              <a:latin typeface="Aptos" panose="020B0004020202020204" pitchFamily="34" charset="0"/>
              <a:ea typeface="Aptos" panose="020B0004020202020204" pitchFamily="34" charset="0"/>
              <a:cs typeface="Aptos" panose="020B0004020202020204" pitchFamily="34" charset="0"/>
            </a:endParaRPr>
          </a:p>
          <a:p>
            <a:endParaRPr lang="en-GB" sz="1600" dirty="0">
              <a:solidFill>
                <a:srgbClr val="1F497D"/>
              </a:solidFill>
              <a:latin typeface="Aptos" panose="020B0004020202020204" pitchFamily="34" charset="0"/>
              <a:ea typeface="Aptos" panose="020B0004020202020204" pitchFamily="34" charset="0"/>
              <a:cs typeface="Aptos" panose="020B0004020202020204" pitchFamily="34" charset="0"/>
            </a:endParaRPr>
          </a:p>
          <a:p>
            <a:r>
              <a:rPr lang="en-GB" sz="1700" b="1" dirty="0">
                <a:solidFill>
                  <a:schemeClr val="accent1">
                    <a:lumMod val="50000"/>
                  </a:schemeClr>
                </a:solidFill>
                <a:effectLst/>
                <a:latin typeface="Aptos" panose="020B0004020202020204" pitchFamily="34" charset="0"/>
                <a:ea typeface="Aptos" panose="020B0004020202020204" pitchFamily="34" charset="0"/>
                <a:cs typeface="Aptos" panose="020B0004020202020204" pitchFamily="34" charset="0"/>
              </a:rPr>
              <a:t>What are we doing about it?</a:t>
            </a:r>
          </a:p>
          <a:p>
            <a:r>
              <a:rPr lang="en-GB" sz="1700" dirty="0">
                <a:solidFill>
                  <a:srgbClr val="1F497D"/>
                </a:solidFill>
                <a:effectLst/>
                <a:latin typeface="Aptos" panose="020B0004020202020204" pitchFamily="34" charset="0"/>
                <a:ea typeface="Aptos" panose="020B0004020202020204" pitchFamily="34" charset="0"/>
                <a:cs typeface="Aptos" panose="020B0004020202020204" pitchFamily="34" charset="0"/>
              </a:rPr>
              <a:t>Ongoing workstreams aim to promote and improve our cancer screening uptake for patients with a learning disability:</a:t>
            </a:r>
            <a:endParaRPr lang="en-GB" sz="1700" dirty="0">
              <a:effectLst/>
              <a:latin typeface="Aptos" panose="020B0004020202020204" pitchFamily="34" charset="0"/>
              <a:ea typeface="Aptos" panose="020B0004020202020204" pitchFamily="34" charset="0"/>
              <a:cs typeface="Aptos" panose="020B0004020202020204" pitchFamily="34" charset="0"/>
            </a:endParaRPr>
          </a:p>
          <a:p>
            <a:r>
              <a:rPr lang="en-GB" sz="1700" dirty="0">
                <a:solidFill>
                  <a:srgbClr val="1F497D"/>
                </a:solidFill>
                <a:effectLst/>
                <a:latin typeface="Aptos" panose="020B0004020202020204" pitchFamily="34" charset="0"/>
                <a:ea typeface="Aptos" panose="020B0004020202020204" pitchFamily="34" charset="0"/>
                <a:cs typeface="Aptos" panose="020B0004020202020204" pitchFamily="34" charset="0"/>
              </a:rPr>
              <a:t> </a:t>
            </a:r>
            <a:endParaRPr lang="en-GB" sz="1700" dirty="0">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sz="1700" dirty="0">
                <a:solidFill>
                  <a:srgbClr val="1F497D"/>
                </a:solidFill>
                <a:effectLst/>
                <a:latin typeface="Aptos" panose="020B0004020202020204" pitchFamily="34" charset="0"/>
                <a:ea typeface="Times New Roman" panose="02020603050405020304" pitchFamily="18" charset="0"/>
                <a:cs typeface="Aptos" panose="020B0004020202020204" pitchFamily="34" charset="0"/>
              </a:rPr>
              <a:t>Targeted promotion via social media for cancer awareness months/weeks </a:t>
            </a:r>
            <a:endParaRPr lang="en-GB" sz="1700" dirty="0">
              <a:solidFill>
                <a:srgbClr val="1F497D"/>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sz="1700" dirty="0">
                <a:solidFill>
                  <a:srgbClr val="1F497D"/>
                </a:solidFill>
                <a:effectLst/>
                <a:latin typeface="Aptos" panose="020B0004020202020204" pitchFamily="34" charset="0"/>
                <a:ea typeface="Times New Roman" panose="02020603050405020304" pitchFamily="18" charset="0"/>
                <a:cs typeface="Aptos" panose="020B0004020202020204" pitchFamily="34" charset="0"/>
              </a:rPr>
              <a:t>Collating “easy read” cancer screening information on the Learning Disability and Autism resources page of the Frimley Health and Care website </a:t>
            </a:r>
            <a:r>
              <a:rPr lang="en-GB" sz="1700" u="sng" dirty="0">
                <a:solidFill>
                  <a:srgbClr val="0000FF"/>
                </a:solidFill>
                <a:effectLst/>
                <a:latin typeface="Aptos" panose="020B0004020202020204" pitchFamily="34" charset="0"/>
                <a:ea typeface="Times New Roman" panose="02020603050405020304" pitchFamily="18" charset="0"/>
                <a:cs typeface="Aptos" panose="020B0004020202020204" pitchFamily="34" charset="0"/>
                <a:hlinkClick r:id="rId2"/>
              </a:rPr>
              <a:t>Learning Disability and Autism | Frimley Health and Care</a:t>
            </a:r>
            <a:r>
              <a:rPr lang="en-GB" sz="1700" dirty="0">
                <a:solidFill>
                  <a:srgbClr val="1F497D"/>
                </a:solidFill>
                <a:effectLst/>
                <a:latin typeface="Aptos" panose="020B0004020202020204" pitchFamily="34" charset="0"/>
                <a:ea typeface="Times New Roman" panose="02020603050405020304" pitchFamily="18" charset="0"/>
                <a:cs typeface="Aptos" panose="020B0004020202020204" pitchFamily="34" charset="0"/>
              </a:rPr>
              <a:t> this resource will be promoted once ‘live’</a:t>
            </a:r>
            <a:endParaRPr lang="en-GB" sz="1700" dirty="0">
              <a:solidFill>
                <a:srgbClr val="1F497D"/>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sz="1700" dirty="0">
                <a:solidFill>
                  <a:srgbClr val="1F497D"/>
                </a:solidFill>
                <a:effectLst/>
                <a:latin typeface="Aptos" panose="020B0004020202020204" pitchFamily="34" charset="0"/>
                <a:ea typeface="Times New Roman" panose="02020603050405020304" pitchFamily="18" charset="0"/>
                <a:cs typeface="Aptos" panose="020B0004020202020204" pitchFamily="34" charset="0"/>
              </a:rPr>
              <a:t>Using YouTube videos showing LD patients talking about their cancer screening appointments (i.e. breast screening and cervical screening) to sit alongside the “easy read” cancer screening info (mentioned above)</a:t>
            </a:r>
            <a:endParaRPr lang="en-GB" sz="1700" dirty="0">
              <a:solidFill>
                <a:srgbClr val="1F497D"/>
              </a:solidFill>
              <a:effectLst/>
              <a:latin typeface="Aptos" panose="020B0004020202020204" pitchFamily="34" charset="0"/>
              <a:ea typeface="Aptos" panose="020B0004020202020204" pitchFamily="34" charset="0"/>
              <a:cs typeface="Aptos" panose="020B0004020202020204" pitchFamily="34" charset="0"/>
            </a:endParaRPr>
          </a:p>
          <a:p>
            <a:pPr marL="342900" lvl="0" indent="-342900">
              <a:buFont typeface="Symbol" panose="05050102010706020507" pitchFamily="18" charset="2"/>
              <a:buChar char=""/>
            </a:pPr>
            <a:r>
              <a:rPr lang="en-GB" sz="1700" dirty="0">
                <a:solidFill>
                  <a:srgbClr val="1F497D"/>
                </a:solidFill>
                <a:effectLst/>
                <a:latin typeface="Aptos" panose="020B0004020202020204" pitchFamily="34" charset="0"/>
                <a:ea typeface="Times New Roman" panose="02020603050405020304" pitchFamily="18" charset="0"/>
                <a:cs typeface="Aptos" panose="020B0004020202020204" pitchFamily="34" charset="0"/>
              </a:rPr>
              <a:t>Liaising with CTPLD teams to see if they can help carry out FIT tests for LD patients in residential and care homes.</a:t>
            </a:r>
          </a:p>
          <a:p>
            <a:pPr marL="342900" indent="-342900">
              <a:buFont typeface="Symbol" panose="05050102010706020507" pitchFamily="18" charset="2"/>
              <a:buChar char=""/>
            </a:pPr>
            <a:r>
              <a:rPr lang="en-GB" sz="1700" dirty="0">
                <a:solidFill>
                  <a:srgbClr val="1F497D"/>
                </a:solidFill>
                <a:latin typeface="Aptos" panose="020B0004020202020204" pitchFamily="34" charset="0"/>
                <a:ea typeface="Aptos" panose="020B0004020202020204" pitchFamily="34" charset="0"/>
                <a:cs typeface="Aptos" panose="020B0004020202020204" pitchFamily="34" charset="0"/>
              </a:rPr>
              <a:t>Remains a Local priority and focus of the Learning into Action group.</a:t>
            </a:r>
            <a:endParaRPr lang="en-GB" sz="1700" dirty="0">
              <a:solidFill>
                <a:srgbClr val="1F497D"/>
              </a:solidFill>
              <a:effectLst/>
              <a:latin typeface="Aptos" panose="020B0004020202020204" pitchFamily="34" charset="0"/>
              <a:ea typeface="Aptos" panose="020B0004020202020204" pitchFamily="34" charset="0"/>
              <a:cs typeface="Aptos" panose="020B0004020202020204" pitchFamily="34" charset="0"/>
            </a:endParaRPr>
          </a:p>
          <a:p>
            <a:pPr marL="342900" indent="-342900">
              <a:buFont typeface="Symbol" panose="05050102010706020507" pitchFamily="18" charset="2"/>
              <a:buChar char=""/>
            </a:pPr>
            <a:r>
              <a:rPr lang="en-GB" sz="1700" dirty="0">
                <a:solidFill>
                  <a:schemeClr val="accent1">
                    <a:lumMod val="50000"/>
                  </a:schemeClr>
                </a:solidFill>
                <a:latin typeface="Aptos" panose="020B0004020202020204" pitchFamily="34" charset="0"/>
                <a:ea typeface="Calibri" panose="020F0502020204030204" pitchFamily="34" charset="0"/>
                <a:cs typeface="Arial" panose="020B0604020202020204" pitchFamily="34" charset="0"/>
              </a:rPr>
              <a:t>GPs are encouraged to share their lists of eligible people with LD with the NHS screening hubs so that tailored information can be sent to people with their invitations.</a:t>
            </a:r>
            <a:endPar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endParaRPr>
          </a:p>
          <a:p>
            <a:pPr marL="342900" indent="-342900">
              <a:buFont typeface="Symbol" panose="05050102010706020507" pitchFamily="18" charset="2"/>
              <a:buChar char=""/>
            </a:pPr>
            <a:r>
              <a:rPr lang="en-GB" sz="1700" dirty="0">
                <a:solidFill>
                  <a:schemeClr val="accent1">
                    <a:lumMod val="50000"/>
                  </a:schemeClr>
                </a:solidFill>
                <a:latin typeface="Aptos" panose="020B0004020202020204" pitchFamily="34" charset="0"/>
                <a:cs typeface="Arial" panose="020B0604020202020204" pitchFamily="34" charset="0"/>
              </a:rPr>
              <a:t>Frimley Health NHS Foundation Trust have provided a focus on screening services working alongside UKHSA. This began with reviewing Colonoscopy which led on to all services, including cervical screening. A recovery / action plan has been developed and implemented.</a:t>
            </a:r>
          </a:p>
          <a:p>
            <a:pPr>
              <a:lnSpc>
                <a:spcPct val="115000"/>
              </a:lnSpc>
              <a:spcAft>
                <a:spcPts val="800"/>
              </a:spcAft>
            </a:pPr>
            <a:endParaRPr lang="en-GB" sz="1700" b="1" dirty="0">
              <a:solidFill>
                <a:schemeClr val="accent1">
                  <a:lumMod val="50000"/>
                </a:schemeClr>
              </a:solidFill>
              <a:latin typeface="Aptos" panose="020B0004020202020204" pitchFamily="34" charset="0"/>
              <a:ea typeface="Times New Roman" panose="02020603050405020304" pitchFamily="18" charset="0"/>
              <a:cs typeface="Aptos" panose="020B0004020202020204" pitchFamily="34" charset="0"/>
            </a:endParaRPr>
          </a:p>
          <a:p>
            <a:pPr>
              <a:lnSpc>
                <a:spcPct val="115000"/>
              </a:lnSpc>
              <a:spcAft>
                <a:spcPts val="800"/>
              </a:spcAft>
            </a:pPr>
            <a:r>
              <a:rPr lang="en-GB" sz="1700" b="1"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Upcoming campaigns:</a:t>
            </a:r>
          </a:p>
          <a:p>
            <a:pPr>
              <a:lnSpc>
                <a:spcPct val="115000"/>
              </a:lnSpc>
              <a:spcAft>
                <a:spcPts val="800"/>
              </a:spcAft>
            </a:pPr>
            <a:r>
              <a:rPr lang="en-GB" sz="1700" b="1"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Breast Screening Awareness Campaign – 17</a:t>
            </a:r>
            <a:r>
              <a:rPr lang="en-GB" sz="1700" b="1" baseline="300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th</a:t>
            </a:r>
            <a:r>
              <a:rPr lang="en-GB" sz="1700" b="1"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 February. </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NHS England’s national breast screening awareness campaign starts from 17</a:t>
            </a:r>
            <a:r>
              <a:rPr lang="en-GB" sz="1700" baseline="300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th</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 February and runs through to the end of March. The campaign aims to encourage first time invitees and low participation cohorts to attend their screening appointment when invited by their local programme.  Campaign resources, including posters for patient waiting rooms, will be available soon. </a:t>
            </a:r>
          </a:p>
          <a:p>
            <a:pPr>
              <a:lnSpc>
                <a:spcPct val="115000"/>
              </a:lnSpc>
              <a:spcAft>
                <a:spcPts val="800"/>
              </a:spcAft>
            </a:pPr>
            <a:r>
              <a:rPr lang="en-GB" sz="1700" b="1"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New name for Targeted Lung Health Checks </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From 1</a:t>
            </a:r>
            <a:r>
              <a:rPr lang="en-GB" sz="1700" baseline="300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st</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 February, the Targeted Lung Health Check (TLHC) Programme will be known as Lung Cancer Screening. The aim of the Lung Cancer Screening Programme is to find lung cancer earlier, often before symptoms develop. NHS England’s ambition is to have lung health checks rolled out to all eligible patients by 2029. Read more here: </a:t>
            </a:r>
            <a:r>
              <a:rPr lang="en-GB" sz="1700" u="sng" dirty="0">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3"/>
              </a:rPr>
              <a:t>Targeted Lung Health Check (TLHC) Programme.</a:t>
            </a:r>
            <a:endParaRPr lang="en-GB" sz="1700" u="sng" dirty="0">
              <a:solidFill>
                <a:srgbClr val="467886"/>
              </a:solidFill>
              <a:effectLst/>
              <a:latin typeface="Aptos" panose="020B0004020202020204" pitchFamily="34" charset="0"/>
              <a:ea typeface="Times New Roman" panose="02020603050405020304" pitchFamily="18" charset="0"/>
              <a:cs typeface="Aptos" panose="020B0004020202020204" pitchFamily="34" charset="0"/>
            </a:endParaRPr>
          </a:p>
          <a:p>
            <a:pPr>
              <a:lnSpc>
                <a:spcPct val="115000"/>
              </a:lnSpc>
              <a:spcAft>
                <a:spcPts val="800"/>
              </a:spcAft>
            </a:pPr>
            <a:r>
              <a:rPr lang="en-GB" sz="1700" b="1"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Free Oesophageal Cancer Early Diagnosis Course. </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February is Oesophageal Cancer Awareness Month. ‘</a:t>
            </a:r>
            <a:r>
              <a:rPr lang="en-GB" sz="1700" dirty="0" err="1">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GatewayC</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 has a free course to assist primary care staff in effectively assessing and managing patients with symptoms potentially indicative of oesophageal cancer. Find it here: </a:t>
            </a:r>
            <a:r>
              <a:rPr lang="en-GB" sz="1700" u="sng" dirty="0">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4"/>
              </a:rPr>
              <a:t>Oesophageal Cancer - </a:t>
            </a:r>
            <a:r>
              <a:rPr lang="en-GB" sz="1700" u="sng" dirty="0" err="1">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4"/>
              </a:rPr>
              <a:t>GatewayC</a:t>
            </a:r>
            <a:r>
              <a:rPr lang="en-GB" sz="1700" u="sng" dirty="0">
                <a:effectLst/>
                <a:latin typeface="Aptos" panose="020B0004020202020204" pitchFamily="34" charset="0"/>
                <a:ea typeface="Times New Roman" panose="02020603050405020304" pitchFamily="18" charset="0"/>
                <a:cs typeface="Aptos" panose="020B0004020202020204" pitchFamily="34" charset="0"/>
              </a:rPr>
              <a:t>.</a:t>
            </a:r>
            <a:r>
              <a:rPr lang="en-GB" sz="1700" dirty="0">
                <a:effectLst/>
                <a:latin typeface="Aptos" panose="020B0004020202020204" pitchFamily="34" charset="0"/>
                <a:ea typeface="Times New Roman" panose="02020603050405020304" pitchFamily="18" charset="0"/>
                <a:cs typeface="Aptos" panose="020B0004020202020204" pitchFamily="34" charset="0"/>
              </a:rPr>
              <a:t> </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Gastro and oesophageal cancer are also the topics of a </a:t>
            </a:r>
            <a:r>
              <a:rPr lang="en-GB" sz="1700" dirty="0" err="1">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GatewayC</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 `GPs Talk Cancer’ podcast. Weight loss, difficulty swallowing and abdominal pain are some of the key areas covered. This episode also covers Barrett’s oesophagus, the impact of radiotherapy from other cancer groups and key risk factors - </a:t>
            </a:r>
            <a:r>
              <a:rPr lang="en-GB" sz="1700" u="sng" dirty="0" err="1">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5"/>
              </a:rPr>
              <a:t>GatewayC</a:t>
            </a:r>
            <a:r>
              <a:rPr lang="en-GB" sz="1700" u="sng" dirty="0">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5"/>
              </a:rPr>
              <a:t> GPs Talk Cancer gastro and OG cancer.</a:t>
            </a:r>
            <a:r>
              <a:rPr lang="en-GB" sz="1700" u="sng" dirty="0">
                <a:effectLst/>
                <a:latin typeface="Aptos" panose="020B0004020202020204" pitchFamily="34" charset="0"/>
                <a:ea typeface="Times New Roman" panose="02020603050405020304" pitchFamily="18" charset="0"/>
                <a:cs typeface="Aptos" panose="020B0004020202020204" pitchFamily="34" charset="0"/>
              </a:rPr>
              <a:t> </a:t>
            </a:r>
            <a:r>
              <a:rPr lang="en-GB" sz="1700" dirty="0">
                <a:solidFill>
                  <a:schemeClr val="accent1">
                    <a:lumMod val="50000"/>
                  </a:schemeClr>
                </a:solidFill>
                <a:effectLst/>
                <a:latin typeface="Aptos" panose="020B0004020202020204" pitchFamily="34" charset="0"/>
                <a:ea typeface="Times New Roman" panose="02020603050405020304" pitchFamily="18" charset="0"/>
                <a:cs typeface="Aptos" panose="020B0004020202020204" pitchFamily="34" charset="0"/>
              </a:rPr>
              <a:t>The charity, Heartburn UK, has patient information leaflets and posters raising awareness about signs and symptoms of oesophageal cancer. Find them here: </a:t>
            </a:r>
            <a:r>
              <a:rPr lang="en-GB" sz="1700" u="sng" dirty="0">
                <a:solidFill>
                  <a:srgbClr val="467886"/>
                </a:solidFill>
                <a:effectLst/>
                <a:latin typeface="Aptos" panose="020B0004020202020204" pitchFamily="34" charset="0"/>
                <a:ea typeface="Times New Roman" panose="02020603050405020304" pitchFamily="18" charset="0"/>
                <a:cs typeface="Aptos" panose="020B0004020202020204" pitchFamily="34" charset="0"/>
                <a:hlinkClick r:id="rId6"/>
              </a:rPr>
              <a:t>Heartburn UK patient information</a:t>
            </a:r>
            <a:endParaRPr lang="en-GB" sz="1700" dirty="0">
              <a:effectLst/>
              <a:latin typeface="Aptos" panose="020B0004020202020204" pitchFamily="34" charset="0"/>
              <a:ea typeface="Aptos" panose="020B0004020202020204" pitchFamily="34" charset="0"/>
              <a:cs typeface="Aptos" panose="020B0004020202020204" pitchFamily="34" charset="0"/>
            </a:endParaRPr>
          </a:p>
          <a:p>
            <a:pPr>
              <a:lnSpc>
                <a:spcPct val="115000"/>
              </a:lnSpc>
              <a:spcAft>
                <a:spcPts val="800"/>
              </a:spcAft>
            </a:pPr>
            <a:endParaRPr lang="en-GB" sz="1800" dirty="0">
              <a:effectLst/>
              <a:latin typeface="Aptos" panose="020B0004020202020204" pitchFamily="34" charset="0"/>
              <a:ea typeface="Aptos" panose="020B0004020202020204" pitchFamily="34" charset="0"/>
              <a:cs typeface="Aptos" panose="020B0004020202020204" pitchFamily="34" charset="0"/>
            </a:endParaRPr>
          </a:p>
          <a:p>
            <a:pPr>
              <a:lnSpc>
                <a:spcPct val="115000"/>
              </a:lnSpc>
              <a:spcAft>
                <a:spcPts val="800"/>
              </a:spcAft>
            </a:pPr>
            <a:endParaRPr lang="en-GB" sz="18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pPr>
              <a:lnSpc>
                <a:spcPct val="115000"/>
              </a:lnSpc>
              <a:spcAft>
                <a:spcPts val="800"/>
              </a:spcAft>
            </a:pPr>
            <a:endParaRPr lang="en-GB" b="0" i="0" dirty="0">
              <a:solidFill>
                <a:schemeClr val="tx1"/>
              </a:solidFill>
              <a:effectLst/>
              <a:latin typeface="Aptos" panose="020B0004020202020204" pitchFamily="34" charset="0"/>
            </a:endParaRPr>
          </a:p>
          <a:p>
            <a:pPr>
              <a:lnSpc>
                <a:spcPct val="115000"/>
              </a:lnSpc>
              <a:spcAft>
                <a:spcPts val="800"/>
              </a:spcAft>
            </a:pPr>
            <a:r>
              <a:rPr lang="en-GB" dirty="0">
                <a:solidFill>
                  <a:schemeClr val="tx1"/>
                </a:solidFill>
                <a:latin typeface="Aptos" panose="020B0004020202020204" pitchFamily="34" charset="0"/>
              </a:rPr>
              <a:t>	</a:t>
            </a:r>
            <a:endParaRPr lang="en-GB" sz="1800" dirty="0">
              <a:solidFill>
                <a:srgbClr val="1F497D"/>
              </a:solidFill>
              <a:effectLst/>
              <a:latin typeface="Aptos" panose="020B0004020202020204" pitchFamily="34" charset="0"/>
              <a:ea typeface="Aptos" panose="020B0004020202020204" pitchFamily="34" charset="0"/>
              <a:cs typeface="Aptos" panose="020B0004020202020204" pitchFamily="34" charset="0"/>
            </a:endParaRPr>
          </a:p>
        </p:txBody>
      </p:sp>
      <p:pic>
        <p:nvPicPr>
          <p:cNvPr id="3" name="Picture 2" descr="Logo&#10;&#10;Description automatically generated">
            <a:extLst>
              <a:ext uri="{FF2B5EF4-FFF2-40B4-BE49-F238E27FC236}">
                <a16:creationId xmlns:a16="http://schemas.microsoft.com/office/drawing/2014/main" id="{727D9E82-BFC5-86E7-6FBB-8A57FC8D188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833542" y="218611"/>
            <a:ext cx="1288773" cy="1010488"/>
          </a:xfrm>
          <a:prstGeom prst="rect">
            <a:avLst/>
          </a:prstGeom>
          <a:noFill/>
          <a:ln>
            <a:noFill/>
          </a:ln>
        </p:spPr>
      </p:pic>
      <p:sp>
        <p:nvSpPr>
          <p:cNvPr id="4" name="Rectangle: Rounded Corners 3">
            <a:extLst>
              <a:ext uri="{FF2B5EF4-FFF2-40B4-BE49-F238E27FC236}">
                <a16:creationId xmlns:a16="http://schemas.microsoft.com/office/drawing/2014/main" id="{10D19EF2-0DAB-DE35-5946-8871C2245D19}"/>
              </a:ext>
            </a:extLst>
          </p:cNvPr>
          <p:cNvSpPr/>
          <p:nvPr/>
        </p:nvSpPr>
        <p:spPr>
          <a:xfrm>
            <a:off x="1676400" y="218611"/>
            <a:ext cx="4191000" cy="813432"/>
          </a:xfrm>
          <a:prstGeom prst="round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Cancer screening continued</a:t>
            </a:r>
          </a:p>
        </p:txBody>
      </p:sp>
    </p:spTree>
    <p:extLst>
      <p:ext uri="{BB962C8B-B14F-4D97-AF65-F5344CB8AC3E}">
        <p14:creationId xmlns:p14="http://schemas.microsoft.com/office/powerpoint/2010/main" val="2977056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75FD26E4-E44C-54E9-60C1-FDE9576C4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40200" y="186331"/>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6710DE4B-FDF1-AA05-E7B0-56A40894AEDC}"/>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676504AB-CCB8-B58D-18CB-A29639C8B126}"/>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6" name="TextBox 5">
            <a:extLst>
              <a:ext uri="{FF2B5EF4-FFF2-40B4-BE49-F238E27FC236}">
                <a16:creationId xmlns:a16="http://schemas.microsoft.com/office/drawing/2014/main" id="{76BCB9C0-47F6-8B9A-EF46-809285D57320}"/>
              </a:ext>
            </a:extLst>
          </p:cNvPr>
          <p:cNvSpPr txBox="1"/>
          <p:nvPr/>
        </p:nvSpPr>
        <p:spPr>
          <a:xfrm>
            <a:off x="1237130" y="948161"/>
            <a:ext cx="15011400" cy="8633646"/>
          </a:xfrm>
          <a:prstGeom prst="rect">
            <a:avLst/>
          </a:prstGeom>
          <a:noFill/>
        </p:spPr>
        <p:txBody>
          <a:bodyPr wrap="square" rtlCol="0">
            <a:spAutoFit/>
          </a:bodyPr>
          <a:lstStyle/>
          <a:p>
            <a:pPr>
              <a:lnSpc>
                <a:spcPct val="115000"/>
              </a:lnSpc>
              <a:spcAft>
                <a:spcPts val="800"/>
              </a:spcAft>
            </a:pPr>
            <a:r>
              <a:rPr lang="en-GB" sz="17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Further information and support available:</a:t>
            </a:r>
            <a:endParaRPr lang="en-GB" sz="1700" dirty="0">
              <a:effectLst/>
              <a:latin typeface="Aptos" panose="020B0004020202020204" pitchFamily="34" charset="0"/>
              <a:ea typeface="Calibri" panose="020F0502020204030204" pitchFamily="34" charset="0"/>
              <a:cs typeface="Arial" panose="020B0604020202020204" pitchFamily="34" charset="0"/>
            </a:endParaRPr>
          </a:p>
          <a:p>
            <a:r>
              <a:rPr lang="en-GB" sz="17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4"/>
              </a:rPr>
              <a:t>https://www.northerncanceralliance.nhs.uk/wp-content/uploads/2019/06/LD-bowel-flagging-how-to-guide.pdf</a:t>
            </a:r>
            <a:endParaRPr lang="en-GB" sz="1700" dirty="0">
              <a:effectLst/>
              <a:latin typeface="Aptos" panose="020B0004020202020204" pitchFamily="34" charset="0"/>
              <a:ea typeface="Aptos" panose="020B0004020202020204" pitchFamily="34" charset="0"/>
              <a:cs typeface="Aptos" panose="020B0004020202020204" pitchFamily="34" charset="0"/>
            </a:endParaRPr>
          </a:p>
          <a:p>
            <a:r>
              <a:rPr lang="en-GB" sz="1700" dirty="0">
                <a:effectLst/>
                <a:latin typeface="Aptos" panose="020B0004020202020204" pitchFamily="34" charset="0"/>
                <a:ea typeface="Aptos" panose="020B0004020202020204" pitchFamily="34" charset="0"/>
                <a:cs typeface="Aptos" panose="020B0004020202020204" pitchFamily="34" charset="0"/>
              </a:rPr>
              <a:t> </a:t>
            </a:r>
          </a:p>
          <a:p>
            <a:r>
              <a:rPr lang="en-GB" sz="17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5"/>
              </a:rPr>
              <a:t>https://www2.healthservice.hse.ie/organisation/nss/breaking-down-barriers-an-assessment-of-the-needs-of-diasbled-people-in-accessing-population-based-screening-screening-services-in-ireland/</a:t>
            </a:r>
            <a:endParaRPr lang="en-GB" sz="1700" dirty="0">
              <a:effectLst/>
              <a:latin typeface="Aptos" panose="020B0004020202020204" pitchFamily="34" charset="0"/>
              <a:ea typeface="Aptos" panose="020B0004020202020204" pitchFamily="34" charset="0"/>
              <a:cs typeface="Aptos" panose="020B0004020202020204" pitchFamily="34" charset="0"/>
            </a:endParaRPr>
          </a:p>
          <a:p>
            <a:pPr>
              <a:lnSpc>
                <a:spcPct val="115000"/>
              </a:lnSpc>
              <a:spcAft>
                <a:spcPts val="800"/>
              </a:spcAft>
            </a:pPr>
            <a:endParaRPr lang="en-GB" sz="17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6"/>
            </a:endParaRPr>
          </a:p>
          <a:p>
            <a:pPr>
              <a:lnSpc>
                <a:spcPct val="115000"/>
              </a:lnSpc>
              <a:spcAft>
                <a:spcPts val="800"/>
              </a:spcAft>
            </a:pPr>
            <a:r>
              <a:rPr lang="en-GB" sz="17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6"/>
              </a:rPr>
              <a:t>https://necldnetwork.co.uk/wp-content/uploads/2022/05/LDC-pack-2022.pdf</a:t>
            </a:r>
            <a:endParaRPr lang="en-GB" sz="1700" u="sng" kern="100" dirty="0">
              <a:solidFill>
                <a:srgbClr val="0563C1"/>
              </a:solidFill>
              <a:effectLst/>
              <a:latin typeface="Aptos" panose="020B0004020202020204" pitchFamily="34" charset="0"/>
              <a:ea typeface="Aptos" panose="020B0004020202020204" pitchFamily="34" charset="0"/>
              <a:cs typeface="Arial" panose="020B0604020202020204" pitchFamily="34" charset="0"/>
            </a:endParaRPr>
          </a:p>
          <a:p>
            <a:pPr>
              <a:lnSpc>
                <a:spcPct val="115000"/>
              </a:lnSpc>
              <a:spcAft>
                <a:spcPts val="800"/>
              </a:spcAft>
            </a:pPr>
            <a:endParaRPr lang="en-GB" sz="1700" kern="100" dirty="0">
              <a:latin typeface="Aptos" panose="020B00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en-GB" sz="16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7"/>
              </a:rPr>
              <a:t>Screening and Immunisation Resource Hub</a:t>
            </a:r>
            <a:r>
              <a:rPr lang="en-GB" sz="1600" u="sng" dirty="0">
                <a:solidFill>
                  <a:srgbClr val="467886"/>
                </a:solidFill>
                <a:effectLst/>
                <a:latin typeface="Aptos" panose="020B0004020202020204" pitchFamily="34" charset="0"/>
                <a:ea typeface="Aptos" panose="020B0004020202020204" pitchFamily="34" charset="0"/>
                <a:cs typeface="Aptos" panose="020B0004020202020204" pitchFamily="34" charset="0"/>
              </a:rPr>
              <a:t> </a:t>
            </a:r>
            <a:r>
              <a:rPr lang="en-GB" sz="1600" dirty="0">
                <a:effectLst/>
                <a:latin typeface="Aptos" panose="020B0004020202020204" pitchFamily="34" charset="0"/>
                <a:ea typeface="Aptos" panose="020B0004020202020204" pitchFamily="34" charset="0"/>
                <a:cs typeface="Aptos" panose="020B0004020202020204" pitchFamily="34" charset="0"/>
              </a:rPr>
              <a:t>– Surrey and Sussex Cancer Alliance</a:t>
            </a:r>
            <a:endParaRPr lang="en-GB" sz="1600" kern="100" dirty="0">
              <a:latin typeface="Aptos" panose="020B0004020202020204" pitchFamily="34" charset="0"/>
              <a:ea typeface="Calibri" panose="020F0502020204030204" pitchFamily="34" charset="0"/>
              <a:cs typeface="Times New Roman" panose="02020603050405020304" pitchFamily="18" charset="0"/>
            </a:endParaRPr>
          </a:p>
          <a:p>
            <a:pPr>
              <a:lnSpc>
                <a:spcPct val="115000"/>
              </a:lnSpc>
              <a:spcAft>
                <a:spcPts val="800"/>
              </a:spcAft>
            </a:pPr>
            <a:endParaRPr lang="en-GB" sz="1700" kern="100" dirty="0">
              <a:effectLst/>
              <a:latin typeface="Aptos" panose="020B00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en-GB" sz="1700" b="1" dirty="0">
                <a:latin typeface="Aptos" panose="020B0004020202020204" pitchFamily="34" charset="0"/>
                <a:cs typeface="Arial" panose="020B0604020202020204" pitchFamily="34" charset="0"/>
              </a:rPr>
              <a:t>National resources and training available:</a:t>
            </a:r>
            <a:endParaRPr lang="en-GB" sz="1700" b="1" dirty="0">
              <a:highlight>
                <a:srgbClr val="00FF00"/>
              </a:highlight>
              <a:latin typeface="Aptos" panose="020B0004020202020204" pitchFamily="34" charset="0"/>
              <a:cs typeface="Arial" panose="020B0604020202020204" pitchFamily="34" charset="0"/>
            </a:endParaRPr>
          </a:p>
          <a:p>
            <a:pPr marL="285750" indent="-285750" algn="l">
              <a:spcAft>
                <a:spcPts val="1500"/>
              </a:spcAft>
              <a:buFont typeface="Arial" panose="020B0604020202020204" pitchFamily="34" charset="0"/>
              <a:buChar char="•"/>
            </a:pPr>
            <a:r>
              <a:rPr lang="en-GB" sz="1700" b="0" i="0" dirty="0">
                <a:solidFill>
                  <a:srgbClr val="231F20"/>
                </a:solidFill>
                <a:effectLst/>
                <a:latin typeface="Aptos" panose="020B0004020202020204" pitchFamily="34" charset="0"/>
              </a:rPr>
              <a:t>Sussex Health &amp; Care and Health Innovation Kent, Surrey &amp; Sussex webinar series on population health and health inequalities</a:t>
            </a:r>
          </a:p>
          <a:p>
            <a:pPr algn="l">
              <a:spcAft>
                <a:spcPts val="2250"/>
              </a:spcAft>
            </a:pPr>
            <a:r>
              <a:rPr lang="en-GB" sz="1700" b="0" i="0" dirty="0">
                <a:solidFill>
                  <a:srgbClr val="231F20"/>
                </a:solidFill>
                <a:effectLst/>
                <a:latin typeface="Aptos" panose="020B0004020202020204" pitchFamily="34" charset="0"/>
              </a:rPr>
              <a:t>Event date and time:26 February 2025, 10:00 am to 12:00 pm - https://www.eventbrite.com/cc/sussex-population-health-academy-2024-25-3605429</a:t>
            </a:r>
          </a:p>
          <a:p>
            <a:pPr marL="285750" indent="-285750">
              <a:buFont typeface="Arial" panose="020B0604020202020204" pitchFamily="34" charset="0"/>
              <a:buChar char="•"/>
            </a:pPr>
            <a:r>
              <a:rPr lang="en-GB" sz="1700" u="sng" dirty="0">
                <a:solidFill>
                  <a:srgbClr val="005EB8"/>
                </a:solidFill>
                <a:effectLst/>
                <a:latin typeface="Aptos" panose="020B0004020202020204" pitchFamily="34" charset="0"/>
                <a:ea typeface="Times New Roman" panose="02020603050405020304" pitchFamily="18" charset="0"/>
                <a:hlinkClick r:id="rId8"/>
              </a:rPr>
              <a:t>Benchmarking epilepsy service across the North Regions</a:t>
            </a:r>
            <a:r>
              <a:rPr lang="en-GB" sz="1700" u="sng" dirty="0">
                <a:solidFill>
                  <a:srgbClr val="005EB8"/>
                </a:solidFill>
                <a:effectLst/>
                <a:latin typeface="Aptos" panose="020B0004020202020204" pitchFamily="34" charset="0"/>
                <a:ea typeface="Times New Roman" panose="02020603050405020304" pitchFamily="18" charset="0"/>
              </a:rPr>
              <a:t> - </a:t>
            </a:r>
            <a:r>
              <a:rPr lang="en-GB" sz="1700" dirty="0">
                <a:solidFill>
                  <a:srgbClr val="030303"/>
                </a:solidFill>
                <a:effectLst/>
                <a:latin typeface="Aptos" panose="020B0004020202020204" pitchFamily="34" charset="0"/>
                <a:ea typeface="Times New Roman" panose="02020603050405020304" pitchFamily="18" charset="0"/>
              </a:rPr>
              <a:t>20 March, 1:30pm-4pm</a:t>
            </a:r>
            <a:endParaRPr lang="en-GB" sz="1700" u="sng" dirty="0">
              <a:solidFill>
                <a:srgbClr val="005EB8"/>
              </a:solidFill>
              <a:effectLst/>
              <a:latin typeface="Aptos" panose="020B0004020202020204" pitchFamily="34" charset="0"/>
              <a:ea typeface="Times New Roman" panose="02020603050405020304" pitchFamily="18" charset="0"/>
            </a:endParaRPr>
          </a:p>
          <a:p>
            <a:pPr marL="285750" indent="-285750">
              <a:buFont typeface="Arial" panose="020B0604020202020204" pitchFamily="34" charset="0"/>
              <a:buChar char="•"/>
            </a:pPr>
            <a:endParaRPr lang="en-GB" sz="1700" dirty="0">
              <a:solidFill>
                <a:srgbClr val="030303"/>
              </a:solidFill>
              <a:effectLst/>
              <a:latin typeface="Aptos" panose="020B0004020202020204" pitchFamily="34" charset="0"/>
              <a:ea typeface="Aptos" panose="020B0004020202020204" pitchFamily="34" charset="0"/>
            </a:endParaRPr>
          </a:p>
          <a:p>
            <a:endParaRPr lang="en-GB" sz="1700" dirty="0">
              <a:solidFill>
                <a:srgbClr val="030303"/>
              </a:solidFill>
              <a:latin typeface="Aptos" panose="020B0004020202020204" pitchFamily="34" charset="0"/>
              <a:ea typeface="Calibri" panose="020F0502020204030204" pitchFamily="34" charset="0"/>
              <a:cs typeface="Arial" panose="020B0604020202020204" pitchFamily="34" charset="0"/>
            </a:endParaRPr>
          </a:p>
          <a:p>
            <a:pPr marL="285750" indent="-285750" fontAlgn="ctr">
              <a:buFont typeface="Arial" panose="020B0604020202020204" pitchFamily="34" charset="0"/>
              <a:buChar char="•"/>
            </a:pPr>
            <a:r>
              <a:rPr lang="en-GB" sz="1700" dirty="0">
                <a:solidFill>
                  <a:srgbClr val="030303"/>
                </a:solidFill>
                <a:effectLst/>
                <a:latin typeface="Aptos" panose="020B0004020202020204" pitchFamily="34" charset="0"/>
                <a:ea typeface="Aptos" panose="020B0004020202020204" pitchFamily="34" charset="0"/>
              </a:rPr>
              <a:t>Information about type 1 diabetes for people with a learning disability - </a:t>
            </a:r>
            <a:br>
              <a:rPr lang="en-GB" sz="1700" dirty="0">
                <a:solidFill>
                  <a:srgbClr val="030303"/>
                </a:solidFill>
                <a:effectLst/>
                <a:latin typeface="Aptos" panose="020B0004020202020204" pitchFamily="34" charset="0"/>
                <a:ea typeface="Aptos" panose="020B0004020202020204" pitchFamily="34" charset="0"/>
              </a:rPr>
            </a:br>
            <a:r>
              <a:rPr lang="en-GB" sz="1700" dirty="0">
                <a:solidFill>
                  <a:srgbClr val="030303"/>
                </a:solidFill>
                <a:effectLst/>
                <a:latin typeface="Aptos" panose="020B0004020202020204" pitchFamily="34" charset="0"/>
                <a:ea typeface="Aptos" panose="020B0004020202020204" pitchFamily="34" charset="0"/>
              </a:rPr>
              <a:t>Take a look at a  </a:t>
            </a:r>
            <a:r>
              <a:rPr lang="en-GB" sz="1700" u="sng" dirty="0">
                <a:solidFill>
                  <a:srgbClr val="005EB8"/>
                </a:solidFill>
                <a:effectLst/>
                <a:latin typeface="Aptos" panose="020B0004020202020204" pitchFamily="34" charset="0"/>
                <a:ea typeface="Aptos" panose="020B0004020202020204" pitchFamily="34" charset="0"/>
                <a:hlinkClick r:id="rId9"/>
              </a:rPr>
              <a:t>short film</a:t>
            </a:r>
            <a:r>
              <a:rPr lang="en-GB" sz="1700" dirty="0">
                <a:solidFill>
                  <a:srgbClr val="030303"/>
                </a:solidFill>
                <a:effectLst/>
                <a:latin typeface="Aptos" panose="020B0004020202020204" pitchFamily="34" charset="0"/>
                <a:ea typeface="Aptos" panose="020B0004020202020204" pitchFamily="34" charset="0"/>
              </a:rPr>
              <a:t> about Jodie who works at NHS England as a learning disability and autism network manager. Jodie explains how she can live a normal life with type 1 diabetes and encourages people to go to diabetic checks and look after themselves by managing their diet and exercising.</a:t>
            </a:r>
            <a:br>
              <a:rPr lang="en-GB" sz="1700" dirty="0">
                <a:solidFill>
                  <a:srgbClr val="030303"/>
                </a:solidFill>
                <a:effectLst/>
                <a:latin typeface="Aptos" panose="020B0004020202020204" pitchFamily="34" charset="0"/>
                <a:ea typeface="Aptos" panose="020B0004020202020204" pitchFamily="34" charset="0"/>
              </a:rPr>
            </a:br>
            <a:r>
              <a:rPr lang="en-GB" sz="1700" dirty="0">
                <a:solidFill>
                  <a:srgbClr val="030303"/>
                </a:solidFill>
                <a:effectLst/>
                <a:latin typeface="Aptos" panose="020B0004020202020204" pitchFamily="34" charset="0"/>
                <a:ea typeface="Aptos" panose="020B0004020202020204" pitchFamily="34" charset="0"/>
              </a:rPr>
              <a:t>For more information, have a look at the </a:t>
            </a:r>
            <a:r>
              <a:rPr lang="en-GB" sz="1700" u="sng" dirty="0">
                <a:solidFill>
                  <a:srgbClr val="005EB8"/>
                </a:solidFill>
                <a:effectLst/>
                <a:latin typeface="Aptos" panose="020B0004020202020204" pitchFamily="34" charset="0"/>
                <a:ea typeface="Aptos" panose="020B0004020202020204" pitchFamily="34" charset="0"/>
                <a:hlinkClick r:id="rId10"/>
              </a:rPr>
              <a:t>plain English and easy read newsletters</a:t>
            </a:r>
            <a:r>
              <a:rPr lang="en-GB" sz="1700" dirty="0">
                <a:solidFill>
                  <a:srgbClr val="030303"/>
                </a:solidFill>
                <a:effectLst/>
                <a:latin typeface="Aptos" panose="020B0004020202020204" pitchFamily="34" charset="0"/>
                <a:ea typeface="Aptos" panose="020B0004020202020204" pitchFamily="34" charset="0"/>
              </a:rPr>
              <a:t>. Newsletter number 18 newsletter talks about type 1 diabetes and number 17 talks about type 2 diabetes. Read this </a:t>
            </a:r>
            <a:r>
              <a:rPr lang="en-GB" sz="1700" u="sng" dirty="0">
                <a:solidFill>
                  <a:srgbClr val="005EB8"/>
                </a:solidFill>
                <a:effectLst/>
                <a:latin typeface="Aptos" panose="020B0004020202020204" pitchFamily="34" charset="0"/>
                <a:ea typeface="Aptos" panose="020B0004020202020204" pitchFamily="34" charset="0"/>
                <a:hlinkClick r:id="rId11"/>
              </a:rPr>
              <a:t>guide about managing type 1 diabetes</a:t>
            </a:r>
            <a:r>
              <a:rPr lang="en-GB" sz="1700" dirty="0">
                <a:solidFill>
                  <a:srgbClr val="030303"/>
                </a:solidFill>
                <a:effectLst/>
                <a:latin typeface="Aptos" panose="020B0004020202020204" pitchFamily="34" charset="0"/>
                <a:ea typeface="Aptos" panose="020B0004020202020204" pitchFamily="34" charset="0"/>
              </a:rPr>
              <a:t>, it is translated into different languages or watch this </a:t>
            </a:r>
            <a:r>
              <a:rPr lang="en-GB" sz="1700" u="sng" dirty="0">
                <a:solidFill>
                  <a:srgbClr val="005EB8"/>
                </a:solidFill>
                <a:effectLst/>
                <a:latin typeface="Aptos" panose="020B0004020202020204" pitchFamily="34" charset="0"/>
                <a:ea typeface="Aptos" panose="020B0004020202020204" pitchFamily="34" charset="0"/>
                <a:hlinkClick r:id="rId12"/>
              </a:rPr>
              <a:t>type 1 diabetes UK video</a:t>
            </a:r>
            <a:r>
              <a:rPr lang="en-GB" sz="1700" dirty="0">
                <a:solidFill>
                  <a:srgbClr val="030303"/>
                </a:solidFill>
                <a:effectLst/>
                <a:latin typeface="Aptos" panose="020B0004020202020204" pitchFamily="34" charset="0"/>
                <a:ea typeface="Aptos" panose="020B0004020202020204" pitchFamily="34" charset="0"/>
              </a:rPr>
              <a:t>.</a:t>
            </a:r>
          </a:p>
          <a:p>
            <a:pPr fontAlgn="ctr"/>
            <a:endParaRPr lang="en-GB" sz="1700" dirty="0">
              <a:solidFill>
                <a:srgbClr val="030303"/>
              </a:solidFill>
              <a:effectLst/>
              <a:latin typeface="Aptos" panose="020B0004020202020204" pitchFamily="34" charset="0"/>
              <a:ea typeface="Aptos" panose="020B0004020202020204" pitchFamily="34" charset="0"/>
            </a:endParaRPr>
          </a:p>
          <a:p>
            <a:pPr marL="285750" indent="-285750" fontAlgn="ctr">
              <a:buFont typeface="Arial" panose="020B0604020202020204" pitchFamily="34" charset="0"/>
              <a:buChar char="•"/>
            </a:pPr>
            <a:r>
              <a:rPr lang="en-GB" sz="1700" dirty="0">
                <a:solidFill>
                  <a:srgbClr val="030303"/>
                </a:solidFill>
                <a:effectLst/>
                <a:latin typeface="Aptos" panose="020B0004020202020204" pitchFamily="34" charset="0"/>
                <a:ea typeface="Times New Roman" panose="02020603050405020304" pitchFamily="18" charset="0"/>
                <a:cs typeface="Aptos" panose="020B0004020202020204" pitchFamily="34" charset="0"/>
              </a:rPr>
              <a:t>5 March, 10:00am -11:00am: </a:t>
            </a:r>
            <a:r>
              <a:rPr lang="en-GB" sz="1700" u="sng" dirty="0">
                <a:solidFill>
                  <a:srgbClr val="005EB8"/>
                </a:solidFill>
                <a:effectLst/>
                <a:latin typeface="Aptos" panose="020B0004020202020204" pitchFamily="34" charset="0"/>
                <a:ea typeface="Times New Roman" panose="02020603050405020304" pitchFamily="18" charset="0"/>
                <a:cs typeface="Aptos" panose="020B0004020202020204" pitchFamily="34" charset="0"/>
                <a:hlinkClick r:id="rId13"/>
              </a:rPr>
              <a:t>Ending the inappropriate detention of people with a learning disability and autistic people</a:t>
            </a:r>
            <a:r>
              <a:rPr lang="en-GB" sz="1700" dirty="0">
                <a:solidFill>
                  <a:srgbClr val="030303"/>
                </a:solidFill>
                <a:effectLst/>
                <a:latin typeface="Aptos" panose="020B0004020202020204" pitchFamily="34" charset="0"/>
                <a:ea typeface="Times New Roman" panose="02020603050405020304" pitchFamily="18" charset="0"/>
                <a:cs typeface="Aptos" panose="020B0004020202020204" pitchFamily="34" charset="0"/>
              </a:rPr>
              <a:t> – Title contains direct webinar link to MS Teams. Meeting ID: 361 863 845 06. Passcode: pZ9B4bo9</a:t>
            </a:r>
            <a:endParaRPr lang="en-GB" sz="1700" dirty="0">
              <a:effectLst/>
              <a:latin typeface="Aptos" panose="020B0004020202020204" pitchFamily="34" charset="0"/>
              <a:ea typeface="Aptos" panose="020B0004020202020204" pitchFamily="34" charset="0"/>
              <a:cs typeface="Aptos" panose="020B0004020202020204" pitchFamily="34" charset="0"/>
            </a:endParaRPr>
          </a:p>
          <a:p>
            <a:pPr marL="285750" indent="-285750" fontAlgn="ctr">
              <a:buFont typeface="Arial" panose="020B0604020202020204" pitchFamily="34" charset="0"/>
              <a:buChar char="•"/>
            </a:pPr>
            <a:endParaRPr lang="en-GB" sz="1700" dirty="0">
              <a:solidFill>
                <a:srgbClr val="030303"/>
              </a:solidFill>
              <a:effectLst/>
              <a:latin typeface="Aptos" panose="020B0004020202020204" pitchFamily="34" charset="0"/>
              <a:ea typeface="Aptos" panose="020B0004020202020204" pitchFamily="34" charset="0"/>
            </a:endParaRPr>
          </a:p>
          <a:p>
            <a:pPr fontAlgn="ct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863838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Some key learning points from recent LeDeR reviews…</a:t>
            </a:r>
          </a:p>
        </p:txBody>
      </p:sp>
      <p:sp>
        <p:nvSpPr>
          <p:cNvPr id="2" name="TextBox 1">
            <a:extLst>
              <a:ext uri="{FF2B5EF4-FFF2-40B4-BE49-F238E27FC236}">
                <a16:creationId xmlns:a16="http://schemas.microsoft.com/office/drawing/2014/main" id="{FE8B0750-AE30-28D9-ED28-E27F95DDBEE3}"/>
              </a:ext>
            </a:extLst>
          </p:cNvPr>
          <p:cNvSpPr txBox="1"/>
          <p:nvPr/>
        </p:nvSpPr>
        <p:spPr>
          <a:xfrm>
            <a:off x="5888059" y="2233569"/>
            <a:ext cx="4770949" cy="3293209"/>
          </a:xfrm>
          <a:prstGeom prst="rect">
            <a:avLst/>
          </a:prstGeom>
          <a:solidFill>
            <a:schemeClr val="accent3">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Cancer Screening</a:t>
            </a:r>
          </a:p>
          <a:p>
            <a:pPr algn="just"/>
            <a:r>
              <a:rPr lang="en-GB" sz="1600" dirty="0">
                <a:latin typeface="Aptos" panose="020B0004020202020204" pitchFamily="34" charset="0"/>
                <a:cs typeface="Arial" panose="020B0604020202020204" pitchFamily="34" charset="0"/>
              </a:rPr>
              <a:t>Bowel / Breast / Cervical screening should be offered to all appropriate patients within the designated age groups. It is vital that clear reasoning / explanations are provided, and any anxieties acknowledged with reasonable adjustments being put in place. Lack of screening should be followed up to understand why this has occurred and to support compliance in the future. </a:t>
            </a:r>
            <a:r>
              <a:rPr lang="en-GB" sz="1600" dirty="0">
                <a:solidFill>
                  <a:schemeClr val="tx1"/>
                </a:solidFill>
                <a:latin typeface="Aptos" panose="020B0004020202020204" pitchFamily="34" charset="0"/>
                <a:ea typeface="Calibri" panose="020F0502020204030204" pitchFamily="34" charset="0"/>
                <a:cs typeface="Arial" panose="020B0604020202020204" pitchFamily="34" charset="0"/>
              </a:rPr>
              <a:t>GPs are encouraged to share their lists of eligible people with LD with the NHS screening hubs so that tailored information can be sent to people with their invitations. </a:t>
            </a:r>
            <a:r>
              <a:rPr lang="en-GB" sz="1600" dirty="0">
                <a:latin typeface="Aptos" panose="020B0004020202020204" pitchFamily="34" charset="0"/>
                <a:cs typeface="Arial" panose="020B0604020202020204" pitchFamily="34" charset="0"/>
              </a:rPr>
              <a:t>Capacity also needs to be considered.</a:t>
            </a:r>
          </a:p>
        </p:txBody>
      </p:sp>
      <p:sp>
        <p:nvSpPr>
          <p:cNvPr id="3" name="TextBox 2">
            <a:extLst>
              <a:ext uri="{FF2B5EF4-FFF2-40B4-BE49-F238E27FC236}">
                <a16:creationId xmlns:a16="http://schemas.microsoft.com/office/drawing/2014/main" id="{4A59F58C-C3A4-7E94-F3D4-52912DC20D33}"/>
              </a:ext>
            </a:extLst>
          </p:cNvPr>
          <p:cNvSpPr txBox="1"/>
          <p:nvPr/>
        </p:nvSpPr>
        <p:spPr>
          <a:xfrm>
            <a:off x="5756740" y="5638731"/>
            <a:ext cx="4877005" cy="1815882"/>
          </a:xfrm>
          <a:prstGeom prst="rect">
            <a:avLst/>
          </a:prstGeom>
          <a:solidFill>
            <a:schemeClr val="accent5">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Health Passport</a:t>
            </a:r>
          </a:p>
          <a:p>
            <a:pPr algn="just"/>
            <a:r>
              <a:rPr lang="en-GB" sz="1600" dirty="0">
                <a:latin typeface="Aptos" panose="020B0004020202020204" pitchFamily="34" charset="0"/>
              </a:rPr>
              <a:t>An up-to-date health passport can help hospital staff care for and interact with an individual in the best ways. Professionals and carers can help in ensuring a passport is in place and goes with the individual on admission. This was noted as an </a:t>
            </a:r>
            <a:r>
              <a:rPr lang="en-GB" sz="1600" dirty="0" err="1">
                <a:latin typeface="Aptos" panose="020B0004020202020204" pitchFamily="34" charset="0"/>
              </a:rPr>
              <a:t>LiA</a:t>
            </a:r>
            <a:r>
              <a:rPr lang="en-GB" sz="1600" dirty="0">
                <a:latin typeface="Aptos" panose="020B0004020202020204" pitchFamily="34" charset="0"/>
              </a:rPr>
              <a:t> priority.</a:t>
            </a:r>
            <a:endParaRPr lang="en-GB" sz="1600" b="1" dirty="0">
              <a:latin typeface="Aptos" panose="020B0004020202020204" pitchFamily="34" charset="0"/>
              <a:cs typeface="Arial" panose="020B0604020202020204" pitchFamily="34" charset="0"/>
            </a:endParaRPr>
          </a:p>
          <a:p>
            <a:pPr algn="just"/>
            <a:endParaRPr lang="en-GB" sz="16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F9AC85B6-ADEC-132B-68AA-0C9EF955420A}"/>
              </a:ext>
            </a:extLst>
          </p:cNvPr>
          <p:cNvSpPr txBox="1"/>
          <p:nvPr/>
        </p:nvSpPr>
        <p:spPr>
          <a:xfrm>
            <a:off x="579991" y="5449472"/>
            <a:ext cx="4989638" cy="3785652"/>
          </a:xfrm>
          <a:prstGeom prst="rect">
            <a:avLst/>
          </a:prstGeom>
          <a:solidFill>
            <a:schemeClr val="accent4">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Communication – family and carers</a:t>
            </a:r>
          </a:p>
          <a:p>
            <a:pPr algn="just"/>
            <a:r>
              <a:rPr lang="en-GB" sz="1600" dirty="0">
                <a:effectLst/>
                <a:latin typeface="Aptos" panose="020B0004020202020204" pitchFamily="34" charset="0"/>
                <a:cs typeface="Arial" panose="020B0604020202020204" pitchFamily="34" charset="0"/>
              </a:rPr>
              <a:t>Emphasise the importance of listening, communicating and working with families / carers so there is </a:t>
            </a:r>
            <a:r>
              <a:rPr lang="en-GB" sz="1600" dirty="0">
                <a:latin typeface="Aptos" panose="020B0004020202020204" pitchFamily="34" charset="0"/>
                <a:cs typeface="Arial" panose="020B0604020202020204" pitchFamily="34" charset="0"/>
              </a:rPr>
              <a:t>shared and agreed understanding of care needs and co-ordinated management of these. They could know the individual best and be able to support needs being met safely.</a:t>
            </a:r>
          </a:p>
          <a:p>
            <a:pPr algn="just"/>
            <a:r>
              <a:rPr lang="en-GB" sz="1600" dirty="0">
                <a:effectLst/>
                <a:latin typeface="Aptos" panose="020B0004020202020204" pitchFamily="34" charset="0"/>
                <a:cs typeface="Arial" panose="020B0604020202020204" pitchFamily="34" charset="0"/>
              </a:rPr>
              <a:t>The</a:t>
            </a:r>
            <a:r>
              <a:rPr lang="en-GB" sz="1600" dirty="0">
                <a:latin typeface="Aptos" panose="020B0004020202020204" pitchFamily="34" charset="0"/>
                <a:cs typeface="Arial" panose="020B0604020202020204" pitchFamily="34" charset="0"/>
              </a:rPr>
              <a:t> monitoring of vulnerable families even when not engaging with services is also vital.</a:t>
            </a:r>
          </a:p>
          <a:p>
            <a:pPr algn="just"/>
            <a:r>
              <a:rPr lang="en-GB" sz="1600" dirty="0">
                <a:latin typeface="Aptos" panose="020B0004020202020204" pitchFamily="34" charset="0"/>
                <a:cs typeface="Arial" panose="020B0604020202020204" pitchFamily="34" charset="0"/>
              </a:rPr>
              <a:t>Communications with Care homes is crucial from any provider service. They need to be involved in the management and discharge planning of all their residents / patients with attention provided to medicine changes. They can often contribute valuable behavioural and general knowledge of the individuals. </a:t>
            </a:r>
            <a:endParaRPr lang="en-GB" sz="1600" dirty="0">
              <a:effectLst/>
              <a:latin typeface="Aptos" panose="020B00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6644F39-0FF2-533F-38C6-9300CE2C938D}"/>
              </a:ext>
            </a:extLst>
          </p:cNvPr>
          <p:cNvSpPr txBox="1"/>
          <p:nvPr/>
        </p:nvSpPr>
        <p:spPr>
          <a:xfrm>
            <a:off x="614841" y="2157531"/>
            <a:ext cx="4636357" cy="1815882"/>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Complex patients and Delayed Diagnosis</a:t>
            </a:r>
          </a:p>
          <a:p>
            <a:pPr algn="just"/>
            <a:r>
              <a:rPr lang="en-GB" sz="1600" dirty="0">
                <a:latin typeface="Aptos" panose="020B0004020202020204" pitchFamily="34" charset="0"/>
                <a:cs typeface="Arial" panose="020B0604020202020204" pitchFamily="34" charset="0"/>
              </a:rPr>
              <a:t>Collaboration between all teams, specialities and services involved to manage patient care effectively and safely is essential. MDT meetings can often benefit those patients with complex and varied medical conditions to ensure everyone involved is aware of the current situation.</a:t>
            </a:r>
            <a:endParaRPr lang="en-GB" sz="1600" dirty="0">
              <a:latin typeface="Arial" panose="020B0604020202020204" pitchFamily="34" charset="0"/>
              <a:cs typeface="Arial" panose="020B0604020202020204" pitchFamily="34" charset="0"/>
            </a:endParaRPr>
          </a:p>
        </p:txBody>
      </p:sp>
      <p:pic>
        <p:nvPicPr>
          <p:cNvPr id="24" name="Picture 23" descr="A red stamp with a circle and text&#10;&#10;Description automatically generated">
            <a:extLst>
              <a:ext uri="{FF2B5EF4-FFF2-40B4-BE49-F238E27FC236}">
                <a16:creationId xmlns:a16="http://schemas.microsoft.com/office/drawing/2014/main" id="{8AAF8089-2709-D989-62F5-496890F9D2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11000" y="803596"/>
            <a:ext cx="2286000" cy="1216968"/>
          </a:xfrm>
          <a:prstGeom prst="rect">
            <a:avLst/>
          </a:prstGeom>
        </p:spPr>
      </p:pic>
      <p:sp>
        <p:nvSpPr>
          <p:cNvPr id="14" name="TextBox 13">
            <a:extLst>
              <a:ext uri="{FF2B5EF4-FFF2-40B4-BE49-F238E27FC236}">
                <a16:creationId xmlns:a16="http://schemas.microsoft.com/office/drawing/2014/main" id="{7944F69F-91A5-E62F-91AF-72195BAE0BB9}"/>
              </a:ext>
            </a:extLst>
          </p:cNvPr>
          <p:cNvSpPr txBox="1"/>
          <p:nvPr/>
        </p:nvSpPr>
        <p:spPr>
          <a:xfrm>
            <a:off x="11019042" y="2326463"/>
            <a:ext cx="6829980" cy="1077218"/>
          </a:xfrm>
          <a:prstGeom prst="rect">
            <a:avLst/>
          </a:prstGeom>
          <a:solidFill>
            <a:schemeClr val="bg2">
              <a:lumMod val="9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Effective Discharge planning</a:t>
            </a:r>
          </a:p>
          <a:p>
            <a:pPr algn="just"/>
            <a:r>
              <a:rPr lang="en-GB" sz="1600" kern="0" dirty="0">
                <a:solidFill>
                  <a:srgbClr val="000000"/>
                </a:solidFill>
                <a:effectLst/>
                <a:latin typeface="Aptos" panose="020B0004020202020204" pitchFamily="34" charset="0"/>
                <a:ea typeface="Times New Roman" panose="02020603050405020304" pitchFamily="18" charset="0"/>
              </a:rPr>
              <a:t>Acute hospitals to monitor and ensure discharge processes are as robust and efficient as required. </a:t>
            </a:r>
            <a:r>
              <a:rPr lang="en-GB" sz="1600" kern="0" dirty="0">
                <a:solidFill>
                  <a:srgbClr val="000000"/>
                </a:solidFill>
                <a:effectLst/>
                <a:latin typeface="Aptos" panose="020B0004020202020204" pitchFamily="34" charset="0"/>
                <a:ea typeface="Times New Roman" panose="02020603050405020304" pitchFamily="18" charset="0"/>
                <a:cs typeface="Arial" panose="020B0604020202020204" pitchFamily="34" charset="0"/>
              </a:rPr>
              <a:t>This includes liaising with all appropriate providers and that timely referrals for equipment / services are completed. </a:t>
            </a:r>
            <a:endParaRPr lang="en-GB" sz="1600" dirty="0">
              <a:latin typeface="Aptos" panose="020B00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500722C-B1BA-23D5-875E-1D5BBB328337}"/>
              </a:ext>
            </a:extLst>
          </p:cNvPr>
          <p:cNvSpPr txBox="1"/>
          <p:nvPr/>
        </p:nvSpPr>
        <p:spPr>
          <a:xfrm>
            <a:off x="11448323" y="3619499"/>
            <a:ext cx="6077731" cy="1077218"/>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Reasonable Adjustments</a:t>
            </a:r>
          </a:p>
          <a:p>
            <a:pPr algn="just"/>
            <a:r>
              <a:rPr lang="en-GB" sz="1600" dirty="0">
                <a:latin typeface="Aptos" panose="020B0004020202020204" pitchFamily="34" charset="0"/>
                <a:cs typeface="Arial" panose="020B0604020202020204" pitchFamily="34" charset="0"/>
              </a:rPr>
              <a:t>These need to be considered for interventions and if procedures are not possible, alternatives or amendments considered. Feed back to the referring clinician is good practice also.</a:t>
            </a:r>
          </a:p>
        </p:txBody>
      </p:sp>
      <p:sp>
        <p:nvSpPr>
          <p:cNvPr id="13" name="TextBox 12">
            <a:extLst>
              <a:ext uri="{FF2B5EF4-FFF2-40B4-BE49-F238E27FC236}">
                <a16:creationId xmlns:a16="http://schemas.microsoft.com/office/drawing/2014/main" id="{459D8D41-950B-11FF-515C-928740AC0679}"/>
              </a:ext>
            </a:extLst>
          </p:cNvPr>
          <p:cNvSpPr txBox="1"/>
          <p:nvPr/>
        </p:nvSpPr>
        <p:spPr>
          <a:xfrm>
            <a:off x="11072198" y="4787753"/>
            <a:ext cx="6829980" cy="1323439"/>
          </a:xfrm>
          <a:prstGeom prst="rect">
            <a:avLst/>
          </a:prstGeom>
          <a:solidFill>
            <a:schemeClr val="accent6">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End of life Care Plans</a:t>
            </a:r>
          </a:p>
          <a:p>
            <a:pPr algn="just"/>
            <a:r>
              <a:rPr lang="en-GB" sz="1600" dirty="0">
                <a:latin typeface="Aptos" panose="020B0004020202020204" pitchFamily="34" charset="0"/>
                <a:cs typeface="Arial" panose="020B0604020202020204" pitchFamily="34" charset="0"/>
              </a:rPr>
              <a:t>Please complete in a timely manner and ensure shared with all services / providers as appropriate. This promotes dignity and focuses on meeting individuals needs / wants. Families / carers should be involved as appropriate to each case.</a:t>
            </a:r>
          </a:p>
        </p:txBody>
      </p:sp>
      <p:sp>
        <p:nvSpPr>
          <p:cNvPr id="16" name="TextBox 15">
            <a:extLst>
              <a:ext uri="{FF2B5EF4-FFF2-40B4-BE49-F238E27FC236}">
                <a16:creationId xmlns:a16="http://schemas.microsoft.com/office/drawing/2014/main" id="{C8CABE42-0BFE-A220-12A4-3978765FE3F9}"/>
              </a:ext>
            </a:extLst>
          </p:cNvPr>
          <p:cNvSpPr txBox="1"/>
          <p:nvPr/>
        </p:nvSpPr>
        <p:spPr>
          <a:xfrm>
            <a:off x="377429" y="4331350"/>
            <a:ext cx="5192199" cy="830997"/>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Immunisations</a:t>
            </a:r>
          </a:p>
          <a:p>
            <a:pPr algn="just"/>
            <a:r>
              <a:rPr lang="en-GB" sz="1600" kern="0" dirty="0">
                <a:solidFill>
                  <a:srgbClr val="000000"/>
                </a:solidFill>
                <a:effectLst/>
                <a:latin typeface="Aptos" panose="020B0004020202020204" pitchFamily="34" charset="0"/>
                <a:ea typeface="Times New Roman" panose="02020603050405020304" pitchFamily="18" charset="0"/>
              </a:rPr>
              <a:t>Immunisations must be regularly provided, invitations sent / provided and followed up. All actions documented.</a:t>
            </a:r>
            <a:endParaRPr lang="en-GB" sz="1600" dirty="0">
              <a:latin typeface="Aptos" panose="020B00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ED380824-9170-0C16-3707-1B705ACD81D7}"/>
              </a:ext>
            </a:extLst>
          </p:cNvPr>
          <p:cNvSpPr txBox="1"/>
          <p:nvPr/>
        </p:nvSpPr>
        <p:spPr>
          <a:xfrm>
            <a:off x="6019800" y="7794566"/>
            <a:ext cx="4613945" cy="1323439"/>
          </a:xfrm>
          <a:prstGeom prst="rect">
            <a:avLst/>
          </a:prstGeom>
          <a:solidFill>
            <a:srgbClr val="FFFF99"/>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Weight management</a:t>
            </a:r>
          </a:p>
          <a:p>
            <a:pPr algn="just"/>
            <a:r>
              <a:rPr lang="en-GB" sz="1600" dirty="0">
                <a:latin typeface="Aptos" panose="020B0004020202020204" pitchFamily="34" charset="0"/>
                <a:cs typeface="Arial" panose="020B0604020202020204" pitchFamily="34" charset="0"/>
              </a:rPr>
              <a:t>As a minimum, weight management needs to be considered at Annual Health Checks, including advice, information and support.</a:t>
            </a:r>
          </a:p>
          <a:p>
            <a:pPr algn="just"/>
            <a:endParaRPr lang="en-GB" sz="1600" dirty="0">
              <a:latin typeface="Aptos" panose="020B00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FC13DAD1-4921-ED23-A152-CB1C284CDEC5}"/>
              </a:ext>
            </a:extLst>
          </p:cNvPr>
          <p:cNvSpPr txBox="1"/>
          <p:nvPr/>
        </p:nvSpPr>
        <p:spPr>
          <a:xfrm>
            <a:off x="11606116" y="8183785"/>
            <a:ext cx="6077731" cy="1077218"/>
          </a:xfrm>
          <a:prstGeom prst="rect">
            <a:avLst/>
          </a:prstGeom>
          <a:solidFill>
            <a:schemeClr val="tx2">
              <a:lumMod val="20000"/>
              <a:lumOff val="80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Falls Assessments</a:t>
            </a:r>
          </a:p>
          <a:p>
            <a:pPr algn="just"/>
            <a:r>
              <a:rPr lang="en-GB" sz="1600" dirty="0">
                <a:latin typeface="Aptos" panose="020B0004020202020204" pitchFamily="34" charset="0"/>
                <a:cs typeface="Arial" panose="020B0604020202020204" pitchFamily="34" charset="0"/>
              </a:rPr>
              <a:t>These need to be considered as a risk factor for those individuals experiencing cognitive decline, along with all the other national risk factors identified. Consider impact of medications.</a:t>
            </a:r>
          </a:p>
        </p:txBody>
      </p:sp>
      <p:sp>
        <p:nvSpPr>
          <p:cNvPr id="21" name="TextBox 20">
            <a:extLst>
              <a:ext uri="{FF2B5EF4-FFF2-40B4-BE49-F238E27FC236}">
                <a16:creationId xmlns:a16="http://schemas.microsoft.com/office/drawing/2014/main" id="{DF5924B2-67D2-AADC-DE20-AC67781D38A2}"/>
              </a:ext>
            </a:extLst>
          </p:cNvPr>
          <p:cNvSpPr txBox="1"/>
          <p:nvPr/>
        </p:nvSpPr>
        <p:spPr>
          <a:xfrm>
            <a:off x="11764041" y="6278403"/>
            <a:ext cx="5192199" cy="1815882"/>
          </a:xfrm>
          <a:prstGeom prst="rect">
            <a:avLst/>
          </a:prstGeom>
          <a:solidFill>
            <a:schemeClr val="bg1">
              <a:lumMod val="85000"/>
            </a:schemeClr>
          </a:solidFill>
          <a:ln w="28575">
            <a:solidFill>
              <a:schemeClr val="tx1"/>
            </a:solidFill>
          </a:ln>
        </p:spPr>
        <p:txBody>
          <a:bodyPr wrap="square" rtlCol="0">
            <a:spAutoFit/>
          </a:bodyPr>
          <a:lstStyle/>
          <a:p>
            <a:pPr algn="just"/>
            <a:r>
              <a:rPr lang="en-GB" sz="1600" b="1" dirty="0">
                <a:latin typeface="Aptos" panose="020B0004020202020204" pitchFamily="34" charset="0"/>
                <a:cs typeface="Arial" panose="020B0604020202020204" pitchFamily="34" charset="0"/>
              </a:rPr>
              <a:t>Delayed Diagnosis</a:t>
            </a:r>
          </a:p>
          <a:p>
            <a:pPr algn="just"/>
            <a:r>
              <a:rPr lang="en-GB" sz="1600" dirty="0">
                <a:latin typeface="Aptos" panose="020B0004020202020204" pitchFamily="34" charset="0"/>
                <a:cs typeface="Arial" panose="020B0604020202020204" pitchFamily="34" charset="0"/>
              </a:rPr>
              <a:t>Lack of good communication amongst teams and the wider hospital network can lead to delays with referrals and poor ownership of tasks. This can have a detrimental effect on diagnosis and delaying treatment. It is also essential to communicate with the family and ensure everyone is aware of the plan and actions.</a:t>
            </a:r>
          </a:p>
        </p:txBody>
      </p:sp>
    </p:spTree>
    <p:extLst>
      <p:ext uri="{BB962C8B-B14F-4D97-AF65-F5344CB8AC3E}">
        <p14:creationId xmlns:p14="http://schemas.microsoft.com/office/powerpoint/2010/main" val="85682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pic>
        <p:nvPicPr>
          <p:cNvPr id="5" name="Picture 4" descr="Logo&#10;&#10;Description automatically generated">
            <a:extLst>
              <a:ext uri="{FF2B5EF4-FFF2-40B4-BE49-F238E27FC236}">
                <a16:creationId xmlns:a16="http://schemas.microsoft.com/office/drawing/2014/main" id="{D69D2555-EB99-BA30-AE5B-FCFF8988530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6" name="Picture 5" descr="Shape, rectangle&#10;&#10;Description automatically generated">
            <a:extLst>
              <a:ext uri="{FF2B5EF4-FFF2-40B4-BE49-F238E27FC236}">
                <a16:creationId xmlns:a16="http://schemas.microsoft.com/office/drawing/2014/main" id="{9F94482B-1AF5-14CB-38CD-7072723D56C9}"/>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7" name="Oval 6">
            <a:extLst>
              <a:ext uri="{FF2B5EF4-FFF2-40B4-BE49-F238E27FC236}">
                <a16:creationId xmlns:a16="http://schemas.microsoft.com/office/drawing/2014/main" id="{D5F04D67-DE04-BF65-6BDE-920F48E90414}"/>
              </a:ext>
            </a:extLst>
          </p:cNvPr>
          <p:cNvSpPr/>
          <p:nvPr/>
        </p:nvSpPr>
        <p:spPr>
          <a:xfrm>
            <a:off x="3505200" y="97155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9178C35-E10F-F798-4599-363BD8AEB3A1}"/>
              </a:ext>
            </a:extLst>
          </p:cNvPr>
          <p:cNvSpPr/>
          <p:nvPr/>
        </p:nvSpPr>
        <p:spPr>
          <a:xfrm rot="5012199">
            <a:off x="8081246" y="9740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B12BB64-4640-7089-47C5-587F307BB58C}"/>
              </a:ext>
            </a:extLst>
          </p:cNvPr>
          <p:cNvSpPr/>
          <p:nvPr/>
        </p:nvSpPr>
        <p:spPr>
          <a:xfrm rot="5012199">
            <a:off x="13643847" y="973530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2ED9487F-4E0E-AD69-16F3-E9FC24B20A1D}"/>
              </a:ext>
            </a:extLst>
          </p:cNvPr>
          <p:cNvSpPr/>
          <p:nvPr/>
        </p:nvSpPr>
        <p:spPr>
          <a:xfrm rot="5012199">
            <a:off x="15015447" y="9749683"/>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D796657-4735-8CF2-3A75-0C61364CDE1B}"/>
              </a:ext>
            </a:extLst>
          </p:cNvPr>
          <p:cNvSpPr/>
          <p:nvPr/>
        </p:nvSpPr>
        <p:spPr>
          <a:xfrm>
            <a:off x="419099" y="717001"/>
            <a:ext cx="14897101" cy="1404615"/>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400" b="1" dirty="0">
                <a:solidFill>
                  <a:schemeClr val="tx1"/>
                </a:solidFill>
                <a:latin typeface="Aptos" panose="020B0004020202020204" pitchFamily="34" charset="0"/>
                <a:cs typeface="Arial" panose="020B0604020202020204" pitchFamily="34" charset="0"/>
              </a:rPr>
              <a:t>We’re doing a lot of good things too. Here is some good practice picked up by our reviews…</a:t>
            </a:r>
          </a:p>
        </p:txBody>
      </p:sp>
      <p:sp>
        <p:nvSpPr>
          <p:cNvPr id="14" name="Speech Bubble: Rectangle with Corners Rounded 13">
            <a:extLst>
              <a:ext uri="{FF2B5EF4-FFF2-40B4-BE49-F238E27FC236}">
                <a16:creationId xmlns:a16="http://schemas.microsoft.com/office/drawing/2014/main" id="{EDCDB381-95B3-3E12-B177-642471C7F740}"/>
              </a:ext>
            </a:extLst>
          </p:cNvPr>
          <p:cNvSpPr/>
          <p:nvPr/>
        </p:nvSpPr>
        <p:spPr>
          <a:xfrm>
            <a:off x="12541336" y="2554803"/>
            <a:ext cx="5105400" cy="2033954"/>
          </a:xfrm>
          <a:prstGeom prst="wedgeRoundRectCallout">
            <a:avLst/>
          </a:prstGeom>
          <a:solidFill>
            <a:srgbClr val="CCFF3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Excellent multi-disciplinary working and communication between CTPLD, social worker, Hospice, GP, District Nursing, supported living and family enabled a relaxed comfortable end to her life surrounded by her friends. </a:t>
            </a:r>
            <a:endParaRPr lang="en-GB" sz="2000" b="1" i="1" dirty="0">
              <a:solidFill>
                <a:schemeClr val="tx1"/>
              </a:solidFill>
              <a:latin typeface="Aptos" panose="020B0004020202020204" pitchFamily="34" charset="0"/>
              <a:cs typeface="Arial" panose="020B0604020202020204" pitchFamily="34" charset="0"/>
            </a:endParaRPr>
          </a:p>
        </p:txBody>
      </p:sp>
      <p:sp>
        <p:nvSpPr>
          <p:cNvPr id="20" name="Speech Bubble: Rectangle with Corners Rounded 19">
            <a:extLst>
              <a:ext uri="{FF2B5EF4-FFF2-40B4-BE49-F238E27FC236}">
                <a16:creationId xmlns:a16="http://schemas.microsoft.com/office/drawing/2014/main" id="{BE883D65-1367-D9B0-5208-54F3926379C3}"/>
              </a:ext>
            </a:extLst>
          </p:cNvPr>
          <p:cNvSpPr/>
          <p:nvPr/>
        </p:nvSpPr>
        <p:spPr>
          <a:xfrm rot="21216750">
            <a:off x="242139" y="2531462"/>
            <a:ext cx="5638801" cy="1640161"/>
          </a:xfrm>
          <a:prstGeom prst="wedgeRoundRectCallout">
            <a:avLst/>
          </a:prstGeom>
          <a:solidFill>
            <a:srgbClr val="29C4E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The residential home were keen for her to remain there with people she knew and helped secure funding for her to have the extra support needed to do so.</a:t>
            </a:r>
            <a:endParaRPr lang="en-GB" sz="2000" b="1" i="1" dirty="0">
              <a:solidFill>
                <a:schemeClr val="tx1"/>
              </a:solidFill>
              <a:latin typeface="Aptos" panose="020B0004020202020204" pitchFamily="34" charset="0"/>
              <a:cs typeface="Arial" panose="020B0604020202020204" pitchFamily="34" charset="0"/>
            </a:endParaRPr>
          </a:p>
        </p:txBody>
      </p:sp>
      <p:pic>
        <p:nvPicPr>
          <p:cNvPr id="24" name="Picture 23" descr="A green thumb up symbol&#10;&#10;Description automatically generated">
            <a:extLst>
              <a:ext uri="{FF2B5EF4-FFF2-40B4-BE49-F238E27FC236}">
                <a16:creationId xmlns:a16="http://schemas.microsoft.com/office/drawing/2014/main" id="{274ED293-7150-A328-11F5-8075E482F5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5358" y="3879248"/>
            <a:ext cx="3685264" cy="3477868"/>
          </a:xfrm>
          <a:prstGeom prst="rect">
            <a:avLst/>
          </a:prstGeom>
        </p:spPr>
      </p:pic>
      <p:sp>
        <p:nvSpPr>
          <p:cNvPr id="2" name="Speech Bubble: Rectangle with Corners Rounded 1">
            <a:extLst>
              <a:ext uri="{FF2B5EF4-FFF2-40B4-BE49-F238E27FC236}">
                <a16:creationId xmlns:a16="http://schemas.microsoft.com/office/drawing/2014/main" id="{03234A17-EE1E-5BA5-BD74-F6957D40BE2D}"/>
              </a:ext>
            </a:extLst>
          </p:cNvPr>
          <p:cNvSpPr/>
          <p:nvPr/>
        </p:nvSpPr>
        <p:spPr>
          <a:xfrm rot="21227547">
            <a:off x="13025574" y="7345116"/>
            <a:ext cx="4790318" cy="1092277"/>
          </a:xfrm>
          <a:prstGeom prst="wedgeRoundRectCallou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Frequent changes were made to medication to balance the need for sedation / pain / anxiety control.</a:t>
            </a:r>
            <a:endParaRPr lang="en-GB" sz="2000" b="1" i="1" dirty="0">
              <a:solidFill>
                <a:schemeClr val="tx1"/>
              </a:solidFill>
              <a:latin typeface="Aptos" panose="020B0004020202020204" pitchFamily="34" charset="0"/>
              <a:cs typeface="Arial" panose="020B0604020202020204" pitchFamily="34" charset="0"/>
            </a:endParaRPr>
          </a:p>
        </p:txBody>
      </p:sp>
      <p:sp>
        <p:nvSpPr>
          <p:cNvPr id="3" name="Speech Bubble: Rectangle with Corners Rounded 2">
            <a:extLst>
              <a:ext uri="{FF2B5EF4-FFF2-40B4-BE49-F238E27FC236}">
                <a16:creationId xmlns:a16="http://schemas.microsoft.com/office/drawing/2014/main" id="{B2BE6E8E-1BC3-7D6C-5766-7502E853FE14}"/>
              </a:ext>
            </a:extLst>
          </p:cNvPr>
          <p:cNvSpPr/>
          <p:nvPr/>
        </p:nvSpPr>
        <p:spPr>
          <a:xfrm>
            <a:off x="761999" y="6094044"/>
            <a:ext cx="5638801" cy="1496601"/>
          </a:xfrm>
          <a:prstGeom prst="wedgeRoundRectCallou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Sedation was given prior to bloods being taken following a best interest meeting arrange by primary care. After a time, this was no longer required as he got used to the District Nurses visiting to take bloods.</a:t>
            </a:r>
            <a:endParaRPr lang="en-GB" sz="2000" b="1" i="1" dirty="0">
              <a:solidFill>
                <a:schemeClr val="tx1"/>
              </a:solidFill>
              <a:latin typeface="Aptos" panose="020B0004020202020204" pitchFamily="34" charset="0"/>
              <a:cs typeface="Arial" panose="020B0604020202020204" pitchFamily="34" charset="0"/>
            </a:endParaRPr>
          </a:p>
        </p:txBody>
      </p:sp>
      <p:sp>
        <p:nvSpPr>
          <p:cNvPr id="12" name="Speech Bubble: Rectangle with Corners Rounded 11">
            <a:extLst>
              <a:ext uri="{FF2B5EF4-FFF2-40B4-BE49-F238E27FC236}">
                <a16:creationId xmlns:a16="http://schemas.microsoft.com/office/drawing/2014/main" id="{902C0B67-37C5-7663-509A-47575367802A}"/>
              </a:ext>
            </a:extLst>
          </p:cNvPr>
          <p:cNvSpPr/>
          <p:nvPr/>
        </p:nvSpPr>
        <p:spPr>
          <a:xfrm rot="275944">
            <a:off x="11335404" y="5016737"/>
            <a:ext cx="5638801" cy="1668223"/>
          </a:xfrm>
          <a:prstGeom prst="wedgeRoundRectCallout">
            <a:avLst/>
          </a:prstGeom>
          <a:solidFill>
            <a:srgbClr val="00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LD Liaison available and supported when he was refusing medication. </a:t>
            </a:r>
            <a:r>
              <a:rPr lang="en-GB" kern="0" dirty="0">
                <a:solidFill>
                  <a:srgbClr val="000000"/>
                </a:solidFill>
                <a:latin typeface="Calibri" panose="020F0502020204030204" pitchFamily="34" charset="0"/>
                <a:ea typeface="Times New Roman" panose="02020603050405020304" pitchFamily="18" charset="0"/>
              </a:rPr>
              <a:t>C</a:t>
            </a:r>
            <a:r>
              <a:rPr lang="en-GB" sz="1800" kern="0" dirty="0">
                <a:solidFill>
                  <a:srgbClr val="000000"/>
                </a:solidFill>
                <a:effectLst/>
                <a:latin typeface="Calibri" panose="020F0502020204030204" pitchFamily="34" charset="0"/>
                <a:ea typeface="Times New Roman" panose="02020603050405020304" pitchFamily="18" charset="0"/>
              </a:rPr>
              <a:t>overt medication policy available. Implemented following the persistence of the LD liaison nurse. Liaison LD had regular input during each of his hospital admissions and advocated well.</a:t>
            </a:r>
            <a:endParaRPr lang="en-GB" sz="2000" b="1" i="1" dirty="0">
              <a:solidFill>
                <a:schemeClr val="tx1"/>
              </a:solidFill>
              <a:latin typeface="Aptos" panose="020B0004020202020204" pitchFamily="34" charset="0"/>
              <a:cs typeface="Arial" panose="020B0604020202020204" pitchFamily="34" charset="0"/>
            </a:endParaRPr>
          </a:p>
        </p:txBody>
      </p:sp>
      <p:sp>
        <p:nvSpPr>
          <p:cNvPr id="13" name="Speech Bubble: Rectangle with Corners Rounded 12">
            <a:extLst>
              <a:ext uri="{FF2B5EF4-FFF2-40B4-BE49-F238E27FC236}">
                <a16:creationId xmlns:a16="http://schemas.microsoft.com/office/drawing/2014/main" id="{1C4678B6-DD9D-1356-5338-70E7133719D2}"/>
              </a:ext>
            </a:extLst>
          </p:cNvPr>
          <p:cNvSpPr/>
          <p:nvPr/>
        </p:nvSpPr>
        <p:spPr>
          <a:xfrm rot="21216750">
            <a:off x="1414988" y="4461129"/>
            <a:ext cx="5638801" cy="1094604"/>
          </a:xfrm>
          <a:prstGeom prst="wedgeRoundRectCallout">
            <a:avLst/>
          </a:prstGeom>
          <a:solidFill>
            <a:schemeClr val="accent3">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Advice on Speech and Language Therapy (</a:t>
            </a:r>
            <a:r>
              <a:rPr lang="en-GB" sz="1800" kern="0" dirty="0" err="1">
                <a:solidFill>
                  <a:srgbClr val="000000"/>
                </a:solidFill>
                <a:effectLst/>
                <a:latin typeface="Calibri" panose="020F0502020204030204" pitchFamily="34" charset="0"/>
                <a:ea typeface="Times New Roman" panose="02020603050405020304" pitchFamily="18" charset="0"/>
              </a:rPr>
              <a:t>SaLT</a:t>
            </a:r>
            <a:r>
              <a:rPr lang="en-GB" sz="1800" kern="0" dirty="0">
                <a:solidFill>
                  <a:srgbClr val="000000"/>
                </a:solidFill>
                <a:effectLst/>
                <a:latin typeface="Calibri" panose="020F0502020204030204" pitchFamily="34" charset="0"/>
                <a:ea typeface="Times New Roman" panose="02020603050405020304" pitchFamily="18" charset="0"/>
              </a:rPr>
              <a:t>) requirements for people with LD was provided for care staff. The SaBP </a:t>
            </a:r>
            <a:r>
              <a:rPr lang="en-GB" sz="1800" kern="0" dirty="0" err="1">
                <a:solidFill>
                  <a:srgbClr val="000000"/>
                </a:solidFill>
                <a:effectLst/>
                <a:latin typeface="Calibri" panose="020F0502020204030204" pitchFamily="34" charset="0"/>
                <a:ea typeface="Times New Roman" panose="02020603050405020304" pitchFamily="18" charset="0"/>
              </a:rPr>
              <a:t>SaLT</a:t>
            </a:r>
            <a:r>
              <a:rPr lang="en-GB" sz="1800" kern="0" dirty="0">
                <a:solidFill>
                  <a:srgbClr val="000000"/>
                </a:solidFill>
                <a:effectLst/>
                <a:latin typeface="Calibri" panose="020F0502020204030204" pitchFamily="34" charset="0"/>
                <a:ea typeface="Times New Roman" panose="02020603050405020304" pitchFamily="18" charset="0"/>
              </a:rPr>
              <a:t> team ran a course with Frimley Park Hospital which was well attended.</a:t>
            </a:r>
            <a:endParaRPr lang="en-GB" sz="2000" b="1" i="1" dirty="0">
              <a:solidFill>
                <a:schemeClr val="tx1"/>
              </a:solidFill>
              <a:latin typeface="Aptos" panose="020B0004020202020204" pitchFamily="34" charset="0"/>
              <a:cs typeface="Arial" panose="020B0604020202020204" pitchFamily="34" charset="0"/>
            </a:endParaRPr>
          </a:p>
        </p:txBody>
      </p:sp>
      <p:sp>
        <p:nvSpPr>
          <p:cNvPr id="15" name="Speech Bubble: Rectangle with Corners Rounded 14">
            <a:extLst>
              <a:ext uri="{FF2B5EF4-FFF2-40B4-BE49-F238E27FC236}">
                <a16:creationId xmlns:a16="http://schemas.microsoft.com/office/drawing/2014/main" id="{B5BC1B4C-AB7B-FEF4-0C2B-D901BF262BDE}"/>
              </a:ext>
            </a:extLst>
          </p:cNvPr>
          <p:cNvSpPr/>
          <p:nvPr/>
        </p:nvSpPr>
        <p:spPr>
          <a:xfrm>
            <a:off x="6428604" y="2487242"/>
            <a:ext cx="5638801" cy="1092277"/>
          </a:xfrm>
          <a:prstGeom prst="wedgeRoundRectCallou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During hospital admissions, he was seen by several specialist teams providing good care for his changing medical conditions.</a:t>
            </a:r>
            <a:endParaRPr lang="en-GB" sz="2000" b="1" i="1" dirty="0">
              <a:solidFill>
                <a:schemeClr val="tx1"/>
              </a:solidFill>
              <a:latin typeface="Aptos" panose="020B0004020202020204" pitchFamily="34" charset="0"/>
              <a:cs typeface="Arial" panose="020B0604020202020204" pitchFamily="34" charset="0"/>
            </a:endParaRPr>
          </a:p>
        </p:txBody>
      </p:sp>
      <p:sp>
        <p:nvSpPr>
          <p:cNvPr id="16" name="Speech Bubble: Rectangle with Corners Rounded 15">
            <a:extLst>
              <a:ext uri="{FF2B5EF4-FFF2-40B4-BE49-F238E27FC236}">
                <a16:creationId xmlns:a16="http://schemas.microsoft.com/office/drawing/2014/main" id="{5B3039EE-D1FB-59EE-5546-BDD4EE61BF1F}"/>
              </a:ext>
            </a:extLst>
          </p:cNvPr>
          <p:cNvSpPr/>
          <p:nvPr/>
        </p:nvSpPr>
        <p:spPr>
          <a:xfrm rot="205146">
            <a:off x="2895600" y="7936925"/>
            <a:ext cx="4762501" cy="1092277"/>
          </a:xfrm>
          <a:prstGeom prst="wedgeRoundRectCallou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Care home were complimented for the excellent care provided and have also updated their resident checklists to include vaccines.</a:t>
            </a:r>
            <a:endParaRPr lang="en-GB" sz="2000" b="1" i="1" dirty="0">
              <a:solidFill>
                <a:schemeClr val="tx1"/>
              </a:solidFill>
              <a:latin typeface="Aptos" panose="020B0004020202020204" pitchFamily="34" charset="0"/>
              <a:cs typeface="Arial" panose="020B0604020202020204" pitchFamily="34" charset="0"/>
            </a:endParaRPr>
          </a:p>
        </p:txBody>
      </p:sp>
      <p:sp>
        <p:nvSpPr>
          <p:cNvPr id="19" name="Speech Bubble: Rectangle with Corners Rounded 18">
            <a:extLst>
              <a:ext uri="{FF2B5EF4-FFF2-40B4-BE49-F238E27FC236}">
                <a16:creationId xmlns:a16="http://schemas.microsoft.com/office/drawing/2014/main" id="{A5789F68-CE43-4942-5873-0EC5B114EEED}"/>
              </a:ext>
            </a:extLst>
          </p:cNvPr>
          <p:cNvSpPr/>
          <p:nvPr/>
        </p:nvSpPr>
        <p:spPr>
          <a:xfrm>
            <a:off x="8077199" y="7652126"/>
            <a:ext cx="4477826" cy="1374365"/>
          </a:xfrm>
          <a:prstGeom prst="wedgeRoundRectCallou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kern="0" dirty="0">
                <a:solidFill>
                  <a:srgbClr val="000000"/>
                </a:solidFill>
                <a:effectLst/>
                <a:latin typeface="Calibri" panose="020F0502020204030204" pitchFamily="34" charset="0"/>
                <a:ea typeface="Times New Roman" panose="02020603050405020304" pitchFamily="18" charset="0"/>
              </a:rPr>
              <a:t>Following diagnosis with type 2 diabetes his amended diet resulted in his weight returning to normal range and the diabetes being well controlled with just diet.</a:t>
            </a:r>
            <a:endParaRPr lang="en-GB" sz="2000" b="1" i="1" dirty="0">
              <a:solidFill>
                <a:schemeClr val="tx1"/>
              </a:solidFill>
              <a:latin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066317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8874BB85-62CC-9156-2AD0-D39AFBF5108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56227" y="494610"/>
            <a:ext cx="1288773" cy="1010488"/>
          </a:xfrm>
          <a:prstGeom prst="rect">
            <a:avLst/>
          </a:prstGeom>
          <a:noFill/>
          <a:ln>
            <a:noFill/>
          </a:ln>
        </p:spPr>
      </p:pic>
      <p:pic>
        <p:nvPicPr>
          <p:cNvPr id="3" name="Picture 2" descr="Shape, rectangle&#10;&#10;Description automatically generated">
            <a:extLst>
              <a:ext uri="{FF2B5EF4-FFF2-40B4-BE49-F238E27FC236}">
                <a16:creationId xmlns:a16="http://schemas.microsoft.com/office/drawing/2014/main" id="{F90FB476-E3A6-77FD-0F54-0041FC7781BA}"/>
              </a:ext>
            </a:extLst>
          </p:cNvPr>
          <p:cNvPicPr>
            <a:picLocks noChangeAspect="1"/>
          </p:cNvPicPr>
          <p:nvPr/>
        </p:nvPicPr>
        <p:blipFill rotWithShape="1">
          <a:blip r:embed="rId3"/>
          <a:srcRect b="82501"/>
          <a:stretch/>
        </p:blipFill>
        <p:spPr bwMode="auto">
          <a:xfrm>
            <a:off x="1219200" y="9375483"/>
            <a:ext cx="15925800" cy="219942"/>
          </a:xfrm>
          <a:prstGeom prst="rect">
            <a:avLst/>
          </a:prstGeom>
          <a:ln>
            <a:noFill/>
          </a:ln>
          <a:extLst>
            <a:ext uri="{53640926-AAD7-44D8-BBD7-CCE9431645EC}">
              <a14:shadowObscured xmlns:a14="http://schemas.microsoft.com/office/drawing/2010/main"/>
            </a:ext>
          </a:extLst>
        </p:spPr>
      </p:pic>
      <p:sp>
        <p:nvSpPr>
          <p:cNvPr id="4" name="TextBox 4">
            <a:extLst>
              <a:ext uri="{FF2B5EF4-FFF2-40B4-BE49-F238E27FC236}">
                <a16:creationId xmlns:a16="http://schemas.microsoft.com/office/drawing/2014/main" id="{EB2E5E25-05A4-644B-9E31-8353B0E06B21}"/>
              </a:ext>
            </a:extLst>
          </p:cNvPr>
          <p:cNvSpPr txBox="1"/>
          <p:nvPr/>
        </p:nvSpPr>
        <p:spPr>
          <a:xfrm>
            <a:off x="1028700" y="9595424"/>
            <a:ext cx="16344900" cy="384721"/>
          </a:xfrm>
          <a:prstGeom prst="rect">
            <a:avLst/>
          </a:prstGeom>
        </p:spPr>
        <p:txBody>
          <a:bodyPr wrap="square" lIns="0" tIns="0" rIns="0" bIns="0" rtlCol="0" anchor="t">
            <a:spAutoFit/>
          </a:bodyPr>
          <a:lstStyle/>
          <a:p>
            <a:pPr algn="ctr">
              <a:lnSpc>
                <a:spcPts val="3021"/>
              </a:lnSpc>
            </a:pPr>
            <a:r>
              <a:rPr lang="en-US" sz="2158" dirty="0">
                <a:solidFill>
                  <a:srgbClr val="000000"/>
                </a:solidFill>
                <a:latin typeface="Raavi" panose="020B0502040204020203" pitchFamily="34" charset="0"/>
                <a:cs typeface="Raavi" panose="020B0502040204020203" pitchFamily="34" charset="0"/>
              </a:rPr>
              <a:t>Bracknell Forest      North East Hampshire and Farnham       Royal Borough of Windsor and Maidenhead        Slough        Surrey Heath </a:t>
            </a:r>
          </a:p>
        </p:txBody>
      </p:sp>
      <p:sp>
        <p:nvSpPr>
          <p:cNvPr id="5" name="TextBox 4">
            <a:extLst>
              <a:ext uri="{FF2B5EF4-FFF2-40B4-BE49-F238E27FC236}">
                <a16:creationId xmlns:a16="http://schemas.microsoft.com/office/drawing/2014/main" id="{CA60E640-497A-B271-799D-6B2E454EE7A9}"/>
              </a:ext>
            </a:extLst>
          </p:cNvPr>
          <p:cNvSpPr txBox="1"/>
          <p:nvPr/>
        </p:nvSpPr>
        <p:spPr>
          <a:xfrm>
            <a:off x="1600200" y="666996"/>
            <a:ext cx="5826147" cy="461665"/>
          </a:xfrm>
          <a:prstGeom prst="rect">
            <a:avLst/>
          </a:prstGeom>
          <a:noFill/>
        </p:spPr>
        <p:txBody>
          <a:bodyPr wrap="none" rtlCol="0">
            <a:spAutoFit/>
          </a:bodyPr>
          <a:lstStyle/>
          <a:p>
            <a:r>
              <a:rPr lang="en-GB" sz="2400" b="1" dirty="0">
                <a:latin typeface="Aptos" panose="020B0004020202020204" pitchFamily="34" charset="0"/>
                <a:cs typeface="Arial" panose="020B0604020202020204" pitchFamily="34" charset="0"/>
              </a:rPr>
              <a:t>Further resources and training available:</a:t>
            </a:r>
          </a:p>
        </p:txBody>
      </p:sp>
      <p:sp>
        <p:nvSpPr>
          <p:cNvPr id="7" name="TextBox 6">
            <a:extLst>
              <a:ext uri="{FF2B5EF4-FFF2-40B4-BE49-F238E27FC236}">
                <a16:creationId xmlns:a16="http://schemas.microsoft.com/office/drawing/2014/main" id="{C39D6672-4BB9-55EA-E6F1-D61B1299E5B9}"/>
              </a:ext>
            </a:extLst>
          </p:cNvPr>
          <p:cNvSpPr txBox="1"/>
          <p:nvPr/>
        </p:nvSpPr>
        <p:spPr>
          <a:xfrm>
            <a:off x="1563757" y="1264201"/>
            <a:ext cx="15087600" cy="7800340"/>
          </a:xfrm>
          <a:prstGeom prst="rect">
            <a:avLst/>
          </a:prstGeom>
          <a:noFill/>
        </p:spPr>
        <p:txBody>
          <a:bodyPr wrap="square" rtlCol="0">
            <a:spAutoFit/>
          </a:bodyPr>
          <a:lstStyle/>
          <a:p>
            <a:pPr>
              <a:lnSpc>
                <a:spcPct val="107000"/>
              </a:lnSpc>
              <a:spcAft>
                <a:spcPts val="800"/>
              </a:spcAft>
            </a:pPr>
            <a:r>
              <a:rPr lang="en-GB" b="1" kern="100" dirty="0">
                <a:effectLst/>
                <a:latin typeface="Aptos" panose="020B0004020202020204" pitchFamily="34" charset="0"/>
                <a:ea typeface="Calibri" panose="020F0502020204030204" pitchFamily="34" charset="0"/>
                <a:cs typeface="Arial" panose="020B0604020202020204" pitchFamily="34" charset="0"/>
              </a:rPr>
              <a:t>Screening Materials:</a:t>
            </a: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Cervical cancer screening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4"/>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5"/>
              </a:rPr>
              <a:t>vimeo.com/769007467/a7cb5e2ef9</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Breast cancer screening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6"/>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7"/>
              </a:rPr>
              <a:t>vimeo.com/769006029/3b509bd6bf</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Annual Health Check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8"/>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9"/>
              </a:rPr>
              <a:t>vimeo.com/769003679/a92801765f</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Annual Health Check (Makaton version)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0"/>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1"/>
              </a:rPr>
              <a:t>vimeo.com/806387559/3721239f2c</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Bowel Cancer screening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2"/>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3"/>
              </a:rPr>
              <a:t>vimeo.com/769004795</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Breast follow up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4"/>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5"/>
              </a:rPr>
              <a:t>vimeo.com/832083432?share=copy</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Cervical follow up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6"/>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7"/>
              </a:rPr>
              <a:t>vimeo.com/832081270?share=copy</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Colposcopy Treatment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8"/>
              </a:rPr>
              <a:t>https://</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19"/>
              </a:rPr>
              <a:t>vimeo.com/832088080?share=copy</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Bowel follow up video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20"/>
              </a:rPr>
              <a:t>https://vimeo.com/832086347?share=copy</a:t>
            </a:r>
            <a:endPar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GB" sz="1800" u="sng" kern="100"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LeDeR</a:t>
            </a:r>
            <a:r>
              <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1"/>
              </a:rPr>
              <a:t> – Resource</a:t>
            </a:r>
            <a:endParaRPr lang="en-GB" sz="18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GB" u="sng" kern="100" dirty="0">
              <a:solidFill>
                <a:srgbClr val="0563C1"/>
              </a:solidFill>
              <a:latin typeface="Aptos" panose="020B0004020202020204" pitchFamily="34" charset="0"/>
              <a:ea typeface="Calibri" panose="020F0502020204030204" pitchFamily="34" charset="0"/>
              <a:cs typeface="Arial" panose="020B0604020202020204" pitchFamily="34" charset="0"/>
            </a:endParaRPr>
          </a:p>
          <a:p>
            <a:r>
              <a:rPr lang="en-GB" b="1" kern="100" dirty="0">
                <a:effectLst/>
                <a:latin typeface="Aptos" panose="020B0004020202020204" pitchFamily="34" charset="0"/>
                <a:ea typeface="Calibri" panose="020F0502020204030204" pitchFamily="34" charset="0"/>
                <a:cs typeface="Arial" panose="020B0604020202020204" pitchFamily="34" charset="0"/>
              </a:rPr>
              <a:t>Easy Read Leaflets for use in Primary Care</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To promote and support equitable and high-quality services, NHS England have resources available at </a:t>
            </a:r>
            <a:r>
              <a:rPr lang="en-GB" u="sng" kern="100" dirty="0">
                <a:solidFill>
                  <a:srgbClr val="0563C1"/>
                </a:solidFill>
                <a:effectLst/>
                <a:latin typeface="Aptos" panose="020B0004020202020204" pitchFamily="34" charset="0"/>
                <a:ea typeface="Calibri" panose="020F0502020204030204" pitchFamily="34" charset="0"/>
                <a:cs typeface="Arial" panose="020B0604020202020204" pitchFamily="34" charset="0"/>
                <a:hlinkClick r:id="rId21"/>
              </a:rPr>
              <a:t>LeDeR - Resource Bank</a:t>
            </a:r>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There are a variety of Easy read guides and short films to help provide clarity and understanding to our populations.</a:t>
            </a:r>
          </a:p>
          <a:p>
            <a:pPr marL="285750" indent="-285750">
              <a:buFont typeface="Arial" panose="020B0604020202020204" pitchFamily="34" charset="0"/>
              <a:buChar char="•"/>
            </a:pPr>
            <a:r>
              <a:rPr lang="en-GB" kern="100" dirty="0">
                <a:effectLst/>
                <a:latin typeface="Aptos" panose="020B0004020202020204" pitchFamily="34" charset="0"/>
                <a:ea typeface="Calibri" panose="020F0502020204030204" pitchFamily="34" charset="0"/>
                <a:cs typeface="Arial" panose="020B0604020202020204" pitchFamily="34" charset="0"/>
              </a:rPr>
              <a:t>We encourage services to make use of any of the resources here that would help ensure people with learning disabilities and autistic people are supported to access the care and treatment they need.</a:t>
            </a:r>
          </a:p>
          <a:p>
            <a:r>
              <a:rPr lang="en-GB" kern="100" dirty="0">
                <a:effectLst/>
                <a:latin typeface="Aptos" panose="020B0004020202020204" pitchFamily="34" charset="0"/>
                <a:ea typeface="Calibri" panose="020F0502020204030204" pitchFamily="34" charset="0"/>
                <a:cs typeface="Arial" panose="020B0604020202020204" pitchFamily="34" charset="0"/>
              </a:rPr>
              <a:t> </a:t>
            </a:r>
          </a:p>
          <a:p>
            <a:endParaRPr lang="en-GB" kern="100" dirty="0">
              <a:effectLst/>
              <a:latin typeface="Aptos" panose="020B00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b="1" dirty="0">
                <a:solidFill>
                  <a:srgbClr val="030303"/>
                </a:solidFill>
                <a:effectLst/>
                <a:latin typeface="Aptos" panose="020B0004020202020204" pitchFamily="34" charset="0"/>
                <a:ea typeface="Aptos" panose="020B0004020202020204" pitchFamily="34" charset="0"/>
                <a:cs typeface="Arial" panose="020B0604020202020204" pitchFamily="34" charset="0"/>
              </a:rPr>
              <a:t>Health and Care Passport template and guidance - </a:t>
            </a:r>
            <a:r>
              <a:rPr lang="en-GB" dirty="0">
                <a:latin typeface="Aptos" panose="020B0004020202020204" pitchFamily="34" charset="0"/>
                <a:cs typeface="Arial" panose="020B0604020202020204" pitchFamily="34" charset="0"/>
                <a:hlinkClick r:id="rId22"/>
              </a:rPr>
              <a:t>NHS England » Health and care passports</a:t>
            </a:r>
            <a:r>
              <a:rPr lang="en-GB" dirty="0">
                <a:latin typeface="Aptos" panose="020B0004020202020204" pitchFamily="34" charset="0"/>
                <a:cs typeface="Arial" panose="020B0604020202020204" pitchFamily="34" charset="0"/>
              </a:rPr>
              <a:t> </a:t>
            </a:r>
          </a:p>
          <a:p>
            <a:pPr marL="285750" indent="-285750">
              <a:lnSpc>
                <a:spcPct val="107000"/>
              </a:lnSpc>
              <a:spcAft>
                <a:spcPts val="800"/>
              </a:spcAft>
              <a:buFont typeface="Arial" panose="020B0604020202020204" pitchFamily="34" charset="0"/>
              <a:buChar char="•"/>
            </a:pPr>
            <a:r>
              <a:rPr lang="en-GB" dirty="0">
                <a:solidFill>
                  <a:srgbClr val="030303"/>
                </a:solidFill>
                <a:effectLst/>
                <a:latin typeface="Aptos" panose="020B0004020202020204" pitchFamily="34" charset="0"/>
                <a:ea typeface="Aptos" panose="020B0004020202020204" pitchFamily="34" charset="0"/>
                <a:cs typeface="Arial" panose="020B0604020202020204" pitchFamily="34" charset="0"/>
              </a:rPr>
              <a:t>The </a:t>
            </a:r>
            <a:r>
              <a:rPr lang="en-GB" u="sng" dirty="0">
                <a:solidFill>
                  <a:srgbClr val="005EB8"/>
                </a:solidFill>
                <a:effectLst/>
                <a:latin typeface="Aptos" panose="020B0004020202020204" pitchFamily="34" charset="0"/>
                <a:ea typeface="Aptos" panose="020B0004020202020204" pitchFamily="34" charset="0"/>
                <a:cs typeface="Arial" panose="020B0604020202020204" pitchFamily="34" charset="0"/>
                <a:hlinkClick r:id="rId23"/>
              </a:rPr>
              <a:t>plain English</a:t>
            </a:r>
            <a:r>
              <a:rPr lang="en-GB" dirty="0">
                <a:solidFill>
                  <a:srgbClr val="030303"/>
                </a:solidFill>
                <a:effectLst/>
                <a:latin typeface="Aptos" panose="020B0004020202020204" pitchFamily="34" charset="0"/>
                <a:ea typeface="Aptos" panose="020B0004020202020204" pitchFamily="34" charset="0"/>
                <a:cs typeface="Arial" panose="020B0604020202020204" pitchFamily="34" charset="0"/>
              </a:rPr>
              <a:t> and </a:t>
            </a:r>
            <a:r>
              <a:rPr lang="en-GB" u="sng" dirty="0">
                <a:solidFill>
                  <a:srgbClr val="005EB8"/>
                </a:solidFill>
                <a:effectLst/>
                <a:latin typeface="Aptos" panose="020B0004020202020204" pitchFamily="34" charset="0"/>
                <a:ea typeface="Aptos" panose="020B0004020202020204" pitchFamily="34" charset="0"/>
                <a:cs typeface="Arial" panose="020B0604020202020204" pitchFamily="34" charset="0"/>
                <a:hlinkClick r:id="rId24"/>
              </a:rPr>
              <a:t>easy read</a:t>
            </a:r>
            <a:r>
              <a:rPr lang="en-GB" dirty="0">
                <a:solidFill>
                  <a:srgbClr val="030303"/>
                </a:solidFill>
                <a:effectLst/>
                <a:latin typeface="Aptos" panose="020B0004020202020204" pitchFamily="34" charset="0"/>
                <a:ea typeface="Aptos" panose="020B0004020202020204" pitchFamily="34" charset="0"/>
                <a:cs typeface="Arial" panose="020B0604020202020204" pitchFamily="34" charset="0"/>
              </a:rPr>
              <a:t> guidance on how to the complete the health and care passport template is for people with a learning disability, autistic people, their families and carers.</a:t>
            </a:r>
          </a:p>
        </p:txBody>
      </p:sp>
    </p:spTree>
    <p:extLst>
      <p:ext uri="{BB962C8B-B14F-4D97-AF65-F5344CB8AC3E}">
        <p14:creationId xmlns:p14="http://schemas.microsoft.com/office/powerpoint/2010/main" val="2289974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otalTime>1788</TotalTime>
  <Words>2718</Words>
  <Application>Microsoft Office PowerPoint</Application>
  <PresentationFormat>Custom</PresentationFormat>
  <Paragraphs>132</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Raavi</vt:lpstr>
      <vt:lpstr>Symbol</vt:lpstr>
      <vt:lpstr>Arial</vt:lpstr>
      <vt:lpstr>Calibri</vt:lpstr>
      <vt:lpstr>Aptos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Bracknell North East Hampshire and Farnham Royal Borough of Windsor and Maidenhead Slough Surrey Heath</dc:title>
  <dc:creator>Davies Ellie</dc:creator>
  <cp:lastModifiedBy>FOAN, Zoe (NHS FRIMLEY ICB - D4U1Y)</cp:lastModifiedBy>
  <cp:revision>79</cp:revision>
  <dcterms:created xsi:type="dcterms:W3CDTF">2006-08-16T00:00:00Z</dcterms:created>
  <dcterms:modified xsi:type="dcterms:W3CDTF">2025-02-25T17:01:12Z</dcterms:modified>
  <dc:identifier>DAEaadcxvHA</dc:identifier>
</cp:coreProperties>
</file>