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handoutMasterIdLst>
    <p:handoutMasterId r:id="rId6"/>
  </p:handoutMasterIdLst>
  <p:sldIdLst>
    <p:sldId id="256" r:id="rId5"/>
  </p:sldIdLst>
  <p:sldSz cx="21386800" cy="30279975"/>
  <p:notesSz cx="7010400" cy="92964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537">
          <p15:clr>
            <a:srgbClr val="A4A3A4"/>
          </p15:clr>
        </p15:guide>
        <p15:guide id="2" pos="6736">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D8FE92B-EB17-83D4-6CCB-99363E1A733C}" name="JAWAD, Sundus (NHS FRIMLEY ICB - D4U1Y)" initials="SJ" userId="S::sundus.jawad@nhs.net::294d7631-0f5a-4fde-a343-de8572d6992b" providerId="AD"/>
  <p188:author id="{41A1D6DB-9C6F-1715-E144-37149AFC47BF}" name="BEST, Dawn (NHS FRIMLEY ICB - D4U1Y)" initials="DB" userId="S::dawnbest@nhs.net::f4f1f43b-1c1d-4baa-9526-a976453d0d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tie Lean" initials="KL"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1" autoAdjust="0"/>
    <p:restoredTop sz="94676" autoAdjust="0"/>
  </p:normalViewPr>
  <p:slideViewPr>
    <p:cSldViewPr>
      <p:cViewPr>
        <p:scale>
          <a:sx n="50" d="100"/>
          <a:sy n="50" d="100"/>
        </p:scale>
        <p:origin x="1248" y="-4434"/>
      </p:cViewPr>
      <p:guideLst>
        <p:guide orient="horz" pos="9537"/>
        <p:guide pos="673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baseline="0">
                <a:solidFill>
                  <a:schemeClr val="dk1">
                    <a:lumMod val="75000"/>
                    <a:lumOff val="25000"/>
                  </a:schemeClr>
                </a:solidFill>
                <a:latin typeface="+mn-lt"/>
                <a:ea typeface="+mn-ea"/>
                <a:cs typeface="+mn-cs"/>
              </a:defRPr>
            </a:pPr>
            <a:r>
              <a:rPr lang="en-GB" sz="1400"/>
              <a:t>Percentage of LD care home patients prescribed psychotropic medicines</a:t>
            </a:r>
          </a:p>
        </c:rich>
      </c:tx>
      <c:layout>
        <c:manualLayout>
          <c:xMode val="edge"/>
          <c:yMode val="edge"/>
          <c:x val="0.1746785059600991"/>
          <c:y val="9.4786729857819912E-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explosion val="2"/>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6CEB-4F16-8C52-9D01D2C43068}"/>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6CEB-4F16-8C52-9D01D2C43068}"/>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'drug data'!$A$6:$A$7</c:f>
              <c:strCache>
                <c:ptCount val="2"/>
                <c:pt idx="0">
                  <c:v>without Rx for Psychotropic drug </c:v>
                </c:pt>
                <c:pt idx="1">
                  <c:v>With Rx for Psychotropic drug(s)</c:v>
                </c:pt>
              </c:strCache>
            </c:strRef>
          </c:cat>
          <c:val>
            <c:numRef>
              <c:f>'drug data'!$B$6:$B$7</c:f>
              <c:numCache>
                <c:formatCode>General</c:formatCode>
                <c:ptCount val="2"/>
                <c:pt idx="0">
                  <c:v>9</c:v>
                </c:pt>
                <c:pt idx="1">
                  <c:v>23</c:v>
                </c:pt>
              </c:numCache>
            </c:numRef>
          </c:val>
          <c:extLst>
            <c:ext xmlns:c16="http://schemas.microsoft.com/office/drawing/2014/chart" uri="{C3380CC4-5D6E-409C-BE32-E72D297353CC}">
              <c16:uniqueId val="{00000004-6CEB-4F16-8C52-9D01D2C43068}"/>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76345783914205412"/>
          <c:y val="0.59668196688684061"/>
          <c:w val="0.21106665591247828"/>
          <c:h val="0.37519821870607406"/>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2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1440" b="0" i="0" u="none" strike="noStrike" kern="1200" spc="0" baseline="0">
                <a:solidFill>
                  <a:schemeClr val="tx1"/>
                </a:solidFill>
                <a:latin typeface="+mn-lt"/>
                <a:ea typeface="+mn-ea"/>
                <a:cs typeface="+mn-cs"/>
              </a:defRPr>
            </a:pPr>
            <a:r>
              <a:rPr lang="en-GB" sz="1400" b="1" dirty="0"/>
              <a:t>Number of patients prescribed multiple psychotropic drugs</a:t>
            </a:r>
          </a:p>
        </c:rich>
      </c:tx>
      <c:overlay val="0"/>
      <c:spPr>
        <a:noFill/>
        <a:ln>
          <a:noFill/>
        </a:ln>
        <a:effectLst/>
      </c:spPr>
      <c:txPr>
        <a:bodyPr rot="0" spcFirstLastPara="1" vertOverflow="ellipsis" vert="horz" wrap="square" anchor="ctr" anchorCtr="1"/>
        <a:lstStyle/>
        <a:p>
          <a:pPr algn="ctr" rtl="0">
            <a:defRPr sz="144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'drug data'!$B$37</c:f>
              <c:strCache>
                <c:ptCount val="1"/>
                <c:pt idx="0">
                  <c:v>no. of pts</c:v>
                </c:pt>
              </c:strCache>
            </c:strRef>
          </c:tx>
          <c:spPr>
            <a:solidFill>
              <a:schemeClr val="accent1"/>
            </a:solidFill>
            <a:ln>
              <a:noFill/>
            </a:ln>
            <a:effectLst/>
          </c:spPr>
          <c:invertIfNegative val="0"/>
          <c:cat>
            <c:numRef>
              <c:f>'drug data'!$A$38:$A$43</c:f>
              <c:numCache>
                <c:formatCode>General</c:formatCode>
                <c:ptCount val="6"/>
                <c:pt idx="0">
                  <c:v>1</c:v>
                </c:pt>
                <c:pt idx="1">
                  <c:v>2</c:v>
                </c:pt>
                <c:pt idx="2">
                  <c:v>3</c:v>
                </c:pt>
                <c:pt idx="3">
                  <c:v>4</c:v>
                </c:pt>
                <c:pt idx="4">
                  <c:v>5</c:v>
                </c:pt>
                <c:pt idx="5">
                  <c:v>6</c:v>
                </c:pt>
              </c:numCache>
            </c:numRef>
          </c:cat>
          <c:val>
            <c:numRef>
              <c:f>'drug data'!$B$38:$B$43</c:f>
              <c:numCache>
                <c:formatCode>General</c:formatCode>
                <c:ptCount val="6"/>
                <c:pt idx="0">
                  <c:v>9</c:v>
                </c:pt>
                <c:pt idx="1">
                  <c:v>7</c:v>
                </c:pt>
                <c:pt idx="2">
                  <c:v>5</c:v>
                </c:pt>
                <c:pt idx="3">
                  <c:v>1</c:v>
                </c:pt>
                <c:pt idx="5">
                  <c:v>1</c:v>
                </c:pt>
              </c:numCache>
            </c:numRef>
          </c:val>
          <c:extLst>
            <c:ext xmlns:c16="http://schemas.microsoft.com/office/drawing/2014/chart" uri="{C3380CC4-5D6E-409C-BE32-E72D297353CC}">
              <c16:uniqueId val="{00000000-7D66-4ED7-BF0D-3721C2E18A84}"/>
            </c:ext>
          </c:extLst>
        </c:ser>
        <c:dLbls>
          <c:showLegendKey val="0"/>
          <c:showVal val="0"/>
          <c:showCatName val="0"/>
          <c:showSerName val="0"/>
          <c:showPercent val="0"/>
          <c:showBubbleSize val="0"/>
        </c:dLbls>
        <c:gapWidth val="219"/>
        <c:overlap val="-27"/>
        <c:axId val="36406256"/>
        <c:axId val="6108912"/>
      </c:barChart>
      <c:catAx>
        <c:axId val="36406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108912"/>
        <c:crosses val="autoZero"/>
        <c:auto val="1"/>
        <c:lblAlgn val="ctr"/>
        <c:lblOffset val="100"/>
        <c:noMultiLvlLbl val="0"/>
      </c:catAx>
      <c:valAx>
        <c:axId val="6108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36406256"/>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r>
              <a:rPr lang="en-GB" b="1" dirty="0"/>
              <a:t>Chart showing the frequency of  each indication for prescribing of psychotropics</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'drug data'!$B$96</c:f>
              <c:strCache>
                <c:ptCount val="1"/>
                <c:pt idx="0">
                  <c:v>no of pts</c:v>
                </c:pt>
              </c:strCache>
            </c:strRef>
          </c:tx>
          <c:spPr>
            <a:solidFill>
              <a:schemeClr val="accent1"/>
            </a:solidFill>
            <a:ln>
              <a:noFill/>
            </a:ln>
            <a:effectLst/>
          </c:spPr>
          <c:invertIfNegative val="0"/>
          <c:cat>
            <c:strRef>
              <c:f>'drug data'!$A$97:$A$101</c:f>
              <c:strCache>
                <c:ptCount val="5"/>
                <c:pt idx="0">
                  <c:v>sleeping problems</c:v>
                </c:pt>
                <c:pt idx="1">
                  <c:v>epilepsy</c:v>
                </c:pt>
                <c:pt idx="2">
                  <c:v>challenging behaviours</c:v>
                </c:pt>
                <c:pt idx="3">
                  <c:v>bipolar disorders</c:v>
                </c:pt>
                <c:pt idx="4">
                  <c:v>no clear indication</c:v>
                </c:pt>
              </c:strCache>
            </c:strRef>
          </c:cat>
          <c:val>
            <c:numRef>
              <c:f>'drug data'!$B$97:$B$101</c:f>
              <c:numCache>
                <c:formatCode>General</c:formatCode>
                <c:ptCount val="5"/>
                <c:pt idx="0">
                  <c:v>3</c:v>
                </c:pt>
                <c:pt idx="1">
                  <c:v>13</c:v>
                </c:pt>
                <c:pt idx="2">
                  <c:v>8</c:v>
                </c:pt>
                <c:pt idx="3">
                  <c:v>2</c:v>
                </c:pt>
                <c:pt idx="4">
                  <c:v>19</c:v>
                </c:pt>
              </c:numCache>
            </c:numRef>
          </c:val>
          <c:extLst>
            <c:ext xmlns:c16="http://schemas.microsoft.com/office/drawing/2014/chart" uri="{C3380CC4-5D6E-409C-BE32-E72D297353CC}">
              <c16:uniqueId val="{00000000-57E2-47D3-B57F-2DAFFD0EBBD9}"/>
            </c:ext>
          </c:extLst>
        </c:ser>
        <c:dLbls>
          <c:showLegendKey val="0"/>
          <c:showVal val="0"/>
          <c:showCatName val="0"/>
          <c:showSerName val="0"/>
          <c:showPercent val="0"/>
          <c:showBubbleSize val="0"/>
        </c:dLbls>
        <c:gapWidth val="219"/>
        <c:overlap val="-27"/>
        <c:axId val="1709499759"/>
        <c:axId val="1709512239"/>
      </c:barChart>
      <c:catAx>
        <c:axId val="17094997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709512239"/>
        <c:crosses val="autoZero"/>
        <c:auto val="1"/>
        <c:lblAlgn val="ctr"/>
        <c:lblOffset val="100"/>
        <c:noMultiLvlLbl val="0"/>
      </c:catAx>
      <c:valAx>
        <c:axId val="170951223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7094997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0FDCFF0A-D828-4698-A800-39420D419C38}" type="datetimeFigureOut">
              <a:rPr lang="en-GB" smtClean="0"/>
              <a:t>06/11/2024</a:t>
            </a:fld>
            <a:endParaRPr lang="en-GB"/>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12F85EBC-FC29-4EAA-BAD4-E7AAD31E1783}" type="slidenum">
              <a:rPr lang="en-GB" smtClean="0"/>
              <a:t>‹#›</a:t>
            </a:fld>
            <a:endParaRPr lang="en-GB"/>
          </a:p>
        </p:txBody>
      </p:sp>
    </p:spTree>
    <p:extLst>
      <p:ext uri="{BB962C8B-B14F-4D97-AF65-F5344CB8AC3E}">
        <p14:creationId xmlns:p14="http://schemas.microsoft.com/office/powerpoint/2010/main" val="9070644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4"/>
            <a:ext cx="18178780" cy="6490568"/>
          </a:xfrm>
        </p:spPr>
        <p:txBody>
          <a:bodyPr/>
          <a:lstStyle/>
          <a:p>
            <a:r>
              <a:rPr lang="en-US"/>
              <a:t>Click to edit Master title style</a:t>
            </a:r>
            <a:endParaRPr lang="en-GB"/>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1F5246D-BFA8-4473-81F3-8497BF31B4D3}" type="datetimeFigureOut">
              <a:rPr lang="en-GB" smtClean="0"/>
              <a:t>06/11/2024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F4A51D-6B78-4809-BF98-FB8CE48E40AE}" type="slidenum">
              <a:rPr lang="en-GB" smtClean="0"/>
              <a:t>‹#›</a:t>
            </a:fld>
            <a:endParaRPr lang="en-GB"/>
          </a:p>
        </p:txBody>
      </p:sp>
    </p:spTree>
    <p:extLst>
      <p:ext uri="{BB962C8B-B14F-4D97-AF65-F5344CB8AC3E}">
        <p14:creationId xmlns:p14="http://schemas.microsoft.com/office/powerpoint/2010/main" val="3114548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F5246D-BFA8-4473-81F3-8497BF31B4D3}" type="datetimeFigureOut">
              <a:rPr lang="en-GB" smtClean="0"/>
              <a:t>06/11/2024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F4A51D-6B78-4809-BF98-FB8CE48E40AE}" type="slidenum">
              <a:rPr lang="en-GB" smtClean="0"/>
              <a:t>‹#›</a:t>
            </a:fld>
            <a:endParaRPr lang="en-GB"/>
          </a:p>
        </p:txBody>
      </p:sp>
    </p:spTree>
    <p:extLst>
      <p:ext uri="{BB962C8B-B14F-4D97-AF65-F5344CB8AC3E}">
        <p14:creationId xmlns:p14="http://schemas.microsoft.com/office/powerpoint/2010/main" val="2630538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629071" y="1619141"/>
            <a:ext cx="3609024" cy="34443472"/>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02007" y="1619141"/>
            <a:ext cx="10470622" cy="3444347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F5246D-BFA8-4473-81F3-8497BF31B4D3}" type="datetimeFigureOut">
              <a:rPr lang="en-GB" smtClean="0"/>
              <a:t>06/11/2024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F4A51D-6B78-4809-BF98-FB8CE48E40AE}" type="slidenum">
              <a:rPr lang="en-GB" smtClean="0"/>
              <a:t>‹#›</a:t>
            </a:fld>
            <a:endParaRPr lang="en-GB"/>
          </a:p>
        </p:txBody>
      </p:sp>
    </p:spTree>
    <p:extLst>
      <p:ext uri="{BB962C8B-B14F-4D97-AF65-F5344CB8AC3E}">
        <p14:creationId xmlns:p14="http://schemas.microsoft.com/office/powerpoint/2010/main" val="4094828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F5246D-BFA8-4473-81F3-8497BF31B4D3}" type="datetimeFigureOut">
              <a:rPr lang="en-GB" smtClean="0"/>
              <a:t>06/11/2024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F4A51D-6B78-4809-BF98-FB8CE48E40AE}" type="slidenum">
              <a:rPr lang="en-GB" smtClean="0"/>
              <a:t>‹#›</a:t>
            </a:fld>
            <a:endParaRPr lang="en-GB"/>
          </a:p>
        </p:txBody>
      </p:sp>
    </p:spTree>
    <p:extLst>
      <p:ext uri="{BB962C8B-B14F-4D97-AF65-F5344CB8AC3E}">
        <p14:creationId xmlns:p14="http://schemas.microsoft.com/office/powerpoint/2010/main" val="1153565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1" y="19457689"/>
            <a:ext cx="18178780" cy="6013939"/>
          </a:xfrm>
        </p:spPr>
        <p:txBody>
          <a:bodyPr anchor="t"/>
          <a:lstStyle>
            <a:lvl1pPr algn="l">
              <a:defRPr sz="12900" b="1" cap="all"/>
            </a:lvl1pPr>
          </a:lstStyle>
          <a:p>
            <a:r>
              <a:rPr lang="en-US"/>
              <a:t>Click to edit Master title style</a:t>
            </a:r>
            <a:endParaRPr lang="en-GB"/>
          </a:p>
        </p:txBody>
      </p:sp>
      <p:sp>
        <p:nvSpPr>
          <p:cNvPr id="3" name="Text Placeholder 2"/>
          <p:cNvSpPr>
            <a:spLocks noGrp="1"/>
          </p:cNvSpPr>
          <p:nvPr>
            <p:ph type="body" idx="1"/>
          </p:nvPr>
        </p:nvSpPr>
        <p:spPr>
          <a:xfrm>
            <a:off x="1689411" y="12833949"/>
            <a:ext cx="18178780" cy="6623741"/>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1F5246D-BFA8-4473-81F3-8497BF31B4D3}" type="datetimeFigureOut">
              <a:rPr lang="en-GB" smtClean="0"/>
              <a:t>06/11/2024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F4A51D-6B78-4809-BF98-FB8CE48E40AE}" type="slidenum">
              <a:rPr lang="en-GB" smtClean="0"/>
              <a:t>‹#›</a:t>
            </a:fld>
            <a:endParaRPr lang="en-GB"/>
          </a:p>
        </p:txBody>
      </p:sp>
    </p:spTree>
    <p:extLst>
      <p:ext uri="{BB962C8B-B14F-4D97-AF65-F5344CB8AC3E}">
        <p14:creationId xmlns:p14="http://schemas.microsoft.com/office/powerpoint/2010/main" val="2659297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02006" y="9420438"/>
            <a:ext cx="7039822" cy="26642176"/>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8198275" y="9420438"/>
            <a:ext cx="7039822" cy="26642176"/>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1F5246D-BFA8-4473-81F3-8497BF31B4D3}" type="datetimeFigureOut">
              <a:rPr lang="en-GB" smtClean="0"/>
              <a:t>06/11/2024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F4A51D-6B78-4809-BF98-FB8CE48E40AE}" type="slidenum">
              <a:rPr lang="en-GB" smtClean="0"/>
              <a:t>‹#›</a:t>
            </a:fld>
            <a:endParaRPr lang="en-GB"/>
          </a:p>
        </p:txBody>
      </p:sp>
    </p:spTree>
    <p:extLst>
      <p:ext uri="{BB962C8B-B14F-4D97-AF65-F5344CB8AC3E}">
        <p14:creationId xmlns:p14="http://schemas.microsoft.com/office/powerpoint/2010/main" val="1565738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340" y="1212603"/>
            <a:ext cx="19248120" cy="5046663"/>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069341" y="6777949"/>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a:t>Click to edit Master text styles</a:t>
            </a:r>
          </a:p>
        </p:txBody>
      </p:sp>
      <p:sp>
        <p:nvSpPr>
          <p:cNvPr id="4" name="Content Placeholder 3"/>
          <p:cNvSpPr>
            <a:spLocks noGrp="1"/>
          </p:cNvSpPr>
          <p:nvPr>
            <p:ph sz="half" idx="2"/>
          </p:nvPr>
        </p:nvSpPr>
        <p:spPr>
          <a:xfrm>
            <a:off x="1069341" y="9602676"/>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864200" y="6777949"/>
            <a:ext cx="9453262"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a:t>Click to edit Master text styles</a:t>
            </a:r>
          </a:p>
        </p:txBody>
      </p:sp>
      <p:sp>
        <p:nvSpPr>
          <p:cNvPr id="6" name="Content Placeholder 5"/>
          <p:cNvSpPr>
            <a:spLocks noGrp="1"/>
          </p:cNvSpPr>
          <p:nvPr>
            <p:ph sz="quarter" idx="4"/>
          </p:nvPr>
        </p:nvSpPr>
        <p:spPr>
          <a:xfrm>
            <a:off x="10864200" y="9602676"/>
            <a:ext cx="9453262"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1F5246D-BFA8-4473-81F3-8497BF31B4D3}" type="datetimeFigureOut">
              <a:rPr lang="en-GB" smtClean="0"/>
              <a:t>06/11/2024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5F4A51D-6B78-4809-BF98-FB8CE48E40AE}" type="slidenum">
              <a:rPr lang="en-GB" smtClean="0"/>
              <a:t>‹#›</a:t>
            </a:fld>
            <a:endParaRPr lang="en-GB"/>
          </a:p>
        </p:txBody>
      </p:sp>
    </p:spTree>
    <p:extLst>
      <p:ext uri="{BB962C8B-B14F-4D97-AF65-F5344CB8AC3E}">
        <p14:creationId xmlns:p14="http://schemas.microsoft.com/office/powerpoint/2010/main" val="1090221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1F5246D-BFA8-4473-81F3-8497BF31B4D3}" type="datetimeFigureOut">
              <a:rPr lang="en-GB" smtClean="0"/>
              <a:t>06/11/2024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5F4A51D-6B78-4809-BF98-FB8CE48E40AE}" type="slidenum">
              <a:rPr lang="en-GB" smtClean="0"/>
              <a:t>‹#›</a:t>
            </a:fld>
            <a:endParaRPr lang="en-GB"/>
          </a:p>
        </p:txBody>
      </p:sp>
    </p:spTree>
    <p:extLst>
      <p:ext uri="{BB962C8B-B14F-4D97-AF65-F5344CB8AC3E}">
        <p14:creationId xmlns:p14="http://schemas.microsoft.com/office/powerpoint/2010/main" val="1400582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F5246D-BFA8-4473-81F3-8497BF31B4D3}" type="datetimeFigureOut">
              <a:rPr lang="en-GB" smtClean="0"/>
              <a:t>06/11/2024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5F4A51D-6B78-4809-BF98-FB8CE48E40AE}" type="slidenum">
              <a:rPr lang="en-GB" smtClean="0"/>
              <a:t>‹#›</a:t>
            </a:fld>
            <a:endParaRPr lang="en-GB"/>
          </a:p>
        </p:txBody>
      </p:sp>
    </p:spTree>
    <p:extLst>
      <p:ext uri="{BB962C8B-B14F-4D97-AF65-F5344CB8AC3E}">
        <p14:creationId xmlns:p14="http://schemas.microsoft.com/office/powerpoint/2010/main" val="4021525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205592"/>
            <a:ext cx="7036111" cy="5130774"/>
          </a:xfrm>
        </p:spPr>
        <p:txBody>
          <a:bodyPr anchor="b"/>
          <a:lstStyle>
            <a:lvl1pPr algn="l">
              <a:defRPr sz="6500" b="1"/>
            </a:lvl1pPr>
          </a:lstStyle>
          <a:p>
            <a:r>
              <a:rPr lang="en-US"/>
              <a:t>Click to edit Master title style</a:t>
            </a:r>
            <a:endParaRPr lang="en-GB"/>
          </a:p>
        </p:txBody>
      </p:sp>
      <p:sp>
        <p:nvSpPr>
          <p:cNvPr id="3" name="Content Placeholder 2"/>
          <p:cNvSpPr>
            <a:spLocks noGrp="1"/>
          </p:cNvSpPr>
          <p:nvPr>
            <p:ph idx="1"/>
          </p:nvPr>
        </p:nvSpPr>
        <p:spPr>
          <a:xfrm>
            <a:off x="8361645" y="1205594"/>
            <a:ext cx="11955817" cy="25843121"/>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069341" y="6336368"/>
            <a:ext cx="7036111" cy="2071234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a:t>Click to edit Master text styles</a:t>
            </a:r>
          </a:p>
        </p:txBody>
      </p:sp>
      <p:sp>
        <p:nvSpPr>
          <p:cNvPr id="5" name="Date Placeholder 4"/>
          <p:cNvSpPr>
            <a:spLocks noGrp="1"/>
          </p:cNvSpPr>
          <p:nvPr>
            <p:ph type="dt" sz="half" idx="10"/>
          </p:nvPr>
        </p:nvSpPr>
        <p:spPr/>
        <p:txBody>
          <a:bodyPr/>
          <a:lstStyle/>
          <a:p>
            <a:fld id="{71F5246D-BFA8-4473-81F3-8497BF31B4D3}" type="datetimeFigureOut">
              <a:rPr lang="en-GB" smtClean="0"/>
              <a:t>06/11/2024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F4A51D-6B78-4809-BF98-FB8CE48E40AE}" type="slidenum">
              <a:rPr lang="en-GB" smtClean="0"/>
              <a:t>‹#›</a:t>
            </a:fld>
            <a:endParaRPr lang="en-GB"/>
          </a:p>
        </p:txBody>
      </p:sp>
    </p:spTree>
    <p:extLst>
      <p:ext uri="{BB962C8B-B14F-4D97-AF65-F5344CB8AC3E}">
        <p14:creationId xmlns:p14="http://schemas.microsoft.com/office/powerpoint/2010/main" val="2188613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4"/>
            <a:ext cx="12832080" cy="2502307"/>
          </a:xfrm>
        </p:spPr>
        <p:txBody>
          <a:bodyPr anchor="b"/>
          <a:lstStyle>
            <a:lvl1pPr algn="l">
              <a:defRPr sz="6500" b="1"/>
            </a:lvl1pPr>
          </a:lstStyle>
          <a:p>
            <a:r>
              <a:rPr lang="en-US"/>
              <a:t>Click to edit Master title style</a:t>
            </a:r>
            <a:endParaRPr lang="en-GB"/>
          </a:p>
        </p:txBody>
      </p:sp>
      <p:sp>
        <p:nvSpPr>
          <p:cNvPr id="3" name="Picture Placeholder 2"/>
          <p:cNvSpPr>
            <a:spLocks noGrp="1"/>
          </p:cNvSpPr>
          <p:nvPr>
            <p:ph type="pic" idx="1"/>
          </p:nvPr>
        </p:nvSpPr>
        <p:spPr>
          <a:xfrm>
            <a:off x="4191962" y="2705571"/>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n-GB"/>
          </a:p>
        </p:txBody>
      </p:sp>
      <p:sp>
        <p:nvSpPr>
          <p:cNvPr id="4" name="Text Placeholder 3"/>
          <p:cNvSpPr>
            <a:spLocks noGrp="1"/>
          </p:cNvSpPr>
          <p:nvPr>
            <p:ph type="body" sz="half" idx="2"/>
          </p:nvPr>
        </p:nvSpPr>
        <p:spPr>
          <a:xfrm>
            <a:off x="4191962" y="23698291"/>
            <a:ext cx="12832080" cy="3553688"/>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a:t>Click to edit Master text styles</a:t>
            </a:r>
          </a:p>
        </p:txBody>
      </p:sp>
      <p:sp>
        <p:nvSpPr>
          <p:cNvPr id="5" name="Date Placeholder 4"/>
          <p:cNvSpPr>
            <a:spLocks noGrp="1"/>
          </p:cNvSpPr>
          <p:nvPr>
            <p:ph type="dt" sz="half" idx="10"/>
          </p:nvPr>
        </p:nvSpPr>
        <p:spPr/>
        <p:txBody>
          <a:bodyPr/>
          <a:lstStyle/>
          <a:p>
            <a:fld id="{71F5246D-BFA8-4473-81F3-8497BF31B4D3}" type="datetimeFigureOut">
              <a:rPr lang="en-GB" smtClean="0"/>
              <a:t>06/11/2024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F4A51D-6B78-4809-BF98-FB8CE48E40AE}" type="slidenum">
              <a:rPr lang="en-GB" smtClean="0"/>
              <a:t>‹#›</a:t>
            </a:fld>
            <a:endParaRPr lang="en-GB"/>
          </a:p>
        </p:txBody>
      </p:sp>
    </p:spTree>
    <p:extLst>
      <p:ext uri="{BB962C8B-B14F-4D97-AF65-F5344CB8AC3E}">
        <p14:creationId xmlns:p14="http://schemas.microsoft.com/office/powerpoint/2010/main" val="134131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3"/>
            <a:ext cx="19248120" cy="5046663"/>
          </a:xfrm>
          <a:prstGeom prst="rect">
            <a:avLst/>
          </a:prstGeom>
        </p:spPr>
        <p:txBody>
          <a:bodyPr vert="horz" lIns="295232" tIns="147616" rIns="295232" bIns="147616"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069340" y="7065332"/>
            <a:ext cx="19248120" cy="19983383"/>
          </a:xfrm>
          <a:prstGeom prst="rect">
            <a:avLst/>
          </a:prstGeom>
        </p:spPr>
        <p:txBody>
          <a:bodyPr vert="horz" lIns="295232" tIns="147616" rIns="295232" bIns="14761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069340" y="28065055"/>
            <a:ext cx="4990253" cy="1612127"/>
          </a:xfrm>
          <a:prstGeom prst="rect">
            <a:avLst/>
          </a:prstGeom>
        </p:spPr>
        <p:txBody>
          <a:bodyPr vert="horz" lIns="295232" tIns="147616" rIns="295232" bIns="147616" rtlCol="0" anchor="ctr"/>
          <a:lstStyle>
            <a:lvl1pPr algn="l">
              <a:defRPr sz="3900">
                <a:solidFill>
                  <a:schemeClr val="tx1">
                    <a:tint val="75000"/>
                  </a:schemeClr>
                </a:solidFill>
              </a:defRPr>
            </a:lvl1pPr>
          </a:lstStyle>
          <a:p>
            <a:fld id="{71F5246D-BFA8-4473-81F3-8497BF31B4D3}" type="datetimeFigureOut">
              <a:rPr lang="en-GB" smtClean="0"/>
              <a:t>06/11/2024</a:t>
            </a:fld>
            <a:endParaRPr lang="en-GB"/>
          </a:p>
        </p:txBody>
      </p:sp>
      <p:sp>
        <p:nvSpPr>
          <p:cNvPr id="5" name="Footer Placeholder 4"/>
          <p:cNvSpPr>
            <a:spLocks noGrp="1"/>
          </p:cNvSpPr>
          <p:nvPr>
            <p:ph type="ftr" sz="quarter" idx="3"/>
          </p:nvPr>
        </p:nvSpPr>
        <p:spPr>
          <a:xfrm>
            <a:off x="7307157" y="28065055"/>
            <a:ext cx="6772487" cy="1612127"/>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7207" y="28065055"/>
            <a:ext cx="4990253" cy="1612127"/>
          </a:xfrm>
          <a:prstGeom prst="rect">
            <a:avLst/>
          </a:prstGeom>
        </p:spPr>
        <p:txBody>
          <a:bodyPr vert="horz" lIns="295232" tIns="147616" rIns="295232" bIns="147616" rtlCol="0" anchor="ctr"/>
          <a:lstStyle>
            <a:lvl1pPr algn="r">
              <a:defRPr sz="3900">
                <a:solidFill>
                  <a:schemeClr val="tx1">
                    <a:tint val="75000"/>
                  </a:schemeClr>
                </a:solidFill>
              </a:defRPr>
            </a:lvl1pPr>
          </a:lstStyle>
          <a:p>
            <a:fld id="{C5F4A51D-6B78-4809-BF98-FB8CE48E40AE}" type="slidenum">
              <a:rPr lang="en-GB" smtClean="0"/>
              <a:t>‹#›</a:t>
            </a:fld>
            <a:endParaRPr lang="en-GB"/>
          </a:p>
        </p:txBody>
      </p:sp>
    </p:spTree>
    <p:extLst>
      <p:ext uri="{BB962C8B-B14F-4D97-AF65-F5344CB8AC3E}">
        <p14:creationId xmlns:p14="http://schemas.microsoft.com/office/powerpoint/2010/main" val="1236367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anose="020B0604020202020204"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anose="020B0604020202020204"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anose="020B0604020202020204"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anose="020B0604020202020204"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anose="020B0604020202020204"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anose="020B0604020202020204"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anose="020B0604020202020204"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hyperlink" Target="http://webarchive.nationalarchives.gov.uk/20160704152031/https:/www.improvinghealthandlives.org.uk/publications/1248/Prescribing_of_psychotropic_medication_for_people_with_learning_disabilities_and_autism" TargetMode="External"/><Relationship Id="rId7" Type="http://schemas.openxmlformats.org/officeDocument/2006/relationships/chart" Target="../charts/chart2.xml"/><Relationship Id="rId2" Type="http://schemas.openxmlformats.org/officeDocument/2006/relationships/hyperlink" Target="https://www.england.nhs.uk/learning-disabilities/improving-health/stomp/" TargetMode="External"/><Relationship Id="rId1" Type="http://schemas.openxmlformats.org/officeDocument/2006/relationships/slideLayout" Target="../slideLayouts/slideLayout5.xml"/><Relationship Id="rId6" Type="http://schemas.openxmlformats.org/officeDocument/2006/relationships/chart" Target="../charts/chart1.xml"/><Relationship Id="rId5" Type="http://schemas.openxmlformats.org/officeDocument/2006/relationships/image" Target="../media/image2.jpe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4540" y="142041"/>
            <a:ext cx="17029937" cy="2808312"/>
          </a:xfrm>
        </p:spPr>
        <p:txBody>
          <a:bodyPr>
            <a:normAutofit fontScale="90000"/>
          </a:bodyPr>
          <a:lstStyle/>
          <a:p>
            <a:pPr algn="l"/>
            <a:br>
              <a:rPr lang="en-GB" sz="6700" b="1" dirty="0">
                <a:solidFill>
                  <a:schemeClr val="accent2">
                    <a:lumMod val="50000"/>
                  </a:schemeClr>
                </a:solidFill>
              </a:rPr>
            </a:br>
            <a:r>
              <a:rPr lang="en-GB" sz="6000" b="1" dirty="0">
                <a:solidFill>
                  <a:schemeClr val="accent2">
                    <a:lumMod val="50000"/>
                  </a:schemeClr>
                </a:solidFill>
              </a:rPr>
              <a:t>A review of prescribed psychotropic medicines in adults with Learning Disability (LD), Autism or both within East Berkshire LD care homes</a:t>
            </a:r>
            <a:br>
              <a:rPr lang="en-GB" sz="6700" b="1" dirty="0">
                <a:solidFill>
                  <a:schemeClr val="accent2">
                    <a:lumMod val="50000"/>
                  </a:schemeClr>
                </a:solidFill>
              </a:rPr>
            </a:br>
            <a:r>
              <a:rPr lang="en-GB" sz="2200" b="1" dirty="0"/>
              <a:t>Authors: Tim Langran, Sundus </a:t>
            </a:r>
            <a:r>
              <a:rPr lang="en-GB" sz="2200" b="1" dirty="0" err="1"/>
              <a:t>Jawad,</a:t>
            </a:r>
            <a:r>
              <a:rPr lang="en-GB" sz="2200" b="1" dirty="0"/>
              <a:t> James Breeze (NHS Frimley), Orla Macdonald (BHFT)</a:t>
            </a:r>
            <a:br>
              <a:rPr lang="en-GB" sz="3600" b="1" dirty="0"/>
            </a:br>
            <a:endParaRPr lang="en-GB" sz="3600" b="1" dirty="0">
              <a:solidFill>
                <a:schemeClr val="accent2">
                  <a:lumMod val="75000"/>
                </a:schemeClr>
              </a:solidFill>
            </a:endParaRPr>
          </a:p>
        </p:txBody>
      </p:sp>
      <p:sp>
        <p:nvSpPr>
          <p:cNvPr id="9" name="TextBox 8"/>
          <p:cNvSpPr txBox="1"/>
          <p:nvPr/>
        </p:nvSpPr>
        <p:spPr>
          <a:xfrm>
            <a:off x="1022631" y="6244976"/>
            <a:ext cx="6451018" cy="4493538"/>
          </a:xfrm>
          <a:prstGeom prst="rect">
            <a:avLst/>
          </a:prstGeom>
          <a:solidFill>
            <a:srgbClr val="CCECFF"/>
          </a:solidFill>
          <a:ln w="57150">
            <a:noFill/>
          </a:ln>
        </p:spPr>
        <p:txBody>
          <a:bodyPr wrap="square" rtlCol="0">
            <a:spAutoFit/>
          </a:bodyPr>
          <a:lstStyle/>
          <a:p>
            <a:r>
              <a:rPr lang="en-GB" sz="2600" b="1" dirty="0"/>
              <a:t>Aims </a:t>
            </a:r>
          </a:p>
          <a:p>
            <a:r>
              <a:rPr lang="en-GB" sz="2600" dirty="0">
                <a:effectLst/>
                <a:ea typeface="Calibri" panose="020F0502020204030204" pitchFamily="34" charset="0"/>
                <a:cs typeface="Times New Roman" panose="02020603050405020304" pitchFamily="18" charset="0"/>
              </a:rPr>
              <a:t>To understand the extent of psychotropic medication prescribing in the LD care home population and identify areas for improvement relative to national guideline recommendations. These include trends in the following aspects of the psychotropic drug groups of interest:</a:t>
            </a:r>
          </a:p>
          <a:p>
            <a:pPr marL="1819062" lvl="1" indent="-342900">
              <a:buFont typeface="Symbol" panose="05050102010706020507" pitchFamily="18" charset="2"/>
              <a:buChar char=""/>
            </a:pPr>
            <a:r>
              <a:rPr lang="en-GB" sz="2600" dirty="0">
                <a:effectLst/>
                <a:ea typeface="Calibri" panose="020F0502020204030204" pitchFamily="34" charset="0"/>
                <a:cs typeface="Times New Roman" panose="02020603050405020304" pitchFamily="18" charset="0"/>
              </a:rPr>
              <a:t>prescribing rate</a:t>
            </a:r>
          </a:p>
          <a:p>
            <a:pPr marL="1819062" lvl="1" indent="-342900">
              <a:buFont typeface="Symbol" panose="05050102010706020507" pitchFamily="18" charset="2"/>
              <a:buChar char=""/>
            </a:pPr>
            <a:r>
              <a:rPr lang="en-GB" sz="2600" dirty="0">
                <a:effectLst/>
                <a:ea typeface="Calibri" panose="020F0502020204030204" pitchFamily="34" charset="0"/>
                <a:cs typeface="Times New Roman" panose="02020603050405020304" pitchFamily="18" charset="0"/>
              </a:rPr>
              <a:t>prescribing based on indications</a:t>
            </a:r>
          </a:p>
          <a:p>
            <a:pPr marL="1819062" lvl="1" indent="-342900">
              <a:buFont typeface="Symbol" panose="05050102010706020507" pitchFamily="18" charset="2"/>
              <a:buChar char=""/>
            </a:pPr>
            <a:r>
              <a:rPr lang="en-GB" sz="2600" dirty="0">
                <a:effectLst/>
                <a:ea typeface="Calibri" panose="020F0502020204030204" pitchFamily="34" charset="0"/>
                <a:cs typeface="Times New Roman" panose="02020603050405020304" pitchFamily="18" charset="0"/>
              </a:rPr>
              <a:t>patterns of prescribing</a:t>
            </a:r>
          </a:p>
        </p:txBody>
      </p:sp>
      <p:sp>
        <p:nvSpPr>
          <p:cNvPr id="10" name="Rectangle 9"/>
          <p:cNvSpPr/>
          <p:nvPr/>
        </p:nvSpPr>
        <p:spPr>
          <a:xfrm>
            <a:off x="7857623" y="6234282"/>
            <a:ext cx="12580096" cy="4493538"/>
          </a:xfrm>
          <a:prstGeom prst="rect">
            <a:avLst/>
          </a:prstGeom>
          <a:solidFill>
            <a:srgbClr val="CCECFF"/>
          </a:solidFill>
          <a:ln w="57150">
            <a:noFill/>
          </a:ln>
        </p:spPr>
        <p:txBody>
          <a:bodyPr wrap="square">
            <a:spAutoFit/>
          </a:bodyPr>
          <a:lstStyle/>
          <a:p>
            <a:r>
              <a:rPr lang="en-GB" sz="2600" b="1" dirty="0"/>
              <a:t>Methods</a:t>
            </a:r>
          </a:p>
          <a:p>
            <a:r>
              <a:rPr lang="en-GB" sz="2600" dirty="0"/>
              <a:t>Searches were run by the Frimley ICB Medicines Optimisation Team (MOT) to identify residents in LD care homes currently prescribed psychotropic medication. The primary care data collected was recorded on the sheet provided by NHSEI.</a:t>
            </a:r>
          </a:p>
          <a:p>
            <a:endParaRPr lang="en-GB" sz="2600" dirty="0">
              <a:ea typeface="Calibri" panose="020F0502020204030204" pitchFamily="34" charset="0"/>
              <a:cs typeface="Times New Roman" panose="02020603050405020304" pitchFamily="18" charset="0"/>
            </a:endParaRPr>
          </a:p>
          <a:p>
            <a:r>
              <a:rPr lang="en-GB" sz="2600" dirty="0">
                <a:effectLst/>
                <a:ea typeface="Calibri" panose="020F0502020204030204" pitchFamily="34" charset="0"/>
                <a:cs typeface="Times New Roman" panose="02020603050405020304" pitchFamily="18" charset="0"/>
              </a:rPr>
              <a:t>If gaps in the record were identified, the Berkshire Healthcare NHS FT (BHFT) Specialist Mental Health Pharmacist compared this with information held by BHFT for missing or additional information</a:t>
            </a:r>
          </a:p>
          <a:p>
            <a:endParaRPr lang="en-GB" sz="2600" dirty="0">
              <a:ea typeface="Calibri" panose="020F0502020204030204" pitchFamily="34" charset="0"/>
              <a:cs typeface="Times New Roman" panose="02020603050405020304" pitchFamily="18" charset="0"/>
            </a:endParaRPr>
          </a:p>
          <a:p>
            <a:r>
              <a:rPr lang="en-GB" sz="2600" dirty="0">
                <a:effectLst/>
                <a:ea typeface="Calibri" panose="020F0502020204030204" pitchFamily="34" charset="0"/>
                <a:cs typeface="Times New Roman" panose="02020603050405020304" pitchFamily="18" charset="0"/>
              </a:rPr>
              <a:t>Additionally, adults identified with a complex psychotropic medication regimen were passed to the BHFT Mental Health Pharmacist for a specialist medication review.</a:t>
            </a:r>
          </a:p>
        </p:txBody>
      </p:sp>
      <p:sp>
        <p:nvSpPr>
          <p:cNvPr id="11" name="Rectangle 10"/>
          <p:cNvSpPr/>
          <p:nvPr/>
        </p:nvSpPr>
        <p:spPr>
          <a:xfrm>
            <a:off x="1048156" y="11114079"/>
            <a:ext cx="19389563" cy="5693866"/>
          </a:xfrm>
          <a:prstGeom prst="rect">
            <a:avLst/>
          </a:prstGeom>
          <a:solidFill>
            <a:srgbClr val="CCECFF"/>
          </a:solidFill>
          <a:ln w="57150">
            <a:noFill/>
          </a:ln>
        </p:spPr>
        <p:txBody>
          <a:bodyPr wrap="square">
            <a:spAutoFit/>
          </a:bodyPr>
          <a:lstStyle/>
          <a:p>
            <a:r>
              <a:rPr lang="en-GB" sz="2600" b="1" dirty="0"/>
              <a:t>Results</a:t>
            </a:r>
          </a:p>
          <a:p>
            <a:r>
              <a:rPr lang="en-GB" sz="2600" dirty="0"/>
              <a:t>A total of 23 from 32 individuals were identified as being over 18 years old, recorded as having a learning disability and/or autism, prescribed a psychotropic medication and living in a care home (fig.1).</a:t>
            </a:r>
          </a:p>
          <a:p>
            <a:endParaRPr lang="en-GB" sz="2600" dirty="0"/>
          </a:p>
          <a:p>
            <a:r>
              <a:rPr lang="en-GB" sz="2600" dirty="0"/>
              <a:t>Out of the 45 medications prescribed the most frequent indications for prescribing were epilepsy (13 medications), challenging behaviour (8), sleeping disorders (3), bipolar disorder (2) and for some the indication was not clear (19) (fig.2). </a:t>
            </a:r>
            <a:r>
              <a:rPr lang="en-GB" sz="2600" dirty="0">
                <a:effectLst/>
                <a:ea typeface="Calibri" panose="020F0502020204030204" pitchFamily="34" charset="0"/>
                <a:cs typeface="Times New Roman" panose="02020603050405020304" pitchFamily="18" charset="0"/>
              </a:rPr>
              <a:t>Four different antipsychotics were prescribed to ten different individuals. Five individuals were prescribed an antipsychotic for challenging behaviour/aggression, one for bipolar disorder and four with no clear indication </a:t>
            </a:r>
            <a:r>
              <a:rPr lang="en-GB" sz="2600" dirty="0"/>
              <a:t>One resident was prescribed as many as 6 psychotropic medicines concomitantly (fig.3).</a:t>
            </a:r>
          </a:p>
          <a:p>
            <a:endParaRPr lang="en-GB" sz="2600" dirty="0"/>
          </a:p>
          <a:p>
            <a:r>
              <a:rPr lang="en-GB" sz="2600" dirty="0"/>
              <a:t>Regular reviews were being undertaken by both specialist and primary care teams, however, there was a lack of clarity about what monitoring was required as part of those reviews.</a:t>
            </a:r>
          </a:p>
          <a:p>
            <a:endParaRPr lang="en-GB" sz="2600" b="1" dirty="0"/>
          </a:p>
          <a:p>
            <a:r>
              <a:rPr lang="en-GB" sz="2600" dirty="0"/>
              <a:t>From the primary care medical records, only 2 of the 23 individuals (8.70%) were offered non-pharmacological support/psychological therapy services prior to drug initiation.</a:t>
            </a:r>
          </a:p>
        </p:txBody>
      </p:sp>
      <p:sp>
        <p:nvSpPr>
          <p:cNvPr id="12" name="Rectangle 11"/>
          <p:cNvSpPr/>
          <p:nvPr/>
        </p:nvSpPr>
        <p:spPr>
          <a:xfrm>
            <a:off x="917814" y="22466142"/>
            <a:ext cx="19473772" cy="5693866"/>
          </a:xfrm>
          <a:prstGeom prst="rect">
            <a:avLst/>
          </a:prstGeom>
          <a:solidFill>
            <a:srgbClr val="CCECFF"/>
          </a:solidFill>
          <a:ln w="57150">
            <a:noFill/>
          </a:ln>
        </p:spPr>
        <p:txBody>
          <a:bodyPr wrap="square">
            <a:spAutoFit/>
          </a:bodyPr>
          <a:lstStyle/>
          <a:p>
            <a:r>
              <a:rPr lang="en-GB" sz="2600" b="1" dirty="0"/>
              <a:t>Discussion and Recommendations</a:t>
            </a:r>
          </a:p>
          <a:p>
            <a:endParaRPr lang="en-GB" sz="2600" b="1" dirty="0"/>
          </a:p>
          <a:p>
            <a:r>
              <a:rPr lang="en-GB" sz="2600" dirty="0"/>
              <a:t>A local LD medicines support service/pathway would ensure that best practice is being followed. Regular monitoring of treatment response and side effects is crucial. This includes documenting progress on treatment targets and conducting appropriate investigations. The indication for prescribing should be clearly documented. There should be more emphasis on non-pharmacological interventions and strategies, offering care staff training and family support, ensuring medications are used as a last resort. Clinical coding of learning disabilities and autism should be checked in all practices and updated during each medication review where appropriate. </a:t>
            </a:r>
          </a:p>
          <a:p>
            <a:endParaRPr lang="en-GB" sz="2600" b="1" dirty="0"/>
          </a:p>
          <a:p>
            <a:r>
              <a:rPr lang="en-GB" sz="2600" dirty="0"/>
              <a:t>Local guidance and training on drug monitoring recommended for antipsychotics prescribing should include specific recommendations relating to learning disabilities. New Mental Health Integrated Community Services roles should work with PCNs/Primary Care to support best practice. </a:t>
            </a:r>
          </a:p>
          <a:p>
            <a:endParaRPr lang="en-GB" sz="2600" b="1" dirty="0"/>
          </a:p>
          <a:p>
            <a:r>
              <a:rPr lang="en-GB" sz="2600" dirty="0"/>
              <a:t>The Oliver McGowan training on Learning Disability and Autism starkly highlights the risks associated with inappropriate psychotropic medication prescribing. This is the government’s preferred training package, which all health and social care staff working with LD patients should complete.</a:t>
            </a:r>
            <a:endParaRPr lang="en-GB" sz="2600" dirty="0">
              <a:effectLst/>
              <a:ea typeface="Calibri" panose="020F0502020204030204" pitchFamily="34" charset="0"/>
              <a:cs typeface="Times New Roman" panose="02020603050405020304" pitchFamily="18" charset="0"/>
            </a:endParaRPr>
          </a:p>
        </p:txBody>
      </p:sp>
      <p:sp>
        <p:nvSpPr>
          <p:cNvPr id="15" name="Rectangle 14"/>
          <p:cNvSpPr/>
          <p:nvPr/>
        </p:nvSpPr>
        <p:spPr>
          <a:xfrm>
            <a:off x="1002022" y="3463123"/>
            <a:ext cx="19370152" cy="2092881"/>
          </a:xfrm>
          <a:prstGeom prst="rect">
            <a:avLst/>
          </a:prstGeom>
          <a:solidFill>
            <a:srgbClr val="CCECFF"/>
          </a:solidFill>
          <a:ln w="57150">
            <a:noFill/>
          </a:ln>
        </p:spPr>
        <p:txBody>
          <a:bodyPr wrap="square">
            <a:spAutoFit/>
          </a:bodyPr>
          <a:lstStyle/>
          <a:p>
            <a:r>
              <a:rPr lang="en-GB" sz="2600" b="1" dirty="0"/>
              <a:t>Introduction</a:t>
            </a:r>
          </a:p>
          <a:p>
            <a:r>
              <a:rPr lang="en-GB" sz="2600" dirty="0">
                <a:effectLst/>
                <a:ea typeface="Calibri" panose="020F0502020204030204" pitchFamily="34" charset="0"/>
                <a:cs typeface="Times New Roman" panose="02020603050405020304" pitchFamily="18" charset="0"/>
              </a:rPr>
              <a:t>The extent of psychotropic medication use, particularly but not exclusively, antipsychotics and antidepressants in people with learning disabilities and autism has been an area of concern in academic literature for many years. In June 2016, NHS England launched STOMP, a programme to reduce over-prescribing of antipsychotics and antidepressants to people with learning disabilities, autism or both.</a:t>
            </a:r>
            <a:r>
              <a:rPr lang="en-GB" sz="2600" dirty="0">
                <a:ea typeface="Calibri" panose="020F0502020204030204" pitchFamily="34" charset="0"/>
                <a:cs typeface="Times New Roman" panose="02020603050405020304" pitchFamily="18" charset="0"/>
              </a:rPr>
              <a:t> T</a:t>
            </a:r>
            <a:r>
              <a:rPr lang="en-GB" sz="2600" dirty="0">
                <a:effectLst/>
                <a:ea typeface="Calibri" panose="020F0502020204030204" pitchFamily="34" charset="0"/>
                <a:cs typeface="Times New Roman" panose="02020603050405020304" pitchFamily="18" charset="0"/>
              </a:rPr>
              <a:t>he programme drew heavily on a Public Health England study documenting the extent of prescribing of psychotropic drugs by GPs.</a:t>
            </a:r>
          </a:p>
        </p:txBody>
      </p:sp>
      <p:sp>
        <p:nvSpPr>
          <p:cNvPr id="16" name="Rectangle 15"/>
          <p:cNvSpPr/>
          <p:nvPr/>
        </p:nvSpPr>
        <p:spPr>
          <a:xfrm>
            <a:off x="917814" y="28285264"/>
            <a:ext cx="19454360" cy="1723549"/>
          </a:xfrm>
          <a:prstGeom prst="rect">
            <a:avLst/>
          </a:prstGeom>
        </p:spPr>
        <p:txBody>
          <a:bodyPr wrap="square">
            <a:spAutoFit/>
          </a:bodyPr>
          <a:lstStyle/>
          <a:p>
            <a:r>
              <a:rPr lang="en-GB" sz="2600" dirty="0"/>
              <a:t>References</a:t>
            </a:r>
          </a:p>
          <a:p>
            <a:pPr marL="285750" indent="-285750">
              <a:buFont typeface="Arial" panose="020B0604020202020204" pitchFamily="34" charset="0"/>
              <a:buChar char="•"/>
            </a:pPr>
            <a:r>
              <a:rPr lang="en-GB" sz="2000" dirty="0">
                <a:solidFill>
                  <a:srgbClr val="002060"/>
                </a:solidFill>
                <a:effectLst/>
                <a:ea typeface="Calibri" panose="020F0502020204030204" pitchFamily="34" charset="0"/>
                <a:cs typeface="Calibri" panose="020F0502020204030204" pitchFamily="34" charset="0"/>
              </a:rPr>
              <a:t>Branford D. A study of the prescribing for people with learning disabilities living in the community and in National Health Service care. J. Intellect. </a:t>
            </a:r>
            <a:r>
              <a:rPr lang="en-GB" sz="2000" dirty="0" err="1">
                <a:solidFill>
                  <a:srgbClr val="002060"/>
                </a:solidFill>
                <a:effectLst/>
                <a:ea typeface="Calibri" panose="020F0502020204030204" pitchFamily="34" charset="0"/>
                <a:cs typeface="Calibri" panose="020F0502020204030204" pitchFamily="34" charset="0"/>
              </a:rPr>
              <a:t>Disabil</a:t>
            </a:r>
            <a:r>
              <a:rPr lang="en-GB" sz="2000" dirty="0">
                <a:solidFill>
                  <a:srgbClr val="002060"/>
                </a:solidFill>
                <a:effectLst/>
                <a:ea typeface="Calibri" panose="020F0502020204030204" pitchFamily="34" charset="0"/>
                <a:cs typeface="Calibri" panose="020F0502020204030204" pitchFamily="34" charset="0"/>
              </a:rPr>
              <a:t>. Res; 38:577–86 (1994). </a:t>
            </a:r>
            <a:endParaRPr lang="en-GB" sz="2000" dirty="0">
              <a:solidFill>
                <a:srgbClr val="002060"/>
              </a:solidFill>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2000" u="sng" dirty="0">
                <a:solidFill>
                  <a:srgbClr val="002060"/>
                </a:solidFill>
                <a:effectLst/>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NHS England » Stopping over medication of people with a learning disability, autism or both (STOMP)</a:t>
            </a:r>
            <a:endParaRPr lang="en-GB" sz="2000" dirty="0">
              <a:solidFill>
                <a:srgbClr val="002060"/>
              </a:solidFill>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2000" dirty="0">
                <a:solidFill>
                  <a:srgbClr val="002060"/>
                </a:solidFill>
                <a:effectLst/>
                <a:highlight>
                  <a:srgbClr val="FFFFFF"/>
                </a:highlight>
                <a:ea typeface="Times New Roman" panose="02020603050405020304" pitchFamily="18" charset="0"/>
              </a:rPr>
              <a:t>Glover G., Williams R., Branford, D., Avery, R., Chauhan, U., </a:t>
            </a:r>
            <a:r>
              <a:rPr lang="en-GB" sz="2000" dirty="0" err="1">
                <a:solidFill>
                  <a:srgbClr val="002060"/>
                </a:solidFill>
                <a:effectLst/>
                <a:highlight>
                  <a:srgbClr val="FFFFFF"/>
                </a:highlight>
                <a:ea typeface="Times New Roman" panose="02020603050405020304" pitchFamily="18" charset="0"/>
              </a:rPr>
              <a:t>Hoghton</a:t>
            </a:r>
            <a:r>
              <a:rPr lang="en-GB" sz="2000" dirty="0">
                <a:solidFill>
                  <a:srgbClr val="002060"/>
                </a:solidFill>
                <a:effectLst/>
                <a:highlight>
                  <a:srgbClr val="FFFFFF"/>
                </a:highlight>
                <a:ea typeface="Times New Roman" panose="02020603050405020304" pitchFamily="18" charset="0"/>
              </a:rPr>
              <a:t>, M. and Bernard, S. </a:t>
            </a:r>
            <a:r>
              <a:rPr lang="en-GB" sz="2000" u="sng" dirty="0">
                <a:solidFill>
                  <a:srgbClr val="002060"/>
                </a:solidFill>
                <a:effectLst/>
                <a:highlight>
                  <a:srgbClr val="FFFFFF"/>
                </a:highlight>
                <a:ea typeface="Times New Roman" panose="02020603050405020304" pitchFamily="18" charset="0"/>
                <a:hlinkClick r:id="rId3">
                  <a:extLst>
                    <a:ext uri="{A12FA001-AC4F-418D-AE19-62706E023703}">
                      <ahyp:hlinkClr xmlns:ahyp="http://schemas.microsoft.com/office/drawing/2018/hyperlinkcolor" val="tx"/>
                    </a:ext>
                  </a:extLst>
                </a:hlinkClick>
              </a:rPr>
              <a:t>Prescribing of psychotropic drugs to people with learning disabilities and/or autism by general practitioners in England. Public Health England. (2015)</a:t>
            </a:r>
            <a:r>
              <a:rPr lang="en-GB" sz="2000" dirty="0">
                <a:solidFill>
                  <a:srgbClr val="002060"/>
                </a:solidFill>
                <a:effectLst/>
                <a:highlight>
                  <a:srgbClr val="FFFFFF"/>
                </a:highlight>
                <a:ea typeface="Times New Roman" panose="02020603050405020304" pitchFamily="18" charset="0"/>
              </a:rPr>
              <a:t>. </a:t>
            </a:r>
          </a:p>
        </p:txBody>
      </p:sp>
      <p:sp>
        <p:nvSpPr>
          <p:cNvPr id="17" name="Rectangle 16"/>
          <p:cNvSpPr/>
          <p:nvPr/>
        </p:nvSpPr>
        <p:spPr>
          <a:xfrm>
            <a:off x="7351497" y="21508409"/>
            <a:ext cx="6378706" cy="646331"/>
          </a:xfrm>
          <a:prstGeom prst="rect">
            <a:avLst/>
          </a:prstGeom>
        </p:spPr>
        <p:txBody>
          <a:bodyPr wrap="square">
            <a:spAutoFit/>
          </a:bodyPr>
          <a:lstStyle/>
          <a:p>
            <a:r>
              <a:rPr lang="en-GB" sz="18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Figure 2 – Chart showing how frequently each indication for psychotropics occurred.</a:t>
            </a:r>
          </a:p>
        </p:txBody>
      </p:sp>
      <p:sp>
        <p:nvSpPr>
          <p:cNvPr id="19" name="TextBox 18"/>
          <p:cNvSpPr txBox="1"/>
          <p:nvPr/>
        </p:nvSpPr>
        <p:spPr>
          <a:xfrm>
            <a:off x="940601" y="21053721"/>
            <a:ext cx="5675434" cy="1080039"/>
          </a:xfrm>
          <a:prstGeom prst="rect">
            <a:avLst/>
          </a:prstGeom>
          <a:noFill/>
        </p:spPr>
        <p:txBody>
          <a:bodyPr wrap="square" rtlCol="0">
            <a:spAutoFit/>
          </a:bodyPr>
          <a:lstStyle/>
          <a:p>
            <a:endParaRPr lang="en-GB" sz="2400" b="1" dirty="0">
              <a:solidFill>
                <a:srgbClr val="002060"/>
              </a:solidFill>
            </a:endParaRPr>
          </a:p>
          <a:p>
            <a:pPr>
              <a:lnSpc>
                <a:spcPct val="115000"/>
              </a:lnSpc>
              <a:spcAft>
                <a:spcPts val="1000"/>
              </a:spcAft>
            </a:pPr>
            <a:r>
              <a:rPr lang="en-GB" sz="18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Figure 1 – Percentage of LD care home patients prescribed psychotropic medicines</a:t>
            </a:r>
          </a:p>
        </p:txBody>
      </p:sp>
      <p:pic>
        <p:nvPicPr>
          <p:cNvPr id="3" name="Picture 2" descr="Logo&#10;&#10;Description automatically generated">
            <a:extLst>
              <a:ext uri="{FF2B5EF4-FFF2-40B4-BE49-F238E27FC236}">
                <a16:creationId xmlns:a16="http://schemas.microsoft.com/office/drawing/2014/main" id="{E039047C-9811-6114-80FD-5184C727674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58899" y="459778"/>
            <a:ext cx="1288773" cy="1010488"/>
          </a:xfrm>
          <a:prstGeom prst="rect">
            <a:avLst/>
          </a:prstGeom>
          <a:noFill/>
          <a:ln>
            <a:noFill/>
          </a:ln>
        </p:spPr>
      </p:pic>
      <p:pic>
        <p:nvPicPr>
          <p:cNvPr id="5" name="Picture 4" descr="A screenshot of a video game&#10;&#10;Description automatically generated with medium confidence">
            <a:extLst>
              <a:ext uri="{FF2B5EF4-FFF2-40B4-BE49-F238E27FC236}">
                <a16:creationId xmlns:a16="http://schemas.microsoft.com/office/drawing/2014/main" id="{5355473C-3E18-77BA-54BF-2B1CA4CADD7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678176" y="1838267"/>
            <a:ext cx="2869496" cy="54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Chart 5">
            <a:extLst>
              <a:ext uri="{FF2B5EF4-FFF2-40B4-BE49-F238E27FC236}">
                <a16:creationId xmlns:a16="http://schemas.microsoft.com/office/drawing/2014/main" id="{53971989-7829-691A-44BF-D77F9B2C4C7B}"/>
              </a:ext>
            </a:extLst>
          </p:cNvPr>
          <p:cNvGraphicFramePr/>
          <p:nvPr>
            <p:extLst>
              <p:ext uri="{D42A27DB-BD31-4B8C-83A1-F6EECF244321}">
                <p14:modId xmlns:p14="http://schemas.microsoft.com/office/powerpoint/2010/main" val="3969827583"/>
              </p:ext>
            </p:extLst>
          </p:nvPr>
        </p:nvGraphicFramePr>
        <p:xfrm>
          <a:off x="1022631" y="16992089"/>
          <a:ext cx="5368451" cy="401955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Chart 7">
            <a:extLst>
              <a:ext uri="{FF2B5EF4-FFF2-40B4-BE49-F238E27FC236}">
                <a16:creationId xmlns:a16="http://schemas.microsoft.com/office/drawing/2014/main" id="{DEEE5EBD-6644-C2E3-1E38-0E3A4EC4F09A}"/>
              </a:ext>
            </a:extLst>
          </p:cNvPr>
          <p:cNvGraphicFramePr/>
          <p:nvPr>
            <p:extLst>
              <p:ext uri="{D42A27DB-BD31-4B8C-83A1-F6EECF244321}">
                <p14:modId xmlns:p14="http://schemas.microsoft.com/office/powerpoint/2010/main" val="2708887803"/>
              </p:ext>
            </p:extLst>
          </p:nvPr>
        </p:nvGraphicFramePr>
        <p:xfrm>
          <a:off x="14120255" y="16951766"/>
          <a:ext cx="6243914" cy="4019550"/>
        </p:xfrm>
        <a:graphic>
          <a:graphicData uri="http://schemas.openxmlformats.org/drawingml/2006/chart">
            <c:chart xmlns:c="http://schemas.openxmlformats.org/drawingml/2006/chart" xmlns:r="http://schemas.openxmlformats.org/officeDocument/2006/relationships" r:id="rId7"/>
          </a:graphicData>
        </a:graphic>
      </p:graphicFrame>
      <p:sp>
        <p:nvSpPr>
          <p:cNvPr id="14" name="Rectangle 13">
            <a:extLst>
              <a:ext uri="{FF2B5EF4-FFF2-40B4-BE49-F238E27FC236}">
                <a16:creationId xmlns:a16="http://schemas.microsoft.com/office/drawing/2014/main" id="{9931BACC-A7D0-8817-737F-D1555B0CB9E2}"/>
              </a:ext>
            </a:extLst>
          </p:cNvPr>
          <p:cNvSpPr/>
          <p:nvPr/>
        </p:nvSpPr>
        <p:spPr>
          <a:xfrm>
            <a:off x="14275228" y="21216774"/>
            <a:ext cx="6378706" cy="646331"/>
          </a:xfrm>
          <a:prstGeom prst="rect">
            <a:avLst/>
          </a:prstGeom>
        </p:spPr>
        <p:txBody>
          <a:bodyPr wrap="square">
            <a:spAutoFit/>
          </a:bodyPr>
          <a:lstStyle/>
          <a:p>
            <a:r>
              <a:rPr lang="en-GB" sz="18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Figure 3 –  Chart showing number of people prescribed multiple psychotropic medications.</a:t>
            </a:r>
          </a:p>
        </p:txBody>
      </p:sp>
      <p:graphicFrame>
        <p:nvGraphicFramePr>
          <p:cNvPr id="2" name="Chart 1">
            <a:extLst>
              <a:ext uri="{FF2B5EF4-FFF2-40B4-BE49-F238E27FC236}">
                <a16:creationId xmlns:a16="http://schemas.microsoft.com/office/drawing/2014/main" id="{345133A3-7EB0-26C9-9F3F-7B3BA9302A7E}"/>
              </a:ext>
            </a:extLst>
          </p:cNvPr>
          <p:cNvGraphicFramePr/>
          <p:nvPr>
            <p:extLst>
              <p:ext uri="{D42A27DB-BD31-4B8C-83A1-F6EECF244321}">
                <p14:modId xmlns:p14="http://schemas.microsoft.com/office/powerpoint/2010/main" val="3097508580"/>
              </p:ext>
            </p:extLst>
          </p:nvPr>
        </p:nvGraphicFramePr>
        <p:xfrm>
          <a:off x="7043175" y="17167509"/>
          <a:ext cx="6724386" cy="4029498"/>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96718115"/>
      </p:ext>
    </p:extLst>
  </p:cSld>
  <p:clrMapOvr>
    <a:masterClrMapping/>
  </p:clrMapOvr>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9c601666-5153-48d8-bf2b-7b45e417da0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33141E31655724BAC9FC6671C71E622" ma:contentTypeVersion="17" ma:contentTypeDescription="Create a new document." ma:contentTypeScope="" ma:versionID="fce204cf887b2591042c0312539bfcd8">
  <xsd:schema xmlns:xsd="http://www.w3.org/2001/XMLSchema" xmlns:xs="http://www.w3.org/2001/XMLSchema" xmlns:p="http://schemas.microsoft.com/office/2006/metadata/properties" xmlns:ns3="a1ed6808-2aeb-4c19-af6e-2087f132de2c" xmlns:ns4="9c601666-5153-48d8-bf2b-7b45e417da0f" targetNamespace="http://schemas.microsoft.com/office/2006/metadata/properties" ma:root="true" ma:fieldsID="de3216e982b2230b917963db3098209c" ns3:_="" ns4:_="">
    <xsd:import namespace="a1ed6808-2aeb-4c19-af6e-2087f132de2c"/>
    <xsd:import namespace="9c601666-5153-48d8-bf2b-7b45e417da0f"/>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_activity" minOccurs="0"/>
                <xsd:element ref="ns4:MediaServiceObjectDetectorVersions" minOccurs="0"/>
                <xsd:element ref="ns4:MediaLengthInSecond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ed6808-2aeb-4c19-af6e-2087f132de2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c601666-5153-48d8-bf2b-7b45e417da0f"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_activity" ma:index="20" nillable="true" ma:displayName="_activity" ma:hidden="true" ma:internalName="_activity">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16B097-C36C-4CCA-84B8-09D6225BF5CC}">
  <ds:schemaRefs>
    <ds:schemaRef ds:uri="http://schemas.microsoft.com/sharepoint/v3/contenttype/forms"/>
  </ds:schemaRefs>
</ds:datastoreItem>
</file>

<file path=customXml/itemProps2.xml><?xml version="1.0" encoding="utf-8"?>
<ds:datastoreItem xmlns:ds="http://schemas.openxmlformats.org/officeDocument/2006/customXml" ds:itemID="{E71667BD-12F6-4B89-872B-3EDB2B99383E}">
  <ds:schemaRefs>
    <ds:schemaRef ds:uri="http://www.w3.org/XML/1998/namespace"/>
    <ds:schemaRef ds:uri="http://schemas.openxmlformats.org/package/2006/metadata/core-properties"/>
    <ds:schemaRef ds:uri="a1ed6808-2aeb-4c19-af6e-2087f132de2c"/>
    <ds:schemaRef ds:uri="http://purl.org/dc/dcmitype/"/>
    <ds:schemaRef ds:uri="http://purl.org/dc/elements/1.1/"/>
    <ds:schemaRef ds:uri="http://purl.org/dc/terms/"/>
    <ds:schemaRef ds:uri="http://schemas.microsoft.com/office/2006/metadata/properties"/>
    <ds:schemaRef ds:uri="9c601666-5153-48d8-bf2b-7b45e417da0f"/>
    <ds:schemaRef ds:uri="http://schemas.microsoft.com/office/2006/documentManagement/types"/>
    <ds:schemaRef ds:uri="http://schemas.microsoft.com/office/infopath/2007/PartnerControls"/>
  </ds:schemaRefs>
</ds:datastoreItem>
</file>

<file path=customXml/itemProps3.xml><?xml version="1.0" encoding="utf-8"?>
<ds:datastoreItem xmlns:ds="http://schemas.openxmlformats.org/officeDocument/2006/customXml" ds:itemID="{4C1FFBA2-7C87-4F94-B2A5-8FDCB1A1F8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ed6808-2aeb-4c19-af6e-2087f132de2c"/>
    <ds:schemaRef ds:uri="9c601666-5153-48d8-bf2b-7b45e417da0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Apothecary</Template>
  <TotalTime>13540</TotalTime>
  <Words>834</Words>
  <Application>Microsoft Office PowerPoint</Application>
  <PresentationFormat>Custom</PresentationFormat>
  <Paragraphs>40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Symbol</vt:lpstr>
      <vt:lpstr>Times New Roman</vt:lpstr>
      <vt:lpstr>Office Theme</vt:lpstr>
      <vt:lpstr> A review of prescribed psychotropic medicines in adults with Learning Disability (LD), Autism or both within East Berkshire LD care homes Authors: Tim Langran, Sundus Jawad, James Breeze (NHS Frimley), Orla Macdonald (BHFT) </vt:lpstr>
    </vt:vector>
  </TitlesOfParts>
  <Company>CSCSU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outcomes for care home residents with hydration Authors: Sundus Jawad, Windsor, Ascot and Maidenhead CCG; Katie Lean, Oxford AHSN Patient Safety Collaborative.</dc:title>
  <dc:creator>Sundus Jawad</dc:creator>
  <cp:lastModifiedBy>JAWAD, Sundus (NHS FRIMLEY ICB - D4U1Y)</cp:lastModifiedBy>
  <cp:revision>50</cp:revision>
  <cp:lastPrinted>2017-12-21T16:15:13Z</cp:lastPrinted>
  <dcterms:created xsi:type="dcterms:W3CDTF">2017-12-21T14:00:52Z</dcterms:created>
  <dcterms:modified xsi:type="dcterms:W3CDTF">2024-11-06T14:24:39Z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0x010100333141E31655724BAC9FC6671C71E622</vt:lpwstr>
  </property>
</Properties>
</file>