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1" r:id="rId4"/>
    <p:sldMasterId id="2147483673" r:id="rId5"/>
    <p:sldMasterId id="2147483690" r:id="rId6"/>
    <p:sldMasterId id="2147483697" r:id="rId7"/>
    <p:sldMasterId id="2147483702" r:id="rId8"/>
  </p:sldMasterIdLst>
  <p:notesMasterIdLst>
    <p:notesMasterId r:id="rId13"/>
  </p:notesMasterIdLst>
  <p:handoutMasterIdLst>
    <p:handoutMasterId r:id="rId14"/>
  </p:handoutMasterIdLst>
  <p:sldIdLst>
    <p:sldId id="2147472239" r:id="rId9"/>
    <p:sldId id="2147472656" r:id="rId10"/>
    <p:sldId id="2147472659" r:id="rId11"/>
    <p:sldId id="2147472683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Report" id="{ECA150F5-86D4-401C-8B40-C8C82D7083AC}">
          <p14:sldIdLst>
            <p14:sldId id="2147472239"/>
            <p14:sldId id="2147472656"/>
            <p14:sldId id="2147472659"/>
            <p14:sldId id="214747268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5023700-97EA-6AA2-3A5D-B2744B427247}" name="DOWNES, Leandra (NHS FRIMLEY ICB - D4U1Y)" initials="DD" userId="S::leandra.downes@nhs.net::cfa9a4bd-073c-4181-a809-a420bfacbc85" providerId="AD"/>
  <p188:author id="{982D3C13-38AF-7504-F6A2-3CA111E9D803}" name="TAYLOR, Eleanor (NHS FRIMLEY ICB - D4U1Y)" initials="TE(FID" userId="S::eleanor.taylor12@nhs.net::c2020f0c-c749-40f1-bbb1-9423fafee30c" providerId="AD"/>
  <p188:author id="{CEFF1F19-46AD-23EE-4C9B-514946460872}" name="FURNEAUX, Samuel (NHS FRIMLEY ICB - D4U1Y)" initials="SF" userId="S::samuel.furneaux@nhs.net::bedfad3b-3b52-4701-89dc-b709ac9dea08" providerId="AD"/>
  <p188:author id="{A921A923-D8D4-733D-1144-CCF452286D4D}" name="MANGAT, Gurpreet (NHS FRIMLEY ICB - D4U1Y)" initials="MD" userId="S::gurpreet.mangat2@nhs.net::2bdd13db-048c-4f77-8a93-94b44aebb748" providerId="AD"/>
  <p188:author id="{27011825-2408-0AA8-6447-BBB02CEE01C3}" name="MCGEE, Christopher (FRIMLEY HEALTH NHS FOUNDATION TRUST)" initials="MC(HNFT" userId="S::christopher.mcgee3@nhs.net::a49edbf1-c09e-4809-9077-b32c51e7260a" providerId="AD"/>
  <p188:author id="{D4E85C66-046C-D573-7B18-4A8E6944D47F}" name="AKBAR, Shariqa (FRIMLEY HEALTH NHS FOUNDATION TRUST)" initials="AS(HNFT" userId="S::shariqa.akbar@nhs.net::94011663-e583-4453-b82b-4f12e53438ed" providerId="AD"/>
  <p188:author id="{E870E0A4-98E3-2CB0-40B9-EF6F3133D8FB}" name="GOFFIN, Gemma (NHS FRIMLEY ICB - D4U1Y)" initials="GD" userId="S::gemma.goffin@nhs.net::34ec8295-483a-4c36-9adf-f2cde0a55714" providerId="AD"/>
  <p188:author id="{043EFEAB-C06D-185F-D7D5-9B28C74D93C7}" name="ULLAH, Mahmuda (NHS FRIMLEY ICB - D4U1Y)" initials="" userId="S::mahmuda.ullah2@nhs.net::9a1e02bd-1f40-499f-9237-6a6d92a6bd5e" providerId="AD"/>
  <p188:author id="{56873FEF-2F75-DB63-B311-EB899CFAB2F5}" name="MCFARLANE, Ailsa (NHS FRIMLEY ICB - D4U1Y)" initials="MA(FID" userId="S::ailsa.mcfarlane@nhs.net::28127bd6-62d0-47fe-9fe8-6da9dfa0ce03" providerId="AD"/>
  <p188:author id="{BA3DDBF3-173E-4A6D-4035-76FB36E4201A}" name="DOUGLAS, Sally (NHS FRIMLEY ICB - D4U1Y)" initials="DD" userId="S::sally.douglas3@nhs.net::e6c3f8c6-11a6-421d-893b-34fc702bbc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AA"/>
    <a:srgbClr val="A21B70"/>
    <a:srgbClr val="0A9392"/>
    <a:srgbClr val="006B8F"/>
    <a:srgbClr val="FFFFFF"/>
    <a:srgbClr val="D1B94F"/>
    <a:srgbClr val="F3F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2334CC-9932-4AD1-A7A5-0946BB68F254}" v="2" dt="2024-07-29T11:51:44.07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0" d="100"/>
          <a:sy n="3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FARLANE, Ailsa (NHS FRIMLEY ICB - D4U1Y)" userId="28127bd6-62d0-47fe-9fe8-6da9dfa0ce03" providerId="ADAL" clId="{472334CC-9932-4AD1-A7A5-0946BB68F254}"/>
    <pc:docChg chg="undo custSel delSld modSld modSection">
      <pc:chgData name="MCFARLANE, Ailsa (NHS FRIMLEY ICB - D4U1Y)" userId="28127bd6-62d0-47fe-9fe8-6da9dfa0ce03" providerId="ADAL" clId="{472334CC-9932-4AD1-A7A5-0946BB68F254}" dt="2024-11-11T13:26:27.066" v="605" actId="20577"/>
      <pc:docMkLst>
        <pc:docMk/>
      </pc:docMkLst>
      <pc:sldChg chg="delCm">
        <pc:chgData name="MCFARLANE, Ailsa (NHS FRIMLEY ICB - D4U1Y)" userId="28127bd6-62d0-47fe-9fe8-6da9dfa0ce03" providerId="ADAL" clId="{472334CC-9932-4AD1-A7A5-0946BB68F254}" dt="2024-07-29T11:14:01.351" v="155"/>
        <pc:sldMkLst>
          <pc:docMk/>
          <pc:sldMk cId="3029518055" sldId="214747223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01.351" v="155"/>
              <pc2:cmMkLst xmlns:pc2="http://schemas.microsoft.com/office/powerpoint/2019/9/main/command">
                <pc:docMk/>
                <pc:sldMk cId="3029518055" sldId="2147472239"/>
                <pc2:cmMk id="{9C32F103-853D-4C80-8DB1-F44CF816D4C7}"/>
              </pc2:cmMkLst>
            </pc226:cmChg>
          </p:ext>
        </pc:extLst>
      </pc:sldChg>
      <pc:sldChg chg="delSp modSp mod delCm modCm">
        <pc:chgData name="MCFARLANE, Ailsa (NHS FRIMLEY ICB - D4U1Y)" userId="28127bd6-62d0-47fe-9fe8-6da9dfa0ce03" providerId="ADAL" clId="{472334CC-9932-4AD1-A7A5-0946BB68F254}" dt="2024-07-29T12:01:05.764" v="594" actId="478"/>
        <pc:sldMkLst>
          <pc:docMk/>
          <pc:sldMk cId="4256927053" sldId="2147472656"/>
        </pc:sldMkLst>
        <pc:spChg chg="mod">
          <ac:chgData name="MCFARLANE, Ailsa (NHS FRIMLEY ICB - D4U1Y)" userId="28127bd6-62d0-47fe-9fe8-6da9dfa0ce03" providerId="ADAL" clId="{472334CC-9932-4AD1-A7A5-0946BB68F254}" dt="2024-07-29T10:55:24.914" v="151" actId="20577"/>
          <ac:spMkLst>
            <pc:docMk/>
            <pc:sldMk cId="4256927053" sldId="2147472656"/>
            <ac:spMk id="14" creationId="{7DBCB80E-E256-13BF-87A4-F52EAEF92649}"/>
          </ac:spMkLst>
        </pc:spChg>
        <pc:spChg chg="del">
          <ac:chgData name="MCFARLANE, Ailsa (NHS FRIMLEY ICB - D4U1Y)" userId="28127bd6-62d0-47fe-9fe8-6da9dfa0ce03" providerId="ADAL" clId="{472334CC-9932-4AD1-A7A5-0946BB68F254}" dt="2024-07-29T12:01:05.764" v="594" actId="478"/>
          <ac:spMkLst>
            <pc:docMk/>
            <pc:sldMk cId="4256927053" sldId="2147472656"/>
            <ac:spMk id="19" creationId="{CA381A8E-6207-887E-E7DD-C59AAB08082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MCFARLANE, Ailsa (NHS FRIMLEY ICB - D4U1Y)" userId="28127bd6-62d0-47fe-9fe8-6da9dfa0ce03" providerId="ADAL" clId="{472334CC-9932-4AD1-A7A5-0946BB68F254}" dt="2024-07-29T11:14:06.566" v="156"/>
              <pc2:cmMkLst xmlns:pc2="http://schemas.microsoft.com/office/powerpoint/2019/9/main/command">
                <pc:docMk/>
                <pc:sldMk cId="4256927053" sldId="2147472656"/>
                <pc2:cmMk id="{B99E9105-E918-4EBF-B39B-977B24EB172E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0.376" v="162"/>
              <pc2:cmMkLst xmlns:pc2="http://schemas.microsoft.com/office/powerpoint/2019/9/main/command">
                <pc:docMk/>
                <pc:sldMk cId="4256927053" sldId="2147472656"/>
                <pc2:cmMk id="{54815520-E229-4A42-A6A6-FD00F5F43D86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0.962" v="163"/>
              <pc2:cmMkLst xmlns:pc2="http://schemas.microsoft.com/office/powerpoint/2019/9/main/command">
                <pc:docMk/>
                <pc:sldMk cId="4256927053" sldId="2147472656"/>
                <pc2:cmMk id="{D4392536-E636-294B-8A2D-962CF764304C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07.932" v="158"/>
              <pc2:cmMkLst xmlns:pc2="http://schemas.microsoft.com/office/powerpoint/2019/9/main/command">
                <pc:docMk/>
                <pc:sldMk cId="4256927053" sldId="2147472656"/>
                <pc2:cmMk id="{CEE37648-2F09-4A21-AE8F-C3CBA998B3DE}"/>
              </pc2:cmMkLst>
            </pc226:cmChg>
            <pc226:cmChg xmlns:pc226="http://schemas.microsoft.com/office/powerpoint/2022/06/main/command" chg="del mod">
              <pc226:chgData name="MCFARLANE, Ailsa (NHS FRIMLEY ICB - D4U1Y)" userId="28127bd6-62d0-47fe-9fe8-6da9dfa0ce03" providerId="ADAL" clId="{472334CC-9932-4AD1-A7A5-0946BB68F254}" dt="2024-07-29T11:14:11.541" v="164"/>
              <pc2:cmMkLst xmlns:pc2="http://schemas.microsoft.com/office/powerpoint/2019/9/main/command">
                <pc:docMk/>
                <pc:sldMk cId="4256927053" sldId="2147472656"/>
                <pc2:cmMk id="{C24D006E-7699-4CDF-84E7-6439C67E2A71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3.843" v="166"/>
              <pc2:cmMkLst xmlns:pc2="http://schemas.microsoft.com/office/powerpoint/2019/9/main/command">
                <pc:docMk/>
                <pc:sldMk cId="4256927053" sldId="2147472656"/>
                <pc2:cmMk id="{FB4A1F8A-2B06-430B-80E2-2AE467297889}"/>
              </pc2:cmMkLst>
            </pc226:cmChg>
            <pc226:cmChg xmlns:pc226="http://schemas.microsoft.com/office/powerpoint/2022/06/main/command" chg="del mod">
              <pc226:chgData name="MCFARLANE, Ailsa (NHS FRIMLEY ICB - D4U1Y)" userId="28127bd6-62d0-47fe-9fe8-6da9dfa0ce03" providerId="ADAL" clId="{472334CC-9932-4AD1-A7A5-0946BB68F254}" dt="2024-07-29T11:14:08.556" v="159"/>
              <pc2:cmMkLst xmlns:pc2="http://schemas.microsoft.com/office/powerpoint/2019/9/main/command">
                <pc:docMk/>
                <pc:sldMk cId="4256927053" sldId="2147472656"/>
                <pc2:cmMk id="{37A2DC97-F9F9-449E-B0F4-06FBA11D8C63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2.137" v="165"/>
              <pc2:cmMkLst xmlns:pc2="http://schemas.microsoft.com/office/powerpoint/2019/9/main/command">
                <pc:docMk/>
                <pc:sldMk cId="4256927053" sldId="2147472656"/>
                <pc2:cmMk id="{E674E9B2-FB95-4BAC-AFF5-7B75FA253A41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09.158" v="160"/>
              <pc2:cmMkLst xmlns:pc2="http://schemas.microsoft.com/office/powerpoint/2019/9/main/command">
                <pc:docMk/>
                <pc:sldMk cId="4256927053" sldId="2147472656"/>
                <pc2:cmMk id="{012C61EB-63F8-47B4-B662-58FB58C2F288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07.198" v="157"/>
              <pc2:cmMkLst xmlns:pc2="http://schemas.microsoft.com/office/powerpoint/2019/9/main/command">
                <pc:docMk/>
                <pc:sldMk cId="4256927053" sldId="2147472656"/>
                <pc2:cmMk id="{107C2DF7-B674-4028-A0D4-3C952DE5F9C6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09.759" v="161"/>
              <pc2:cmMkLst xmlns:pc2="http://schemas.microsoft.com/office/powerpoint/2019/9/main/command">
                <pc:docMk/>
                <pc:sldMk cId="4256927053" sldId="2147472656"/>
                <pc2:cmMk id="{1891C0FC-E70C-4652-8223-110161394999}"/>
              </pc2:cmMkLst>
            </pc226:cmChg>
          </p:ext>
        </pc:extLst>
      </pc:sldChg>
      <pc:sldChg chg="delSp modSp mod delCm">
        <pc:chgData name="MCFARLANE, Ailsa (NHS FRIMLEY ICB - D4U1Y)" userId="28127bd6-62d0-47fe-9fe8-6da9dfa0ce03" providerId="ADAL" clId="{472334CC-9932-4AD1-A7A5-0946BB68F254}" dt="2024-11-11T13:26:27.066" v="605" actId="20577"/>
        <pc:sldMkLst>
          <pc:docMk/>
          <pc:sldMk cId="2946570821" sldId="2147472659"/>
        </pc:sldMkLst>
        <pc:spChg chg="del">
          <ac:chgData name="MCFARLANE, Ailsa (NHS FRIMLEY ICB - D4U1Y)" userId="28127bd6-62d0-47fe-9fe8-6da9dfa0ce03" providerId="ADAL" clId="{472334CC-9932-4AD1-A7A5-0946BB68F254}" dt="2024-07-29T12:01:01.510" v="593" actId="478"/>
          <ac:spMkLst>
            <pc:docMk/>
            <pc:sldMk cId="2946570821" sldId="2147472659"/>
            <ac:spMk id="24" creationId="{A90F49A3-D785-69CC-48B7-08B7AE0376A6}"/>
          </ac:spMkLst>
        </pc:spChg>
        <pc:graphicFrameChg chg="mod">
          <ac:chgData name="MCFARLANE, Ailsa (NHS FRIMLEY ICB - D4U1Y)" userId="28127bd6-62d0-47fe-9fe8-6da9dfa0ce03" providerId="ADAL" clId="{472334CC-9932-4AD1-A7A5-0946BB68F254}" dt="2024-11-11T13:26:27.066" v="605" actId="20577"/>
          <ac:graphicFrameMkLst>
            <pc:docMk/>
            <pc:sldMk cId="2946570821" sldId="2147472659"/>
            <ac:graphicFrameMk id="2" creationId="{A94C537D-4C7F-FC8B-4C08-B7AEABE1441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7.309" v="168"/>
              <pc2:cmMkLst xmlns:pc2="http://schemas.microsoft.com/office/powerpoint/2019/9/main/command">
                <pc:docMk/>
                <pc:sldMk cId="2946570821" sldId="2147472659"/>
                <pc2:cmMk id="{D96BFD72-F2A9-45D7-A1C3-7019C83B85FE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9.132" v="171"/>
              <pc2:cmMkLst xmlns:pc2="http://schemas.microsoft.com/office/powerpoint/2019/9/main/command">
                <pc:docMk/>
                <pc:sldMk cId="2946570821" sldId="2147472659"/>
                <pc2:cmMk id="{04E2689E-1E05-4E8A-8F0F-A21D6566D90C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6.722" v="167"/>
              <pc2:cmMkLst xmlns:pc2="http://schemas.microsoft.com/office/powerpoint/2019/9/main/command">
                <pc:docMk/>
                <pc:sldMk cId="2946570821" sldId="2147472659"/>
                <pc2:cmMk id="{E98B4FD0-64AB-A846-8F99-0FCD5B24FE72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7.851" v="169"/>
              <pc2:cmMkLst xmlns:pc2="http://schemas.microsoft.com/office/powerpoint/2019/9/main/command">
                <pc:docMk/>
                <pc:sldMk cId="2946570821" sldId="2147472659"/>
                <pc2:cmMk id="{8A3D8CD2-C986-41DE-8BFE-63E2F571F9FA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8.417" v="170"/>
              <pc2:cmMkLst xmlns:pc2="http://schemas.microsoft.com/office/powerpoint/2019/9/main/command">
                <pc:docMk/>
                <pc:sldMk cId="2946570821" sldId="2147472659"/>
                <pc2:cmMk id="{09F52ED8-6DEF-4F59-845B-7EF36B7B9A07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21.408" v="173"/>
              <pc2:cmMkLst xmlns:pc2="http://schemas.microsoft.com/office/powerpoint/2019/9/main/command">
                <pc:docMk/>
                <pc:sldMk cId="2946570821" sldId="2147472659"/>
                <pc2:cmMk id="{B49E1FE7-8FBF-4AAF-9ADB-0A8B78C98690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19.669" v="172"/>
              <pc2:cmMkLst xmlns:pc2="http://schemas.microsoft.com/office/powerpoint/2019/9/main/command">
                <pc:docMk/>
                <pc:sldMk cId="2946570821" sldId="2147472659"/>
                <pc2:cmMk id="{B0335EEC-C77A-4CC4-8251-ABBEE334ABBD}"/>
              </pc2:cmMkLst>
            </pc226:cmChg>
          </p:ext>
        </pc:extLst>
      </pc:sldChg>
      <pc:sldChg chg="del">
        <pc:chgData name="MCFARLANE, Ailsa (NHS FRIMLEY ICB - D4U1Y)" userId="28127bd6-62d0-47fe-9fe8-6da9dfa0ce03" providerId="ADAL" clId="{472334CC-9932-4AD1-A7A5-0946BB68F254}" dt="2024-07-29T11:13:54.398" v="154" actId="2696"/>
        <pc:sldMkLst>
          <pc:docMk/>
          <pc:sldMk cId="3514922847" sldId="2147472679"/>
        </pc:sldMkLst>
      </pc:sldChg>
      <pc:sldChg chg="delSp modSp mod delCm">
        <pc:chgData name="MCFARLANE, Ailsa (NHS FRIMLEY ICB - D4U1Y)" userId="28127bd6-62d0-47fe-9fe8-6da9dfa0ce03" providerId="ADAL" clId="{472334CC-9932-4AD1-A7A5-0946BB68F254}" dt="2024-07-29T12:02:00.419" v="595" actId="1076"/>
        <pc:sldMkLst>
          <pc:docMk/>
          <pc:sldMk cId="1805768932" sldId="2147472683"/>
        </pc:sldMkLst>
        <pc:spChg chg="mod">
          <ac:chgData name="MCFARLANE, Ailsa (NHS FRIMLEY ICB - D4U1Y)" userId="28127bd6-62d0-47fe-9fe8-6da9dfa0ce03" providerId="ADAL" clId="{472334CC-9932-4AD1-A7A5-0946BB68F254}" dt="2024-07-29T12:02:00.419" v="595" actId="1076"/>
          <ac:spMkLst>
            <pc:docMk/>
            <pc:sldMk cId="1805768932" sldId="2147472683"/>
            <ac:spMk id="22" creationId="{20B49F0A-283C-B66F-3F6F-99501D603020}"/>
          </ac:spMkLst>
        </pc:spChg>
        <pc:spChg chg="del">
          <ac:chgData name="MCFARLANE, Ailsa (NHS FRIMLEY ICB - D4U1Y)" userId="28127bd6-62d0-47fe-9fe8-6da9dfa0ce03" providerId="ADAL" clId="{472334CC-9932-4AD1-A7A5-0946BB68F254}" dt="2024-07-29T12:00:58.842" v="592" actId="478"/>
          <ac:spMkLst>
            <pc:docMk/>
            <pc:sldMk cId="1805768932" sldId="2147472683"/>
            <ac:spMk id="24" creationId="{A90F49A3-D785-69CC-48B7-08B7AE0376A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28.943" v="179"/>
              <pc2:cmMkLst xmlns:pc2="http://schemas.microsoft.com/office/powerpoint/2019/9/main/command">
                <pc:docMk/>
                <pc:sldMk cId="1805768932" sldId="2147472683"/>
                <pc2:cmMk id="{9F137108-197C-4153-9684-ADEA3164C4E5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26.049" v="175"/>
              <pc2:cmMkLst xmlns:pc2="http://schemas.microsoft.com/office/powerpoint/2019/9/main/command">
                <pc:docMk/>
                <pc:sldMk cId="1805768932" sldId="2147472683"/>
                <pc2:cmMk id="{274C3D19-EFF6-4677-BB30-9D12EBDF529B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27.068" v="176"/>
              <pc2:cmMkLst xmlns:pc2="http://schemas.microsoft.com/office/powerpoint/2019/9/main/command">
                <pc:docMk/>
                <pc:sldMk cId="1805768932" sldId="2147472683"/>
                <pc2:cmMk id="{A5E8103C-CD1A-4CC1-B073-8A743DDE6356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31.613" v="181"/>
              <pc2:cmMkLst xmlns:pc2="http://schemas.microsoft.com/office/powerpoint/2019/9/main/command">
                <pc:docMk/>
                <pc:sldMk cId="1805768932" sldId="2147472683"/>
                <pc2:cmMk id="{F4B48A49-1F84-48F8-9AF4-15539C9C6297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32.296" v="182"/>
              <pc2:cmMkLst xmlns:pc2="http://schemas.microsoft.com/office/powerpoint/2019/9/main/command">
                <pc:docMk/>
                <pc:sldMk cId="1805768932" sldId="2147472683"/>
                <pc2:cmMk id="{9400CB52-2D0C-4816-919A-47937088AF06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34.152" v="183"/>
              <pc2:cmMkLst xmlns:pc2="http://schemas.microsoft.com/office/powerpoint/2019/9/main/command">
                <pc:docMk/>
                <pc:sldMk cId="1805768932" sldId="2147472683"/>
                <pc2:cmMk id="{8503D056-60E8-41A6-A7C8-2592E78495B0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28.356" v="178"/>
              <pc2:cmMkLst xmlns:pc2="http://schemas.microsoft.com/office/powerpoint/2019/9/main/command">
                <pc:docMk/>
                <pc:sldMk cId="1805768932" sldId="2147472683"/>
                <pc2:cmMk id="{F9268359-905D-4F7D-A147-A64E095FEADB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24.176" v="174"/>
              <pc2:cmMkLst xmlns:pc2="http://schemas.microsoft.com/office/powerpoint/2019/9/main/command">
                <pc:docMk/>
                <pc:sldMk cId="1805768932" sldId="2147472683"/>
                <pc2:cmMk id="{96A55CA0-50D3-49C3-9D5E-7A3E51FD22A8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30.626" v="180"/>
              <pc2:cmMkLst xmlns:pc2="http://schemas.microsoft.com/office/powerpoint/2019/9/main/command">
                <pc:docMk/>
                <pc:sldMk cId="1805768932" sldId="2147472683"/>
                <pc2:cmMk id="{423F55BA-8251-4CAF-932C-2E7A7B0AD557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14:27.751" v="177"/>
              <pc2:cmMkLst xmlns:pc2="http://schemas.microsoft.com/office/powerpoint/2019/9/main/command">
                <pc:docMk/>
                <pc:sldMk cId="1805768932" sldId="2147472683"/>
                <pc2:cmMk id="{EF9D23CF-909C-45E9-85A3-1D22AB4D68DB}"/>
              </pc2:cmMkLst>
            </pc226:cmChg>
          </p:ext>
        </pc:extLst>
      </pc:sldChg>
      <pc:sldChg chg="del">
        <pc:chgData name="MCFARLANE, Ailsa (NHS FRIMLEY ICB - D4U1Y)" userId="28127bd6-62d0-47fe-9fe8-6da9dfa0ce03" providerId="ADAL" clId="{472334CC-9932-4AD1-A7A5-0946BB68F254}" dt="2024-07-29T11:13:43.554" v="152" actId="2696"/>
        <pc:sldMkLst>
          <pc:docMk/>
          <pc:sldMk cId="755364900" sldId="2147472684"/>
        </pc:sldMkLst>
      </pc:sldChg>
      <pc:sldChg chg="del">
        <pc:chgData name="MCFARLANE, Ailsa (NHS FRIMLEY ICB - D4U1Y)" userId="28127bd6-62d0-47fe-9fe8-6da9dfa0ce03" providerId="ADAL" clId="{472334CC-9932-4AD1-A7A5-0946BB68F254}" dt="2024-07-29T11:13:48.883" v="153" actId="2696"/>
        <pc:sldMkLst>
          <pc:docMk/>
          <pc:sldMk cId="1985196182" sldId="2147472685"/>
        </pc:sldMkLst>
      </pc:sldChg>
      <pc:sldChg chg="del">
        <pc:chgData name="MCFARLANE, Ailsa (NHS FRIMLEY ICB - D4U1Y)" userId="28127bd6-62d0-47fe-9fe8-6da9dfa0ce03" providerId="ADAL" clId="{472334CC-9932-4AD1-A7A5-0946BB68F254}" dt="2024-07-29T11:13:48.883" v="153" actId="2696"/>
        <pc:sldMkLst>
          <pc:docMk/>
          <pc:sldMk cId="4037439907" sldId="2147472686"/>
        </pc:sldMkLst>
      </pc:sldChg>
      <pc:sldChg chg="del">
        <pc:chgData name="MCFARLANE, Ailsa (NHS FRIMLEY ICB - D4U1Y)" userId="28127bd6-62d0-47fe-9fe8-6da9dfa0ce03" providerId="ADAL" clId="{472334CC-9932-4AD1-A7A5-0946BB68F254}" dt="2024-07-29T11:13:43.554" v="152" actId="2696"/>
        <pc:sldMkLst>
          <pc:docMk/>
          <pc:sldMk cId="3114840906" sldId="2147472687"/>
        </pc:sldMkLst>
      </pc:sldChg>
      <pc:sldChg chg="del">
        <pc:chgData name="MCFARLANE, Ailsa (NHS FRIMLEY ICB - D4U1Y)" userId="28127bd6-62d0-47fe-9fe8-6da9dfa0ce03" providerId="ADAL" clId="{472334CC-9932-4AD1-A7A5-0946BB68F254}" dt="2024-07-29T11:13:43.554" v="152" actId="2696"/>
        <pc:sldMkLst>
          <pc:docMk/>
          <pc:sldMk cId="3769603760" sldId="2147472688"/>
        </pc:sldMkLst>
      </pc:sldChg>
      <pc:sldChg chg="delSp modSp del mod delCm modCm">
        <pc:chgData name="MCFARLANE, Ailsa (NHS FRIMLEY ICB - D4U1Y)" userId="28127bd6-62d0-47fe-9fe8-6da9dfa0ce03" providerId="ADAL" clId="{472334CC-9932-4AD1-A7A5-0946BB68F254}" dt="2024-07-29T12:00:53.374" v="591" actId="2696"/>
        <pc:sldMkLst>
          <pc:docMk/>
          <pc:sldMk cId="3720783713" sldId="2147472689"/>
        </pc:sldMkLst>
        <pc:spChg chg="mod">
          <ac:chgData name="MCFARLANE, Ailsa (NHS FRIMLEY ICB - D4U1Y)" userId="28127bd6-62d0-47fe-9fe8-6da9dfa0ce03" providerId="ADAL" clId="{472334CC-9932-4AD1-A7A5-0946BB68F254}" dt="2024-07-29T11:40:46.076" v="451" actId="20577"/>
          <ac:spMkLst>
            <pc:docMk/>
            <pc:sldMk cId="3720783713" sldId="2147472689"/>
            <ac:spMk id="2" creationId="{FDD60F93-050D-2A4B-4874-788AF0148B1D}"/>
          </ac:spMkLst>
        </pc:spChg>
        <pc:spChg chg="mod">
          <ac:chgData name="MCFARLANE, Ailsa (NHS FRIMLEY ICB - D4U1Y)" userId="28127bd6-62d0-47fe-9fe8-6da9dfa0ce03" providerId="ADAL" clId="{472334CC-9932-4AD1-A7A5-0946BB68F254}" dt="2024-07-29T11:59:05.330" v="590" actId="20577"/>
          <ac:spMkLst>
            <pc:docMk/>
            <pc:sldMk cId="3720783713" sldId="2147472689"/>
            <ac:spMk id="3" creationId="{482103BA-9344-BA8E-1B1D-C52E351F47CD}"/>
          </ac:spMkLst>
        </pc:spChg>
        <pc:spChg chg="del">
          <ac:chgData name="MCFARLANE, Ailsa (NHS FRIMLEY ICB - D4U1Y)" userId="28127bd6-62d0-47fe-9fe8-6da9dfa0ce03" providerId="ADAL" clId="{472334CC-9932-4AD1-A7A5-0946BB68F254}" dt="2024-07-29T11:17:42.489" v="268" actId="478"/>
          <ac:spMkLst>
            <pc:docMk/>
            <pc:sldMk cId="3720783713" sldId="2147472689"/>
            <ac:spMk id="4" creationId="{C39BC061-9ADD-3F44-C68F-33274D44CFE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MCFARLANE, Ailsa (NHS FRIMLEY ICB - D4U1Y)" userId="28127bd6-62d0-47fe-9fe8-6da9dfa0ce03" providerId="ADAL" clId="{472334CC-9932-4AD1-A7A5-0946BB68F254}" dt="2024-07-29T11:42:23.211" v="456"/>
              <pc2:cmMkLst xmlns:pc2="http://schemas.microsoft.com/office/powerpoint/2019/9/main/command">
                <pc:docMk/>
                <pc:sldMk cId="3720783713" sldId="2147472689"/>
                <pc2:cmMk id="{E49A7327-15DC-49B5-AD0D-3F5276570B5C}"/>
              </pc2:cmMkLst>
            </pc226:cmChg>
            <pc226:cmChg xmlns:pc226="http://schemas.microsoft.com/office/powerpoint/2022/06/main/command" chg="del mod">
              <pc226:chgData name="MCFARLANE, Ailsa (NHS FRIMLEY ICB - D4U1Y)" userId="28127bd6-62d0-47fe-9fe8-6da9dfa0ce03" providerId="ADAL" clId="{472334CC-9932-4AD1-A7A5-0946BB68F254}" dt="2024-07-29T11:42:29.598" v="460"/>
              <pc2:cmMkLst xmlns:pc2="http://schemas.microsoft.com/office/powerpoint/2019/9/main/command">
                <pc:docMk/>
                <pc:sldMk cId="3720783713" sldId="2147472689"/>
                <pc2:cmMk id="{F4978237-364F-4547-98FB-D678082C4AF0}"/>
              </pc2:cmMkLst>
            </pc226:cmChg>
            <pc226:cmChg xmlns:pc226="http://schemas.microsoft.com/office/powerpoint/2022/06/main/command" chg="del mod">
              <pc226:chgData name="MCFARLANE, Ailsa (NHS FRIMLEY ICB - D4U1Y)" userId="28127bd6-62d0-47fe-9fe8-6da9dfa0ce03" providerId="ADAL" clId="{472334CC-9932-4AD1-A7A5-0946BB68F254}" dt="2024-07-29T11:42:19.264" v="454"/>
              <pc2:cmMkLst xmlns:pc2="http://schemas.microsoft.com/office/powerpoint/2019/9/main/command">
                <pc:docMk/>
                <pc:sldMk cId="3720783713" sldId="2147472689"/>
                <pc2:cmMk id="{AFF5FA3F-5C83-F346-8B69-35C09FCA5948}"/>
              </pc2:cmMkLst>
            </pc226:cmChg>
            <pc226:cmChg xmlns:pc226="http://schemas.microsoft.com/office/powerpoint/2022/06/main/command" chg="del mod">
              <pc226:chgData name="MCFARLANE, Ailsa (NHS FRIMLEY ICB - D4U1Y)" userId="28127bd6-62d0-47fe-9fe8-6da9dfa0ce03" providerId="ADAL" clId="{472334CC-9932-4AD1-A7A5-0946BB68F254}" dt="2024-07-29T11:42:24.763" v="457"/>
              <pc2:cmMkLst xmlns:pc2="http://schemas.microsoft.com/office/powerpoint/2019/9/main/command">
                <pc:docMk/>
                <pc:sldMk cId="3720783713" sldId="2147472689"/>
                <pc2:cmMk id="{DA3EAC47-3281-40A0-BDEF-74F916951F54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42:26.405" v="458"/>
              <pc2:cmMkLst xmlns:pc2="http://schemas.microsoft.com/office/powerpoint/2019/9/main/command">
                <pc:docMk/>
                <pc:sldMk cId="3720783713" sldId="2147472689"/>
                <pc2:cmMk id="{DD818D81-ECD1-4D93-B41F-477558314DE6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42:21.300" v="455"/>
              <pc2:cmMkLst xmlns:pc2="http://schemas.microsoft.com/office/powerpoint/2019/9/main/command">
                <pc:docMk/>
                <pc:sldMk cId="3720783713" sldId="2147472689"/>
                <pc2:cmMk id="{CE00F98B-BFDF-5649-814D-D3D7475E64D2}"/>
              </pc2:cmMkLst>
            </pc226:cmChg>
            <pc226:cmChg xmlns:pc226="http://schemas.microsoft.com/office/powerpoint/2022/06/main/command" chg="del">
              <pc226:chgData name="MCFARLANE, Ailsa (NHS FRIMLEY ICB - D4U1Y)" userId="28127bd6-62d0-47fe-9fe8-6da9dfa0ce03" providerId="ADAL" clId="{472334CC-9932-4AD1-A7A5-0946BB68F254}" dt="2024-07-29T11:42:28.078" v="459"/>
              <pc2:cmMkLst xmlns:pc2="http://schemas.microsoft.com/office/powerpoint/2019/9/main/command">
                <pc:docMk/>
                <pc:sldMk cId="3720783713" sldId="2147472689"/>
                <pc2:cmMk id="{372F2BBE-B3F4-4194-8432-7E7C52C174FF}"/>
              </pc2:cmMkLst>
            </pc226:cmChg>
          </p:ext>
        </pc:extLst>
      </pc:sldChg>
      <pc:sldChg chg="del">
        <pc:chgData name="MCFARLANE, Ailsa (NHS FRIMLEY ICB - D4U1Y)" userId="28127bd6-62d0-47fe-9fe8-6da9dfa0ce03" providerId="ADAL" clId="{472334CC-9932-4AD1-A7A5-0946BB68F254}" dt="2024-07-29T11:13:43.554" v="152" actId="2696"/>
        <pc:sldMkLst>
          <pc:docMk/>
          <pc:sldMk cId="4116490544" sldId="2147472690"/>
        </pc:sldMkLst>
      </pc:sldChg>
      <pc:sldChg chg="del">
        <pc:chgData name="MCFARLANE, Ailsa (NHS FRIMLEY ICB - D4U1Y)" userId="28127bd6-62d0-47fe-9fe8-6da9dfa0ce03" providerId="ADAL" clId="{472334CC-9932-4AD1-A7A5-0946BB68F254}" dt="2024-07-29T11:13:43.554" v="152" actId="2696"/>
        <pc:sldMkLst>
          <pc:docMk/>
          <pc:sldMk cId="121435476" sldId="2147472691"/>
        </pc:sldMkLst>
      </pc:sldChg>
      <pc:sldChg chg="del">
        <pc:chgData name="MCFARLANE, Ailsa (NHS FRIMLEY ICB - D4U1Y)" userId="28127bd6-62d0-47fe-9fe8-6da9dfa0ce03" providerId="ADAL" clId="{472334CC-9932-4AD1-A7A5-0946BB68F254}" dt="2024-07-29T11:13:43.554" v="152" actId="2696"/>
        <pc:sldMkLst>
          <pc:docMk/>
          <pc:sldMk cId="3740821658" sldId="2147472692"/>
        </pc:sldMkLst>
      </pc:sldChg>
      <pc:sldChg chg="del">
        <pc:chgData name="MCFARLANE, Ailsa (NHS FRIMLEY ICB - D4U1Y)" userId="28127bd6-62d0-47fe-9fe8-6da9dfa0ce03" providerId="ADAL" clId="{472334CC-9932-4AD1-A7A5-0946BB68F254}" dt="2024-07-29T11:13:43.554" v="152" actId="2696"/>
        <pc:sldMkLst>
          <pc:docMk/>
          <pc:sldMk cId="3473799180" sldId="2147472693"/>
        </pc:sldMkLst>
      </pc:sldChg>
      <pc:sldMasterChg chg="delSldLayout">
        <pc:chgData name="MCFARLANE, Ailsa (NHS FRIMLEY ICB - D4U1Y)" userId="28127bd6-62d0-47fe-9fe8-6da9dfa0ce03" providerId="ADAL" clId="{472334CC-9932-4AD1-A7A5-0946BB68F254}" dt="2024-07-29T11:13:54.398" v="154" actId="2696"/>
        <pc:sldMasterMkLst>
          <pc:docMk/>
          <pc:sldMasterMk cId="801379039" sldId="2147483697"/>
        </pc:sldMasterMkLst>
        <pc:sldLayoutChg chg="del">
          <pc:chgData name="MCFARLANE, Ailsa (NHS FRIMLEY ICB - D4U1Y)" userId="28127bd6-62d0-47fe-9fe8-6da9dfa0ce03" providerId="ADAL" clId="{472334CC-9932-4AD1-A7A5-0946BB68F254}" dt="2024-07-29T11:13:54.398" v="154" actId="2696"/>
          <pc:sldLayoutMkLst>
            <pc:docMk/>
            <pc:sldMasterMk cId="801379039" sldId="2147483697"/>
            <pc:sldLayoutMk cId="3430159453" sldId="214748369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8010B3-B5AA-2D45-8EB3-21FBF9458059}" type="doc">
      <dgm:prSet loTypeId="urn:microsoft.com/office/officeart/2005/8/layout/process1" loCatId="" qsTypeId="urn:microsoft.com/office/officeart/2005/8/quickstyle/simple1" qsCatId="simple" csTypeId="urn:microsoft.com/office/officeart/2005/8/colors/accent1_1" csCatId="accent1" phldr="1"/>
      <dgm:spPr/>
    </dgm:pt>
    <dgm:pt modelId="{26683D58-A32C-AD41-BB9A-BE08C94F4482}">
      <dgm:prSet phldrT="[Text]" custT="1"/>
      <dgm:spPr/>
      <dgm:t>
        <a:bodyPr/>
        <a:lstStyle/>
        <a:p>
          <a:pPr algn="ctr"/>
          <a:r>
            <a:rPr lang="en-GB" sz="2400" b="1" dirty="0">
              <a:latin typeface="Calibri"/>
              <a:ea typeface="Calibri"/>
              <a:cs typeface="Calibri"/>
            </a:rPr>
            <a:t>Initiation</a:t>
          </a:r>
        </a:p>
        <a:p>
          <a:pPr algn="ctr"/>
          <a:r>
            <a:rPr lang="en-GB" sz="2400" b="1" dirty="0">
              <a:latin typeface="Calibri"/>
              <a:ea typeface="Calibri"/>
              <a:cs typeface="Calibri"/>
            </a:rPr>
            <a:t>(Practice)</a:t>
          </a:r>
        </a:p>
        <a:p>
          <a:pPr algn="ctr"/>
          <a:endParaRPr lang="en-GB" sz="2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0FC4CA5-7D7A-614D-92B8-01BE4AEA9C64}" type="parTrans" cxnId="{3A62AE7C-0BB9-E44F-9415-6DD3798860B9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DF5447E-6D4B-2441-83C1-56C44026FF4D}" type="sibTrans" cxnId="{3A62AE7C-0BB9-E44F-9415-6DD3798860B9}">
      <dgm:prSet custT="1"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FE239A0-4403-6B48-AE71-05480B43588A}">
      <dgm:prSet phldrT="[Text]" custT="1"/>
      <dgm:spPr/>
      <dgm:t>
        <a:bodyPr/>
        <a:lstStyle/>
        <a:p>
          <a:pPr algn="ctr" rtl="0"/>
          <a:r>
            <a:rPr lang="en-GB" sz="2400" b="1">
              <a:latin typeface="Calibri"/>
              <a:ea typeface="Calibri"/>
              <a:cs typeface="Calibri"/>
            </a:rPr>
            <a:t>Send Text  </a:t>
          </a:r>
        </a:p>
        <a:p>
          <a:pPr algn="ctr"/>
          <a:r>
            <a:rPr lang="en-GB" sz="2400" b="1">
              <a:latin typeface="Calibri"/>
              <a:ea typeface="Calibri"/>
              <a:cs typeface="Calibri"/>
            </a:rPr>
            <a:t>(Connected Care)</a:t>
          </a:r>
        </a:p>
        <a:p>
          <a:pPr algn="ctr"/>
          <a:endParaRPr lang="en-GB" sz="2400" b="1">
            <a:latin typeface="Calibri"/>
            <a:ea typeface="Calibri"/>
            <a:cs typeface="Calibri"/>
          </a:endParaRPr>
        </a:p>
      </dgm:t>
    </dgm:pt>
    <dgm:pt modelId="{D5C7A519-F509-BE4E-876C-A47B32FB7840}" type="parTrans" cxnId="{7DD0131B-D3A5-8F41-B236-06EE61D93120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ED00BA7-8CC0-B048-8484-16F222EA4F50}" type="sibTrans" cxnId="{7DD0131B-D3A5-8F41-B236-06EE61D93120}">
      <dgm:prSet custT="1"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417C78A-F0F0-CC4A-9A87-F46A88E99FEA}">
      <dgm:prSet phldrT="[Text]" custT="1"/>
      <dgm:spPr/>
      <dgm:t>
        <a:bodyPr/>
        <a:lstStyle/>
        <a:p>
          <a:pPr algn="l"/>
          <a:r>
            <a:rPr lang="en-GB" sz="2400" b="1" dirty="0">
              <a:latin typeface="Calibri"/>
              <a:ea typeface="Calibri"/>
              <a:cs typeface="Calibri"/>
            </a:rPr>
            <a:t>Practice </a:t>
          </a:r>
          <a:r>
            <a:rPr lang="en-GB" sz="2400" dirty="0">
              <a:latin typeface="Calibri"/>
              <a:ea typeface="Calibri"/>
              <a:cs typeface="Calibri"/>
            </a:rPr>
            <a:t>opts in of exercise by emailing by </a:t>
          </a:r>
          <a:r>
            <a:rPr lang="en-GB" sz="2400" b="1" u="sng" dirty="0">
              <a:solidFill>
                <a:srgbClr val="FF0000"/>
              </a:solidFill>
              <a:latin typeface="Calibri"/>
              <a:ea typeface="Calibri"/>
              <a:cs typeface="Calibri"/>
            </a:rPr>
            <a:t>15/11/24 deadline</a:t>
          </a:r>
          <a:r>
            <a:rPr lang="en-GB" sz="2400" dirty="0">
              <a:latin typeface="Calibri"/>
              <a:ea typeface="Calibri"/>
              <a:cs typeface="Calibri"/>
            </a:rPr>
            <a:t>.</a:t>
          </a:r>
        </a:p>
      </dgm:t>
    </dgm:pt>
    <dgm:pt modelId="{F84B903F-E081-F94A-8D7E-12A9BA8EA666}" type="parTrans" cxnId="{F5C157E6-F96B-2245-94C5-D0AF4254EF72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C9B89B4-01CF-514A-89F0-1E40D1FEC462}" type="sibTrans" cxnId="{F5C157E6-F96B-2245-94C5-D0AF4254EF72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BEDCD1F-E094-2B4F-8D99-5F89E4F0D52B}">
      <dgm:prSet phldrT="[Text]" custT="1"/>
      <dgm:spPr/>
      <dgm:t>
        <a:bodyPr/>
        <a:lstStyle/>
        <a:p>
          <a:pPr algn="l"/>
          <a:r>
            <a:rPr lang="en-GB" sz="2400" b="1">
              <a:latin typeface="Calibri"/>
              <a:ea typeface="Calibri"/>
              <a:cs typeface="Calibri"/>
            </a:rPr>
            <a:t>Practice </a:t>
          </a:r>
          <a:r>
            <a:rPr lang="en-GB" sz="2400">
              <a:latin typeface="Calibri"/>
              <a:ea typeface="Calibri"/>
              <a:cs typeface="Calibri"/>
            </a:rPr>
            <a:t>shares comms with their teams so all aware in case of patient queries.</a:t>
          </a:r>
        </a:p>
      </dgm:t>
    </dgm:pt>
    <dgm:pt modelId="{7863C896-A2CD-234D-8E1E-918B593CF17A}" type="parTrans" cxnId="{AB46615E-C900-734A-8568-2DAC8A563A4C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B3DBBD7-819F-F846-A1B7-0B9769187974}" type="sibTrans" cxnId="{AB46615E-C900-734A-8568-2DAC8A563A4C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487C987-C2CF-0843-BAC2-FAD9D3459CEB}">
      <dgm:prSet phldrT="[Text]" custT="1"/>
      <dgm:spPr/>
      <dgm:t>
        <a:bodyPr/>
        <a:lstStyle/>
        <a:p>
          <a:pPr algn="l" rtl="0"/>
          <a:r>
            <a:rPr lang="en-GB" sz="2400" b="1">
              <a:latin typeface="Calibri"/>
              <a:ea typeface="Calibri"/>
              <a:cs typeface="Calibri"/>
            </a:rPr>
            <a:t>Connected Care </a:t>
          </a:r>
          <a:r>
            <a:rPr lang="en-GB" sz="2400">
              <a:latin typeface="Calibri"/>
              <a:ea typeface="Calibri"/>
              <a:cs typeface="Calibri"/>
            </a:rPr>
            <a:t>team pull patient list based on defined criteria </a:t>
          </a:r>
        </a:p>
      </dgm:t>
    </dgm:pt>
    <dgm:pt modelId="{DA33B689-9274-8A40-8DA3-6562AD85C99B}" type="parTrans" cxnId="{97A21598-3817-9D48-82AD-5071A24925F0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35AE412-29D3-E640-A119-8F46688E859B}" type="sibTrans" cxnId="{97A21598-3817-9D48-82AD-5071A24925F0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657355B-C1E1-2F40-8FFD-A2ECD15F6E89}">
      <dgm:prSet phldrT="[Text]" custT="1"/>
      <dgm:spPr/>
      <dgm:t>
        <a:bodyPr/>
        <a:lstStyle/>
        <a:p>
          <a:pPr algn="ctr" rtl="0"/>
          <a:r>
            <a:rPr lang="en-GB" sz="2400" b="1" dirty="0">
              <a:latin typeface="Calibri"/>
              <a:ea typeface="Calibri"/>
              <a:cs typeface="Calibri"/>
            </a:rPr>
            <a:t>Receive and action text </a:t>
          </a:r>
        </a:p>
        <a:p>
          <a:pPr algn="ctr"/>
          <a:r>
            <a:rPr lang="en-GB" sz="2400" b="1" dirty="0">
              <a:latin typeface="Calibri"/>
              <a:ea typeface="Calibri"/>
              <a:cs typeface="Calibri"/>
            </a:rPr>
            <a:t>(Patient)</a:t>
          </a:r>
        </a:p>
        <a:p>
          <a:pPr algn="ctr"/>
          <a:endParaRPr lang="en-GB" sz="2400" b="1" dirty="0">
            <a:latin typeface="Calibri"/>
            <a:ea typeface="Calibri"/>
            <a:cs typeface="Calibri"/>
          </a:endParaRPr>
        </a:p>
      </dgm:t>
    </dgm:pt>
    <dgm:pt modelId="{8380570F-86CA-8043-AF8C-18EB78BBDA62}" type="parTrans" cxnId="{2C856BA9-E235-C547-8A85-53856DDFD79A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B3279D-CA3E-8D4F-8591-DE238641DDEB}" type="sibTrans" cxnId="{2C856BA9-E235-C547-8A85-53856DDFD79A}">
      <dgm:prSet custT="1"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616942D-CB2C-2B4C-ADD2-257C2908BB6C}">
      <dgm:prSet phldrT="[Text]" custT="1"/>
      <dgm:spPr/>
      <dgm:t>
        <a:bodyPr/>
        <a:lstStyle/>
        <a:p>
          <a:pPr algn="ctr" rtl="0"/>
          <a:r>
            <a:rPr lang="en-GB" sz="2400" b="1">
              <a:solidFill>
                <a:schemeClr val="tx1"/>
              </a:solidFill>
              <a:latin typeface="Calibri"/>
              <a:ea typeface="Calibri"/>
              <a:cs typeface="Calibri"/>
            </a:rPr>
            <a:t>Follow up survey </a:t>
          </a:r>
        </a:p>
        <a:p>
          <a:pPr algn="ctr"/>
          <a:r>
            <a:rPr lang="en-GB" sz="2400" b="1">
              <a:solidFill>
                <a:schemeClr val="tx1"/>
              </a:solidFill>
              <a:latin typeface="Calibri"/>
              <a:ea typeface="Calibri"/>
              <a:cs typeface="Calibri"/>
            </a:rPr>
            <a:t>(</a:t>
          </a:r>
          <a:r>
            <a:rPr lang="en-GB" sz="2400" b="1" err="1">
              <a:latin typeface="Calibri"/>
              <a:ea typeface="Calibri"/>
              <a:cs typeface="Calibri"/>
            </a:rPr>
            <a:t>SymlConnect</a:t>
          </a:r>
          <a:r>
            <a:rPr lang="en-GB" sz="2400" b="1">
              <a:solidFill>
                <a:schemeClr val="tx1"/>
              </a:solidFill>
              <a:latin typeface="Calibri"/>
              <a:ea typeface="Calibri"/>
              <a:cs typeface="Calibri"/>
            </a:rPr>
            <a:t>)</a:t>
          </a:r>
        </a:p>
        <a:p>
          <a:pPr algn="ctr"/>
          <a:endParaRPr lang="en-GB" sz="2400" b="1">
            <a:solidFill>
              <a:schemeClr val="tx1"/>
            </a:solidFill>
            <a:latin typeface="Calibri"/>
            <a:ea typeface="Calibri"/>
            <a:cs typeface="Calibri"/>
          </a:endParaRPr>
        </a:p>
      </dgm:t>
    </dgm:pt>
    <dgm:pt modelId="{79AC54BE-0572-3C45-BD60-013985E23FCF}" type="parTrans" cxnId="{D3411503-A4B0-B545-9322-43F6DBFEE0CC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EBF6D2A-3063-284C-A956-F3D0E6AF8500}" type="sibTrans" cxnId="{D3411503-A4B0-B545-9322-43F6DBFEE0CC}">
      <dgm:prSet custT="1"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AF499CA-1C07-124B-A51A-BFD4B1118AD1}">
      <dgm:prSet phldrT="[Text]" custT="1"/>
      <dgm:spPr/>
      <dgm:t>
        <a:bodyPr/>
        <a:lstStyle/>
        <a:p>
          <a:pPr algn="l" rtl="0"/>
          <a:r>
            <a:rPr lang="en-GB" sz="2400" b="1">
              <a:solidFill>
                <a:schemeClr val="tx1"/>
              </a:solidFill>
              <a:latin typeface="Calibri"/>
              <a:ea typeface="Calibri"/>
              <a:cs typeface="Calibri"/>
            </a:rPr>
            <a:t>Patient</a:t>
          </a:r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 receives SMS containing relevant local signposting.</a:t>
          </a:r>
          <a:r>
            <a:rPr lang="en-GB" sz="2400" b="0">
              <a:latin typeface="Calibri"/>
              <a:ea typeface="Calibri"/>
              <a:cs typeface="Calibri"/>
            </a:rPr>
            <a:t> </a:t>
          </a:r>
          <a:endParaRPr lang="en-GB" sz="2400" b="1">
            <a:latin typeface="Calibri"/>
            <a:ea typeface="Calibri"/>
            <a:cs typeface="Calibri"/>
          </a:endParaRPr>
        </a:p>
      </dgm:t>
    </dgm:pt>
    <dgm:pt modelId="{709EEAA8-B7BE-4B48-A31A-2FD6A08BCB15}" type="parTrans" cxnId="{C5067136-9489-2543-8752-1E6700CF1537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39F9614-33D5-C845-979A-324E9C119655}" type="sibTrans" cxnId="{C5067136-9489-2543-8752-1E6700CF1537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E195A93-958A-4748-9010-8BA49F82C1FF}">
      <dgm:prSet phldrT="[Text]" custT="1"/>
      <dgm:spPr/>
      <dgm:t>
        <a:bodyPr/>
        <a:lstStyle/>
        <a:p>
          <a:pPr algn="l"/>
          <a:r>
            <a:rPr lang="en-GB" sz="2400" b="1">
              <a:solidFill>
                <a:schemeClr val="tx1"/>
              </a:solidFill>
              <a:latin typeface="Calibri"/>
              <a:ea typeface="Calibri"/>
              <a:cs typeface="Calibri"/>
            </a:rPr>
            <a:t>Patient</a:t>
          </a:r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 can opt-out, registering in </a:t>
          </a:r>
          <a:r>
            <a:rPr lang="en-GB" sz="2400" err="1">
              <a:latin typeface="Calibri"/>
              <a:ea typeface="Calibri"/>
              <a:cs typeface="Calibri"/>
            </a:rPr>
            <a:t>SymlConnect</a:t>
          </a:r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 and coded back into patient record.</a:t>
          </a:r>
          <a:endParaRPr lang="en-GB" sz="2400" b="1">
            <a:latin typeface="Calibri"/>
            <a:ea typeface="Calibri"/>
            <a:cs typeface="Calibri"/>
          </a:endParaRPr>
        </a:p>
      </dgm:t>
    </dgm:pt>
    <dgm:pt modelId="{14B0F09C-11C1-D740-A4DB-F60E6F2301E1}" type="parTrans" cxnId="{FC4F04A4-3E5F-2C46-ACED-FA53FA585725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04B9D1-ECB2-034E-8D36-46EC676BE15F}" type="sibTrans" cxnId="{FC4F04A4-3E5F-2C46-ACED-FA53FA585725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5A8EAA-F511-7A4B-8E55-185CC3DD5C8D}">
      <dgm:prSet phldrT="[Text]" custT="1"/>
      <dgm:spPr/>
      <dgm:t>
        <a:bodyPr/>
        <a:lstStyle/>
        <a:p>
          <a:pPr algn="l"/>
          <a:r>
            <a:rPr lang="en-GB" sz="2400" err="1">
              <a:latin typeface="Calibri"/>
              <a:ea typeface="Calibri"/>
              <a:cs typeface="Calibri"/>
            </a:rPr>
            <a:t>SymlConnect</a:t>
          </a:r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 will be able to track whether the patients choose to open any links.</a:t>
          </a:r>
          <a:endParaRPr lang="en-GB" sz="2400" b="1">
            <a:latin typeface="Calibri"/>
            <a:ea typeface="Calibri"/>
            <a:cs typeface="Calibri"/>
          </a:endParaRPr>
        </a:p>
      </dgm:t>
    </dgm:pt>
    <dgm:pt modelId="{3ECE89B7-5C4C-3542-A254-7B2442B4A64B}" type="parTrans" cxnId="{A003323C-40E4-7A4A-9789-E7724656A943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1706B11-F811-D546-93C8-F1B06342A95E}" type="sibTrans" cxnId="{A003323C-40E4-7A4A-9789-E7724656A943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42FA88E-22E3-2A40-B3AA-069F4A819E03}">
      <dgm:prSet phldrT="[Text]" custT="1"/>
      <dgm:spPr/>
      <dgm:t>
        <a:bodyPr/>
        <a:lstStyle/>
        <a:p>
          <a:pPr algn="l"/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Following a period of agreed time, the authorised user will upload the survey to the </a:t>
          </a:r>
          <a:r>
            <a:rPr lang="en-GB" sz="2400" b="1" err="1">
              <a:latin typeface="Calibri"/>
              <a:ea typeface="Calibri"/>
              <a:cs typeface="Calibri"/>
            </a:rPr>
            <a:t>SymlConnect</a:t>
          </a:r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 Library.</a:t>
          </a:r>
        </a:p>
      </dgm:t>
    </dgm:pt>
    <dgm:pt modelId="{3519D97C-5E5A-5D44-8630-DA6C6B9AC58D}" type="parTrans" cxnId="{AD0DEFAC-6ED2-E148-A55D-C344D8CB9FB8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14EAC23-8478-CB42-A846-FF5CAD467B49}" type="sibTrans" cxnId="{AD0DEFAC-6ED2-E148-A55D-C344D8CB9FB8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9A84E0C-40FB-654A-9DFC-698AAF871768}">
      <dgm:prSet phldrT="[Text]" custT="1"/>
      <dgm:spPr/>
      <dgm:t>
        <a:bodyPr/>
        <a:lstStyle/>
        <a:p>
          <a:pPr algn="l"/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Survey will ask patients to provide structured feedback on the signposting text that they received.</a:t>
          </a:r>
        </a:p>
      </dgm:t>
    </dgm:pt>
    <dgm:pt modelId="{BFEE75C6-5866-FB48-BB02-9C188D57107B}" type="parTrans" cxnId="{5A5BC7A9-D731-5F4E-83FA-C6D8192130A7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89D5B3A-05AF-CD49-AD65-9732EF235884}" type="sibTrans" cxnId="{5A5BC7A9-D731-5F4E-83FA-C6D8192130A7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D954811-3ED8-2C4F-A4CB-C81D84432289}">
      <dgm:prSet phldrT="[Text]" custT="1"/>
      <dgm:spPr/>
      <dgm:t>
        <a:bodyPr/>
        <a:lstStyle/>
        <a:p>
          <a:pPr algn="l" rtl="0"/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Authorised user will send out the SMS </a:t>
          </a:r>
          <a:r>
            <a:rPr lang="en-GB" sz="2400" b="0" err="1">
              <a:solidFill>
                <a:schemeClr val="tx1"/>
              </a:solidFill>
              <a:latin typeface="Calibri"/>
              <a:ea typeface="Calibri"/>
              <a:cs typeface="Calibri"/>
            </a:rPr>
            <a:t>inc</a:t>
          </a:r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 survey link. </a:t>
          </a:r>
        </a:p>
      </dgm:t>
    </dgm:pt>
    <dgm:pt modelId="{7F93E6A6-F13B-1540-B9A9-BDAEE5713807}" type="parTrans" cxnId="{5351C056-B4B6-9C47-AFD9-24D51E7A4A0F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B16B18C-9C81-0847-BBAD-B11647892991}" type="sibTrans" cxnId="{5351C056-B4B6-9C47-AFD9-24D51E7A4A0F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E1E6520-598C-2B41-B27F-ADE03751EF69}">
      <dgm:prSet phldrT="[Text]" custT="1"/>
      <dgm:spPr/>
      <dgm:t>
        <a:bodyPr/>
        <a:lstStyle/>
        <a:p>
          <a:pPr algn="ctr" rtl="0"/>
          <a:r>
            <a:rPr lang="en-GB" sz="2400" b="1">
              <a:solidFill>
                <a:schemeClr val="tx1"/>
              </a:solidFill>
              <a:latin typeface="Calibri"/>
              <a:ea typeface="Calibri"/>
              <a:cs typeface="Calibri"/>
            </a:rPr>
            <a:t>Monitoring </a:t>
          </a:r>
        </a:p>
        <a:p>
          <a:pPr algn="ctr" rtl="0"/>
          <a:r>
            <a:rPr lang="en-GB" sz="2400" b="1">
              <a:solidFill>
                <a:schemeClr val="tx1"/>
              </a:solidFill>
              <a:latin typeface="Calibri"/>
              <a:ea typeface="Calibri"/>
              <a:cs typeface="Calibri"/>
            </a:rPr>
            <a:t>&amp; reporting </a:t>
          </a:r>
          <a:br>
            <a:rPr lang="en-GB" sz="2400" b="1">
              <a:solidFill>
                <a:schemeClr val="tx1"/>
              </a:solidFill>
              <a:latin typeface="Calibri"/>
              <a:ea typeface="Calibri"/>
              <a:cs typeface="Calibri"/>
            </a:rPr>
          </a:br>
          <a:endParaRPr lang="en-GB" sz="2400" b="1">
            <a:solidFill>
              <a:schemeClr val="tx1"/>
            </a:solidFill>
            <a:latin typeface="Calibri"/>
            <a:ea typeface="Calibri"/>
            <a:cs typeface="Calibri"/>
          </a:endParaRPr>
        </a:p>
      </dgm:t>
    </dgm:pt>
    <dgm:pt modelId="{C88C9D40-4705-2E45-B964-CDF096CD5656}" type="parTrans" cxnId="{D3EFD930-7B42-2F41-A24C-E67F43E219C5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CC945FD-2FF1-6B4D-8517-FA0539255970}" type="sibTrans" cxnId="{D3EFD930-7B42-2F41-A24C-E67F43E219C5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75EF51-238E-554F-B190-268E65E63FFA}">
      <dgm:prSet phldrT="[Text]" custT="1"/>
      <dgm:spPr/>
      <dgm:t>
        <a:bodyPr/>
        <a:lstStyle/>
        <a:p>
          <a:pPr algn="l"/>
          <a:r>
            <a:rPr lang="en-GB" sz="2400" b="0">
              <a:solidFill>
                <a:schemeClr val="tx1"/>
              </a:solidFill>
              <a:latin typeface="Calibri"/>
              <a:ea typeface="Calibri"/>
              <a:cs typeface="Calibri"/>
            </a:rPr>
            <a:t>Number of signposting links accessed, and number of survey responses, including incomplete and ignored survey requests or opt-outs.</a:t>
          </a:r>
        </a:p>
        <a:p>
          <a:pPr algn="ctr"/>
          <a:endParaRPr lang="en-GB" sz="2400" b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algn="l"/>
          <a:endParaRPr lang="en-GB" sz="2400" b="1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D2FA019-9D3C-A045-80B7-2FDE285DAA39}" type="parTrans" cxnId="{BAF19975-5586-1B49-B0AC-E714BF78DE16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16AA50-9521-6345-B15C-60EBDC0151B6}" type="sibTrans" cxnId="{BAF19975-5586-1B49-B0AC-E714BF78DE16}">
      <dgm:prSet/>
      <dgm:spPr/>
      <dgm:t>
        <a:bodyPr/>
        <a:lstStyle/>
        <a:p>
          <a:endParaRPr lang="en-GB" sz="2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D377409-9D1F-7A44-B5CE-E54DD594A77B}">
      <dgm:prSet phldrT="[Text]" custT="1"/>
      <dgm:spPr/>
      <dgm:t>
        <a:bodyPr/>
        <a:lstStyle/>
        <a:p>
          <a:pPr algn="l"/>
          <a:endParaRPr lang="en-GB" sz="2400" dirty="0">
            <a:latin typeface="Calibri"/>
            <a:ea typeface="Calibri"/>
            <a:cs typeface="Calibri"/>
          </a:endParaRPr>
        </a:p>
      </dgm:t>
    </dgm:pt>
    <dgm:pt modelId="{E521A8E8-3C23-3F45-AA96-FB8BE7CA65D1}" type="parTrans" cxnId="{B7E37D9A-3265-1E48-8B58-601BD5F71C1C}">
      <dgm:prSet/>
      <dgm:spPr/>
      <dgm:t>
        <a:bodyPr/>
        <a:lstStyle/>
        <a:p>
          <a:endParaRPr lang="en-GB"/>
        </a:p>
      </dgm:t>
    </dgm:pt>
    <dgm:pt modelId="{540EFDC9-2E5B-2244-9E28-43CC089C5855}" type="sibTrans" cxnId="{B7E37D9A-3265-1E48-8B58-601BD5F71C1C}">
      <dgm:prSet/>
      <dgm:spPr/>
      <dgm:t>
        <a:bodyPr/>
        <a:lstStyle/>
        <a:p>
          <a:endParaRPr lang="en-GB"/>
        </a:p>
      </dgm:t>
    </dgm:pt>
    <dgm:pt modelId="{54507048-2691-2A47-B5C4-B61F524EF6C0}">
      <dgm:prSet phldrT="[Text]" custT="1"/>
      <dgm:spPr/>
      <dgm:t>
        <a:bodyPr/>
        <a:lstStyle/>
        <a:p>
          <a:pPr algn="l" rtl="0"/>
          <a:r>
            <a:rPr lang="en-GB" sz="2400" b="1">
              <a:latin typeface="Calibri"/>
              <a:ea typeface="Calibri"/>
              <a:cs typeface="Calibri"/>
            </a:rPr>
            <a:t>Connected Care </a:t>
          </a:r>
          <a:r>
            <a:rPr lang="en-GB" sz="2400">
              <a:latin typeface="Calibri"/>
              <a:ea typeface="Calibri"/>
              <a:cs typeface="Calibri"/>
            </a:rPr>
            <a:t>team send the relevant text template to the agreed cohorts through the central </a:t>
          </a:r>
          <a:r>
            <a:rPr lang="en-GB" sz="2400" err="1">
              <a:latin typeface="Calibri"/>
              <a:ea typeface="Calibri"/>
              <a:cs typeface="Calibri"/>
            </a:rPr>
            <a:t>SymlConnect</a:t>
          </a:r>
          <a:r>
            <a:rPr lang="en-GB" sz="2400">
              <a:latin typeface="Calibri"/>
              <a:ea typeface="Calibri"/>
              <a:cs typeface="Calibri"/>
            </a:rPr>
            <a:t> platform.</a:t>
          </a:r>
        </a:p>
      </dgm:t>
    </dgm:pt>
    <dgm:pt modelId="{9C80B48C-66A6-4145-B959-F4EBBEB4EBFB}" type="parTrans" cxnId="{DA45D4E5-090E-0946-B7C2-CAB2B796FDF7}">
      <dgm:prSet/>
      <dgm:spPr/>
      <dgm:t>
        <a:bodyPr/>
        <a:lstStyle/>
        <a:p>
          <a:endParaRPr lang="en-GB"/>
        </a:p>
      </dgm:t>
    </dgm:pt>
    <dgm:pt modelId="{BBC24C7C-07C6-FF4F-8B7D-0B0EA458C26A}" type="sibTrans" cxnId="{DA45D4E5-090E-0946-B7C2-CAB2B796FDF7}">
      <dgm:prSet/>
      <dgm:spPr/>
      <dgm:t>
        <a:bodyPr/>
        <a:lstStyle/>
        <a:p>
          <a:endParaRPr lang="en-GB"/>
        </a:p>
      </dgm:t>
    </dgm:pt>
    <dgm:pt modelId="{80B97A6D-14EC-9B4D-9BB7-80586B4F6266}">
      <dgm:prSet phldrT="[Text]" custT="1"/>
      <dgm:spPr/>
      <dgm:t>
        <a:bodyPr/>
        <a:lstStyle/>
        <a:p>
          <a:pPr algn="l" rtl="0"/>
          <a:r>
            <a:rPr lang="en-GB" sz="2400">
              <a:latin typeface="Calibri"/>
              <a:ea typeface="Calibri"/>
              <a:cs typeface="Calibri"/>
            </a:rPr>
            <a:t>Validation of lists by Clinical Leads. </a:t>
          </a:r>
        </a:p>
      </dgm:t>
    </dgm:pt>
    <dgm:pt modelId="{638D0B00-2084-F448-B01E-F006B6F7EB42}" type="parTrans" cxnId="{243F29A2-95FB-A640-98F4-7BEA67497882}">
      <dgm:prSet/>
      <dgm:spPr/>
      <dgm:t>
        <a:bodyPr/>
        <a:lstStyle/>
        <a:p>
          <a:endParaRPr lang="en-GB"/>
        </a:p>
      </dgm:t>
    </dgm:pt>
    <dgm:pt modelId="{7E5C30E8-BD8E-E943-B18F-C7EF9FE77EF2}" type="sibTrans" cxnId="{243F29A2-95FB-A640-98F4-7BEA67497882}">
      <dgm:prSet/>
      <dgm:spPr/>
      <dgm:t>
        <a:bodyPr/>
        <a:lstStyle/>
        <a:p>
          <a:endParaRPr lang="en-GB"/>
        </a:p>
      </dgm:t>
    </dgm:pt>
    <dgm:pt modelId="{72B60C73-1582-F74F-9181-ED106EC23B30}">
      <dgm:prSet phldrT="[Text]" custT="1"/>
      <dgm:spPr/>
      <dgm:t>
        <a:bodyPr/>
        <a:lstStyle/>
        <a:p>
          <a:pPr algn="l" rtl="0"/>
          <a:endParaRPr lang="en-GB" sz="2400">
            <a:latin typeface="Calibri"/>
            <a:ea typeface="Calibri"/>
            <a:cs typeface="Calibri"/>
          </a:endParaRPr>
        </a:p>
      </dgm:t>
    </dgm:pt>
    <dgm:pt modelId="{8549191A-C4D1-2747-B0FE-23EF0B741801}" type="parTrans" cxnId="{96E132EF-C019-BA49-9148-B4377DCD918E}">
      <dgm:prSet/>
      <dgm:spPr/>
      <dgm:t>
        <a:bodyPr/>
        <a:lstStyle/>
        <a:p>
          <a:endParaRPr lang="en-GB"/>
        </a:p>
      </dgm:t>
    </dgm:pt>
    <dgm:pt modelId="{55801901-FA3B-E640-8584-41B560F08AD8}" type="sibTrans" cxnId="{96E132EF-C019-BA49-9148-B4377DCD918E}">
      <dgm:prSet/>
      <dgm:spPr/>
      <dgm:t>
        <a:bodyPr/>
        <a:lstStyle/>
        <a:p>
          <a:endParaRPr lang="en-GB"/>
        </a:p>
      </dgm:t>
    </dgm:pt>
    <dgm:pt modelId="{03BD002C-561C-D74C-904A-44F7609BE6E2}">
      <dgm:prSet phldrT="[Text]" custT="1"/>
      <dgm:spPr/>
      <dgm:t>
        <a:bodyPr/>
        <a:lstStyle/>
        <a:p>
          <a:pPr algn="l" rtl="0"/>
          <a:endParaRPr lang="en-GB" sz="2400">
            <a:latin typeface="Calibri"/>
            <a:ea typeface="Calibri"/>
            <a:cs typeface="Calibri"/>
          </a:endParaRPr>
        </a:p>
      </dgm:t>
    </dgm:pt>
    <dgm:pt modelId="{7BA68AB0-C640-9049-926A-80B2E5F12EE7}" type="parTrans" cxnId="{914D05D3-4D56-694B-AF28-2C2632C9C0D4}">
      <dgm:prSet/>
      <dgm:spPr/>
      <dgm:t>
        <a:bodyPr/>
        <a:lstStyle/>
        <a:p>
          <a:endParaRPr lang="en-GB"/>
        </a:p>
      </dgm:t>
    </dgm:pt>
    <dgm:pt modelId="{78A8A1C1-C55E-CA4E-88AB-48562992A928}" type="sibTrans" cxnId="{914D05D3-4D56-694B-AF28-2C2632C9C0D4}">
      <dgm:prSet/>
      <dgm:spPr/>
      <dgm:t>
        <a:bodyPr/>
        <a:lstStyle/>
        <a:p>
          <a:endParaRPr lang="en-GB"/>
        </a:p>
      </dgm:t>
    </dgm:pt>
    <dgm:pt modelId="{C911CDDA-F51A-E941-8DEF-A4ECCE5AAFDA}">
      <dgm:prSet phldrT="[Text]" custT="1"/>
      <dgm:spPr/>
      <dgm:t>
        <a:bodyPr/>
        <a:lstStyle/>
        <a:p>
          <a:pPr algn="l"/>
          <a:r>
            <a:rPr lang="en-GB" sz="2400" b="1">
              <a:latin typeface="Calibri"/>
              <a:ea typeface="Calibri"/>
              <a:cs typeface="Calibri"/>
            </a:rPr>
            <a:t>Practice</a:t>
          </a:r>
          <a:r>
            <a:rPr lang="en-GB" sz="2400">
              <a:latin typeface="Calibri"/>
              <a:ea typeface="Calibri"/>
              <a:cs typeface="Calibri"/>
            </a:rPr>
            <a:t>, if wishes, can update websites with the website content. </a:t>
          </a:r>
        </a:p>
      </dgm:t>
    </dgm:pt>
    <dgm:pt modelId="{139D34A0-80C9-BB43-B9B5-44196A2E5CE0}" type="parTrans" cxnId="{7C51C9A5-4A56-1145-A642-D9096E4EA0A6}">
      <dgm:prSet/>
      <dgm:spPr/>
      <dgm:t>
        <a:bodyPr/>
        <a:lstStyle/>
        <a:p>
          <a:endParaRPr lang="en-GB"/>
        </a:p>
      </dgm:t>
    </dgm:pt>
    <dgm:pt modelId="{88274C28-1DAB-6B4E-BFDB-086F47D908A7}" type="sibTrans" cxnId="{7C51C9A5-4A56-1145-A642-D9096E4EA0A6}">
      <dgm:prSet/>
      <dgm:spPr/>
      <dgm:t>
        <a:bodyPr/>
        <a:lstStyle/>
        <a:p>
          <a:endParaRPr lang="en-GB"/>
        </a:p>
      </dgm:t>
    </dgm:pt>
    <dgm:pt modelId="{A31A3EC9-2F0D-DA4E-A184-3B42E8628069}">
      <dgm:prSet phldrT="[Text]" custT="1"/>
      <dgm:spPr/>
      <dgm:t>
        <a:bodyPr/>
        <a:lstStyle/>
        <a:p>
          <a:pPr algn="l"/>
          <a:endParaRPr lang="en-GB" sz="2400">
            <a:latin typeface="Calibri"/>
            <a:ea typeface="Calibri"/>
            <a:cs typeface="Calibri"/>
          </a:endParaRPr>
        </a:p>
      </dgm:t>
    </dgm:pt>
    <dgm:pt modelId="{188DB2D4-AA77-354E-BA29-DA2DABDE1D64}" type="parTrans" cxnId="{8CB871CF-DC06-C34C-AF56-57A4E34B2447}">
      <dgm:prSet/>
      <dgm:spPr/>
      <dgm:t>
        <a:bodyPr/>
        <a:lstStyle/>
        <a:p>
          <a:endParaRPr lang="en-GB"/>
        </a:p>
      </dgm:t>
    </dgm:pt>
    <dgm:pt modelId="{9044E3E7-0495-8D43-97C6-A19E7EC791CF}" type="sibTrans" cxnId="{8CB871CF-DC06-C34C-AF56-57A4E34B2447}">
      <dgm:prSet/>
      <dgm:spPr/>
      <dgm:t>
        <a:bodyPr/>
        <a:lstStyle/>
        <a:p>
          <a:endParaRPr lang="en-GB"/>
        </a:p>
      </dgm:t>
    </dgm:pt>
    <dgm:pt modelId="{9599A6A2-FC9A-DA49-B556-010CADAAEFBD}">
      <dgm:prSet phldrT="[Text]" custT="1"/>
      <dgm:spPr/>
      <dgm:t>
        <a:bodyPr/>
        <a:lstStyle/>
        <a:p>
          <a:pPr algn="l"/>
          <a:endParaRPr lang="en-GB" sz="2400" b="0">
            <a:solidFill>
              <a:schemeClr val="tx1"/>
            </a:solidFill>
            <a:latin typeface="Calibri"/>
            <a:ea typeface="Calibri"/>
            <a:cs typeface="Calibri"/>
          </a:endParaRPr>
        </a:p>
      </dgm:t>
    </dgm:pt>
    <dgm:pt modelId="{B289CF0D-D8D2-D34C-9494-82655A9759ED}" type="parTrans" cxnId="{1EF84B20-94FA-F344-ADA3-9527164A5C7A}">
      <dgm:prSet/>
      <dgm:spPr/>
      <dgm:t>
        <a:bodyPr/>
        <a:lstStyle/>
        <a:p>
          <a:endParaRPr lang="en-GB"/>
        </a:p>
      </dgm:t>
    </dgm:pt>
    <dgm:pt modelId="{1143920D-68CE-2A4C-9591-62292649417D}" type="sibTrans" cxnId="{1EF84B20-94FA-F344-ADA3-9527164A5C7A}">
      <dgm:prSet/>
      <dgm:spPr/>
      <dgm:t>
        <a:bodyPr/>
        <a:lstStyle/>
        <a:p>
          <a:endParaRPr lang="en-GB"/>
        </a:p>
      </dgm:t>
    </dgm:pt>
    <dgm:pt modelId="{E85945E5-EC6B-D942-95E6-C504D34A4297}">
      <dgm:prSet phldrT="[Text]" custT="1"/>
      <dgm:spPr/>
      <dgm:t>
        <a:bodyPr/>
        <a:lstStyle/>
        <a:p>
          <a:pPr algn="l"/>
          <a:endParaRPr lang="en-GB" sz="2400" b="0">
            <a:solidFill>
              <a:schemeClr val="tx1"/>
            </a:solidFill>
            <a:latin typeface="Calibri"/>
            <a:ea typeface="Calibri"/>
            <a:cs typeface="Calibri"/>
          </a:endParaRPr>
        </a:p>
      </dgm:t>
    </dgm:pt>
    <dgm:pt modelId="{8B8A2502-2FBD-6D4E-AF5F-5419326997C3}" type="parTrans" cxnId="{D02AA295-F175-E34F-AE07-0077F6913D3C}">
      <dgm:prSet/>
      <dgm:spPr/>
      <dgm:t>
        <a:bodyPr/>
        <a:lstStyle/>
        <a:p>
          <a:endParaRPr lang="en-GB"/>
        </a:p>
      </dgm:t>
    </dgm:pt>
    <dgm:pt modelId="{7456B41F-7D4C-2A41-AD55-86116F06D983}" type="sibTrans" cxnId="{D02AA295-F175-E34F-AE07-0077F6913D3C}">
      <dgm:prSet/>
      <dgm:spPr/>
      <dgm:t>
        <a:bodyPr/>
        <a:lstStyle/>
        <a:p>
          <a:endParaRPr lang="en-GB"/>
        </a:p>
      </dgm:t>
    </dgm:pt>
    <dgm:pt modelId="{E2C96288-FC1E-3547-8DEB-A793E61E6BA6}">
      <dgm:prSet phldrT="[Text]" custT="1"/>
      <dgm:spPr/>
      <dgm:t>
        <a:bodyPr/>
        <a:lstStyle/>
        <a:p>
          <a:pPr algn="l"/>
          <a:endParaRPr lang="en-GB" sz="2400" b="1">
            <a:latin typeface="Calibri"/>
            <a:ea typeface="Calibri"/>
            <a:cs typeface="Calibri"/>
          </a:endParaRPr>
        </a:p>
      </dgm:t>
    </dgm:pt>
    <dgm:pt modelId="{9C8A37C7-3C03-C14B-B9E9-8DC441505378}" type="parTrans" cxnId="{B92B16AD-F266-B140-930B-01CA2AE40B4C}">
      <dgm:prSet/>
      <dgm:spPr/>
      <dgm:t>
        <a:bodyPr/>
        <a:lstStyle/>
        <a:p>
          <a:endParaRPr lang="en-GB"/>
        </a:p>
      </dgm:t>
    </dgm:pt>
    <dgm:pt modelId="{EA20BA79-7DA3-4F47-9744-53F98C305555}" type="sibTrans" cxnId="{B92B16AD-F266-B140-930B-01CA2AE40B4C}">
      <dgm:prSet/>
      <dgm:spPr/>
      <dgm:t>
        <a:bodyPr/>
        <a:lstStyle/>
        <a:p>
          <a:endParaRPr lang="en-GB"/>
        </a:p>
      </dgm:t>
    </dgm:pt>
    <dgm:pt modelId="{302A3377-EF1D-CF43-A1D0-6C7B742D9EF2}">
      <dgm:prSet phldrT="[Text]" custT="1"/>
      <dgm:spPr/>
      <dgm:t>
        <a:bodyPr/>
        <a:lstStyle/>
        <a:p>
          <a:pPr algn="l" rtl="0"/>
          <a:endParaRPr lang="en-GB" sz="2400" b="1">
            <a:latin typeface="Calibri"/>
            <a:ea typeface="Calibri"/>
            <a:cs typeface="Calibri"/>
          </a:endParaRPr>
        </a:p>
      </dgm:t>
    </dgm:pt>
    <dgm:pt modelId="{A2AFF5AA-7073-A84C-8141-A68AA9D158B7}" type="parTrans" cxnId="{78CDE69B-C0A7-ED4F-82AA-496761A592CB}">
      <dgm:prSet/>
      <dgm:spPr/>
      <dgm:t>
        <a:bodyPr/>
        <a:lstStyle/>
        <a:p>
          <a:endParaRPr lang="en-GB"/>
        </a:p>
      </dgm:t>
    </dgm:pt>
    <dgm:pt modelId="{50B93036-43BD-9C49-A28C-F2A3460FED6A}" type="sibTrans" cxnId="{78CDE69B-C0A7-ED4F-82AA-496761A592CB}">
      <dgm:prSet/>
      <dgm:spPr/>
      <dgm:t>
        <a:bodyPr/>
        <a:lstStyle/>
        <a:p>
          <a:endParaRPr lang="en-GB"/>
        </a:p>
      </dgm:t>
    </dgm:pt>
    <dgm:pt modelId="{2F7237E8-053E-FF48-8C7F-E3905CCD44F6}" type="pres">
      <dgm:prSet presAssocID="{358010B3-B5AA-2D45-8EB3-21FBF9458059}" presName="Name0" presStyleCnt="0">
        <dgm:presLayoutVars>
          <dgm:dir/>
          <dgm:resizeHandles val="exact"/>
        </dgm:presLayoutVars>
      </dgm:prSet>
      <dgm:spPr/>
    </dgm:pt>
    <dgm:pt modelId="{B061C103-884D-2E4D-84A2-2A97332C6731}" type="pres">
      <dgm:prSet presAssocID="{26683D58-A32C-AD41-BB9A-BE08C94F4482}" presName="node" presStyleLbl="node1" presStyleIdx="0" presStyleCnt="5">
        <dgm:presLayoutVars>
          <dgm:bulletEnabled val="1"/>
        </dgm:presLayoutVars>
      </dgm:prSet>
      <dgm:spPr/>
    </dgm:pt>
    <dgm:pt modelId="{321C963D-C919-C144-B92D-58AC5B684BB8}" type="pres">
      <dgm:prSet presAssocID="{1DF5447E-6D4B-2441-83C1-56C44026FF4D}" presName="sibTrans" presStyleLbl="sibTrans2D1" presStyleIdx="0" presStyleCnt="4"/>
      <dgm:spPr/>
    </dgm:pt>
    <dgm:pt modelId="{69AB1F0B-AB48-3448-B231-BB3E979EE341}" type="pres">
      <dgm:prSet presAssocID="{1DF5447E-6D4B-2441-83C1-56C44026FF4D}" presName="connectorText" presStyleLbl="sibTrans2D1" presStyleIdx="0" presStyleCnt="4"/>
      <dgm:spPr/>
    </dgm:pt>
    <dgm:pt modelId="{FA0405B1-28DF-AC44-937E-7A624B5A5793}" type="pres">
      <dgm:prSet presAssocID="{FFE239A0-4403-6B48-AE71-05480B43588A}" presName="node" presStyleLbl="node1" presStyleIdx="1" presStyleCnt="5">
        <dgm:presLayoutVars>
          <dgm:bulletEnabled val="1"/>
        </dgm:presLayoutVars>
      </dgm:prSet>
      <dgm:spPr/>
    </dgm:pt>
    <dgm:pt modelId="{87EE13B9-A215-9A4E-91AF-B913167BD12F}" type="pres">
      <dgm:prSet presAssocID="{1ED00BA7-8CC0-B048-8484-16F222EA4F50}" presName="sibTrans" presStyleLbl="sibTrans2D1" presStyleIdx="1" presStyleCnt="4"/>
      <dgm:spPr/>
    </dgm:pt>
    <dgm:pt modelId="{3F6219EA-4159-E24B-B539-2CE42ABC7C7A}" type="pres">
      <dgm:prSet presAssocID="{1ED00BA7-8CC0-B048-8484-16F222EA4F50}" presName="connectorText" presStyleLbl="sibTrans2D1" presStyleIdx="1" presStyleCnt="4"/>
      <dgm:spPr/>
    </dgm:pt>
    <dgm:pt modelId="{15D90CDD-3FFF-934C-8EDF-FECDEB5DCF50}" type="pres">
      <dgm:prSet presAssocID="{3657355B-C1E1-2F40-8FFD-A2ECD15F6E89}" presName="node" presStyleLbl="node1" presStyleIdx="2" presStyleCnt="5">
        <dgm:presLayoutVars>
          <dgm:bulletEnabled val="1"/>
        </dgm:presLayoutVars>
      </dgm:prSet>
      <dgm:spPr/>
    </dgm:pt>
    <dgm:pt modelId="{74B23E0B-3AA1-D34B-B3FE-81B48BE92CE2}" type="pres">
      <dgm:prSet presAssocID="{B3B3279D-CA3E-8D4F-8591-DE238641DDEB}" presName="sibTrans" presStyleLbl="sibTrans2D1" presStyleIdx="2" presStyleCnt="4"/>
      <dgm:spPr/>
    </dgm:pt>
    <dgm:pt modelId="{B35492F8-A090-964B-8B48-2CD86279D6F0}" type="pres">
      <dgm:prSet presAssocID="{B3B3279D-CA3E-8D4F-8591-DE238641DDEB}" presName="connectorText" presStyleLbl="sibTrans2D1" presStyleIdx="2" presStyleCnt="4"/>
      <dgm:spPr/>
    </dgm:pt>
    <dgm:pt modelId="{CDF066B4-EA1B-5D40-BD9A-5D650B11B575}" type="pres">
      <dgm:prSet presAssocID="{3616942D-CB2C-2B4C-ADD2-257C2908BB6C}" presName="node" presStyleLbl="node1" presStyleIdx="3" presStyleCnt="5">
        <dgm:presLayoutVars>
          <dgm:bulletEnabled val="1"/>
        </dgm:presLayoutVars>
      </dgm:prSet>
      <dgm:spPr/>
    </dgm:pt>
    <dgm:pt modelId="{015501E6-9C62-CA43-8DD4-159892BBF2F4}" type="pres">
      <dgm:prSet presAssocID="{3EBF6D2A-3063-284C-A956-F3D0E6AF8500}" presName="sibTrans" presStyleLbl="sibTrans2D1" presStyleIdx="3" presStyleCnt="4"/>
      <dgm:spPr/>
    </dgm:pt>
    <dgm:pt modelId="{1B25A0AB-21D8-794B-ABCF-E517CBF2DC68}" type="pres">
      <dgm:prSet presAssocID="{3EBF6D2A-3063-284C-A956-F3D0E6AF8500}" presName="connectorText" presStyleLbl="sibTrans2D1" presStyleIdx="3" presStyleCnt="4"/>
      <dgm:spPr/>
    </dgm:pt>
    <dgm:pt modelId="{03B955DA-FCD1-844A-9250-A21DDE8FEB64}" type="pres">
      <dgm:prSet presAssocID="{4E1E6520-598C-2B41-B27F-ADE03751EF69}" presName="node" presStyleLbl="node1" presStyleIdx="4" presStyleCnt="5">
        <dgm:presLayoutVars>
          <dgm:bulletEnabled val="1"/>
        </dgm:presLayoutVars>
      </dgm:prSet>
      <dgm:spPr/>
    </dgm:pt>
  </dgm:ptLst>
  <dgm:cxnLst>
    <dgm:cxn modelId="{D3411503-A4B0-B545-9322-43F6DBFEE0CC}" srcId="{358010B3-B5AA-2D45-8EB3-21FBF9458059}" destId="{3616942D-CB2C-2B4C-ADD2-257C2908BB6C}" srcOrd="3" destOrd="0" parTransId="{79AC54BE-0572-3C45-BD60-013985E23FCF}" sibTransId="{3EBF6D2A-3063-284C-A956-F3D0E6AF8500}"/>
    <dgm:cxn modelId="{084BB313-BAB5-124D-B8AD-0B90E0643FF4}" type="presOf" srcId="{1DF5447E-6D4B-2441-83C1-56C44026FF4D}" destId="{321C963D-C919-C144-B92D-58AC5B684BB8}" srcOrd="0" destOrd="0" presId="urn:microsoft.com/office/officeart/2005/8/layout/process1"/>
    <dgm:cxn modelId="{713F6D1A-7D82-004A-BD09-88A6ED7880F5}" type="presOf" srcId="{9599A6A2-FC9A-DA49-B556-010CADAAEFBD}" destId="{CDF066B4-EA1B-5D40-BD9A-5D650B11B575}" srcOrd="0" destOrd="2" presId="urn:microsoft.com/office/officeart/2005/8/layout/process1"/>
    <dgm:cxn modelId="{375BEA1A-0B77-8340-9640-51AFA2F04AB5}" type="presOf" srcId="{80B97A6D-14EC-9B4D-9BB7-80586B4F6266}" destId="{FA0405B1-28DF-AC44-937E-7A624B5A5793}" srcOrd="0" destOrd="3" presId="urn:microsoft.com/office/officeart/2005/8/layout/process1"/>
    <dgm:cxn modelId="{7DD0131B-D3A5-8F41-B236-06EE61D93120}" srcId="{358010B3-B5AA-2D45-8EB3-21FBF9458059}" destId="{FFE239A0-4403-6B48-AE71-05480B43588A}" srcOrd="1" destOrd="0" parTransId="{D5C7A519-F509-BE4E-876C-A47B32FB7840}" sibTransId="{1ED00BA7-8CC0-B048-8484-16F222EA4F50}"/>
    <dgm:cxn modelId="{023B5B1D-4008-804A-98D5-EF5F68B26EEF}" type="presOf" srcId="{FFE239A0-4403-6B48-AE71-05480B43588A}" destId="{FA0405B1-28DF-AC44-937E-7A624B5A5793}" srcOrd="0" destOrd="0" presId="urn:microsoft.com/office/officeart/2005/8/layout/process1"/>
    <dgm:cxn modelId="{1EF84B20-94FA-F344-ADA3-9527164A5C7A}" srcId="{3616942D-CB2C-2B4C-ADD2-257C2908BB6C}" destId="{9599A6A2-FC9A-DA49-B556-010CADAAEFBD}" srcOrd="1" destOrd="0" parTransId="{B289CF0D-D8D2-D34C-9494-82655A9759ED}" sibTransId="{1143920D-68CE-2A4C-9591-62292649417D}"/>
    <dgm:cxn modelId="{09FE8629-CE01-7E4E-96C3-F3719C015EE0}" type="presOf" srcId="{AE195A93-958A-4748-9010-8BA49F82C1FF}" destId="{15D90CDD-3FFF-934C-8EDF-FECDEB5DCF50}" srcOrd="0" destOrd="3" presId="urn:microsoft.com/office/officeart/2005/8/layout/process1"/>
    <dgm:cxn modelId="{D3EFD930-7B42-2F41-A24C-E67F43E219C5}" srcId="{358010B3-B5AA-2D45-8EB3-21FBF9458059}" destId="{4E1E6520-598C-2B41-B27F-ADE03751EF69}" srcOrd="4" destOrd="0" parTransId="{C88C9D40-4705-2E45-B964-CDF096CD5656}" sibTransId="{FCC945FD-2FF1-6B4D-8517-FA0539255970}"/>
    <dgm:cxn modelId="{C5067136-9489-2543-8752-1E6700CF1537}" srcId="{3657355B-C1E1-2F40-8FFD-A2ECD15F6E89}" destId="{EAF499CA-1C07-124B-A51A-BFD4B1118AD1}" srcOrd="0" destOrd="0" parTransId="{709EEAA8-B7BE-4B48-A31A-2FD6A08BCB15}" sibTransId="{239F9614-33D5-C845-979A-324E9C119655}"/>
    <dgm:cxn modelId="{A003323C-40E4-7A4A-9789-E7724656A943}" srcId="{3657355B-C1E1-2F40-8FFD-A2ECD15F6E89}" destId="{015A8EAA-F511-7A4B-8E55-185CC3DD5C8D}" srcOrd="4" destOrd="0" parTransId="{3ECE89B7-5C4C-3542-A254-7B2442B4A64B}" sibTransId="{F1706B11-F811-D546-93C8-F1B06342A95E}"/>
    <dgm:cxn modelId="{CD96A93E-C61C-7A4C-AD4F-391F2735F97D}" type="presOf" srcId="{3616942D-CB2C-2B4C-ADD2-257C2908BB6C}" destId="{CDF066B4-EA1B-5D40-BD9A-5D650B11B575}" srcOrd="0" destOrd="0" presId="urn:microsoft.com/office/officeart/2005/8/layout/process1"/>
    <dgm:cxn modelId="{AB46615E-C900-734A-8568-2DAC8A563A4C}" srcId="{26683D58-A32C-AD41-BB9A-BE08C94F4482}" destId="{3BEDCD1F-E094-2B4F-8D99-5F89E4F0D52B}" srcOrd="2" destOrd="0" parTransId="{7863C896-A2CD-234D-8E1E-918B593CF17A}" sibTransId="{9B3DBBD7-819F-F846-A1B7-0B9769187974}"/>
    <dgm:cxn modelId="{2811DF68-140F-4546-B7BC-98D163DDD9FF}" type="presOf" srcId="{4417C78A-F0F0-CC4A-9A87-F46A88E99FEA}" destId="{B061C103-884D-2E4D-84A2-2A97332C6731}" srcOrd="0" destOrd="1" presId="urn:microsoft.com/office/officeart/2005/8/layout/process1"/>
    <dgm:cxn modelId="{B5B37E4B-84A2-404D-BE7D-4C9926F07019}" type="presOf" srcId="{1ED00BA7-8CC0-B048-8484-16F222EA4F50}" destId="{3F6219EA-4159-E24B-B539-2CE42ABC7C7A}" srcOrd="1" destOrd="0" presId="urn:microsoft.com/office/officeart/2005/8/layout/process1"/>
    <dgm:cxn modelId="{F12FD64D-4802-8B49-9134-749EED2B15CA}" type="presOf" srcId="{1ED00BA7-8CC0-B048-8484-16F222EA4F50}" destId="{87EE13B9-A215-9A4E-91AF-B913167BD12F}" srcOrd="0" destOrd="0" presId="urn:microsoft.com/office/officeart/2005/8/layout/process1"/>
    <dgm:cxn modelId="{C3D95F71-7B09-C640-953A-1662C5B1F9F9}" type="presOf" srcId="{3EBF6D2A-3063-284C-A956-F3D0E6AF8500}" destId="{015501E6-9C62-CA43-8DD4-159892BBF2F4}" srcOrd="0" destOrd="0" presId="urn:microsoft.com/office/officeart/2005/8/layout/process1"/>
    <dgm:cxn modelId="{DC3B3274-5DE5-9544-9400-BD3954944EA7}" type="presOf" srcId="{54507048-2691-2A47-B5C4-B61F524EF6C0}" destId="{FA0405B1-28DF-AC44-937E-7A624B5A5793}" srcOrd="0" destOrd="5" presId="urn:microsoft.com/office/officeart/2005/8/layout/process1"/>
    <dgm:cxn modelId="{2175D454-DE5B-214E-911C-44E7A4CB5C3E}" type="presOf" srcId="{B3B3279D-CA3E-8D4F-8591-DE238641DDEB}" destId="{74B23E0B-3AA1-D34B-B3FE-81B48BE92CE2}" srcOrd="0" destOrd="0" presId="urn:microsoft.com/office/officeart/2005/8/layout/process1"/>
    <dgm:cxn modelId="{BAF19975-5586-1B49-B0AC-E714BF78DE16}" srcId="{4E1E6520-598C-2B41-B27F-ADE03751EF69}" destId="{E575EF51-238E-554F-B190-268E65E63FFA}" srcOrd="0" destOrd="0" parTransId="{2D2FA019-9D3C-A045-80B7-2FDE285DAA39}" sibTransId="{1C16AA50-9521-6345-B15C-60EBDC0151B6}"/>
    <dgm:cxn modelId="{5351C056-B4B6-9C47-AFD9-24D51E7A4A0F}" srcId="{3616942D-CB2C-2B4C-ADD2-257C2908BB6C}" destId="{4D954811-3ED8-2C4F-A4CB-C81D84432289}" srcOrd="4" destOrd="0" parTransId="{7F93E6A6-F13B-1540-B9A9-BDAEE5713807}" sibTransId="{EB16B18C-9C81-0847-BBAD-B11647892991}"/>
    <dgm:cxn modelId="{F32A6677-CC08-9A4A-A3F1-21D563AB2F06}" type="presOf" srcId="{A31A3EC9-2F0D-DA4E-A184-3B42E8628069}" destId="{B061C103-884D-2E4D-84A2-2A97332C6731}" srcOrd="0" destOrd="4" presId="urn:microsoft.com/office/officeart/2005/8/layout/process1"/>
    <dgm:cxn modelId="{3A62AE7C-0BB9-E44F-9415-6DD3798860B9}" srcId="{358010B3-B5AA-2D45-8EB3-21FBF9458059}" destId="{26683D58-A32C-AD41-BB9A-BE08C94F4482}" srcOrd="0" destOrd="0" parTransId="{40FC4CA5-7D7A-614D-92B8-01BE4AEA9C64}" sibTransId="{1DF5447E-6D4B-2441-83C1-56C44026FF4D}"/>
    <dgm:cxn modelId="{7200EE82-3F47-E341-8A56-47621E7D836C}" type="presOf" srcId="{EAF499CA-1C07-124B-A51A-BFD4B1118AD1}" destId="{15D90CDD-3FFF-934C-8EDF-FECDEB5DCF50}" srcOrd="0" destOrd="1" presId="urn:microsoft.com/office/officeart/2005/8/layout/process1"/>
    <dgm:cxn modelId="{F57EA28C-27A7-0E46-A8F4-3DF1002F1881}" type="presOf" srcId="{D9A84E0C-40FB-654A-9DFC-698AAF871768}" destId="{CDF066B4-EA1B-5D40-BD9A-5D650B11B575}" srcOrd="0" destOrd="3" presId="urn:microsoft.com/office/officeart/2005/8/layout/process1"/>
    <dgm:cxn modelId="{886E528E-F10B-724F-A76E-8AE98DCD04BB}" type="presOf" srcId="{2487C987-C2CF-0843-BAC2-FAD9D3459CEB}" destId="{FA0405B1-28DF-AC44-937E-7A624B5A5793}" srcOrd="0" destOrd="1" presId="urn:microsoft.com/office/officeart/2005/8/layout/process1"/>
    <dgm:cxn modelId="{7E2E1C95-89BC-9C4A-AA7F-4BDAC8F1E09E}" type="presOf" srcId="{C911CDDA-F51A-E941-8DEF-A4ECCE5AAFDA}" destId="{B061C103-884D-2E4D-84A2-2A97332C6731}" srcOrd="0" destOrd="5" presId="urn:microsoft.com/office/officeart/2005/8/layout/process1"/>
    <dgm:cxn modelId="{D02AA295-F175-E34F-AE07-0077F6913D3C}" srcId="{3616942D-CB2C-2B4C-ADD2-257C2908BB6C}" destId="{E85945E5-EC6B-D942-95E6-C504D34A4297}" srcOrd="3" destOrd="0" parTransId="{8B8A2502-2FBD-6D4E-AF5F-5419326997C3}" sibTransId="{7456B41F-7D4C-2A41-AD55-86116F06D983}"/>
    <dgm:cxn modelId="{97A21598-3817-9D48-82AD-5071A24925F0}" srcId="{FFE239A0-4403-6B48-AE71-05480B43588A}" destId="{2487C987-C2CF-0843-BAC2-FAD9D3459CEB}" srcOrd="0" destOrd="0" parTransId="{DA33B689-9274-8A40-8DA3-6562AD85C99B}" sibTransId="{135AE412-29D3-E640-A119-8F46688E859B}"/>
    <dgm:cxn modelId="{1E4E9398-0938-A544-81B8-E4A7028A1A5F}" type="presOf" srcId="{1DF5447E-6D4B-2441-83C1-56C44026FF4D}" destId="{69AB1F0B-AB48-3448-B231-BB3E979EE341}" srcOrd="1" destOrd="0" presId="urn:microsoft.com/office/officeart/2005/8/layout/process1"/>
    <dgm:cxn modelId="{B7E37D9A-3265-1E48-8B58-601BD5F71C1C}" srcId="{26683D58-A32C-AD41-BB9A-BE08C94F4482}" destId="{AD377409-9D1F-7A44-B5CE-E54DD594A77B}" srcOrd="1" destOrd="0" parTransId="{E521A8E8-3C23-3F45-AA96-FB8BE7CA65D1}" sibTransId="{540EFDC9-2E5B-2244-9E28-43CC089C5855}"/>
    <dgm:cxn modelId="{78CDE69B-C0A7-ED4F-82AA-496761A592CB}" srcId="{3657355B-C1E1-2F40-8FFD-A2ECD15F6E89}" destId="{302A3377-EF1D-CF43-A1D0-6C7B742D9EF2}" srcOrd="1" destOrd="0" parTransId="{A2AFF5AA-7073-A84C-8141-A68AA9D158B7}" sibTransId="{50B93036-43BD-9C49-A28C-F2A3460FED6A}"/>
    <dgm:cxn modelId="{6C969D9D-290C-AD4D-8714-670195EF1723}" type="presOf" srcId="{015A8EAA-F511-7A4B-8E55-185CC3DD5C8D}" destId="{15D90CDD-3FFF-934C-8EDF-FECDEB5DCF50}" srcOrd="0" destOrd="5" presId="urn:microsoft.com/office/officeart/2005/8/layout/process1"/>
    <dgm:cxn modelId="{243F29A2-95FB-A640-98F4-7BEA67497882}" srcId="{FFE239A0-4403-6B48-AE71-05480B43588A}" destId="{80B97A6D-14EC-9B4D-9BB7-80586B4F6266}" srcOrd="2" destOrd="0" parTransId="{638D0B00-2084-F448-B01E-F006B6F7EB42}" sibTransId="{7E5C30E8-BD8E-E943-B18F-C7EF9FE77EF2}"/>
    <dgm:cxn modelId="{6B6498A2-9EC6-C746-9F87-E43EC7D9B53C}" type="presOf" srcId="{4E1E6520-598C-2B41-B27F-ADE03751EF69}" destId="{03B955DA-FCD1-844A-9250-A21DDE8FEB64}" srcOrd="0" destOrd="0" presId="urn:microsoft.com/office/officeart/2005/8/layout/process1"/>
    <dgm:cxn modelId="{FC4F04A4-3E5F-2C46-ACED-FA53FA585725}" srcId="{3657355B-C1E1-2F40-8FFD-A2ECD15F6E89}" destId="{AE195A93-958A-4748-9010-8BA49F82C1FF}" srcOrd="2" destOrd="0" parTransId="{14B0F09C-11C1-D740-A4DB-F60E6F2301E1}" sibTransId="{7504B9D1-ECB2-034E-8D36-46EC676BE15F}"/>
    <dgm:cxn modelId="{7C51C9A5-4A56-1145-A642-D9096E4EA0A6}" srcId="{26683D58-A32C-AD41-BB9A-BE08C94F4482}" destId="{C911CDDA-F51A-E941-8DEF-A4ECCE5AAFDA}" srcOrd="4" destOrd="0" parTransId="{139D34A0-80C9-BB43-B9B5-44196A2E5CE0}" sibTransId="{88274C28-1DAB-6B4E-BFDB-086F47D908A7}"/>
    <dgm:cxn modelId="{2C856BA9-E235-C547-8A85-53856DDFD79A}" srcId="{358010B3-B5AA-2D45-8EB3-21FBF9458059}" destId="{3657355B-C1E1-2F40-8FFD-A2ECD15F6E89}" srcOrd="2" destOrd="0" parTransId="{8380570F-86CA-8043-AF8C-18EB78BBDA62}" sibTransId="{B3B3279D-CA3E-8D4F-8591-DE238641DDEB}"/>
    <dgm:cxn modelId="{5A5BC7A9-D731-5F4E-83FA-C6D8192130A7}" srcId="{3616942D-CB2C-2B4C-ADD2-257C2908BB6C}" destId="{D9A84E0C-40FB-654A-9DFC-698AAF871768}" srcOrd="2" destOrd="0" parTransId="{BFEE75C6-5866-FB48-BB02-9C188D57107B}" sibTransId="{289D5B3A-05AF-CD49-AD65-9732EF235884}"/>
    <dgm:cxn modelId="{C7A28EAB-AACF-9941-9316-526453B2AA1C}" type="presOf" srcId="{3BEDCD1F-E094-2B4F-8D99-5F89E4F0D52B}" destId="{B061C103-884D-2E4D-84A2-2A97332C6731}" srcOrd="0" destOrd="3" presId="urn:microsoft.com/office/officeart/2005/8/layout/process1"/>
    <dgm:cxn modelId="{AD0DEFAC-6ED2-E148-A55D-C344D8CB9FB8}" srcId="{3616942D-CB2C-2B4C-ADD2-257C2908BB6C}" destId="{A42FA88E-22E3-2A40-B3AA-069F4A819E03}" srcOrd="0" destOrd="0" parTransId="{3519D97C-5E5A-5D44-8630-DA6C6B9AC58D}" sibTransId="{A14EAC23-8478-CB42-A846-FF5CAD467B49}"/>
    <dgm:cxn modelId="{B92B16AD-F266-B140-930B-01CA2AE40B4C}" srcId="{3657355B-C1E1-2F40-8FFD-A2ECD15F6E89}" destId="{E2C96288-FC1E-3547-8DEB-A793E61E6BA6}" srcOrd="3" destOrd="0" parTransId="{9C8A37C7-3C03-C14B-B9E9-8DC441505378}" sibTransId="{EA20BA79-7DA3-4F47-9744-53F98C305555}"/>
    <dgm:cxn modelId="{D42FE8B2-7E21-EF4C-A68A-9A555B78112F}" type="presOf" srcId="{E575EF51-238E-554F-B190-268E65E63FFA}" destId="{03B955DA-FCD1-844A-9250-A21DDE8FEB64}" srcOrd="0" destOrd="1" presId="urn:microsoft.com/office/officeart/2005/8/layout/process1"/>
    <dgm:cxn modelId="{C97FE5B4-A779-3E40-A0C3-D5163D5AD9E3}" type="presOf" srcId="{E2C96288-FC1E-3547-8DEB-A793E61E6BA6}" destId="{15D90CDD-3FFF-934C-8EDF-FECDEB5DCF50}" srcOrd="0" destOrd="4" presId="urn:microsoft.com/office/officeart/2005/8/layout/process1"/>
    <dgm:cxn modelId="{B14BD5B6-F80C-E744-997C-5C0CD5BC9A4F}" type="presOf" srcId="{358010B3-B5AA-2D45-8EB3-21FBF9458059}" destId="{2F7237E8-053E-FF48-8C7F-E3905CCD44F6}" srcOrd="0" destOrd="0" presId="urn:microsoft.com/office/officeart/2005/8/layout/process1"/>
    <dgm:cxn modelId="{28ACFEBB-E407-D149-8915-D77223532465}" type="presOf" srcId="{E85945E5-EC6B-D942-95E6-C504D34A4297}" destId="{CDF066B4-EA1B-5D40-BD9A-5D650B11B575}" srcOrd="0" destOrd="4" presId="urn:microsoft.com/office/officeart/2005/8/layout/process1"/>
    <dgm:cxn modelId="{AE8695BE-9D64-7746-83C3-EADF46E44AB9}" type="presOf" srcId="{4D954811-3ED8-2C4F-A4CB-C81D84432289}" destId="{CDF066B4-EA1B-5D40-BD9A-5D650B11B575}" srcOrd="0" destOrd="5" presId="urn:microsoft.com/office/officeart/2005/8/layout/process1"/>
    <dgm:cxn modelId="{75B768C1-3739-8B45-9C31-835AAB7D9B52}" type="presOf" srcId="{3EBF6D2A-3063-284C-A956-F3D0E6AF8500}" destId="{1B25A0AB-21D8-794B-ABCF-E517CBF2DC68}" srcOrd="1" destOrd="0" presId="urn:microsoft.com/office/officeart/2005/8/layout/process1"/>
    <dgm:cxn modelId="{F4EC72C2-ECD0-1B45-BC5D-06C1EB1E30E9}" type="presOf" srcId="{72B60C73-1582-F74F-9181-ED106EC23B30}" destId="{FA0405B1-28DF-AC44-937E-7A624B5A5793}" srcOrd="0" destOrd="2" presId="urn:microsoft.com/office/officeart/2005/8/layout/process1"/>
    <dgm:cxn modelId="{D53BD7CA-3D3B-0243-BACB-E675F1D38307}" type="presOf" srcId="{03BD002C-561C-D74C-904A-44F7609BE6E2}" destId="{FA0405B1-28DF-AC44-937E-7A624B5A5793}" srcOrd="0" destOrd="4" presId="urn:microsoft.com/office/officeart/2005/8/layout/process1"/>
    <dgm:cxn modelId="{B0A74FCD-B0BB-2648-B803-A3AE270E519E}" type="presOf" srcId="{26683D58-A32C-AD41-BB9A-BE08C94F4482}" destId="{B061C103-884D-2E4D-84A2-2A97332C6731}" srcOrd="0" destOrd="0" presId="urn:microsoft.com/office/officeart/2005/8/layout/process1"/>
    <dgm:cxn modelId="{8CB871CF-DC06-C34C-AF56-57A4E34B2447}" srcId="{26683D58-A32C-AD41-BB9A-BE08C94F4482}" destId="{A31A3EC9-2F0D-DA4E-A184-3B42E8628069}" srcOrd="3" destOrd="0" parTransId="{188DB2D4-AA77-354E-BA29-DA2DABDE1D64}" sibTransId="{9044E3E7-0495-8D43-97C6-A19E7EC791CF}"/>
    <dgm:cxn modelId="{914D05D3-4D56-694B-AF28-2C2632C9C0D4}" srcId="{FFE239A0-4403-6B48-AE71-05480B43588A}" destId="{03BD002C-561C-D74C-904A-44F7609BE6E2}" srcOrd="3" destOrd="0" parTransId="{7BA68AB0-C640-9049-926A-80B2E5F12EE7}" sibTransId="{78A8A1C1-C55E-CA4E-88AB-48562992A928}"/>
    <dgm:cxn modelId="{0BA827E1-8992-B045-B11B-0CEF358B7232}" type="presOf" srcId="{A42FA88E-22E3-2A40-B3AA-069F4A819E03}" destId="{CDF066B4-EA1B-5D40-BD9A-5D650B11B575}" srcOrd="0" destOrd="1" presId="urn:microsoft.com/office/officeart/2005/8/layout/process1"/>
    <dgm:cxn modelId="{DA45D4E5-090E-0946-B7C2-CAB2B796FDF7}" srcId="{FFE239A0-4403-6B48-AE71-05480B43588A}" destId="{54507048-2691-2A47-B5C4-B61F524EF6C0}" srcOrd="4" destOrd="0" parTransId="{9C80B48C-66A6-4145-B959-F4EBBEB4EBFB}" sibTransId="{BBC24C7C-07C6-FF4F-8B7D-0B0EA458C26A}"/>
    <dgm:cxn modelId="{F5C157E6-F96B-2245-94C5-D0AF4254EF72}" srcId="{26683D58-A32C-AD41-BB9A-BE08C94F4482}" destId="{4417C78A-F0F0-CC4A-9A87-F46A88E99FEA}" srcOrd="0" destOrd="0" parTransId="{F84B903F-E081-F94A-8D7E-12A9BA8EA666}" sibTransId="{9C9B89B4-01CF-514A-89F0-1E40D1FEC462}"/>
    <dgm:cxn modelId="{0FD0CCE8-4CDD-404F-884F-32A6577256E1}" type="presOf" srcId="{B3B3279D-CA3E-8D4F-8591-DE238641DDEB}" destId="{B35492F8-A090-964B-8B48-2CD86279D6F0}" srcOrd="1" destOrd="0" presId="urn:microsoft.com/office/officeart/2005/8/layout/process1"/>
    <dgm:cxn modelId="{96E132EF-C019-BA49-9148-B4377DCD918E}" srcId="{FFE239A0-4403-6B48-AE71-05480B43588A}" destId="{72B60C73-1582-F74F-9181-ED106EC23B30}" srcOrd="1" destOrd="0" parTransId="{8549191A-C4D1-2747-B0FE-23EF0B741801}" sibTransId="{55801901-FA3B-E640-8584-41B560F08AD8}"/>
    <dgm:cxn modelId="{E9A0E1F8-80B4-324C-B872-C31756605DE2}" type="presOf" srcId="{3657355B-C1E1-2F40-8FFD-A2ECD15F6E89}" destId="{15D90CDD-3FFF-934C-8EDF-FECDEB5DCF50}" srcOrd="0" destOrd="0" presId="urn:microsoft.com/office/officeart/2005/8/layout/process1"/>
    <dgm:cxn modelId="{5452B5F9-5345-8845-B015-ECAD79DEA0AD}" type="presOf" srcId="{AD377409-9D1F-7A44-B5CE-E54DD594A77B}" destId="{B061C103-884D-2E4D-84A2-2A97332C6731}" srcOrd="0" destOrd="2" presId="urn:microsoft.com/office/officeart/2005/8/layout/process1"/>
    <dgm:cxn modelId="{DE7679FD-10D0-E24B-93DE-308C735ADE2D}" type="presOf" srcId="{302A3377-EF1D-CF43-A1D0-6C7B742D9EF2}" destId="{15D90CDD-3FFF-934C-8EDF-FECDEB5DCF50}" srcOrd="0" destOrd="2" presId="urn:microsoft.com/office/officeart/2005/8/layout/process1"/>
    <dgm:cxn modelId="{6B57E675-1CE7-6544-B8E9-13DE58A5C8D0}" type="presParOf" srcId="{2F7237E8-053E-FF48-8C7F-E3905CCD44F6}" destId="{B061C103-884D-2E4D-84A2-2A97332C6731}" srcOrd="0" destOrd="0" presId="urn:microsoft.com/office/officeart/2005/8/layout/process1"/>
    <dgm:cxn modelId="{E0954A87-FB16-9C4A-B4F9-E9F71BC72DFE}" type="presParOf" srcId="{2F7237E8-053E-FF48-8C7F-E3905CCD44F6}" destId="{321C963D-C919-C144-B92D-58AC5B684BB8}" srcOrd="1" destOrd="0" presId="urn:microsoft.com/office/officeart/2005/8/layout/process1"/>
    <dgm:cxn modelId="{930154A8-7806-294B-B2CC-D1D6EC73971F}" type="presParOf" srcId="{321C963D-C919-C144-B92D-58AC5B684BB8}" destId="{69AB1F0B-AB48-3448-B231-BB3E979EE341}" srcOrd="0" destOrd="0" presId="urn:microsoft.com/office/officeart/2005/8/layout/process1"/>
    <dgm:cxn modelId="{7A4A80DE-389F-2747-8183-3ECAC9B99BB9}" type="presParOf" srcId="{2F7237E8-053E-FF48-8C7F-E3905CCD44F6}" destId="{FA0405B1-28DF-AC44-937E-7A624B5A5793}" srcOrd="2" destOrd="0" presId="urn:microsoft.com/office/officeart/2005/8/layout/process1"/>
    <dgm:cxn modelId="{3B333258-91B2-5143-92EA-9F085B9E4161}" type="presParOf" srcId="{2F7237E8-053E-FF48-8C7F-E3905CCD44F6}" destId="{87EE13B9-A215-9A4E-91AF-B913167BD12F}" srcOrd="3" destOrd="0" presId="urn:microsoft.com/office/officeart/2005/8/layout/process1"/>
    <dgm:cxn modelId="{5C6D3FBD-3995-6D47-9C71-C96E36C0F891}" type="presParOf" srcId="{87EE13B9-A215-9A4E-91AF-B913167BD12F}" destId="{3F6219EA-4159-E24B-B539-2CE42ABC7C7A}" srcOrd="0" destOrd="0" presId="urn:microsoft.com/office/officeart/2005/8/layout/process1"/>
    <dgm:cxn modelId="{A257E316-B1FF-BD4A-BD14-9F72EEF2D11B}" type="presParOf" srcId="{2F7237E8-053E-FF48-8C7F-E3905CCD44F6}" destId="{15D90CDD-3FFF-934C-8EDF-FECDEB5DCF50}" srcOrd="4" destOrd="0" presId="urn:microsoft.com/office/officeart/2005/8/layout/process1"/>
    <dgm:cxn modelId="{8BEAE7FA-C1DD-C149-87E2-2D3E2BAF32ED}" type="presParOf" srcId="{2F7237E8-053E-FF48-8C7F-E3905CCD44F6}" destId="{74B23E0B-3AA1-D34B-B3FE-81B48BE92CE2}" srcOrd="5" destOrd="0" presId="urn:microsoft.com/office/officeart/2005/8/layout/process1"/>
    <dgm:cxn modelId="{F1F6B7BA-3146-B44E-90C0-271BEA694187}" type="presParOf" srcId="{74B23E0B-3AA1-D34B-B3FE-81B48BE92CE2}" destId="{B35492F8-A090-964B-8B48-2CD86279D6F0}" srcOrd="0" destOrd="0" presId="urn:microsoft.com/office/officeart/2005/8/layout/process1"/>
    <dgm:cxn modelId="{C4C66CC2-CBC0-E84C-97D6-EA534590A796}" type="presParOf" srcId="{2F7237E8-053E-FF48-8C7F-E3905CCD44F6}" destId="{CDF066B4-EA1B-5D40-BD9A-5D650B11B575}" srcOrd="6" destOrd="0" presId="urn:microsoft.com/office/officeart/2005/8/layout/process1"/>
    <dgm:cxn modelId="{A388D7E6-B329-DB40-B268-1B2679548792}" type="presParOf" srcId="{2F7237E8-053E-FF48-8C7F-E3905CCD44F6}" destId="{015501E6-9C62-CA43-8DD4-159892BBF2F4}" srcOrd="7" destOrd="0" presId="urn:microsoft.com/office/officeart/2005/8/layout/process1"/>
    <dgm:cxn modelId="{F3AEDC85-FEF4-D340-BB44-BB3F904B8B13}" type="presParOf" srcId="{015501E6-9C62-CA43-8DD4-159892BBF2F4}" destId="{1B25A0AB-21D8-794B-ABCF-E517CBF2DC68}" srcOrd="0" destOrd="0" presId="urn:microsoft.com/office/officeart/2005/8/layout/process1"/>
    <dgm:cxn modelId="{19C0B419-E4B6-7C44-8766-0B162E0F1384}" type="presParOf" srcId="{2F7237E8-053E-FF48-8C7F-E3905CCD44F6}" destId="{03B955DA-FCD1-844A-9250-A21DDE8FEB6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1C103-884D-2E4D-84A2-2A97332C6731}">
      <dsp:nvSpPr>
        <dsp:cNvPr id="0" name=""/>
        <dsp:cNvSpPr/>
      </dsp:nvSpPr>
      <dsp:spPr>
        <a:xfrm>
          <a:off x="21971" y="0"/>
          <a:ext cx="3403875" cy="7491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Calibri"/>
              <a:ea typeface="Calibri"/>
              <a:cs typeface="Calibri"/>
            </a:rPr>
            <a:t>Initiation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Calibri"/>
              <a:ea typeface="Calibri"/>
              <a:cs typeface="Calibri"/>
            </a:rPr>
            <a:t>(Practice)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1" kern="1200" dirty="0">
              <a:latin typeface="Calibri"/>
              <a:ea typeface="Calibri"/>
              <a:cs typeface="Calibri"/>
            </a:rPr>
            <a:t>Practice </a:t>
          </a:r>
          <a:r>
            <a:rPr lang="en-GB" sz="2400" kern="1200" dirty="0">
              <a:latin typeface="Calibri"/>
              <a:ea typeface="Calibri"/>
              <a:cs typeface="Calibri"/>
            </a:rPr>
            <a:t>opts in of exercise by emailing by </a:t>
          </a:r>
          <a:r>
            <a:rPr lang="en-GB" sz="2400" b="1" u="sng" kern="1200" dirty="0">
              <a:solidFill>
                <a:srgbClr val="FF0000"/>
              </a:solidFill>
              <a:latin typeface="Calibri"/>
              <a:ea typeface="Calibri"/>
              <a:cs typeface="Calibri"/>
            </a:rPr>
            <a:t>15/11/24 deadline</a:t>
          </a:r>
          <a:r>
            <a:rPr lang="en-GB" sz="2400" kern="1200" dirty="0">
              <a:latin typeface="Calibri"/>
              <a:ea typeface="Calibri"/>
              <a:cs typeface="Calibri"/>
            </a:rPr>
            <a:t>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dirty="0">
            <a:latin typeface="Calibri"/>
            <a:ea typeface="Calibri"/>
            <a:cs typeface="Calibri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1" kern="1200">
              <a:latin typeface="Calibri"/>
              <a:ea typeface="Calibri"/>
              <a:cs typeface="Calibri"/>
            </a:rPr>
            <a:t>Practice </a:t>
          </a:r>
          <a:r>
            <a:rPr lang="en-GB" sz="2400" kern="1200">
              <a:latin typeface="Calibri"/>
              <a:ea typeface="Calibri"/>
              <a:cs typeface="Calibri"/>
            </a:rPr>
            <a:t>shares comms with their teams so all aware in case of patient queries.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>
            <a:latin typeface="Calibri"/>
            <a:ea typeface="Calibri"/>
            <a:cs typeface="Calibri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1" kern="1200">
              <a:latin typeface="Calibri"/>
              <a:ea typeface="Calibri"/>
              <a:cs typeface="Calibri"/>
            </a:rPr>
            <a:t>Practice</a:t>
          </a:r>
          <a:r>
            <a:rPr lang="en-GB" sz="2400" kern="1200">
              <a:latin typeface="Calibri"/>
              <a:ea typeface="Calibri"/>
              <a:cs typeface="Calibri"/>
            </a:rPr>
            <a:t>, if wishes, can update websites with the website content. </a:t>
          </a:r>
        </a:p>
      </dsp:txBody>
      <dsp:txXfrm>
        <a:off x="121667" y="99696"/>
        <a:ext cx="3204483" cy="7292507"/>
      </dsp:txXfrm>
    </dsp:sp>
    <dsp:sp modelId="{321C963D-C919-C144-B92D-58AC5B684BB8}">
      <dsp:nvSpPr>
        <dsp:cNvPr id="0" name=""/>
        <dsp:cNvSpPr/>
      </dsp:nvSpPr>
      <dsp:spPr>
        <a:xfrm>
          <a:off x="3766234" y="3323868"/>
          <a:ext cx="721621" cy="844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766234" y="3492700"/>
        <a:ext cx="505135" cy="506497"/>
      </dsp:txXfrm>
    </dsp:sp>
    <dsp:sp modelId="{FA0405B1-28DF-AC44-937E-7A624B5A5793}">
      <dsp:nvSpPr>
        <dsp:cNvPr id="0" name=""/>
        <dsp:cNvSpPr/>
      </dsp:nvSpPr>
      <dsp:spPr>
        <a:xfrm>
          <a:off x="4787396" y="0"/>
          <a:ext cx="3403875" cy="7491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latin typeface="Calibri"/>
              <a:ea typeface="Calibri"/>
              <a:cs typeface="Calibri"/>
            </a:rPr>
            <a:t>Send Text  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latin typeface="Calibri"/>
              <a:ea typeface="Calibri"/>
              <a:cs typeface="Calibri"/>
            </a:rPr>
            <a:t>(Connected Care)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b="1" kern="1200">
            <a:latin typeface="Calibri"/>
            <a:ea typeface="Calibri"/>
            <a:cs typeface="Calibri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1" kern="1200">
              <a:latin typeface="Calibri"/>
              <a:ea typeface="Calibri"/>
              <a:cs typeface="Calibri"/>
            </a:rPr>
            <a:t>Connected Care </a:t>
          </a:r>
          <a:r>
            <a:rPr lang="en-GB" sz="2400" kern="1200">
              <a:latin typeface="Calibri"/>
              <a:ea typeface="Calibri"/>
              <a:cs typeface="Calibri"/>
            </a:rPr>
            <a:t>team pull patient list based on defined criteria 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>
            <a:latin typeface="Calibri"/>
            <a:ea typeface="Calibri"/>
            <a:cs typeface="Calibri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>
              <a:latin typeface="Calibri"/>
              <a:ea typeface="Calibri"/>
              <a:cs typeface="Calibri"/>
            </a:rPr>
            <a:t>Validation of lists by Clinical Leads. 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>
            <a:latin typeface="Calibri"/>
            <a:ea typeface="Calibri"/>
            <a:cs typeface="Calibri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1" kern="1200">
              <a:latin typeface="Calibri"/>
              <a:ea typeface="Calibri"/>
              <a:cs typeface="Calibri"/>
            </a:rPr>
            <a:t>Connected Care </a:t>
          </a:r>
          <a:r>
            <a:rPr lang="en-GB" sz="2400" kern="1200">
              <a:latin typeface="Calibri"/>
              <a:ea typeface="Calibri"/>
              <a:cs typeface="Calibri"/>
            </a:rPr>
            <a:t>team send the relevant text template to the agreed cohorts through the central </a:t>
          </a:r>
          <a:r>
            <a:rPr lang="en-GB" sz="2400" kern="1200" err="1">
              <a:latin typeface="Calibri"/>
              <a:ea typeface="Calibri"/>
              <a:cs typeface="Calibri"/>
            </a:rPr>
            <a:t>SymlConnect</a:t>
          </a:r>
          <a:r>
            <a:rPr lang="en-GB" sz="2400" kern="1200">
              <a:latin typeface="Calibri"/>
              <a:ea typeface="Calibri"/>
              <a:cs typeface="Calibri"/>
            </a:rPr>
            <a:t> platform.</a:t>
          </a:r>
        </a:p>
      </dsp:txBody>
      <dsp:txXfrm>
        <a:off x="4887092" y="99696"/>
        <a:ext cx="3204483" cy="7292507"/>
      </dsp:txXfrm>
    </dsp:sp>
    <dsp:sp modelId="{87EE13B9-A215-9A4E-91AF-B913167BD12F}">
      <dsp:nvSpPr>
        <dsp:cNvPr id="0" name=""/>
        <dsp:cNvSpPr/>
      </dsp:nvSpPr>
      <dsp:spPr>
        <a:xfrm>
          <a:off x="8531659" y="3323868"/>
          <a:ext cx="721621" cy="844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531659" y="3492700"/>
        <a:ext cx="505135" cy="506497"/>
      </dsp:txXfrm>
    </dsp:sp>
    <dsp:sp modelId="{15D90CDD-3FFF-934C-8EDF-FECDEB5DCF50}">
      <dsp:nvSpPr>
        <dsp:cNvPr id="0" name=""/>
        <dsp:cNvSpPr/>
      </dsp:nvSpPr>
      <dsp:spPr>
        <a:xfrm>
          <a:off x="9552822" y="0"/>
          <a:ext cx="3403875" cy="7491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Calibri"/>
              <a:ea typeface="Calibri"/>
              <a:cs typeface="Calibri"/>
            </a:rPr>
            <a:t>Receive and action text 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Calibri"/>
              <a:ea typeface="Calibri"/>
              <a:cs typeface="Calibri"/>
            </a:rPr>
            <a:t>(Patient)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b="1" kern="1200" dirty="0">
            <a:latin typeface="Calibri"/>
            <a:ea typeface="Calibri"/>
            <a:cs typeface="Calibri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1" kern="1200">
              <a:solidFill>
                <a:schemeClr val="tx1"/>
              </a:solidFill>
              <a:latin typeface="Calibri"/>
              <a:ea typeface="Calibri"/>
              <a:cs typeface="Calibri"/>
            </a:rPr>
            <a:t>Patient</a:t>
          </a: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 receives SMS containing relevant local signposting.</a:t>
          </a:r>
          <a:r>
            <a:rPr lang="en-GB" sz="2400" b="0" kern="1200">
              <a:latin typeface="Calibri"/>
              <a:ea typeface="Calibri"/>
              <a:cs typeface="Calibri"/>
            </a:rPr>
            <a:t> </a:t>
          </a:r>
          <a:endParaRPr lang="en-GB" sz="2400" b="1" kern="1200">
            <a:latin typeface="Calibri"/>
            <a:ea typeface="Calibri"/>
            <a:cs typeface="Calibri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b="1" kern="1200">
            <a:latin typeface="Calibri"/>
            <a:ea typeface="Calibri"/>
            <a:cs typeface="Calibri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1" kern="1200">
              <a:solidFill>
                <a:schemeClr val="tx1"/>
              </a:solidFill>
              <a:latin typeface="Calibri"/>
              <a:ea typeface="Calibri"/>
              <a:cs typeface="Calibri"/>
            </a:rPr>
            <a:t>Patient</a:t>
          </a: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 can opt-out, registering in </a:t>
          </a:r>
          <a:r>
            <a:rPr lang="en-GB" sz="2400" kern="1200" err="1">
              <a:latin typeface="Calibri"/>
              <a:ea typeface="Calibri"/>
              <a:cs typeface="Calibri"/>
            </a:rPr>
            <a:t>SymlConnect</a:t>
          </a: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 and coded back into patient record.</a:t>
          </a:r>
          <a:endParaRPr lang="en-GB" sz="2400" b="1" kern="1200">
            <a:latin typeface="Calibri"/>
            <a:ea typeface="Calibri"/>
            <a:cs typeface="Calibri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b="1" kern="1200">
            <a:latin typeface="Calibri"/>
            <a:ea typeface="Calibri"/>
            <a:cs typeface="Calibri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err="1">
              <a:latin typeface="Calibri"/>
              <a:ea typeface="Calibri"/>
              <a:cs typeface="Calibri"/>
            </a:rPr>
            <a:t>SymlConnect</a:t>
          </a: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 will be able to track whether the patients choose to open any links.</a:t>
          </a:r>
          <a:endParaRPr lang="en-GB" sz="2400" b="1" kern="1200">
            <a:latin typeface="Calibri"/>
            <a:ea typeface="Calibri"/>
            <a:cs typeface="Calibri"/>
          </a:endParaRPr>
        </a:p>
      </dsp:txBody>
      <dsp:txXfrm>
        <a:off x="9652518" y="99696"/>
        <a:ext cx="3204483" cy="7292507"/>
      </dsp:txXfrm>
    </dsp:sp>
    <dsp:sp modelId="{74B23E0B-3AA1-D34B-B3FE-81B48BE92CE2}">
      <dsp:nvSpPr>
        <dsp:cNvPr id="0" name=""/>
        <dsp:cNvSpPr/>
      </dsp:nvSpPr>
      <dsp:spPr>
        <a:xfrm>
          <a:off x="13297085" y="3323868"/>
          <a:ext cx="721621" cy="844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3297085" y="3492700"/>
        <a:ext cx="505135" cy="506497"/>
      </dsp:txXfrm>
    </dsp:sp>
    <dsp:sp modelId="{CDF066B4-EA1B-5D40-BD9A-5D650B11B575}">
      <dsp:nvSpPr>
        <dsp:cNvPr id="0" name=""/>
        <dsp:cNvSpPr/>
      </dsp:nvSpPr>
      <dsp:spPr>
        <a:xfrm>
          <a:off x="14318247" y="0"/>
          <a:ext cx="3403875" cy="7491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solidFill>
                <a:schemeClr val="tx1"/>
              </a:solidFill>
              <a:latin typeface="Calibri"/>
              <a:ea typeface="Calibri"/>
              <a:cs typeface="Calibri"/>
            </a:rPr>
            <a:t>Follow up survey 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solidFill>
                <a:schemeClr val="tx1"/>
              </a:solidFill>
              <a:latin typeface="Calibri"/>
              <a:ea typeface="Calibri"/>
              <a:cs typeface="Calibri"/>
            </a:rPr>
            <a:t>(</a:t>
          </a:r>
          <a:r>
            <a:rPr lang="en-GB" sz="2400" b="1" kern="1200" err="1">
              <a:latin typeface="Calibri"/>
              <a:ea typeface="Calibri"/>
              <a:cs typeface="Calibri"/>
            </a:rPr>
            <a:t>SymlConnect</a:t>
          </a:r>
          <a:r>
            <a:rPr lang="en-GB" sz="2400" b="1" kern="1200">
              <a:solidFill>
                <a:schemeClr val="tx1"/>
              </a:solidFill>
              <a:latin typeface="Calibri"/>
              <a:ea typeface="Calibri"/>
              <a:cs typeface="Calibri"/>
            </a:rPr>
            <a:t>)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b="1" kern="1200">
            <a:solidFill>
              <a:schemeClr val="tx1"/>
            </a:solidFill>
            <a:latin typeface="Calibri"/>
            <a:ea typeface="Calibri"/>
            <a:cs typeface="Calibri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Following a period of agreed time, the authorised user will upload the survey to the </a:t>
          </a:r>
          <a:r>
            <a:rPr lang="en-GB" sz="2400" b="1" kern="1200" err="1">
              <a:latin typeface="Calibri"/>
              <a:ea typeface="Calibri"/>
              <a:cs typeface="Calibri"/>
            </a:rPr>
            <a:t>SymlConnect</a:t>
          </a: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 Library.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b="0" kern="1200">
            <a:solidFill>
              <a:schemeClr val="tx1"/>
            </a:solidFill>
            <a:latin typeface="Calibri"/>
            <a:ea typeface="Calibri"/>
            <a:cs typeface="Calibri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Survey will ask patients to provide structured feedback on the signposting text that they received.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b="0" kern="1200">
            <a:solidFill>
              <a:schemeClr val="tx1"/>
            </a:solidFill>
            <a:latin typeface="Calibri"/>
            <a:ea typeface="Calibri"/>
            <a:cs typeface="Calibri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Authorised user will send out the SMS </a:t>
          </a:r>
          <a:r>
            <a:rPr lang="en-GB" sz="2400" b="0" kern="1200" err="1">
              <a:solidFill>
                <a:schemeClr val="tx1"/>
              </a:solidFill>
              <a:latin typeface="Calibri"/>
              <a:ea typeface="Calibri"/>
              <a:cs typeface="Calibri"/>
            </a:rPr>
            <a:t>inc</a:t>
          </a: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 survey link. </a:t>
          </a:r>
        </a:p>
      </dsp:txBody>
      <dsp:txXfrm>
        <a:off x="14417943" y="99696"/>
        <a:ext cx="3204483" cy="7292507"/>
      </dsp:txXfrm>
    </dsp:sp>
    <dsp:sp modelId="{015501E6-9C62-CA43-8DD4-159892BBF2F4}">
      <dsp:nvSpPr>
        <dsp:cNvPr id="0" name=""/>
        <dsp:cNvSpPr/>
      </dsp:nvSpPr>
      <dsp:spPr>
        <a:xfrm>
          <a:off x="18062510" y="3323868"/>
          <a:ext cx="721621" cy="8441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8062510" y="3492700"/>
        <a:ext cx="505135" cy="506497"/>
      </dsp:txXfrm>
    </dsp:sp>
    <dsp:sp modelId="{03B955DA-FCD1-844A-9250-A21DDE8FEB64}">
      <dsp:nvSpPr>
        <dsp:cNvPr id="0" name=""/>
        <dsp:cNvSpPr/>
      </dsp:nvSpPr>
      <dsp:spPr>
        <a:xfrm>
          <a:off x="19083673" y="0"/>
          <a:ext cx="3403875" cy="74918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solidFill>
                <a:schemeClr val="tx1"/>
              </a:solidFill>
              <a:latin typeface="Calibri"/>
              <a:ea typeface="Calibri"/>
              <a:cs typeface="Calibri"/>
            </a:rPr>
            <a:t>Monitoring </a:t>
          </a:r>
        </a:p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>
              <a:solidFill>
                <a:schemeClr val="tx1"/>
              </a:solidFill>
              <a:latin typeface="Calibri"/>
              <a:ea typeface="Calibri"/>
              <a:cs typeface="Calibri"/>
            </a:rPr>
            <a:t>&amp; reporting </a:t>
          </a:r>
          <a:br>
            <a:rPr lang="en-GB" sz="2400" b="1" kern="1200">
              <a:solidFill>
                <a:schemeClr val="tx1"/>
              </a:solidFill>
              <a:latin typeface="Calibri"/>
              <a:ea typeface="Calibri"/>
              <a:cs typeface="Calibri"/>
            </a:rPr>
          </a:br>
          <a:endParaRPr lang="en-GB" sz="2400" b="1" kern="1200">
            <a:solidFill>
              <a:schemeClr val="tx1"/>
            </a:solidFill>
            <a:latin typeface="Calibri"/>
            <a:ea typeface="Calibri"/>
            <a:cs typeface="Calibri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0" kern="1200">
              <a:solidFill>
                <a:schemeClr val="tx1"/>
              </a:solidFill>
              <a:latin typeface="Calibri"/>
              <a:ea typeface="Calibri"/>
              <a:cs typeface="Calibri"/>
            </a:rPr>
            <a:t>Number of signposting links accessed, and number of survey responses, including incomplete and ignored survey requests or opt-outs.</a:t>
          </a: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b="0" kern="12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b="1" kern="12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183369" y="99696"/>
        <a:ext cx="3204483" cy="7292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9576EB-A5EE-DEA1-2EDE-B94ADC454B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2A63CD-AFAA-8FB2-EAAC-F4927092CE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63D72-2256-4356-9C32-840F0C849897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048F17-47BD-0F3E-C51D-FC15EFA4ECB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12122-5862-F97F-2E70-248C264772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86435-6428-4D1E-B0BD-33BE0BA99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09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400">
        <a:latin typeface="+mn-lt"/>
        <a:ea typeface="+mn-ea"/>
        <a:cs typeface="+mn-cs"/>
        <a:sym typeface="Calibri"/>
      </a:defRPr>
    </a:lvl1pPr>
    <a:lvl2pPr indent="228600" defTabSz="1828800" latinLnBrk="0">
      <a:defRPr sz="2400">
        <a:latin typeface="+mn-lt"/>
        <a:ea typeface="+mn-ea"/>
        <a:cs typeface="+mn-cs"/>
        <a:sym typeface="Calibri"/>
      </a:defRPr>
    </a:lvl2pPr>
    <a:lvl3pPr indent="457200" defTabSz="1828800" latinLnBrk="0">
      <a:defRPr sz="2400">
        <a:latin typeface="+mn-lt"/>
        <a:ea typeface="+mn-ea"/>
        <a:cs typeface="+mn-cs"/>
        <a:sym typeface="Calibri"/>
      </a:defRPr>
    </a:lvl3pPr>
    <a:lvl4pPr indent="685800" defTabSz="1828800" latinLnBrk="0">
      <a:defRPr sz="2400">
        <a:latin typeface="+mn-lt"/>
        <a:ea typeface="+mn-ea"/>
        <a:cs typeface="+mn-cs"/>
        <a:sym typeface="Calibri"/>
      </a:defRPr>
    </a:lvl4pPr>
    <a:lvl5pPr indent="914400" defTabSz="1828800" latinLnBrk="0">
      <a:defRPr sz="2400">
        <a:latin typeface="+mn-lt"/>
        <a:ea typeface="+mn-ea"/>
        <a:cs typeface="+mn-cs"/>
        <a:sym typeface="Calibri"/>
      </a:defRPr>
    </a:lvl5pPr>
    <a:lvl6pPr indent="1143000" defTabSz="1828800" latinLnBrk="0">
      <a:defRPr sz="2400">
        <a:latin typeface="+mn-lt"/>
        <a:ea typeface="+mn-ea"/>
        <a:cs typeface="+mn-cs"/>
        <a:sym typeface="Calibri"/>
      </a:defRPr>
    </a:lvl6pPr>
    <a:lvl7pPr indent="1371600" defTabSz="1828800" latinLnBrk="0">
      <a:defRPr sz="2400">
        <a:latin typeface="+mn-lt"/>
        <a:ea typeface="+mn-ea"/>
        <a:cs typeface="+mn-cs"/>
        <a:sym typeface="Calibri"/>
      </a:defRPr>
    </a:lvl7pPr>
    <a:lvl8pPr indent="1600200" defTabSz="1828800" latinLnBrk="0">
      <a:defRPr sz="2400">
        <a:latin typeface="+mn-lt"/>
        <a:ea typeface="+mn-ea"/>
        <a:cs typeface="+mn-cs"/>
        <a:sym typeface="Calibri"/>
      </a:defRPr>
    </a:lvl8pPr>
    <a:lvl9pPr indent="1828800" defTabSz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702E94-54E9-4769-8E7F-39E2134BD77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075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702E94-54E9-4769-8E7F-39E2134BD77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5164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702E94-54E9-4769-8E7F-39E2134BD77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04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C4ABD-CAFE-CB36-0A22-ED6E882E62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F8C7F9-FAE6-4D6D-0BDF-BF52B93804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273A0E-CD99-C806-06C2-E43495FB2C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4201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2pPr marL="457200" indent="0">
              <a:buNone/>
              <a:defRPr/>
            </a:lvl2pPr>
          </a:lstStyle>
          <a:p>
            <a:pPr lvl="1"/>
            <a:r>
              <a:rPr lang="en-US"/>
              <a:t>[Insert Text]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DA1D569-AC64-2346-319A-32245DBD00C7}"/>
              </a:ext>
            </a:extLst>
          </p:cNvPr>
          <p:cNvGrpSpPr/>
          <p:nvPr userDrawn="1"/>
        </p:nvGrpSpPr>
        <p:grpSpPr>
          <a:xfrm>
            <a:off x="19747038" y="412472"/>
            <a:ext cx="3782888" cy="1008000"/>
            <a:chOff x="19256910" y="2189004"/>
            <a:chExt cx="3782887" cy="1008000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CA1BA941-26BF-CB07-C21B-5ABEC93C2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256910" y="2189004"/>
              <a:ext cx="1008000" cy="1008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CE105BD-FC5E-1ECD-70AC-E22F450A1E66}"/>
                </a:ext>
              </a:extLst>
            </p:cNvPr>
            <p:cNvSpPr txBox="1"/>
            <p:nvPr/>
          </p:nvSpPr>
          <p:spPr>
            <a:xfrm>
              <a:off x="20236662" y="2456826"/>
              <a:ext cx="2803135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GB" sz="2400">
                  <a:solidFill>
                    <a:srgbClr val="006B8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CONNECTED CARE</a:t>
              </a:r>
            </a:p>
          </p:txBody>
        </p: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102557C3-04F2-C65A-AF15-A335772544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4077" y="387701"/>
            <a:ext cx="19661926" cy="104685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12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89AF5555-6EC4-6BA8-D62D-7F0438F605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99" y="451576"/>
            <a:ext cx="5012782" cy="117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B2F6BB4-3E42-E8A3-C28F-9DAC211FC866}"/>
              </a:ext>
            </a:extLst>
          </p:cNvPr>
          <p:cNvGrpSpPr/>
          <p:nvPr userDrawn="1"/>
        </p:nvGrpSpPr>
        <p:grpSpPr>
          <a:xfrm>
            <a:off x="19747038" y="533929"/>
            <a:ext cx="3782887" cy="1008000"/>
            <a:chOff x="19256910" y="2189004"/>
            <a:chExt cx="3782887" cy="1008000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101B214E-E7A0-361F-DAFE-AC739EF2C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256910" y="2189004"/>
              <a:ext cx="1008000" cy="1008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3F3DC1-8BDA-C35F-BBE0-8EB4F338436A}"/>
                </a:ext>
              </a:extLst>
            </p:cNvPr>
            <p:cNvSpPr txBox="1"/>
            <p:nvPr/>
          </p:nvSpPr>
          <p:spPr>
            <a:xfrm>
              <a:off x="20236661" y="2456826"/>
              <a:ext cx="2803136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GB" sz="2400">
                  <a:solidFill>
                    <a:srgbClr val="006B8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CONNECTED CARE</a:t>
              </a:r>
            </a:p>
          </p:txBody>
        </p:sp>
      </p:grp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6258223E-5E36-0D38-5C99-E28FBF71B9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75" y="10367216"/>
            <a:ext cx="22675850" cy="318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6863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89AF5555-6EC4-6BA8-D62D-7F0438F605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99" y="451576"/>
            <a:ext cx="5012782" cy="117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B2F6BB4-3E42-E8A3-C28F-9DAC211FC866}"/>
              </a:ext>
            </a:extLst>
          </p:cNvPr>
          <p:cNvGrpSpPr/>
          <p:nvPr userDrawn="1"/>
        </p:nvGrpSpPr>
        <p:grpSpPr>
          <a:xfrm>
            <a:off x="19747038" y="533929"/>
            <a:ext cx="3782887" cy="1008000"/>
            <a:chOff x="19256910" y="2189004"/>
            <a:chExt cx="3782887" cy="1008000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101B214E-E7A0-361F-DAFE-AC739EF2C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256910" y="2189004"/>
              <a:ext cx="1008000" cy="1008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3F3DC1-8BDA-C35F-BBE0-8EB4F338436A}"/>
                </a:ext>
              </a:extLst>
            </p:cNvPr>
            <p:cNvSpPr txBox="1"/>
            <p:nvPr/>
          </p:nvSpPr>
          <p:spPr>
            <a:xfrm>
              <a:off x="20236661" y="2456826"/>
              <a:ext cx="2803136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GB" sz="2400">
                  <a:solidFill>
                    <a:srgbClr val="006B8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CONNECTED CARE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892E4D0-D188-2E4F-5AC5-0CA569E3C46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4075" y="12383982"/>
            <a:ext cx="22675850" cy="106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3157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89AF5555-6EC4-6BA8-D62D-7F0438F605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99" y="451576"/>
            <a:ext cx="5012782" cy="117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B2F6BB4-3E42-E8A3-C28F-9DAC211FC866}"/>
              </a:ext>
            </a:extLst>
          </p:cNvPr>
          <p:cNvGrpSpPr/>
          <p:nvPr userDrawn="1"/>
        </p:nvGrpSpPr>
        <p:grpSpPr>
          <a:xfrm>
            <a:off x="19872544" y="12564564"/>
            <a:ext cx="3782887" cy="1008000"/>
            <a:chOff x="19256910" y="2189004"/>
            <a:chExt cx="3782887" cy="1008000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101B214E-E7A0-361F-DAFE-AC739EF2C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256910" y="2189004"/>
              <a:ext cx="1008000" cy="1008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3F3DC1-8BDA-C35F-BBE0-8EB4F338436A}"/>
                </a:ext>
              </a:extLst>
            </p:cNvPr>
            <p:cNvSpPr txBox="1"/>
            <p:nvPr/>
          </p:nvSpPr>
          <p:spPr>
            <a:xfrm>
              <a:off x="20236661" y="2456826"/>
              <a:ext cx="2803136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GB" sz="2400">
                  <a:solidFill>
                    <a:srgbClr val="006B8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CONNECTED CARE</a:t>
              </a:r>
            </a:p>
          </p:txBody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D092167-8D63-9455-20F1-AC0A73565A9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54075" y="2315450"/>
            <a:ext cx="22568274" cy="9809189"/>
          </a:xfr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r>
              <a:rPr lang="en-US"/>
              <a:t>[Insert Text]</a:t>
            </a:r>
          </a:p>
        </p:txBody>
      </p:sp>
      <p:sp>
        <p:nvSpPr>
          <p:cNvPr id="9" name="Shape 4">
            <a:extLst>
              <a:ext uri="{FF2B5EF4-FFF2-40B4-BE49-F238E27FC236}">
                <a16:creationId xmlns:a16="http://schemas.microsoft.com/office/drawing/2014/main" id="{30424C76-DFBD-B443-E08F-60C8E5076709}"/>
              </a:ext>
            </a:extLst>
          </p:cNvPr>
          <p:cNvSpPr/>
          <p:nvPr userDrawn="1"/>
        </p:nvSpPr>
        <p:spPr>
          <a:xfrm flipV="1">
            <a:off x="746499" y="12392461"/>
            <a:ext cx="22675850" cy="1069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A230FB-F104-1E65-5F37-30A12CC381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49081" y="506238"/>
            <a:ext cx="15473268" cy="1152338"/>
          </a:xfrm>
        </p:spPr>
        <p:txBody>
          <a:bodyPr/>
          <a:lstStyle>
            <a:lvl1pPr algn="r">
              <a:defRPr sz="5400" b="1">
                <a:solidFill>
                  <a:srgbClr val="0096AA"/>
                </a:solidFill>
              </a:defRPr>
            </a:lvl1pPr>
          </a:lstStyle>
          <a:p>
            <a:r>
              <a:rPr lang="en-US"/>
              <a:t>Slide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91599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6E4D8F-E876-8E4D-DAB0-A30528FAD58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33" b="19667"/>
          <a:stretch/>
        </p:blipFill>
        <p:spPr bwMode="auto">
          <a:xfrm>
            <a:off x="391513" y="183923"/>
            <a:ext cx="2615626" cy="156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6EAFF08-44F6-FF4A-444C-A30A9D8358CA}"/>
              </a:ext>
            </a:extLst>
          </p:cNvPr>
          <p:cNvGrpSpPr/>
          <p:nvPr userDrawn="1"/>
        </p:nvGrpSpPr>
        <p:grpSpPr>
          <a:xfrm>
            <a:off x="19743862" y="469957"/>
            <a:ext cx="3782887" cy="1008000"/>
            <a:chOff x="19256910" y="2189004"/>
            <a:chExt cx="3782887" cy="1008000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83BD50F8-93C3-793E-4EE3-DDE0F7452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256910" y="2189004"/>
              <a:ext cx="1008000" cy="100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650C463-DB78-D9B6-D968-0A8BEDA1CE54}"/>
                </a:ext>
              </a:extLst>
            </p:cNvPr>
            <p:cNvSpPr txBox="1"/>
            <p:nvPr/>
          </p:nvSpPr>
          <p:spPr>
            <a:xfrm>
              <a:off x="20236661" y="2456826"/>
              <a:ext cx="2803136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GB" sz="2400">
                  <a:solidFill>
                    <a:srgbClr val="006B8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CONNECTED CARE</a:t>
              </a:r>
            </a:p>
          </p:txBody>
        </p:sp>
      </p:grpSp>
      <p:sp>
        <p:nvSpPr>
          <p:cNvPr id="7" name="Shape 4">
            <a:extLst>
              <a:ext uri="{FF2B5EF4-FFF2-40B4-BE49-F238E27FC236}">
                <a16:creationId xmlns:a16="http://schemas.microsoft.com/office/drawing/2014/main" id="{E54A73B5-45E4-5AF2-CF3E-2FFBD569DF6C}"/>
              </a:ext>
            </a:extLst>
          </p:cNvPr>
          <p:cNvSpPr/>
          <p:nvPr userDrawn="1"/>
        </p:nvSpPr>
        <p:spPr>
          <a:xfrm>
            <a:off x="857249" y="12742041"/>
            <a:ext cx="22669500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05609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007F4-4729-112D-673C-A99A5866CF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49081" y="327781"/>
            <a:ext cx="15536337" cy="1152338"/>
          </a:xfrm>
        </p:spPr>
        <p:txBody>
          <a:bodyPr/>
          <a:lstStyle>
            <a:lvl1pPr algn="r">
              <a:defRPr sz="5400" b="1">
                <a:solidFill>
                  <a:srgbClr val="0096AA"/>
                </a:solidFill>
              </a:defRPr>
            </a:lvl1pPr>
          </a:lstStyle>
          <a:p>
            <a:r>
              <a:rPr lang="en-US"/>
              <a:t>Slide Title</a:t>
            </a:r>
            <a:endParaRPr lang="en-GB"/>
          </a:p>
        </p:txBody>
      </p:sp>
      <p:sp>
        <p:nvSpPr>
          <p:cNvPr id="4" name="Shape 4">
            <a:extLst>
              <a:ext uri="{FF2B5EF4-FFF2-40B4-BE49-F238E27FC236}">
                <a16:creationId xmlns:a16="http://schemas.microsoft.com/office/drawing/2014/main" id="{CA61BBE5-0E24-DC59-F218-DFBBA725F7C0}"/>
              </a:ext>
            </a:extLst>
          </p:cNvPr>
          <p:cNvSpPr/>
          <p:nvPr userDrawn="1"/>
        </p:nvSpPr>
        <p:spPr>
          <a:xfrm flipV="1">
            <a:off x="860424" y="12384102"/>
            <a:ext cx="22631343" cy="10687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EDFABB9-C17D-FD4F-9350-3658B5F7E873}"/>
              </a:ext>
            </a:extLst>
          </p:cNvPr>
          <p:cNvGrpSpPr/>
          <p:nvPr userDrawn="1"/>
        </p:nvGrpSpPr>
        <p:grpSpPr>
          <a:xfrm>
            <a:off x="19908728" y="12553256"/>
            <a:ext cx="3782887" cy="1008000"/>
            <a:chOff x="19256910" y="2189004"/>
            <a:chExt cx="3782887" cy="1008000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A5C498B3-554F-D011-FF10-105240EBA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256910" y="2189004"/>
              <a:ext cx="1008000" cy="1008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8398D3-C1B8-417E-3133-18D590251D88}"/>
                </a:ext>
              </a:extLst>
            </p:cNvPr>
            <p:cNvSpPr txBox="1"/>
            <p:nvPr/>
          </p:nvSpPr>
          <p:spPr>
            <a:xfrm>
              <a:off x="20236661" y="2456826"/>
              <a:ext cx="2803136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GB" sz="2400">
                  <a:solidFill>
                    <a:srgbClr val="006B8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CONNECTED CARE</a:t>
              </a: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D30937C-1713-4C2F-2041-8B3B8C2611C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54075" y="2360816"/>
            <a:ext cx="22631343" cy="9755465"/>
          </a:xfrm>
        </p:spPr>
        <p:txBody>
          <a:bodyPr>
            <a:normAutofit/>
          </a:bodyPr>
          <a:lstStyle>
            <a:lvl2pPr marL="457200" indent="0">
              <a:buFont typeface="Arial" panose="020B0604020202020204" pitchFamily="34" charset="0"/>
              <a:buNone/>
              <a:defRPr sz="3200"/>
            </a:lvl2pPr>
          </a:lstStyle>
          <a:p>
            <a:pPr lvl="1"/>
            <a:r>
              <a:rPr lang="en-US"/>
              <a:t>[Insert Text]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C789CF-150E-E068-805D-63D5CB32AA7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33" b="19667"/>
          <a:stretch/>
        </p:blipFill>
        <p:spPr bwMode="auto">
          <a:xfrm>
            <a:off x="391512" y="119262"/>
            <a:ext cx="2615626" cy="156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230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1-small.jpg"/>
          <p:cNvPicPr>
            <a:picLocks noChangeAspect="1"/>
          </p:cNvPicPr>
          <p:nvPr/>
        </p:nvPicPr>
        <p:blipFill>
          <a:blip r:embed="rId2"/>
          <a:srcRect b="24927"/>
          <a:stretch>
            <a:fillRect/>
          </a:stretch>
        </p:blipFill>
        <p:spPr>
          <a:xfrm>
            <a:off x="0" y="-6619"/>
            <a:ext cx="24383957" cy="13729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image2-small.png" descr="Artboard 13.png"/>
          <p:cNvPicPr>
            <a:picLocks noChangeAspect="1"/>
          </p:cNvPicPr>
          <p:nvPr/>
        </p:nvPicPr>
        <p:blipFill>
          <a:blip r:embed="rId3"/>
          <a:srcRect l="7544" t="11048" r="27587" b="795"/>
          <a:stretch>
            <a:fillRect/>
          </a:stretch>
        </p:blipFill>
        <p:spPr>
          <a:xfrm>
            <a:off x="12500012" y="2785448"/>
            <a:ext cx="11862781" cy="12091593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1312856" y="4553329"/>
            <a:ext cx="12041348" cy="2582717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9" name="Shape 19"/>
          <p:cNvSpPr>
            <a:spLocks noGrp="1"/>
          </p:cNvSpPr>
          <p:nvPr>
            <p:ph type="body" sz="quarter" idx="13"/>
          </p:nvPr>
        </p:nvSpPr>
        <p:spPr>
          <a:xfrm>
            <a:off x="1312856" y="7594889"/>
            <a:ext cx="12039601" cy="461987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1000"/>
              </a:spcBef>
              <a:defRPr sz="4400">
                <a:solidFill>
                  <a:srgbClr val="FFFFFF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1000"/>
              </a:spcBef>
              <a:buSzTx/>
              <a:buNone/>
              <a:defRPr sz="4400">
                <a:solidFill>
                  <a:srgbClr val="FFFFFF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1000"/>
              </a:spcBef>
              <a:buSzTx/>
              <a:buNone/>
              <a:defRPr sz="4400">
                <a:solidFill>
                  <a:srgbClr val="FFFFFF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1000"/>
              </a:spcBef>
              <a:buSzTx/>
              <a:buNone/>
              <a:defRPr sz="4400">
                <a:solidFill>
                  <a:srgbClr val="FFFFFF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1000"/>
              </a:spcBef>
              <a:buSzTx/>
              <a:buNone/>
              <a:defRPr sz="4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xfrm>
            <a:off x="11887200" y="12344400"/>
            <a:ext cx="4267200" cy="736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Shape 255">
            <a:extLst>
              <a:ext uri="{FF2B5EF4-FFF2-40B4-BE49-F238E27FC236}">
                <a16:creationId xmlns:a16="http://schemas.microsoft.com/office/drawing/2014/main" id="{60B81959-E869-83EE-FDBE-F3331EF6CCBD}"/>
              </a:ext>
            </a:extLst>
          </p:cNvPr>
          <p:cNvSpPr txBox="1">
            <a:spLocks/>
          </p:cNvSpPr>
          <p:nvPr userDrawn="1"/>
        </p:nvSpPr>
        <p:spPr>
          <a:xfrm>
            <a:off x="856109" y="4442718"/>
            <a:ext cx="22727550" cy="258271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 anchor="ctr">
            <a:normAutofit/>
          </a:bodyPr>
          <a:lstStyle>
            <a:lvl1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1E9ABB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1E9ABB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1E9ABB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1E9ABB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1E9ABB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1E9ABB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1E9ABB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1E9ABB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1E9ABB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br>
              <a:rPr lang="en-GB" sz="7200"/>
            </a:br>
            <a:endParaRPr lang="en-GB" sz="7200"/>
          </a:p>
        </p:txBody>
      </p:sp>
      <p:sp>
        <p:nvSpPr>
          <p:cNvPr id="3" name="Shape 16">
            <a:extLst>
              <a:ext uri="{FF2B5EF4-FFF2-40B4-BE49-F238E27FC236}">
                <a16:creationId xmlns:a16="http://schemas.microsoft.com/office/drawing/2014/main" id="{2C900FE7-1C56-E15A-E1B1-928E0EA7ED0C}"/>
              </a:ext>
            </a:extLst>
          </p:cNvPr>
          <p:cNvSpPr/>
          <p:nvPr userDrawn="1"/>
        </p:nvSpPr>
        <p:spPr>
          <a:xfrm>
            <a:off x="21295692" y="557962"/>
            <a:ext cx="2287968" cy="116955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40" bIns="91440">
            <a:spAutoFit/>
          </a:bodyPr>
          <a:lstStyle>
            <a:lvl1pPr algn="ctr">
              <a:defRPr sz="6400">
                <a:solidFill>
                  <a:srgbClr val="FFFFFF"/>
                </a:solidFill>
              </a:defRPr>
            </a:lvl1pPr>
          </a:lstStyle>
          <a:p>
            <a:r>
              <a:t>20</a:t>
            </a:r>
            <a:r>
              <a:rPr lang="en-GB"/>
              <a:t>23</a:t>
            </a: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131F2A-FE33-06FD-0E2B-569FA62BF9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2009" y="313341"/>
            <a:ext cx="8315325" cy="3859266"/>
          </a:xfrm>
          <a:prstGeom prst="rect">
            <a:avLst/>
          </a:prstGeom>
        </p:spPr>
      </p:pic>
      <p:sp>
        <p:nvSpPr>
          <p:cNvPr id="5" name="AutoShape 4">
            <a:extLst>
              <a:ext uri="{FF2B5EF4-FFF2-40B4-BE49-F238E27FC236}">
                <a16:creationId xmlns:a16="http://schemas.microsoft.com/office/drawing/2014/main" id="{382AC509-87DE-40DA-E7D8-A21C037DA7D9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11867008" y="659498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14FFC0C-0F8A-ECB2-C515-866DF4FBB2B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81" y="552036"/>
            <a:ext cx="8950383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74078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/>
        </p:nvSpPr>
        <p:spPr>
          <a:xfrm>
            <a:off x="-1" y="-1"/>
            <a:ext cx="24384001" cy="13716001"/>
          </a:xfrm>
          <a:prstGeom prst="rect">
            <a:avLst/>
          </a:prstGeom>
          <a:solidFill>
            <a:srgbClr val="1E6C8E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sldNum" sz="quarter" idx="2"/>
          </p:nvPr>
        </p:nvSpPr>
        <p:spPr>
          <a:xfrm>
            <a:off x="11887200" y="12344400"/>
            <a:ext cx="4267200" cy="736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045F9A45-A412-55B4-6D21-9E4113C3B5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397" y="3683397"/>
            <a:ext cx="6349206" cy="634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10534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Pag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89AF5555-6EC4-6BA8-D62D-7F0438F605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01" y="451577"/>
            <a:ext cx="5012782" cy="117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B2F6BB4-3E42-E8A3-C28F-9DAC211FC866}"/>
              </a:ext>
            </a:extLst>
          </p:cNvPr>
          <p:cNvGrpSpPr/>
          <p:nvPr userDrawn="1"/>
        </p:nvGrpSpPr>
        <p:grpSpPr>
          <a:xfrm>
            <a:off x="19747038" y="533928"/>
            <a:ext cx="3782888" cy="1008000"/>
            <a:chOff x="19256910" y="2189004"/>
            <a:chExt cx="3782887" cy="1008000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101B214E-E7A0-361F-DAFE-AC739EF2C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256910" y="2189004"/>
              <a:ext cx="1008000" cy="1008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3F3DC1-8BDA-C35F-BBE0-8EB4F338436A}"/>
                </a:ext>
              </a:extLst>
            </p:cNvPr>
            <p:cNvSpPr txBox="1"/>
            <p:nvPr/>
          </p:nvSpPr>
          <p:spPr>
            <a:xfrm>
              <a:off x="20236662" y="2456826"/>
              <a:ext cx="2803135" cy="46166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GB" sz="2400">
                  <a:solidFill>
                    <a:srgbClr val="006B8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CONNECTED CARE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892E4D0-D188-2E4F-5AC5-0CA569E3C46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4077" y="12383983"/>
            <a:ext cx="22675850" cy="106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97220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/>
        </p:nvSpPr>
        <p:spPr>
          <a:xfrm>
            <a:off x="812800" y="1840455"/>
            <a:ext cx="22663147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endParaRPr/>
          </a:p>
        </p:txBody>
      </p:sp>
      <p:sp>
        <p:nvSpPr>
          <p:cNvPr id="4" name="Shape 4"/>
          <p:cNvSpPr/>
          <p:nvPr/>
        </p:nvSpPr>
        <p:spPr>
          <a:xfrm>
            <a:off x="812800" y="13212402"/>
            <a:ext cx="22669500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812800" y="486640"/>
            <a:ext cx="19661926" cy="104685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 anchor="ctr">
            <a:normAutofit/>
          </a:bodyPr>
          <a:lstStyle/>
          <a:p>
            <a:r>
              <a:rPr lang="en-GB"/>
              <a:t>Connected Care Slide Master</a:t>
            </a:r>
            <a:endParaRPr/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854075" y="2315450"/>
            <a:ext cx="22675850" cy="1042502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xfrm>
            <a:off x="20072077" y="13047438"/>
            <a:ext cx="534611" cy="528510"/>
          </a:xfrm>
          <a:prstGeom prst="rect">
            <a:avLst/>
          </a:prstGeom>
          <a:ln w="254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24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ransition spd="med"/>
  <p:txStyles>
    <p:title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1" i="0" u="none" strike="noStrike" cap="none" spc="0" baseline="0">
          <a:ln>
            <a:noFill/>
          </a:ln>
          <a:solidFill>
            <a:srgbClr val="006B8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1pPr>
      <a:lvl2pPr marL="1066800" marR="0" indent="-60960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2pPr>
      <a:lvl3pPr marL="1436914" marR="0" indent="-522514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3pPr>
      <a:lvl4pPr marL="1934307" marR="0" indent="-562707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4pPr>
      <a:lvl5pPr marL="2391507" marR="0" indent="-562707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5pPr>
      <a:lvl6pPr marL="26517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6pPr>
      <a:lvl7pPr marL="31089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7pPr>
      <a:lvl8pPr marL="3566159" marR="0" indent="-365759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8pPr>
      <a:lvl9pPr marL="4023359" marR="0" indent="-365759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 userDrawn="1"/>
        </p:nvSpPr>
        <p:spPr>
          <a:xfrm>
            <a:off x="854076" y="1856788"/>
            <a:ext cx="16780812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endParaRPr/>
          </a:p>
        </p:txBody>
      </p:sp>
      <p:sp>
        <p:nvSpPr>
          <p:cNvPr id="3" name="Shape 3"/>
          <p:cNvSpPr/>
          <p:nvPr/>
        </p:nvSpPr>
        <p:spPr>
          <a:xfrm>
            <a:off x="815976" y="1856788"/>
            <a:ext cx="22663147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812800" y="596900"/>
            <a:ext cx="19661926" cy="104685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 anchor="ctr">
            <a:normAutofit/>
          </a:bodyPr>
          <a:lstStyle/>
          <a:p>
            <a:pPr lvl="1"/>
            <a:r>
              <a:rPr lang="en-US"/>
              <a:t>Frimley ICS &amp; Connected Care Slide Master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803273" y="2335610"/>
            <a:ext cx="22675850" cy="985862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93543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3" r:id="rId2"/>
    <p:sldLayoutId id="2147483689" r:id="rId3"/>
  </p:sldLayoutIdLst>
  <p:transition spd="med"/>
  <p:txStyles>
    <p:title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1" i="0" u="none" strike="noStrike" cap="none" spc="0" baseline="0">
          <a:ln>
            <a:noFill/>
          </a:ln>
          <a:solidFill>
            <a:srgbClr val="006B8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1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1pPr>
      <a:lvl2pPr marL="1066800" marR="0" indent="-60960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2pPr>
      <a:lvl3pPr marL="1436914" marR="0" indent="-522514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3pPr>
      <a:lvl4pPr marL="1934307" marR="0" indent="-562707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4pPr>
      <a:lvl5pPr marL="2391507" marR="0" indent="-562707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5pPr>
      <a:lvl6pPr marL="26517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6pPr>
      <a:lvl7pPr marL="31089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7pPr>
      <a:lvl8pPr marL="3566159" marR="0" indent="-365759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8pPr>
      <a:lvl9pPr marL="4023359" marR="0" indent="-365759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1F5AF-E7A2-B051-AC89-F5FAD00A5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0426" y="2599765"/>
            <a:ext cx="22514962" cy="9323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Body Level One</a:t>
            </a:r>
          </a:p>
          <a:p>
            <a:pPr marL="1066800" marR="0" lvl="1" indent="-609600" algn="l" defTabSz="914400" eaLnBrk="1" fontAlgn="auto" latinLnBrk="0" hangingPunct="1">
              <a:lnSpc>
                <a:spcPct val="12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Body Level Two</a:t>
            </a:r>
          </a:p>
          <a:p>
            <a:pPr marL="1436914" marR="0" lvl="2" indent="-522514" algn="l" defTabSz="914400" eaLnBrk="1" fontAlgn="auto" latinLnBrk="0" hangingPunct="1">
              <a:lnSpc>
                <a:spcPct val="12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Body Level Three</a:t>
            </a:r>
          </a:p>
          <a:p>
            <a:pPr marL="1934307" marR="0" lvl="3" indent="-562707" algn="l" defTabSz="914400" eaLnBrk="1" fontAlgn="auto" latinLnBrk="0" hangingPunct="1">
              <a:lnSpc>
                <a:spcPct val="12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Body Level Four</a:t>
            </a:r>
          </a:p>
          <a:p>
            <a:pPr marL="2391507" marR="0" lvl="4" indent="-562707" algn="l" defTabSz="914400" eaLnBrk="1" fontAlgn="auto" latinLnBrk="0" hangingPunct="1">
              <a:lnSpc>
                <a:spcPct val="12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Body Level Five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32C089CB-C287-FF88-F802-62E1EC7F8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427" y="425450"/>
            <a:ext cx="22514962" cy="1475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>
                <a:ln>
                  <a:noFill/>
                </a:ln>
                <a:solidFill>
                  <a:srgbClr val="A21B70"/>
                </a:solidFill>
                <a:effectLst/>
                <a:uLnTx/>
                <a:uFillTx/>
              </a:rPr>
              <a:t>Berkshire West &amp; Connected Care Slide Master</a:t>
            </a:r>
          </a:p>
        </p:txBody>
      </p:sp>
      <p:sp>
        <p:nvSpPr>
          <p:cNvPr id="11" name="Shape 3">
            <a:extLst>
              <a:ext uri="{FF2B5EF4-FFF2-40B4-BE49-F238E27FC236}">
                <a16:creationId xmlns:a16="http://schemas.microsoft.com/office/drawing/2014/main" id="{95D5BC80-5C24-6536-8D4C-9E6CB8C3F9F9}"/>
              </a:ext>
            </a:extLst>
          </p:cNvPr>
          <p:cNvSpPr/>
          <p:nvPr userDrawn="1"/>
        </p:nvSpPr>
        <p:spPr>
          <a:xfrm>
            <a:off x="860425" y="1845424"/>
            <a:ext cx="22663148" cy="55093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6038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>
        <a:defRPr sz="4800">
          <a:latin typeface="Arial" panose="020B0604020202020204" pitchFamily="34" charset="0"/>
          <a:cs typeface="Arial" panose="020B0604020202020204" pitchFamily="34" charset="0"/>
        </a:defRPr>
      </a:lvl2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/>
        </p:nvSpPr>
        <p:spPr>
          <a:xfrm>
            <a:off x="812800" y="1840455"/>
            <a:ext cx="22663147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endParaRPr/>
          </a:p>
        </p:txBody>
      </p:sp>
      <p:sp>
        <p:nvSpPr>
          <p:cNvPr id="4" name="Shape 4"/>
          <p:cNvSpPr/>
          <p:nvPr/>
        </p:nvSpPr>
        <p:spPr>
          <a:xfrm>
            <a:off x="812800" y="13212402"/>
            <a:ext cx="22669500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39" bIns="91439"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812800" y="486640"/>
            <a:ext cx="19661926" cy="104685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 anchor="ctr">
            <a:normAutofit/>
          </a:bodyPr>
          <a:lstStyle/>
          <a:p>
            <a:r>
              <a:rPr lang="en-GB"/>
              <a:t>Connected Care Slide Master</a:t>
            </a:r>
            <a:endParaRPr/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854075" y="2315450"/>
            <a:ext cx="22675850" cy="1042502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xfrm>
            <a:off x="20072077" y="13047438"/>
            <a:ext cx="534611" cy="528510"/>
          </a:xfrm>
          <a:prstGeom prst="rect">
            <a:avLst/>
          </a:prstGeom>
          <a:ln w="254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24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1379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0" r:id="rId2"/>
    <p:sldLayoutId id="2147483704" r:id="rId3"/>
  </p:sldLayoutIdLst>
  <p:transition spd="med"/>
  <p:txStyles>
    <p:title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1" i="0" u="none" strike="noStrike" cap="none" spc="0" baseline="0">
          <a:ln>
            <a:noFill/>
          </a:ln>
          <a:solidFill>
            <a:srgbClr val="006B8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1pPr>
      <a:lvl2pPr marL="1066800" marR="0" indent="-60960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2pPr>
      <a:lvl3pPr marL="1436914" marR="0" indent="-522514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3pPr>
      <a:lvl4pPr marL="1934307" marR="0" indent="-562707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4pPr>
      <a:lvl5pPr marL="2391507" marR="0" indent="-562707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5pPr>
      <a:lvl6pPr marL="26517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6pPr>
      <a:lvl7pPr marL="31089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7pPr>
      <a:lvl8pPr marL="3566159" marR="0" indent="-365759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8pPr>
      <a:lvl9pPr marL="4023359" marR="0" indent="-365759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/>
        </p:nvSpPr>
        <p:spPr>
          <a:xfrm>
            <a:off x="812800" y="1840455"/>
            <a:ext cx="22663148" cy="2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40" bIns="91440"/>
          <a:lstStyle/>
          <a:p>
            <a:endParaRPr sz="1800"/>
          </a:p>
        </p:txBody>
      </p:sp>
      <p:sp>
        <p:nvSpPr>
          <p:cNvPr id="4" name="Shape 4"/>
          <p:cNvSpPr/>
          <p:nvPr/>
        </p:nvSpPr>
        <p:spPr>
          <a:xfrm>
            <a:off x="812800" y="13212403"/>
            <a:ext cx="22669500" cy="2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tIns="91440" bIns="91440"/>
          <a:lstStyle/>
          <a:p>
            <a:endParaRPr sz="1800"/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812801" y="486641"/>
            <a:ext cx="19661926" cy="104685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 anchor="ctr">
            <a:normAutofit/>
          </a:bodyPr>
          <a:lstStyle/>
          <a:p>
            <a:r>
              <a:rPr lang="en-GB"/>
              <a:t>Connected Care Slide Master</a:t>
            </a:r>
            <a:endParaRPr/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854077" y="2315451"/>
            <a:ext cx="22675850" cy="1042502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xfrm>
            <a:off x="20045318" y="13034696"/>
            <a:ext cx="561372" cy="553996"/>
          </a:xfrm>
          <a:prstGeom prst="rect">
            <a:avLst/>
          </a:prstGeom>
          <a:ln w="254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24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394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ransition spd="med"/>
  <p:txStyles>
    <p:title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1" i="0" u="none" strike="noStrike" cap="none" spc="0" baseline="0">
          <a:ln>
            <a:noFill/>
          </a:ln>
          <a:solidFill>
            <a:srgbClr val="006B8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1E9ABB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1pPr>
      <a:lvl2pPr marL="1066800" marR="0" indent="-60960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2pPr>
      <a:lvl3pPr marL="1436914" marR="0" indent="-522514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3pPr>
      <a:lvl4pPr marL="1934308" marR="0" indent="-562708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4pPr>
      <a:lvl5pPr marL="2391508" marR="0" indent="-562708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5pPr>
      <a:lvl6pPr marL="26517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6pPr>
      <a:lvl7pPr marL="31089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7pPr>
      <a:lvl8pPr marL="35661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8pPr>
      <a:lvl9pPr marL="4023360" marR="0" indent="-365760" algn="l" defTabSz="914400" eaLnBrk="1" latinLnBrk="0" hangingPunct="1">
        <a:lnSpc>
          <a:spcPct val="12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40404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ilsa.mcfarlane@nhs.n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49Fdnw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549CE0-ED7F-C1F7-C4BF-233B80530151}"/>
              </a:ext>
            </a:extLst>
          </p:cNvPr>
          <p:cNvSpPr txBox="1"/>
          <p:nvPr/>
        </p:nvSpPr>
        <p:spPr>
          <a:xfrm>
            <a:off x="1228502" y="1978630"/>
            <a:ext cx="21926996" cy="9725735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82878" tIns="182878" rIns="182878" bIns="182878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5600" b="1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 Targeted Population Approach to Promoting </a:t>
            </a:r>
          </a:p>
          <a:p>
            <a:pPr algn="ctr"/>
            <a:r>
              <a:rPr lang="en-GB" sz="5600" b="1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Stop Smoking Services</a:t>
            </a:r>
          </a:p>
          <a:p>
            <a:endParaRPr lang="en-GB" sz="4000" dirty="0">
              <a:solidFill>
                <a:srgbClr val="0096A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000" b="1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defined cohorts </a:t>
            </a:r>
            <a:r>
              <a:rPr lang="en-GB" sz="4000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across approx. 80,000 residents who smoke to promote locally commissioned Stop Smoking Services to support Frimley’s Living Well strategic ambitions. 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GB" sz="4000" dirty="0">
              <a:solidFill>
                <a:srgbClr val="0096A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 of </a:t>
            </a:r>
            <a:r>
              <a:rPr lang="en-GB" sz="4000" b="1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cohort specific messaging </a:t>
            </a:r>
            <a:r>
              <a:rPr lang="en-GB" sz="4000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supported through behaviour sciences and translation into the 5 main languages across Frimley. 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GB" sz="4000" dirty="0">
              <a:solidFill>
                <a:srgbClr val="0096A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Groupings and messages development supported through behavioural science research to understand themes and trends in triggers to change. 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GB" sz="4000" dirty="0">
              <a:solidFill>
                <a:srgbClr val="0096A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Utilising a newly developing </a:t>
            </a:r>
            <a:r>
              <a:rPr lang="en-GB" sz="4000" b="1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Frimley centralised SMS hub </a:t>
            </a:r>
            <a:r>
              <a:rPr lang="en-GB" sz="4000" dirty="0">
                <a:solidFill>
                  <a:srgbClr val="009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reduce the admin burden on practices of this exercise as well as test the capability for future use cases.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5180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1">
            <a:extLst>
              <a:ext uri="{FF2B5EF4-FFF2-40B4-BE49-F238E27FC236}">
                <a16:creationId xmlns:a16="http://schemas.microsoft.com/office/drawing/2014/main" id="{EF28A52D-E723-9286-A49C-8ABF9FCFD01C}"/>
              </a:ext>
            </a:extLst>
          </p:cNvPr>
          <p:cNvSpPr txBox="1">
            <a:spLocks/>
          </p:cNvSpPr>
          <p:nvPr/>
        </p:nvSpPr>
        <p:spPr>
          <a:xfrm>
            <a:off x="329545" y="1737639"/>
            <a:ext cx="23287214" cy="989583"/>
          </a:xfrm>
          <a:prstGeom prst="rect">
            <a:avLst/>
          </a:prstGeom>
          <a:solidFill>
            <a:srgbClr val="0096AA">
              <a:alpha val="90000"/>
            </a:srgb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0" rIns="96000" bIns="0" rtlCol="0" anchor="ctr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2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3pPr>
            <a:lvl4pPr marL="177800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1778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80000"/>
              </a:lnSpc>
              <a:spcBef>
                <a:spcPts val="534"/>
              </a:spcBef>
              <a:spcAft>
                <a:spcPts val="534"/>
              </a:spcAft>
              <a:defRPr/>
            </a:pPr>
            <a:r>
              <a:rPr lang="en-GB" sz="2400" dirty="0">
                <a:solidFill>
                  <a:srgbClr val="FFFFFF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There are close to 80,000 Frimley residents who smoke. We know that the awareness and uptake of stop smoking services is varied through current channels including self-referral. This pilot aims to understand the benefit of taking a more targeted approach to the promotion of stop smoking services to defined cohorts identified through a centralised SMS hub.</a:t>
            </a:r>
          </a:p>
        </p:txBody>
      </p:sp>
      <p:sp>
        <p:nvSpPr>
          <p:cNvPr id="3" name="Subtitle 21">
            <a:extLst>
              <a:ext uri="{FF2B5EF4-FFF2-40B4-BE49-F238E27FC236}">
                <a16:creationId xmlns:a16="http://schemas.microsoft.com/office/drawing/2014/main" id="{8333ABC8-A656-B0C9-AE4A-E1CBC56D3D53}"/>
              </a:ext>
            </a:extLst>
          </p:cNvPr>
          <p:cNvSpPr txBox="1">
            <a:spLocks/>
          </p:cNvSpPr>
          <p:nvPr/>
        </p:nvSpPr>
        <p:spPr>
          <a:xfrm>
            <a:off x="13687763" y="2863386"/>
            <a:ext cx="9928995" cy="2437120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wrap="square" lIns="96000" tIns="96000" rIns="96000" bIns="96000" numCol="1" spcCol="36000" rtlCol="0" anchor="t">
            <a:noAutofit/>
          </a:bodyPr>
          <a:lstStyle>
            <a:defPPr>
              <a:defRPr lang="en-GB"/>
            </a:defPPr>
            <a:lvl1pPr marL="72000" indent="-72000">
              <a:lnSpc>
                <a:spcPct val="90000"/>
              </a:lnSpc>
              <a:spcBef>
                <a:spcPts val="200"/>
              </a:spcBef>
              <a:buFont typeface="Arial" panose="020B0604020202020204" pitchFamily="34" charset="0"/>
              <a:buChar char="•"/>
              <a:defRPr sz="800" b="0">
                <a:latin typeface="Helvetica"/>
              </a:defRPr>
            </a:lvl1pPr>
            <a:lvl2pPr marL="0" indent="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This exercise helps to support the delivery of the Living Well Ambition, our local priority that aims to increase healthy life expectancy and reduce inequalities. 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Evaluate the success of using population level data to issue targeted signposting to smoking cessation services.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Measure the success rate of residents accessing central signposting links issued across the smoking population in Frimley.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Determine whether this model, enabled by Connected Care infrastructure, could be utilised for other low-risk, public health campaign messaging purposes.</a:t>
            </a:r>
          </a:p>
        </p:txBody>
      </p:sp>
      <p:sp>
        <p:nvSpPr>
          <p:cNvPr id="4" name="Subtitle 21">
            <a:extLst>
              <a:ext uri="{FF2B5EF4-FFF2-40B4-BE49-F238E27FC236}">
                <a16:creationId xmlns:a16="http://schemas.microsoft.com/office/drawing/2014/main" id="{F2107A6C-EADB-3D4B-5BBC-91D00B00A580}"/>
              </a:ext>
            </a:extLst>
          </p:cNvPr>
          <p:cNvSpPr txBox="1">
            <a:spLocks/>
          </p:cNvSpPr>
          <p:nvPr/>
        </p:nvSpPr>
        <p:spPr>
          <a:xfrm>
            <a:off x="11235731" y="2863384"/>
            <a:ext cx="2306154" cy="1145088"/>
          </a:xfrm>
          <a:prstGeom prst="rect">
            <a:avLst/>
          </a:prstGeom>
          <a:solidFill>
            <a:sysClr val="window" lastClr="FFFFFF">
              <a:alpha val="89000"/>
            </a:sys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96000" rIns="96000" bIns="96000" rtlCol="0" anchor="ctr">
            <a:noAutofit/>
          </a:bodyPr>
          <a:lstStyle>
            <a:defPPr>
              <a:defRPr lang="en-US"/>
            </a:defPPr>
            <a:lvl1pPr indent="0" algn="ctr" defTabSz="45720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 typeface="Arial"/>
              <a:buNone/>
              <a:defRPr sz="1000" b="1">
                <a:solidFill>
                  <a:srgbClr val="0096AA"/>
                </a:solidFill>
              </a:defRPr>
            </a:lvl1pPr>
            <a:lvl2pPr marL="0" indent="0" defTabSz="45720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 defTabSz="45720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 defTabSz="4572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 defTabSz="4572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defTabSz="914400" hangingPunct="1">
              <a:spcBef>
                <a:spcPts val="400"/>
              </a:spcBef>
              <a:spcAft>
                <a:spcPts val="400"/>
              </a:spcAft>
              <a:defRPr/>
            </a:pPr>
            <a:r>
              <a:rPr lang="en-US" sz="2400">
                <a:latin typeface="Calibri" panose="020F0502020204030204" pitchFamily="34" charset="0"/>
                <a:cs typeface="Calibri" panose="020F0502020204030204" pitchFamily="34" charset="0"/>
              </a:rPr>
              <a:t>Aims</a:t>
            </a:r>
          </a:p>
        </p:txBody>
      </p:sp>
      <p:sp>
        <p:nvSpPr>
          <p:cNvPr id="5" name="Subtitle 21">
            <a:extLst>
              <a:ext uri="{FF2B5EF4-FFF2-40B4-BE49-F238E27FC236}">
                <a16:creationId xmlns:a16="http://schemas.microsoft.com/office/drawing/2014/main" id="{10F28C78-4A4B-B600-33B0-C19B4A4C410C}"/>
              </a:ext>
            </a:extLst>
          </p:cNvPr>
          <p:cNvSpPr txBox="1">
            <a:spLocks/>
          </p:cNvSpPr>
          <p:nvPr/>
        </p:nvSpPr>
        <p:spPr>
          <a:xfrm>
            <a:off x="350453" y="6107205"/>
            <a:ext cx="2292618" cy="1617111"/>
          </a:xfrm>
          <a:prstGeom prst="rect">
            <a:avLst/>
          </a:prstGeom>
          <a:solidFill>
            <a:srgbClr val="34A0B3">
              <a:alpha val="28000"/>
            </a:srgb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0" rIns="96000" bIns="0" rtlCol="0" anchor="ctr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2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3pPr>
            <a:lvl4pPr marL="177800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1778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80000"/>
              </a:lnSpc>
              <a:spcBef>
                <a:spcPts val="534"/>
              </a:spcBef>
              <a:spcAft>
                <a:spcPts val="534"/>
              </a:spcAft>
              <a:defRPr/>
            </a:pPr>
            <a:r>
              <a:rPr lang="en-GB" sz="2000">
                <a:solidFill>
                  <a:prstClr val="blac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What are the patient cohorts for this exercise</a:t>
            </a:r>
            <a:endParaRPr lang="en-US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ubtitle 21">
            <a:extLst>
              <a:ext uri="{FF2B5EF4-FFF2-40B4-BE49-F238E27FC236}">
                <a16:creationId xmlns:a16="http://schemas.microsoft.com/office/drawing/2014/main" id="{87BBD70D-D1D5-96BF-D2CF-9402D0E4C565}"/>
              </a:ext>
            </a:extLst>
          </p:cNvPr>
          <p:cNvSpPr txBox="1">
            <a:spLocks/>
          </p:cNvSpPr>
          <p:nvPr/>
        </p:nvSpPr>
        <p:spPr>
          <a:xfrm>
            <a:off x="329544" y="5463818"/>
            <a:ext cx="23891423" cy="527866"/>
          </a:xfrm>
          <a:prstGeom prst="rect">
            <a:avLst/>
          </a:prstGeom>
          <a:solidFill>
            <a:srgbClr val="0096AA">
              <a:alpha val="90000"/>
            </a:srgb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96000" rIns="96000" bIns="96000" rtlCol="0" anchor="ctr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2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3pPr>
            <a:lvl4pPr marL="177800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1778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80000"/>
              </a:lnSpc>
              <a:spcBef>
                <a:spcPts val="534"/>
              </a:spcBef>
              <a:spcAft>
                <a:spcPts val="534"/>
              </a:spcAft>
              <a:defRPr/>
            </a:pPr>
            <a:r>
              <a:rPr lang="en-US" sz="200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level scope, approach and principles </a:t>
            </a:r>
          </a:p>
        </p:txBody>
      </p:sp>
      <p:sp>
        <p:nvSpPr>
          <p:cNvPr id="7" name="Subtitle 21">
            <a:extLst>
              <a:ext uri="{FF2B5EF4-FFF2-40B4-BE49-F238E27FC236}">
                <a16:creationId xmlns:a16="http://schemas.microsoft.com/office/drawing/2014/main" id="{DA053BDA-114E-B630-8F92-4B7B7EFE6045}"/>
              </a:ext>
            </a:extLst>
          </p:cNvPr>
          <p:cNvSpPr txBox="1">
            <a:spLocks/>
          </p:cNvSpPr>
          <p:nvPr/>
        </p:nvSpPr>
        <p:spPr>
          <a:xfrm>
            <a:off x="2757404" y="6127846"/>
            <a:ext cx="15618986" cy="1596470"/>
          </a:xfrm>
          <a:prstGeom prst="rect">
            <a:avLst/>
          </a:prstGeom>
          <a:solidFill>
            <a:sysClr val="window" lastClr="FFFFFF">
              <a:alpha val="89000"/>
            </a:sys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96000" rIns="96000" bIns="96000" rtlCol="0" anchor="t">
            <a:noAutofit/>
          </a:bodyPr>
          <a:lstStyle>
            <a:defPPr>
              <a:defRPr lang="en-US"/>
            </a:defPPr>
            <a:lvl1pPr indent="0" algn="ctr" defTabSz="45720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 typeface="Arial"/>
              <a:buNone/>
              <a:defRPr sz="1000" b="1">
                <a:solidFill>
                  <a:srgbClr val="0096AA"/>
                </a:solidFill>
              </a:defRPr>
            </a:lvl1pPr>
            <a:lvl2pPr marL="0" indent="0" defTabSz="45720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 defTabSz="45720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 defTabSz="4572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 defTabSz="4572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1) Patients </a:t>
            </a:r>
            <a:r>
              <a:rPr kumimoji="0" lang="en-GB" sz="1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</a:t>
            </a:r>
            <a:r>
              <a:rPr kumimoji="0" lang="en-GB" sz="1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Arial"/>
              </a:rPr>
              <a:t>n a 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Arial"/>
              </a:rPr>
              <a:t>waiting list for elective care treatment, plus have a recorded health condition.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2) Patients who have had a 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Arial"/>
              </a:rPr>
              <a:t>ecent elective or non-elective inpatient admission, plus have a recorded health condition.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457200" rtl="0" eaLnBrk="1" fontAlgn="auto" latinLnBrk="0" hangingPunct="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3) Patients who have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had 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Arial"/>
              </a:rPr>
              <a:t>o recent activity with the NHS, plus have a recorded mental health condition.</a:t>
            </a:r>
          </a:p>
          <a:p>
            <a:pPr marL="0" marR="0" lvl="0" indent="0" algn="l" defTabSz="457200" rtl="0" eaLnBrk="1" fontAlgn="auto" latinLnBrk="0" hangingPunct="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4) Patients who have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had n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Arial"/>
              </a:rPr>
              <a:t>o recent activity with NHS, plus have a learning disability.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457200" rtl="0" eaLnBrk="1" fontAlgn="auto" latinLnBrk="0" hangingPunct="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5) Patients who fall into the ‘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Arial"/>
              </a:rPr>
              <a:t>Other’ group, which would contain smokers that would not be categorised into other four cohorts</a:t>
            </a:r>
            <a:r>
              <a:rPr kumimoji="0" lang="en-GB" sz="1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Arial"/>
              </a:rPr>
              <a:t>. </a:t>
            </a:r>
            <a:endParaRPr kumimoji="0" lang="en-GB" sz="1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8" name="Subtitle 21">
            <a:extLst>
              <a:ext uri="{FF2B5EF4-FFF2-40B4-BE49-F238E27FC236}">
                <a16:creationId xmlns:a16="http://schemas.microsoft.com/office/drawing/2014/main" id="{9F4DF543-928D-F3B0-65FE-345B6029EB18}"/>
              </a:ext>
            </a:extLst>
          </p:cNvPr>
          <p:cNvSpPr txBox="1">
            <a:spLocks/>
          </p:cNvSpPr>
          <p:nvPr/>
        </p:nvSpPr>
        <p:spPr>
          <a:xfrm>
            <a:off x="18504310" y="6098743"/>
            <a:ext cx="5333885" cy="526317"/>
          </a:xfrm>
          <a:prstGeom prst="rect">
            <a:avLst/>
          </a:prstGeom>
          <a:solidFill>
            <a:srgbClr val="B80074"/>
          </a:solidFill>
          <a:ln w="3175">
            <a:solidFill>
              <a:schemeClr val="bg1">
                <a:lumMod val="65000"/>
              </a:schemeClr>
            </a:solidFill>
          </a:ln>
        </p:spPr>
        <p:txBody>
          <a:bodyPr vert="horz" lIns="72000" tIns="144000" rIns="72000" bIns="72000" rtlCol="0" anchor="ctr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buClrTx/>
              <a:buSzTx/>
              <a:buFontTx/>
              <a:buNone/>
              <a:tabLst/>
              <a:defRPr kumimoji="0" sz="10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 marL="0" indent="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defTabSz="1558466" hangingPunct="1">
              <a:defRPr/>
            </a:pPr>
            <a:r>
              <a:rPr lang="en-GB" sz="2000" kern="1200">
                <a:latin typeface="Calibri" panose="020F0502020204030204" pitchFamily="34" charset="0"/>
                <a:cs typeface="Calibri" panose="020F0502020204030204" pitchFamily="34" charset="0"/>
              </a:rPr>
              <a:t>Key principles</a:t>
            </a:r>
          </a:p>
        </p:txBody>
      </p:sp>
      <p:sp>
        <p:nvSpPr>
          <p:cNvPr id="9" name="Subtitle 21">
            <a:extLst>
              <a:ext uri="{FF2B5EF4-FFF2-40B4-BE49-F238E27FC236}">
                <a16:creationId xmlns:a16="http://schemas.microsoft.com/office/drawing/2014/main" id="{AA6AE87E-0B7A-F566-3C95-A62F37B931D1}"/>
              </a:ext>
            </a:extLst>
          </p:cNvPr>
          <p:cNvSpPr txBox="1">
            <a:spLocks/>
          </p:cNvSpPr>
          <p:nvPr/>
        </p:nvSpPr>
        <p:spPr>
          <a:xfrm>
            <a:off x="2762620" y="7890165"/>
            <a:ext cx="15618986" cy="1036089"/>
          </a:xfrm>
          <a:prstGeom prst="rect">
            <a:avLst/>
          </a:prstGeom>
          <a:solidFill>
            <a:sysClr val="window" lastClr="FFFFFF">
              <a:alpha val="89000"/>
            </a:sys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96000" rIns="96000" bIns="96000" rtlCol="0" anchor="t">
            <a:noAutofit/>
          </a:bodyPr>
          <a:lstStyle>
            <a:defPPr>
              <a:defRPr lang="en-US"/>
            </a:defPPr>
            <a:lvl1pPr indent="0" algn="ctr" defTabSz="45720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 typeface="Arial"/>
              <a:buNone/>
              <a:defRPr sz="1000" b="1">
                <a:solidFill>
                  <a:srgbClr val="0096AA"/>
                </a:solidFill>
              </a:defRPr>
            </a:lvl1pPr>
            <a:lvl2pPr marL="0" indent="0" defTabSz="45720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 defTabSz="45720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 defTabSz="4572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 defTabSz="4572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285750" indent="-285750" algn="l" defTabSz="914400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single text will be sent to each identified patient based on their cohort. </a:t>
            </a:r>
          </a:p>
          <a:p>
            <a:pPr marL="285750" indent="-285750" algn="l" defTabSz="914400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text will be sent in a phased approach one cohort at a time, 5 first, to ensure capacity of the team and stop smoking service capacity is monitored as we pilot.</a:t>
            </a:r>
            <a:endParaRPr lang="en-US" sz="1800" b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 defTabSz="914400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follow up survey will then be sent three weeks after the first text. </a:t>
            </a:r>
          </a:p>
          <a:p>
            <a:pPr marL="285750" indent="-285750" algn="l" defTabSz="914400" hangingPunct="1">
              <a:spcBef>
                <a:spcPts val="400"/>
              </a:spcBef>
              <a:spcAft>
                <a:spcPts val="400"/>
              </a:spcAft>
              <a:buChar char="•"/>
              <a:defRPr/>
            </a:pPr>
            <a:endParaRPr lang="en-US" sz="1800" b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ubtitle 21">
            <a:extLst>
              <a:ext uri="{FF2B5EF4-FFF2-40B4-BE49-F238E27FC236}">
                <a16:creationId xmlns:a16="http://schemas.microsoft.com/office/drawing/2014/main" id="{5E3B4C73-51CD-C15E-4B6A-6F123FD11041}"/>
              </a:ext>
            </a:extLst>
          </p:cNvPr>
          <p:cNvSpPr txBox="1">
            <a:spLocks/>
          </p:cNvSpPr>
          <p:nvPr/>
        </p:nvSpPr>
        <p:spPr>
          <a:xfrm>
            <a:off x="329544" y="7950620"/>
            <a:ext cx="2313525" cy="1004174"/>
          </a:xfrm>
          <a:prstGeom prst="rect">
            <a:avLst/>
          </a:prstGeom>
          <a:solidFill>
            <a:srgbClr val="34A0B3">
              <a:alpha val="28000"/>
            </a:srgb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0" rIns="96000" bIns="0" rtlCol="0" anchor="ctr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2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3pPr>
            <a:lvl4pPr marL="177800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1778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80000"/>
              </a:lnSpc>
              <a:spcBef>
                <a:spcPts val="534"/>
              </a:spcBef>
              <a:spcAft>
                <a:spcPts val="534"/>
              </a:spcAft>
              <a:defRPr/>
            </a:pPr>
            <a:r>
              <a:rPr lang="en-GB" sz="2000">
                <a:solidFill>
                  <a:prstClr val="black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Timing of messages</a:t>
            </a:r>
          </a:p>
        </p:txBody>
      </p:sp>
      <p:sp>
        <p:nvSpPr>
          <p:cNvPr id="11" name="Subtitle 21">
            <a:extLst>
              <a:ext uri="{FF2B5EF4-FFF2-40B4-BE49-F238E27FC236}">
                <a16:creationId xmlns:a16="http://schemas.microsoft.com/office/drawing/2014/main" id="{E3E6577A-6724-0AB4-741A-4727B6E3AEED}"/>
              </a:ext>
            </a:extLst>
          </p:cNvPr>
          <p:cNvSpPr txBox="1">
            <a:spLocks/>
          </p:cNvSpPr>
          <p:nvPr/>
        </p:nvSpPr>
        <p:spPr>
          <a:xfrm>
            <a:off x="372956" y="2872725"/>
            <a:ext cx="2239794" cy="1145088"/>
          </a:xfrm>
          <a:prstGeom prst="rect">
            <a:avLst/>
          </a:prstGeom>
          <a:solidFill>
            <a:sysClr val="window" lastClr="FFFFFF">
              <a:alpha val="89000"/>
            </a:sys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96000" rIns="96000" bIns="96000" rtlCol="0" anchor="ctr">
            <a:noAutofit/>
          </a:bodyPr>
          <a:lstStyle>
            <a:defPPr>
              <a:defRPr lang="en-US"/>
            </a:defPPr>
            <a:lvl1pPr indent="0" algn="ctr" defTabSz="45720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 typeface="Arial"/>
              <a:buNone/>
              <a:defRPr sz="1000" b="1">
                <a:solidFill>
                  <a:srgbClr val="0096AA"/>
                </a:solidFill>
              </a:defRPr>
            </a:lvl1pPr>
            <a:lvl2pPr marL="0" indent="0" defTabSz="45720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 defTabSz="45720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 defTabSz="4572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 defTabSz="4572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defTabSz="914400" hangingPunct="1">
              <a:spcBef>
                <a:spcPts val="400"/>
              </a:spcBef>
              <a:spcAft>
                <a:spcPts val="400"/>
              </a:spcAft>
              <a:defRPr/>
            </a:pPr>
            <a:r>
              <a:rPr lang="en-US" sz="2400">
                <a:latin typeface="Calibri" panose="020F0502020204030204" pitchFamily="34" charset="0"/>
                <a:cs typeface="Calibri" panose="020F0502020204030204" pitchFamily="34" charset="0"/>
              </a:rPr>
              <a:t>Context &amp; </a:t>
            </a:r>
          </a:p>
          <a:p>
            <a:pPr defTabSz="914400" hangingPunct="1">
              <a:spcBef>
                <a:spcPts val="400"/>
              </a:spcBef>
              <a:spcAft>
                <a:spcPts val="400"/>
              </a:spcAft>
              <a:defRPr/>
            </a:pPr>
            <a:r>
              <a:rPr lang="en-US" sz="2400">
                <a:latin typeface="Calibri" panose="020F0502020204030204" pitchFamily="34" charset="0"/>
                <a:cs typeface="Calibri" panose="020F0502020204030204" pitchFamily="34" charset="0"/>
              </a:rPr>
              <a:t>scope </a:t>
            </a:r>
          </a:p>
        </p:txBody>
      </p:sp>
      <p:sp>
        <p:nvSpPr>
          <p:cNvPr id="12" name="Subtitle 21">
            <a:extLst>
              <a:ext uri="{FF2B5EF4-FFF2-40B4-BE49-F238E27FC236}">
                <a16:creationId xmlns:a16="http://schemas.microsoft.com/office/drawing/2014/main" id="{820209E0-9673-35F5-790F-565655762060}"/>
              </a:ext>
            </a:extLst>
          </p:cNvPr>
          <p:cNvSpPr txBox="1">
            <a:spLocks/>
          </p:cNvSpPr>
          <p:nvPr/>
        </p:nvSpPr>
        <p:spPr>
          <a:xfrm>
            <a:off x="2750684" y="2872725"/>
            <a:ext cx="8232840" cy="2437122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wrap="square" lIns="96000" tIns="96000" rIns="96000" bIns="96000" numCol="1" spcCol="36000" rtlCol="0" anchor="t">
            <a:noAutofit/>
          </a:bodyPr>
          <a:lstStyle>
            <a:defPPr>
              <a:defRPr lang="en-GB"/>
            </a:defPPr>
            <a:lvl1pPr marL="72000" indent="-72000">
              <a:lnSpc>
                <a:spcPct val="90000"/>
              </a:lnSpc>
              <a:spcBef>
                <a:spcPts val="200"/>
              </a:spcBef>
              <a:buFont typeface="Arial" panose="020B0604020202020204" pitchFamily="34" charset="0"/>
              <a:buChar char="•"/>
              <a:defRPr sz="800" b="0">
                <a:latin typeface="Helvetica"/>
              </a:defRPr>
            </a:lvl1pPr>
            <a:lvl2pPr marL="0" indent="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342900" indent="-171450">
              <a:defRPr/>
            </a:pPr>
            <a:r>
              <a:rPr lang="en-GB" sz="180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Targeted messages to defined patient cohorts via a centralised SMS hub to promote and signpost to smoking cessation services.</a:t>
            </a:r>
          </a:p>
          <a:p>
            <a:pPr marL="342900" indent="-171450">
              <a:defRPr/>
            </a:pPr>
            <a:endParaRPr lang="en-US" sz="18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171450">
              <a:defRPr/>
            </a:pPr>
            <a:r>
              <a:rPr lang="en-GB" sz="1800">
                <a:latin typeface="Calibri" panose="020F0502020204030204" pitchFamily="34" charset="0"/>
                <a:cs typeface="Calibri" panose="020F0502020204030204" pitchFamily="34" charset="0"/>
              </a:rPr>
              <a:t>Will include the use of translations for the top 5 identified languages </a:t>
            </a: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that are present across the Frimley population</a:t>
            </a:r>
            <a:r>
              <a:rPr lang="en-GB" sz="180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en-GB" sz="18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Nepali, Polish, Punjabi, Romanian, Urdu</a:t>
            </a:r>
            <a:r>
              <a:rPr lang="en-US" sz="18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171450">
              <a:defRPr/>
            </a:pPr>
            <a:endParaRPr lang="en-US" sz="18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171450">
              <a:defRPr/>
            </a:pPr>
            <a:r>
              <a:rPr lang="en-GB" sz="1800">
                <a:latin typeface="Calibri" panose="020F0502020204030204" pitchFamily="34" charset="0"/>
                <a:cs typeface="Calibri" panose="020F0502020204030204" pitchFamily="34" charset="0"/>
              </a:rPr>
              <a:t>Follow up concise survey, aimed at understanding how patients felt about receiving targeted SMS referral to SSS, providing actionable insights for future improvements and communication exercises. </a:t>
            </a:r>
          </a:p>
          <a:p>
            <a:pPr marL="342900" marR="0" lvl="0" indent="-171450" algn="l" defTabSz="914400" rtl="0" eaLnBrk="1" fontAlgn="auto" latinLnBrk="0" hangingPunct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42900" indent="-171450">
              <a:defRPr/>
            </a:pPr>
            <a:endParaRPr lang="en-US" sz="18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171450">
              <a:defRPr/>
            </a:pPr>
            <a:endParaRPr lang="en-GB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ubtitle 21">
            <a:extLst>
              <a:ext uri="{FF2B5EF4-FFF2-40B4-BE49-F238E27FC236}">
                <a16:creationId xmlns:a16="http://schemas.microsoft.com/office/drawing/2014/main" id="{B5271CEE-90C0-7467-FE0C-23EB85A31A9C}"/>
              </a:ext>
            </a:extLst>
          </p:cNvPr>
          <p:cNvSpPr txBox="1">
            <a:spLocks/>
          </p:cNvSpPr>
          <p:nvPr/>
        </p:nvSpPr>
        <p:spPr>
          <a:xfrm>
            <a:off x="18504310" y="6715960"/>
            <a:ext cx="5333885" cy="5713022"/>
          </a:xfrm>
          <a:prstGeom prst="rect">
            <a:avLst/>
          </a:prstGeom>
          <a:solidFill>
            <a:srgbClr val="B80074">
              <a:alpha val="25000"/>
            </a:srgbClr>
          </a:solidFill>
          <a:ln w="3175">
            <a:solidFill>
              <a:schemeClr val="bg1">
                <a:lumMod val="65000"/>
              </a:schemeClr>
            </a:solidFill>
          </a:ln>
        </p:spPr>
        <p:txBody>
          <a:bodyPr vert="horz" lIns="72000" tIns="144000" rIns="72000" bIns="72000" numCol="1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2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3pPr>
            <a:lvl4pPr marL="177800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1778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defTabSz="914378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GB" sz="180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Primary communication is signposting to local Stop Smoking Services.</a:t>
            </a:r>
          </a:p>
          <a:p>
            <a:pPr marL="285750" lvl="1" indent="-285750" defTabSz="914378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Arial"/>
            </a:endParaRPr>
          </a:p>
          <a:p>
            <a:pPr marL="285750" marR="0" lvl="1" indent="-285750" algn="l" defTabSz="914378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The ‘sender’ of the message will appear on the phone of the patient as ‘Your GP’ as a standard approach. </a:t>
            </a:r>
          </a:p>
          <a:p>
            <a:pPr marL="285750" marR="0" lvl="1" indent="-285750" algn="l" defTabSz="914378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00">
              <a:solidFill>
                <a:prstClr val="black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285750" marR="0" lvl="1" indent="-285750" algn="l" defTabSz="914378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This helps to leverage the trusted role that primary care has for influencing positive behaviours for engaging with provider services. This approach will be reviewed for any future phases.</a:t>
            </a:r>
          </a:p>
          <a:p>
            <a:pPr marL="285750" marR="0" lvl="1" indent="-285750" algn="l" defTabSz="914378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Arial"/>
            </a:endParaRPr>
          </a:p>
          <a:p>
            <a:pPr marL="285750" marR="0" lvl="1" indent="-285750" algn="l" defTabSz="914378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Patients that have opted out of sharing their data, either nationally or locally, for direct care purposes are automatically excluded.</a:t>
            </a:r>
          </a:p>
          <a:p>
            <a:pPr lvl="1" defTabSz="914378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defRPr/>
            </a:pPr>
            <a:endParaRPr lang="en-GB" sz="1800">
              <a:solidFill>
                <a:schemeClr val="tx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Allows General Practice to meet QOF targets, coding back into EMIS Health (e.g. for SMOK004) whilst removing administrative burden to meet QOF targets. </a:t>
            </a:r>
          </a:p>
        </p:txBody>
      </p:sp>
      <p:sp>
        <p:nvSpPr>
          <p:cNvPr id="14" name="Subtitle 21">
            <a:extLst>
              <a:ext uri="{FF2B5EF4-FFF2-40B4-BE49-F238E27FC236}">
                <a16:creationId xmlns:a16="http://schemas.microsoft.com/office/drawing/2014/main" id="{7DBCB80E-E256-13BF-87A4-F52EAEF92649}"/>
              </a:ext>
            </a:extLst>
          </p:cNvPr>
          <p:cNvSpPr txBox="1">
            <a:spLocks/>
          </p:cNvSpPr>
          <p:nvPr/>
        </p:nvSpPr>
        <p:spPr>
          <a:xfrm>
            <a:off x="2749037" y="9164520"/>
            <a:ext cx="15618986" cy="1292660"/>
          </a:xfrm>
          <a:prstGeom prst="rect">
            <a:avLst/>
          </a:prstGeom>
          <a:solidFill>
            <a:sysClr val="window" lastClr="FFFFFF">
              <a:alpha val="89000"/>
            </a:sys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96000" rIns="96000" bIns="96000" rtlCol="0" anchor="t">
            <a:noAutofit/>
          </a:bodyPr>
          <a:lstStyle>
            <a:defPPr>
              <a:defRPr lang="en-US"/>
            </a:defPPr>
            <a:lvl1pPr indent="0" algn="ctr" defTabSz="45720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 typeface="Arial"/>
              <a:buNone/>
              <a:defRPr sz="1000" b="1">
                <a:solidFill>
                  <a:srgbClr val="0096AA"/>
                </a:solidFill>
              </a:defRPr>
            </a:lvl1pPr>
            <a:lvl2pPr marL="0" indent="0" defTabSz="45720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 defTabSz="45720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 defTabSz="4572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 defTabSz="4572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285750" indent="-285750" algn="l" defTabSz="914400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pack can be used to support communicating with your wider team. </a:t>
            </a:r>
          </a:p>
          <a:p>
            <a:pPr marL="285750" indent="-285750" algn="l" defTabSz="914400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Frimley ICS smoking page will have some additional content that outlines the project. </a:t>
            </a:r>
          </a:p>
          <a:p>
            <a:pPr marL="285750" indent="-285750" algn="l" defTabSz="914400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Communications you may want to use at your own practice and on your website to support ad hoc patient queries can be supplied on request by emailing </a:t>
            </a: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ailsa.mcfarlane@nhs.net</a:t>
            </a:r>
            <a:endParaRPr lang="en-US" sz="18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 defTabSz="914400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lang="en-US" sz="18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 defTabSz="914400" hangingPunct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endParaRPr lang="en-US" sz="18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ubtitle 21">
            <a:extLst>
              <a:ext uri="{FF2B5EF4-FFF2-40B4-BE49-F238E27FC236}">
                <a16:creationId xmlns:a16="http://schemas.microsoft.com/office/drawing/2014/main" id="{023CB991-2C56-FE9F-D93D-F94EEC96D2DB}"/>
              </a:ext>
            </a:extLst>
          </p:cNvPr>
          <p:cNvSpPr txBox="1">
            <a:spLocks/>
          </p:cNvSpPr>
          <p:nvPr/>
        </p:nvSpPr>
        <p:spPr>
          <a:xfrm>
            <a:off x="280903" y="9164520"/>
            <a:ext cx="2331849" cy="1292660"/>
          </a:xfrm>
          <a:prstGeom prst="rect">
            <a:avLst/>
          </a:prstGeom>
          <a:solidFill>
            <a:srgbClr val="34A0B3">
              <a:alpha val="28000"/>
            </a:srgb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0" rIns="96000" bIns="0" rtlCol="0" anchor="ctr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2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3pPr>
            <a:lvl4pPr marL="177800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1778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80000"/>
              </a:lnSpc>
              <a:spcBef>
                <a:spcPts val="534"/>
              </a:spcBef>
              <a:spcAft>
                <a:spcPts val="534"/>
              </a:spcAft>
              <a:defRPr/>
            </a:pPr>
            <a:r>
              <a:rPr lang="en-GB" sz="20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supporting comms resources will there be</a:t>
            </a:r>
          </a:p>
        </p:txBody>
      </p:sp>
      <p:sp>
        <p:nvSpPr>
          <p:cNvPr id="21" name="Subtitle 21">
            <a:extLst>
              <a:ext uri="{FF2B5EF4-FFF2-40B4-BE49-F238E27FC236}">
                <a16:creationId xmlns:a16="http://schemas.microsoft.com/office/drawing/2014/main" id="{87B6AD53-9912-8D38-86D2-ED6F019E327F}"/>
              </a:ext>
            </a:extLst>
          </p:cNvPr>
          <p:cNvSpPr txBox="1">
            <a:spLocks/>
          </p:cNvSpPr>
          <p:nvPr/>
        </p:nvSpPr>
        <p:spPr>
          <a:xfrm>
            <a:off x="2749037" y="10639996"/>
            <a:ext cx="15618986" cy="1792590"/>
          </a:xfrm>
          <a:prstGeom prst="rect">
            <a:avLst/>
          </a:prstGeom>
          <a:solidFill>
            <a:sysClr val="window" lastClr="FFFFFF">
              <a:alpha val="89000"/>
            </a:sys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96000" rIns="96000" bIns="96000" rtlCol="0" anchor="t">
            <a:noAutofit/>
          </a:bodyPr>
          <a:lstStyle>
            <a:defPPr>
              <a:defRPr lang="en-US"/>
            </a:defPPr>
            <a:lvl1pPr indent="0" algn="ctr" defTabSz="457200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 typeface="Arial"/>
              <a:buNone/>
              <a:defRPr sz="1000" b="1">
                <a:solidFill>
                  <a:srgbClr val="0096AA"/>
                </a:solidFill>
              </a:defRPr>
            </a:lvl1pPr>
            <a:lvl2pPr marL="0" indent="0" defTabSz="457200">
              <a:spcBef>
                <a:spcPct val="20000"/>
              </a:spcBef>
              <a:buFont typeface="Arial"/>
              <a:buNone/>
              <a:defRPr sz="1200">
                <a:solidFill>
                  <a:srgbClr val="000000"/>
                </a:solidFill>
                <a:latin typeface="Helvetica"/>
              </a:defRPr>
            </a:lvl2pPr>
            <a:lvl3pPr marL="0" indent="0" defTabSz="457200">
              <a:spcBef>
                <a:spcPct val="20000"/>
              </a:spcBef>
              <a:buFont typeface="Wingdings" charset="2"/>
              <a:buChar char="§"/>
              <a:defRPr sz="1200">
                <a:solidFill>
                  <a:srgbClr val="000000"/>
                </a:solidFill>
                <a:latin typeface="Helvetica"/>
              </a:defRPr>
            </a:lvl3pPr>
            <a:lvl4pPr marL="177800" indent="-177800" defTabSz="457200">
              <a:spcBef>
                <a:spcPct val="20000"/>
              </a:spcBef>
              <a:buFont typeface="Arial"/>
              <a:buChar char="–"/>
              <a:defRPr sz="1200">
                <a:latin typeface="Helvetica"/>
              </a:defRPr>
            </a:lvl4pPr>
            <a:lvl5pPr marL="177800" indent="-177800" defTabSz="457200">
              <a:spcBef>
                <a:spcPct val="20000"/>
              </a:spcBef>
              <a:buFont typeface="Arial"/>
              <a:buChar char="»"/>
              <a:defRPr sz="1200">
                <a:latin typeface="Helvetica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algn="l">
              <a:defRPr/>
            </a:pP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project is a collaborative piece of wok as part of the ICS’ wider Living Well </a:t>
            </a:r>
            <a:r>
              <a:rPr lang="en-US" sz="1800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that has involved Local Authority, ICB, Connected Care colleagues plus suppliers. </a:t>
            </a:r>
          </a:p>
          <a:p>
            <a:pPr algn="l">
              <a:defRPr/>
            </a:pP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  The cohorts and text messages have been co - designed with LA smoking leads, NHSE </a:t>
            </a:r>
            <a:r>
              <a:rPr lang="en-US" sz="1800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behavioural</a:t>
            </a: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sciences teams as well as Connected Care Clinical Leads.</a:t>
            </a:r>
          </a:p>
          <a:p>
            <a:pPr marL="285750" indent="-285750" algn="l">
              <a:buFontTx/>
              <a:buChar char="-"/>
              <a:defRPr/>
            </a:pPr>
            <a:r>
              <a:rPr lang="en-US" sz="1800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SymlConnect</a:t>
            </a: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the provider supporting the SMS capability. </a:t>
            </a:r>
          </a:p>
          <a:p>
            <a:pPr marL="285750" indent="-285750" algn="l">
              <a:buFontTx/>
              <a:buChar char="-"/>
              <a:defRPr/>
            </a:pP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Connected Care has been used to identify the cohorts, pull the lists and will be the team using Syml to send the messages and develop reporting back into EMIS. </a:t>
            </a:r>
          </a:p>
          <a:p>
            <a:pPr marL="285750" indent="-285750" algn="l">
              <a:buFontTx/>
              <a:buChar char="-"/>
              <a:defRPr/>
            </a:pP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two Stop Smoking Services providers that patients will be signposted to are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Solutions4Health</a:t>
            </a: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Berkshire &amp; Hampshire and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Thrive Tribe</a:t>
            </a:r>
            <a:r>
              <a:rPr lang="en-US" sz="18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Surrey Heath. </a:t>
            </a:r>
          </a:p>
          <a:p>
            <a:pPr marL="285750" indent="-285750" algn="l">
              <a:buFontTx/>
              <a:buChar char="-"/>
              <a:defRPr/>
            </a:pPr>
            <a:endParaRPr lang="en-US" sz="18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Subtitle 21">
            <a:extLst>
              <a:ext uri="{FF2B5EF4-FFF2-40B4-BE49-F238E27FC236}">
                <a16:creationId xmlns:a16="http://schemas.microsoft.com/office/drawing/2014/main" id="{B90B41B5-DAAB-2118-F58E-9412AD518D2D}"/>
              </a:ext>
            </a:extLst>
          </p:cNvPr>
          <p:cNvSpPr txBox="1">
            <a:spLocks/>
          </p:cNvSpPr>
          <p:nvPr/>
        </p:nvSpPr>
        <p:spPr>
          <a:xfrm>
            <a:off x="280902" y="10681574"/>
            <a:ext cx="2331848" cy="1747408"/>
          </a:xfrm>
          <a:prstGeom prst="rect">
            <a:avLst/>
          </a:prstGeom>
          <a:solidFill>
            <a:srgbClr val="34A0B3">
              <a:alpha val="28000"/>
            </a:srgbClr>
          </a:solidFill>
          <a:ln w="12700">
            <a:solidFill>
              <a:sysClr val="window" lastClr="FFFFFF">
                <a:lumMod val="75000"/>
              </a:sysClr>
            </a:solidFill>
          </a:ln>
        </p:spPr>
        <p:txBody>
          <a:bodyPr vert="horz" lIns="96000" tIns="0" rIns="96000" bIns="0" rtlCol="0" anchor="ctr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chemeClr val="tx2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200" kern="1200">
                <a:solidFill>
                  <a:srgbClr val="000000"/>
                </a:solidFill>
                <a:latin typeface="Helvetica"/>
                <a:ea typeface="+mn-ea"/>
                <a:cs typeface="+mn-cs"/>
              </a:defRPr>
            </a:lvl3pPr>
            <a:lvl4pPr marL="177800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4pPr>
            <a:lvl5pPr marL="1778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80000"/>
              </a:lnSpc>
              <a:spcBef>
                <a:spcPts val="534"/>
              </a:spcBef>
              <a:spcAft>
                <a:spcPts val="534"/>
              </a:spcAft>
              <a:defRPr/>
            </a:pPr>
            <a:r>
              <a:rPr lang="en-GB" sz="20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Who and what systems are involved in the process.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CF47AC-B9E3-A93B-56E5-227F8F964ACF}"/>
              </a:ext>
            </a:extLst>
          </p:cNvPr>
          <p:cNvSpPr txBox="1"/>
          <p:nvPr/>
        </p:nvSpPr>
        <p:spPr>
          <a:xfrm>
            <a:off x="5549695" y="296812"/>
            <a:ext cx="14311744" cy="141577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 Targeted Approach to Promoting Stop Smoking Services </a:t>
            </a:r>
            <a:r>
              <a:rPr lang="en-US" sz="400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algn="ctr"/>
            <a:r>
              <a:rPr lang="en-US" sz="400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of Scope and Approach  ​</a:t>
            </a:r>
          </a:p>
        </p:txBody>
      </p:sp>
    </p:spTree>
    <p:extLst>
      <p:ext uri="{BB962C8B-B14F-4D97-AF65-F5344CB8AC3E}">
        <p14:creationId xmlns:p14="http://schemas.microsoft.com/office/powerpoint/2010/main" val="425692705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20B49F0A-283C-B66F-3F6F-99501D603020}"/>
              </a:ext>
            </a:extLst>
          </p:cNvPr>
          <p:cNvSpPr txBox="1"/>
          <p:nvPr/>
        </p:nvSpPr>
        <p:spPr>
          <a:xfrm>
            <a:off x="5948039" y="323960"/>
            <a:ext cx="12935384" cy="132343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4000" b="1">
                <a:solidFill>
                  <a:schemeClr val="accent5">
                    <a:lumMod val="75000"/>
                  </a:schemeClr>
                </a:solidFill>
                <a:latin typeface="Calibri"/>
                <a:cs typeface="Segoe UI"/>
              </a:rPr>
              <a:t>A Targeted Approach to Promoting Stop Smoking Services </a:t>
            </a:r>
            <a:r>
              <a:rPr lang="en-US" sz="4000">
                <a:solidFill>
                  <a:schemeClr val="accent5">
                    <a:lumMod val="75000"/>
                  </a:schemeClr>
                </a:solidFill>
                <a:latin typeface="Calibri"/>
                <a:cs typeface="Segoe UI"/>
              </a:rPr>
              <a:t>​</a:t>
            </a:r>
          </a:p>
          <a:p>
            <a:pPr algn="ctr"/>
            <a:r>
              <a:rPr lang="en-US" sz="4000">
                <a:solidFill>
                  <a:schemeClr val="accent5">
                    <a:lumMod val="75000"/>
                  </a:schemeClr>
                </a:solidFill>
                <a:latin typeface="Calibri"/>
                <a:cs typeface="Segoe UI"/>
              </a:rPr>
              <a:t>How the process will work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94C537D-4C7F-FC8B-4C08-B7AEABE144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092837"/>
              </p:ext>
            </p:extLst>
          </p:nvPr>
        </p:nvGraphicFramePr>
        <p:xfrm>
          <a:off x="937240" y="3112050"/>
          <a:ext cx="22509520" cy="7491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657082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20B49F0A-283C-B66F-3F6F-99501D603020}"/>
              </a:ext>
            </a:extLst>
          </p:cNvPr>
          <p:cNvSpPr txBox="1"/>
          <p:nvPr/>
        </p:nvSpPr>
        <p:spPr>
          <a:xfrm>
            <a:off x="5724307" y="323960"/>
            <a:ext cx="12935384" cy="132343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  <a:latin typeface="Calibri"/>
                <a:cs typeface="Segoe UI"/>
              </a:rPr>
              <a:t>A Targeted Approach to Promoting Stop Smoking Services </a:t>
            </a:r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Calibri"/>
                <a:cs typeface="Segoe UI"/>
              </a:rPr>
              <a:t>​</a:t>
            </a:r>
          </a:p>
          <a:p>
            <a:pPr algn="ctr"/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Calibri"/>
                <a:cs typeface="Segoe UI"/>
              </a:rPr>
              <a:t>The cohorts and text templates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1F0ECD7-C851-C4CD-F470-DE6C77358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367029"/>
              </p:ext>
            </p:extLst>
          </p:nvPr>
        </p:nvGraphicFramePr>
        <p:xfrm>
          <a:off x="752106" y="2170617"/>
          <a:ext cx="22879787" cy="10049637"/>
        </p:xfrm>
        <a:graphic>
          <a:graphicData uri="http://schemas.openxmlformats.org/drawingml/2006/table">
            <a:tbl>
              <a:tblPr/>
              <a:tblGrid>
                <a:gridCol w="3597093">
                  <a:extLst>
                    <a:ext uri="{9D8B030D-6E8A-4147-A177-3AD203B41FA5}">
                      <a16:colId xmlns:a16="http://schemas.microsoft.com/office/drawing/2014/main" val="3459447445"/>
                    </a:ext>
                  </a:extLst>
                </a:gridCol>
                <a:gridCol w="4708645">
                  <a:extLst>
                    <a:ext uri="{9D8B030D-6E8A-4147-A177-3AD203B41FA5}">
                      <a16:colId xmlns:a16="http://schemas.microsoft.com/office/drawing/2014/main" val="2296103923"/>
                    </a:ext>
                  </a:extLst>
                </a:gridCol>
                <a:gridCol w="4820410">
                  <a:extLst>
                    <a:ext uri="{9D8B030D-6E8A-4147-A177-3AD203B41FA5}">
                      <a16:colId xmlns:a16="http://schemas.microsoft.com/office/drawing/2014/main" val="2068161958"/>
                    </a:ext>
                  </a:extLst>
                </a:gridCol>
                <a:gridCol w="2475343">
                  <a:extLst>
                    <a:ext uri="{9D8B030D-6E8A-4147-A177-3AD203B41FA5}">
                      <a16:colId xmlns:a16="http://schemas.microsoft.com/office/drawing/2014/main" val="3509394742"/>
                    </a:ext>
                  </a:extLst>
                </a:gridCol>
                <a:gridCol w="5159140">
                  <a:extLst>
                    <a:ext uri="{9D8B030D-6E8A-4147-A177-3AD203B41FA5}">
                      <a16:colId xmlns:a16="http://schemas.microsoft.com/office/drawing/2014/main" val="4065356845"/>
                    </a:ext>
                  </a:extLst>
                </a:gridCol>
                <a:gridCol w="2119156">
                  <a:extLst>
                    <a:ext uri="{9D8B030D-6E8A-4147-A177-3AD203B41FA5}">
                      <a16:colId xmlns:a16="http://schemas.microsoft.com/office/drawing/2014/main" val="1536497534"/>
                    </a:ext>
                  </a:extLst>
                </a:gridCol>
              </a:tblGrid>
              <a:tr h="559665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ABF8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Profile</a:t>
                      </a:r>
                      <a:endParaRPr lang="en-GB" sz="1800" dirty="0">
                        <a:effectLst/>
                        <a:highlight>
                          <a:srgbClr val="FABF8F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1800" b="1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NHSE Behavioural insight + source​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highlight>
                            <a:srgbClr val="FABF8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 SMS </a:t>
                      </a:r>
                      <a:endParaRPr lang="en-GB" sz="1800">
                        <a:effectLst/>
                        <a:highlight>
                          <a:srgbClr val="FABF8F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highlight>
                            <a:srgbClr val="FABF8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Character count</a:t>
                      </a:r>
                      <a:endParaRPr lang="en-GB" sz="1800">
                        <a:effectLst/>
                        <a:highlight>
                          <a:srgbClr val="FABF8F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highlight>
                            <a:srgbClr val="FABF8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Secondary SMS</a:t>
                      </a:r>
                      <a:endParaRPr lang="en-GB" sz="1800">
                        <a:effectLst/>
                        <a:highlight>
                          <a:srgbClr val="FABF8F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highlight>
                            <a:srgbClr val="FABF8F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Character count</a:t>
                      </a:r>
                      <a:endParaRPr lang="en-GB" sz="1800">
                        <a:effectLst/>
                        <a:highlight>
                          <a:srgbClr val="FABF8F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731838"/>
                  </a:ext>
                </a:extLst>
              </a:tr>
              <a:tr h="1313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1) </a:t>
                      </a:r>
                      <a:r>
                        <a:rPr kumimoji="0" lang="en-GB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Patients </a:t>
                      </a:r>
                      <a:r>
                        <a:rPr kumimoji="0" lang="en-GB" sz="18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o</a:t>
                      </a:r>
                      <a:r>
                        <a:rPr kumimoji="0" lang="en-GB" sz="18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Arial"/>
                        </a:rPr>
                        <a:t>n a </a:t>
                      </a:r>
                      <a:r>
                        <a:rPr kumimoji="0" lang="en-GB" sz="18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Arial"/>
                        </a:rPr>
                        <a:t>waiting list for elective care treatment, plus have a recorded health condition.</a:t>
                      </a:r>
                      <a:endParaRPr kumimoji="0" lang="en-GB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800" b="0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Prompt at the right time + emphasis on benefit to the individual (</a:t>
                      </a:r>
                      <a:r>
                        <a:rPr lang="en-GB" sz="1800" b="1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reflective motivation</a:t>
                      </a:r>
                      <a:r>
                        <a:rPr lang="en-GB" sz="1800" b="0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 Discussed in the session.​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While you wait for treatment, now is the best time to quit smoking to boost your recovery. Get free local support here: [</a:t>
                      </a:r>
                      <a:r>
                        <a:rPr lang="en-GB" sz="1800" b="0" i="0" u="sng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  <a:hlinkClick r:id="rId3"/>
                        </a:rPr>
                        <a:t>https://bit.ly/49FdnwD</a:t>
                      </a:r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]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144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Remember, quitting smoking now can greatly improve your recovery following treatment. Take the next step towards better health. Get free local support here: [link]. Your GP</a:t>
                      </a:r>
                      <a:endParaRPr lang="en-GB" sz="18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172</a:t>
                      </a:r>
                      <a:endParaRPr lang="en-GB" sz="18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24207"/>
                  </a:ext>
                </a:extLst>
              </a:tr>
              <a:tr h="16059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2) </a:t>
                      </a:r>
                      <a:r>
                        <a:rPr kumimoji="0" lang="en-GB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Patients who have had a </a:t>
                      </a:r>
                      <a:r>
                        <a:rPr kumimoji="0" lang="en-GB" sz="18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r</a:t>
                      </a:r>
                      <a:r>
                        <a:rPr kumimoji="0" lang="en-GB" sz="18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Arial"/>
                        </a:rPr>
                        <a:t>ecent elective or non-elective inpatient admission, plus have a recorded health condition.</a:t>
                      </a:r>
                      <a:endParaRPr kumimoji="0" lang="en-GB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Prompt at the right time + emphasis on benefit to the individual (</a:t>
                      </a: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reflective motivation</a:t>
                      </a:r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+  promotion of service (</a:t>
                      </a: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psychological</a:t>
                      </a:r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capability</a:t>
                      </a:r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 Discussed in the session.​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Recover faster after your recent NHS visit, quitting smoking can make a big difference. Get free local support here: [</a:t>
                      </a:r>
                      <a:r>
                        <a:rPr lang="en-GB" sz="1800" b="0" i="0" u="sng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  <a:hlinkClick r:id="rId3"/>
                        </a:rPr>
                        <a:t>https://bit.ly/49FdnwD</a:t>
                      </a:r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Now that you're out of the hospital, it's a great time to quit smoking. Our community service can help. Get support here: [link]. Your GP</a:t>
                      </a:r>
                      <a:endParaRPr lang="en-GB" sz="18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137</a:t>
                      </a:r>
                      <a:endParaRPr lang="en-GB" sz="18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877692"/>
                  </a:ext>
                </a:extLst>
              </a:tr>
              <a:tr h="270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3) </a:t>
                      </a:r>
                      <a:r>
                        <a:rPr kumimoji="0" lang="en-GB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Patients who have </a:t>
                      </a:r>
                      <a:r>
                        <a:rPr kumimoji="0" lang="en-GB" sz="18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had </a:t>
                      </a:r>
                      <a:r>
                        <a:rPr kumimoji="0" lang="en-GB" sz="18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n</a:t>
                      </a:r>
                      <a:r>
                        <a:rPr kumimoji="0" lang="en-GB" sz="18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Arial"/>
                        </a:rPr>
                        <a:t>o recent activity with the NHS, plus have a recorded mental health condition</a:t>
                      </a:r>
                    </a:p>
                    <a:p>
                      <a:pPr algn="l"/>
                      <a:r>
                        <a:rPr lang="en-GB" sz="18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(different intervention strategy, approaching MH patients when they have come off their medication). </a:t>
                      </a:r>
                      <a:endParaRPr lang="en-GB" sz="1800" b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Prompt at the right time + emphasis on benefit to the individual (</a:t>
                      </a: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reflective motivation</a:t>
                      </a:r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)​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Informed by academic literature which suggest emphasising benefit to the patient of managing their MH condition through quitting smoking (practically rather than just saying ‘your MH will improve’).​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Quitting smoking can boost your mood and reduce anxiety. Now is a great time to start. Find free local support here: [</a:t>
                      </a:r>
                      <a:r>
                        <a:rPr lang="en-GB" sz="1800" b="0" i="0" u="sng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  <a:hlinkClick r:id="rId3"/>
                        </a:rPr>
                        <a:t>https://bit.ly/49FdnwD</a:t>
                      </a:r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]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If you take medication regularly, quitting smoking can make your medication work better and you may even be able to lower your dose</a:t>
                      </a: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Get support here: [link]. Your GP</a:t>
                      </a:r>
                      <a:endParaRPr lang="en-GB" sz="18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168</a:t>
                      </a:r>
                      <a:endParaRPr lang="en-GB" sz="18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695056"/>
                  </a:ext>
                </a:extLst>
              </a:tr>
              <a:tr h="22629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4) </a:t>
                      </a:r>
                      <a:r>
                        <a:rPr kumimoji="0" lang="en-GB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Patients who have </a:t>
                      </a:r>
                      <a:r>
                        <a:rPr kumimoji="0" lang="en-GB" sz="18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had n</a:t>
                      </a:r>
                      <a:r>
                        <a:rPr kumimoji="0" lang="en-GB" sz="18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Arial"/>
                        </a:rPr>
                        <a:t>o recent activity with NHS, plus have a learning disability.</a:t>
                      </a:r>
                      <a:endParaRPr kumimoji="0" lang="en-GB" sz="18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Prompt at the right time + challenge of perceived social norms (</a:t>
                      </a: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social opportunity</a:t>
                      </a:r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 Discussed in the session + informed by academic literature which suggests that individuals with an LD are more likely to take up smoking because they perceive it as a social norm and want to fit in.​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Breaking the habit is tough, but you are not alone. Get free local support to quit smoking here: [</a:t>
                      </a:r>
                      <a:r>
                        <a:rPr lang="en-GB" sz="1800" b="0" i="0" u="sng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  <a:hlinkClick r:id="rId3"/>
                        </a:rPr>
                        <a:t>https://bit.ly/49FdnwD</a:t>
                      </a:r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] Start your journey to a healthier life today!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Quitting smoking is normal and healthy. Many people are choosing to quit for a better life. Join them and get support here: [link]. Your GP</a:t>
                      </a:r>
                      <a:endParaRPr lang="en-GB" sz="18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139</a:t>
                      </a:r>
                      <a:endParaRPr lang="en-GB" sz="18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008147"/>
                  </a:ext>
                </a:extLst>
              </a:tr>
              <a:tr h="1605996">
                <a:tc>
                  <a:txBody>
                    <a:bodyPr/>
                    <a:lstStyle/>
                    <a:p>
                      <a:pPr algn="l"/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5) </a:t>
                      </a:r>
                      <a:r>
                        <a:rPr kumimoji="0" lang="en-GB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Patients who fall into the ‘</a:t>
                      </a:r>
                      <a:r>
                        <a:rPr kumimoji="0" lang="en-GB" sz="18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Arial"/>
                        </a:rPr>
                        <a:t>Other’ group, which would contain smokers that would not be categorised into other four cohorts. 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800" b="0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Provision of information about the service  and why an individual might want to use them (</a:t>
                      </a:r>
                      <a:r>
                        <a:rPr lang="en-GB" sz="1800" b="1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psychological capability, reflective motivation</a:t>
                      </a:r>
                      <a:r>
                        <a:rPr lang="en-GB" sz="1800" b="0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 Discussed in the session.​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Ready to quit smoking but do not know where to start? Get free local support to help you succeed and start your journey to a healthier life here today: [</a:t>
                      </a:r>
                      <a:r>
                        <a:rPr lang="en-GB" sz="1800" b="0" i="0" u="sng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  <a:hlinkClick r:id="rId3"/>
                        </a:rPr>
                        <a:t>https://bit.ly/49FdnwD</a:t>
                      </a:r>
                      <a:r>
                        <a:rPr lang="en-GB" sz="18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Our local stop smoking service offers free support and tools to help you quit for good. Take control of your health today: [link]. Your GP</a:t>
                      </a:r>
                      <a:endParaRPr lang="en-GB" sz="180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574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76893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onnected Care">
  <a:themeElements>
    <a:clrScheme name="Connected Care">
      <a:dk1>
        <a:srgbClr val="000000"/>
      </a:dk1>
      <a:lt1>
        <a:srgbClr val="006B8F"/>
      </a:lt1>
      <a:dk2>
        <a:srgbClr val="FFFFFF"/>
      </a:dk2>
      <a:lt2>
        <a:srgbClr val="D9D9D9"/>
      </a:lt2>
      <a:accent1>
        <a:srgbClr val="BFBFBF"/>
      </a:accent1>
      <a:accent2>
        <a:srgbClr val="A21B70"/>
      </a:accent2>
      <a:accent3>
        <a:srgbClr val="4BACC6"/>
      </a:accent3>
      <a:accent4>
        <a:srgbClr val="422779"/>
      </a:accent4>
      <a:accent5>
        <a:srgbClr val="006B8F"/>
      </a:accent5>
      <a:accent6>
        <a:srgbClr val="FFFFFF"/>
      </a:accent6>
      <a:hlink>
        <a:srgbClr val="0000FF"/>
      </a:hlink>
      <a:folHlink>
        <a:srgbClr val="A21B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CC Powerpoint Template.pptx" id="{BBA7B40B-3839-4780-9CDB-2D7A66FA2293}" vid="{15B0B4DD-5ED9-490B-B834-11C286B374B5}"/>
    </a:ext>
  </a:extLst>
</a:theme>
</file>

<file path=ppt/theme/theme2.xml><?xml version="1.0" encoding="utf-8"?>
<a:theme xmlns:a="http://schemas.openxmlformats.org/drawingml/2006/main" name="Frimley ICS with Connected Care">
  <a:themeElements>
    <a:clrScheme name="Frimley ICS &amp; Connected Care">
      <a:dk1>
        <a:srgbClr val="000000"/>
      </a:dk1>
      <a:lt1>
        <a:srgbClr val="FFFFFF"/>
      </a:lt1>
      <a:dk2>
        <a:srgbClr val="0096AA"/>
      </a:dk2>
      <a:lt2>
        <a:srgbClr val="D9D9D9"/>
      </a:lt2>
      <a:accent1>
        <a:srgbClr val="86BC25"/>
      </a:accent1>
      <a:accent2>
        <a:srgbClr val="BF0078"/>
      </a:accent2>
      <a:accent3>
        <a:srgbClr val="44257D"/>
      </a:accent3>
      <a:accent4>
        <a:srgbClr val="4BACC6"/>
      </a:accent4>
      <a:accent5>
        <a:srgbClr val="D9D9D9"/>
      </a:accent5>
      <a:accent6>
        <a:srgbClr val="006B8F"/>
      </a:accent6>
      <a:hlink>
        <a:srgbClr val="006B8F"/>
      </a:hlink>
      <a:folHlink>
        <a:srgbClr val="A21B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CC Powerpoint Template.pptx" id="{BBA7B40B-3839-4780-9CDB-2D7A66FA2293}" vid="{57AE467F-A139-4EE6-BDE4-5309E97DA77B}"/>
    </a:ext>
  </a:extLst>
</a:theme>
</file>

<file path=ppt/theme/theme3.xml><?xml version="1.0" encoding="utf-8"?>
<a:theme xmlns:a="http://schemas.openxmlformats.org/drawingml/2006/main" name="Berkshire West with Connected Care">
  <a:themeElements>
    <a:clrScheme name="Berkshire West &amp; Connected Care">
      <a:dk1>
        <a:sysClr val="windowText" lastClr="000000"/>
      </a:dk1>
      <a:lt1>
        <a:srgbClr val="FFFFFF"/>
      </a:lt1>
      <a:dk2>
        <a:srgbClr val="4BACC6"/>
      </a:dk2>
      <a:lt2>
        <a:srgbClr val="D9D9D9"/>
      </a:lt2>
      <a:accent1>
        <a:srgbClr val="422779"/>
      </a:accent1>
      <a:accent2>
        <a:srgbClr val="ED7D31"/>
      </a:accent2>
      <a:accent3>
        <a:srgbClr val="D9D9D9"/>
      </a:accent3>
      <a:accent4>
        <a:srgbClr val="4BACC6"/>
      </a:accent4>
      <a:accent5>
        <a:srgbClr val="5B9BD5"/>
      </a:accent5>
      <a:accent6>
        <a:srgbClr val="70AD47"/>
      </a:accent6>
      <a:hlink>
        <a:srgbClr val="0563C1"/>
      </a:hlink>
      <a:folHlink>
        <a:srgbClr val="A21B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 Powerpoint Template.pptx" id="{BBA7B40B-3839-4780-9CDB-2D7A66FA2293}" vid="{73B516A5-F7AF-47EB-9B5F-39012EEA1668}"/>
    </a:ext>
  </a:extLst>
</a:theme>
</file>

<file path=ppt/theme/theme4.xml><?xml version="1.0" encoding="utf-8"?>
<a:theme xmlns:a="http://schemas.openxmlformats.org/drawingml/2006/main" name="1_Connected Car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Presentation1" id="{466D0C06-13DA-422B-B55B-AD431D848D82}" vid="{1818DB2D-5D53-4077-B7B0-3C984DA0887B}"/>
    </a:ext>
  </a:extLst>
</a:theme>
</file>

<file path=ppt/theme/theme5.xml><?xml version="1.0" encoding="utf-8"?>
<a:theme xmlns:a="http://schemas.openxmlformats.org/drawingml/2006/main" name="2_Connected Care">
  <a:themeElements>
    <a:clrScheme name="Connected Care">
      <a:dk1>
        <a:srgbClr val="000000"/>
      </a:dk1>
      <a:lt1>
        <a:srgbClr val="006B8F"/>
      </a:lt1>
      <a:dk2>
        <a:srgbClr val="FFFFFF"/>
      </a:dk2>
      <a:lt2>
        <a:srgbClr val="D9D9D9"/>
      </a:lt2>
      <a:accent1>
        <a:srgbClr val="BFBFBF"/>
      </a:accent1>
      <a:accent2>
        <a:srgbClr val="A21B70"/>
      </a:accent2>
      <a:accent3>
        <a:srgbClr val="4BACC6"/>
      </a:accent3>
      <a:accent4>
        <a:srgbClr val="422779"/>
      </a:accent4>
      <a:accent5>
        <a:srgbClr val="006B8F"/>
      </a:accent5>
      <a:accent6>
        <a:srgbClr val="FFFFFF"/>
      </a:accent6>
      <a:hlink>
        <a:srgbClr val="0000FF"/>
      </a:hlink>
      <a:folHlink>
        <a:srgbClr val="A21B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CC Powerpoint Template.pptx" id="{BBA7B40B-3839-4780-9CDB-2D7A66FA2293}" vid="{15B0B4DD-5ED9-490B-B834-11C286B374B5}"/>
    </a:ext>
  </a:extLst>
</a:theme>
</file>

<file path=ppt/theme/theme6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174624CA836641BE22D1EB9A9E2204" ma:contentTypeVersion="19" ma:contentTypeDescription="Create a new document." ma:contentTypeScope="" ma:versionID="bf82a03b31769c25509e6666e2e27c0d">
  <xsd:schema xmlns:xsd="http://www.w3.org/2001/XMLSchema" xmlns:xs="http://www.w3.org/2001/XMLSchema" xmlns:p="http://schemas.microsoft.com/office/2006/metadata/properties" xmlns:ns1="http://schemas.microsoft.com/sharepoint/v3" xmlns:ns2="f20c8ee1-5c4d-4fe6-a884-671ceaf52101" xmlns:ns3="daf8bb99-f63a-4e33-b200-ec62ac311639" targetNamespace="http://schemas.microsoft.com/office/2006/metadata/properties" ma:root="true" ma:fieldsID="8c7d770611fdc2fca5e2a16c52b53279" ns1:_="" ns2:_="" ns3:_="">
    <xsd:import namespace="http://schemas.microsoft.com/sharepoint/v3"/>
    <xsd:import namespace="f20c8ee1-5c4d-4fe6-a884-671ceaf52101"/>
    <xsd:import namespace="daf8bb99-f63a-4e33-b200-ec62ac3116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0c8ee1-5c4d-4fe6-a884-671ceaf521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f8bb99-f63a-4e33-b200-ec62ac31163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5f94ee6c-bb40-4a63-8dc8-948bcd0e11c9}" ma:internalName="TaxCatchAll" ma:showField="CatchAllData" ma:web="daf8bb99-f63a-4e33-b200-ec62ac3116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SharedWithUsers xmlns="daf8bb99-f63a-4e33-b200-ec62ac311639">
      <UserInfo>
        <DisplayName>PENNINGTON, Lauren (NHS FRIMLEY ICB - D4U1Y)</DisplayName>
        <AccountId>19</AccountId>
        <AccountType/>
      </UserInfo>
      <UserInfo>
        <DisplayName>SharingLinks.f86db1f7-4842-40a2-b1ff-132d6f9ebe39.Flexible.2938d2d0-0afd-4f20-b0ed-bf651423319d</DisplayName>
        <AccountId>87</AccountId>
        <AccountType/>
      </UserInfo>
      <UserInfo>
        <DisplayName>EDRIDGE, Ryan (NHS FRIMLEY ICB - D4U1Y)</DisplayName>
        <AccountId>23</AccountId>
        <AccountType/>
      </UserInfo>
      <UserInfo>
        <DisplayName>SharingLinks.17744ae6-0648-4e96-9362-a83693a096f0.Flexible.248783a8-a7d5-4602-af3d-386fa82b6999</DisplayName>
        <AccountId>84</AccountId>
        <AccountType/>
      </UserInfo>
      <UserInfo>
        <DisplayName>BOUNDY, Sharon (FRIMLEY HEALTH NHS FOUNDATION TRUST)</DisplayName>
        <AccountId>22</AccountId>
        <AccountType/>
      </UserInfo>
      <UserInfo>
        <DisplayName>CRADDOCK, Ellen (FRIMLEY HEALTH NHS FOUNDATION TRUST)</DisplayName>
        <AccountId>14</AccountId>
        <AccountType/>
      </UserInfo>
      <UserInfo>
        <DisplayName>ALLERTON, Roy (FRIMLEY HEALTH NHS FOUNDATION TRUST)</DisplayName>
        <AccountId>13</AccountId>
        <AccountType/>
      </UserInfo>
      <UserInfo>
        <DisplayName>DICKSON, Emma (NHS FRIMLEY ICB - D4U1Y)</DisplayName>
        <AccountId>166</AccountId>
        <AccountType/>
      </UserInfo>
      <UserInfo>
        <DisplayName>FISHTA, Anna (NHS FRIMLEY ICB - D4U1Y)</DisplayName>
        <AccountId>37</AccountId>
        <AccountType/>
      </UserInfo>
      <UserInfo>
        <DisplayName>COOPER, Ann (NHS FRIMLEY ICB - D4U1Y)</DisplayName>
        <AccountId>165</AccountId>
        <AccountType/>
      </UserInfo>
      <UserInfo>
        <DisplayName>SharingLinks.3bcdccea-2b73-4677-a777-e737e4a72b12.Flexible.58bbb05a-a87d-4df4-ae99-167bb95a5106</DisplayName>
        <AccountId>175</AccountId>
        <AccountType/>
      </UserInfo>
      <UserInfo>
        <DisplayName>FURNEAUX, Samuel (NHS FRIMLEY ICB - D4U1Y)</DisplayName>
        <AccountId>107</AccountId>
        <AccountType/>
      </UserInfo>
      <UserInfo>
        <DisplayName>MANGAT, Gurpreet (NHS FRIMLEY ICB - D4U1Y)</DisplayName>
        <AccountId>60</AccountId>
        <AccountType/>
      </UserInfo>
      <UserInfo>
        <DisplayName>BELL, Nathan (NHS FRIMLEY ICB - D4U1Y)</DisplayName>
        <AccountId>311</AccountId>
        <AccountType/>
      </UserInfo>
      <UserInfo>
        <DisplayName>KUMAR, Priya (NHS FRIMLEY ICB - D4U1Y)</DisplayName>
        <AccountId>17</AccountId>
        <AccountType/>
      </UserInfo>
      <UserInfo>
        <DisplayName>WILLIAMS, Edward (ASCOT MEDICAL CENTRE - K81655)</DisplayName>
        <AccountId>369</AccountId>
        <AccountType/>
      </UserInfo>
    </SharedWithUsers>
    <TaxCatchAll xmlns="daf8bb99-f63a-4e33-b200-ec62ac311639" xsi:nil="true"/>
    <lcf76f155ced4ddcb4097134ff3c332f xmlns="f20c8ee1-5c4d-4fe6-a884-671ceaf5210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E06F02-2F6E-42B7-BCBC-1EBDA53B820C}">
  <ds:schemaRefs>
    <ds:schemaRef ds:uri="daf8bb99-f63a-4e33-b200-ec62ac311639"/>
    <ds:schemaRef ds:uri="f20c8ee1-5c4d-4fe6-a884-671ceaf5210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59AB956-1919-4B60-86D4-4C76B1C40F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ABB886-942F-47F0-9928-2CE5315ED356}">
  <ds:schemaRefs>
    <ds:schemaRef ds:uri="http://www.w3.org/XML/1998/namespace"/>
    <ds:schemaRef ds:uri="http://schemas.microsoft.com/office/2006/metadata/properties"/>
    <ds:schemaRef ds:uri="http://purl.org/dc/terms/"/>
    <ds:schemaRef ds:uri="http://schemas.microsoft.com/sharepoint/v3"/>
    <ds:schemaRef ds:uri="http://schemas.microsoft.com/office/2006/documentManagement/types"/>
    <ds:schemaRef ds:uri="daf8bb99-f63a-4e33-b200-ec62ac311639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20c8ee1-5c4d-4fe6-a884-671ceaf52101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Connected Care PowerPoint Template (3)</Template>
  <TotalTime>5965</TotalTime>
  <Words>1753</Words>
  <Application>Microsoft Office PowerPoint</Application>
  <PresentationFormat>Custom</PresentationFormat>
  <Paragraphs>126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Segoe UI</vt:lpstr>
      <vt:lpstr>Connected Care</vt:lpstr>
      <vt:lpstr>Frimley ICS with Connected Care</vt:lpstr>
      <vt:lpstr>Berkshire West with Connected Care</vt:lpstr>
      <vt:lpstr>1_Connected Care</vt:lpstr>
      <vt:lpstr>2_Connected Care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Progress Report</dc:title>
  <dc:creator>DOWNES, Leandra (NHS FRIMLEY ICB - D4U1Y)</dc:creator>
  <cp:lastModifiedBy>MCFARLANE, Ailsa (NHS FRIMLEY ICB - D4U1Y)</cp:lastModifiedBy>
  <cp:revision>3</cp:revision>
  <dcterms:created xsi:type="dcterms:W3CDTF">2023-01-27T09:09:04Z</dcterms:created>
  <dcterms:modified xsi:type="dcterms:W3CDTF">2024-11-11T13:26:30Z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0x01010031174624CA836641BE22D1EB9A9E2204</vt:lpwstr>
  </property>
  <property fmtid="{D5CDD505-2E9C-101B-9397-08002B2CF9AE}" pid="3" name="MediaServiceImageTags">
    <vt:lpwstr/>
  </property>
  <property fmtid="{D5CDD505-2E9C-101B-9397-08002B2CF9AE}" pid="4" name="SharedWithUsers">
    <vt:lpwstr>19;#SELLMAN, Mark (FRIMLEY HEALTH NHS FOUNDATION TRUST);#87;#KUMAR, Priya (NHS FRIMLEY ICB - D4U1Y);#23;#BOUNDY, Sharon (FRIMLEY HEALTH NHS FOUNDATION TRUST);#84;#WALTER, Tim (FALKLAND SURGERY - K81017);#22;#POWIS, William (FRIMLEY HEALTH NHS FOUNDATION TRUST);#14;#MCGEE, Mariya (FRIMLEY HEALTH NHS FOUNDATION TRUST);#13;#ALLERTON, Roy (FRIMLEY HEALTH NHS FOUNDATION TRUST)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bool>false</vt:bool>
  </property>
</Properties>
</file>