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modernComment_10C_1734308A.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56" r:id="rId3"/>
    <p:sldId id="268" r:id="rId4"/>
    <p:sldId id="260" r:id="rId5"/>
    <p:sldId id="266" r:id="rId6"/>
    <p:sldId id="257" r:id="rId7"/>
    <p:sldId id="270" r:id="rId8"/>
    <p:sldId id="271" r:id="rId9"/>
    <p:sldId id="272" r:id="rId10"/>
    <p:sldId id="273" r:id="rId11"/>
    <p:sldId id="26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E4B1BCF-1857-D941-5D54-5283161604E9}" name="CABILDO, Mary rose (NHS FRIMLEY ICB - D4U1Y)" initials="MC" userId="S::maryrose.cabildo1@nhs.net::54e596b3-97a1-4d89-9c29-368bd7c3004e" providerId="AD"/>
  <p188:author id="{491F16F3-1575-C74E-54BC-BE11C3CD21A5}" name="WOODWARD-STAMMERS, Emily (NHS FRIMLEY ICB - D4U1Y)" initials="EW" userId="S::e.woodward-stammers@nhs.net::52d78005-1bd9-48e1-b55b-41687bcb5b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A8F37AC-C647-4E21-9802-CB80612C7379}" v="28" dt="2024-11-13T00:14:53.1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6" autoAdjust="0"/>
    <p:restoredTop sz="94660"/>
  </p:normalViewPr>
  <p:slideViewPr>
    <p:cSldViewPr snapToGrid="0">
      <p:cViewPr varScale="1">
        <p:scale>
          <a:sx n="104" d="100"/>
          <a:sy n="104" d="100"/>
        </p:scale>
        <p:origin x="138" y="2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BILDO, Mary rose (NHS FRIMLEY ICB - D4U1Y)" userId="54e596b3-97a1-4d89-9c29-368bd7c3004e" providerId="ADAL" clId="{FA8F37AC-C647-4E21-9802-CB80612C7379}"/>
    <pc:docChg chg="undo custSel addSld modSld">
      <pc:chgData name="CABILDO, Mary rose (NHS FRIMLEY ICB - D4U1Y)" userId="54e596b3-97a1-4d89-9c29-368bd7c3004e" providerId="ADAL" clId="{FA8F37AC-C647-4E21-9802-CB80612C7379}" dt="2024-11-13T00:14:53.180" v="4859" actId="167"/>
      <pc:docMkLst>
        <pc:docMk/>
      </pc:docMkLst>
      <pc:sldChg chg="modSp mod">
        <pc:chgData name="CABILDO, Mary rose (NHS FRIMLEY ICB - D4U1Y)" userId="54e596b3-97a1-4d89-9c29-368bd7c3004e" providerId="ADAL" clId="{FA8F37AC-C647-4E21-9802-CB80612C7379}" dt="2024-11-12T23:59:55.092" v="4790" actId="14100"/>
        <pc:sldMkLst>
          <pc:docMk/>
          <pc:sldMk cId="4112794214" sldId="270"/>
        </pc:sldMkLst>
        <pc:spChg chg="mod">
          <ac:chgData name="CABILDO, Mary rose (NHS FRIMLEY ICB - D4U1Y)" userId="54e596b3-97a1-4d89-9c29-368bd7c3004e" providerId="ADAL" clId="{FA8F37AC-C647-4E21-9802-CB80612C7379}" dt="2024-11-12T23:59:55.092" v="4790" actId="14100"/>
          <ac:spMkLst>
            <pc:docMk/>
            <pc:sldMk cId="4112794214" sldId="270"/>
            <ac:spMk id="3" creationId="{1947A2EE-765F-07E9-69E3-34C3C687FC4A}"/>
          </ac:spMkLst>
        </pc:spChg>
      </pc:sldChg>
      <pc:sldChg chg="modSp mod">
        <pc:chgData name="CABILDO, Mary rose (NHS FRIMLEY ICB - D4U1Y)" userId="54e596b3-97a1-4d89-9c29-368bd7c3004e" providerId="ADAL" clId="{FA8F37AC-C647-4E21-9802-CB80612C7379}" dt="2024-11-12T22:46:38.845" v="1419" actId="27636"/>
        <pc:sldMkLst>
          <pc:docMk/>
          <pc:sldMk cId="2438661931" sldId="271"/>
        </pc:sldMkLst>
        <pc:spChg chg="mod">
          <ac:chgData name="CABILDO, Mary rose (NHS FRIMLEY ICB - D4U1Y)" userId="54e596b3-97a1-4d89-9c29-368bd7c3004e" providerId="ADAL" clId="{FA8F37AC-C647-4E21-9802-CB80612C7379}" dt="2024-11-12T22:46:38.845" v="1419" actId="27636"/>
          <ac:spMkLst>
            <pc:docMk/>
            <pc:sldMk cId="2438661931" sldId="271"/>
            <ac:spMk id="2" creationId="{DE6655C1-507B-2C26-B9C2-579B726D016A}"/>
          </ac:spMkLst>
        </pc:spChg>
      </pc:sldChg>
      <pc:sldChg chg="addSp delSp modSp mod">
        <pc:chgData name="CABILDO, Mary rose (NHS FRIMLEY ICB - D4U1Y)" userId="54e596b3-97a1-4d89-9c29-368bd7c3004e" providerId="ADAL" clId="{FA8F37AC-C647-4E21-9802-CB80612C7379}" dt="2024-11-13T00:14:53.180" v="4859" actId="167"/>
        <pc:sldMkLst>
          <pc:docMk/>
          <pc:sldMk cId="4072785998" sldId="272"/>
        </pc:sldMkLst>
        <pc:spChg chg="add del mod">
          <ac:chgData name="CABILDO, Mary rose (NHS FRIMLEY ICB - D4U1Y)" userId="54e596b3-97a1-4d89-9c29-368bd7c3004e" providerId="ADAL" clId="{FA8F37AC-C647-4E21-9802-CB80612C7379}" dt="2024-11-12T23:03:53.426" v="1452" actId="478"/>
          <ac:spMkLst>
            <pc:docMk/>
            <pc:sldMk cId="4072785998" sldId="272"/>
            <ac:spMk id="2" creationId="{33138A5B-2E62-7407-B8DB-808DB42FD221}"/>
          </ac:spMkLst>
        </pc:spChg>
        <pc:spChg chg="add del mod">
          <ac:chgData name="CABILDO, Mary rose (NHS FRIMLEY ICB - D4U1Y)" userId="54e596b3-97a1-4d89-9c29-368bd7c3004e" providerId="ADAL" clId="{FA8F37AC-C647-4E21-9802-CB80612C7379}" dt="2024-11-12T22:43:00.748" v="1388" actId="478"/>
          <ac:spMkLst>
            <pc:docMk/>
            <pc:sldMk cId="4072785998" sldId="272"/>
            <ac:spMk id="7" creationId="{E8F5E00E-9AE3-3387-2E4D-91D4E2796161}"/>
          </ac:spMkLst>
        </pc:spChg>
        <pc:spChg chg="add del mod">
          <ac:chgData name="CABILDO, Mary rose (NHS FRIMLEY ICB - D4U1Y)" userId="54e596b3-97a1-4d89-9c29-368bd7c3004e" providerId="ADAL" clId="{FA8F37AC-C647-4E21-9802-CB80612C7379}" dt="2024-11-12T22:36:36.269" v="1360" actId="21"/>
          <ac:spMkLst>
            <pc:docMk/>
            <pc:sldMk cId="4072785998" sldId="272"/>
            <ac:spMk id="9" creationId="{4E8B6665-E071-CF39-B5F1-74F622BE0F0B}"/>
          </ac:spMkLst>
        </pc:spChg>
        <pc:spChg chg="add del mod">
          <ac:chgData name="CABILDO, Mary rose (NHS FRIMLEY ICB - D4U1Y)" userId="54e596b3-97a1-4d89-9c29-368bd7c3004e" providerId="ADAL" clId="{FA8F37AC-C647-4E21-9802-CB80612C7379}" dt="2024-11-12T22:45:02.874" v="1403" actId="478"/>
          <ac:spMkLst>
            <pc:docMk/>
            <pc:sldMk cId="4072785998" sldId="272"/>
            <ac:spMk id="11" creationId="{D8AA48DE-68F9-EEAB-77CD-F5B89A6394FF}"/>
          </ac:spMkLst>
        </pc:spChg>
        <pc:spChg chg="add del">
          <ac:chgData name="CABILDO, Mary rose (NHS FRIMLEY ICB - D4U1Y)" userId="54e596b3-97a1-4d89-9c29-368bd7c3004e" providerId="ADAL" clId="{FA8F37AC-C647-4E21-9802-CB80612C7379}" dt="2024-11-12T22:42:57.836" v="1387" actId="22"/>
          <ac:spMkLst>
            <pc:docMk/>
            <pc:sldMk cId="4072785998" sldId="272"/>
            <ac:spMk id="13" creationId="{A9A9BFA8-2DF0-EFC0-A435-F671F6BC4848}"/>
          </ac:spMkLst>
        </pc:spChg>
        <pc:spChg chg="add mod">
          <ac:chgData name="CABILDO, Mary rose (NHS FRIMLEY ICB - D4U1Y)" userId="54e596b3-97a1-4d89-9c29-368bd7c3004e" providerId="ADAL" clId="{FA8F37AC-C647-4E21-9802-CB80612C7379}" dt="2024-11-12T23:25:22.732" v="2515" actId="2711"/>
          <ac:spMkLst>
            <pc:docMk/>
            <pc:sldMk cId="4072785998" sldId="272"/>
            <ac:spMk id="15" creationId="{9AFDEA0E-F1A1-4E7F-FC29-DF5FE8940E9A}"/>
          </ac:spMkLst>
        </pc:spChg>
        <pc:spChg chg="add mod">
          <ac:chgData name="CABILDO, Mary rose (NHS FRIMLEY ICB - D4U1Y)" userId="54e596b3-97a1-4d89-9c29-368bd7c3004e" providerId="ADAL" clId="{FA8F37AC-C647-4E21-9802-CB80612C7379}" dt="2024-11-12T23:25:32.962" v="2516" actId="1076"/>
          <ac:spMkLst>
            <pc:docMk/>
            <pc:sldMk cId="4072785998" sldId="272"/>
            <ac:spMk id="17" creationId="{5230DDD7-A01D-A64E-F263-0BB79AF95A06}"/>
          </ac:spMkLst>
        </pc:spChg>
        <pc:spChg chg="add mod">
          <ac:chgData name="CABILDO, Mary rose (NHS FRIMLEY ICB - D4U1Y)" userId="54e596b3-97a1-4d89-9c29-368bd7c3004e" providerId="ADAL" clId="{FA8F37AC-C647-4E21-9802-CB80612C7379}" dt="2024-11-13T00:14:23.775" v="4854" actId="1076"/>
          <ac:spMkLst>
            <pc:docMk/>
            <pc:sldMk cId="4072785998" sldId="272"/>
            <ac:spMk id="21" creationId="{21D9C922-40B5-430A-B2F7-1DAA59DB0DC6}"/>
          </ac:spMkLst>
        </pc:spChg>
        <pc:picChg chg="del mod">
          <ac:chgData name="CABILDO, Mary rose (NHS FRIMLEY ICB - D4U1Y)" userId="54e596b3-97a1-4d89-9c29-368bd7c3004e" providerId="ADAL" clId="{FA8F37AC-C647-4E21-9802-CB80612C7379}" dt="2024-11-12T22:36:13.332" v="1357" actId="478"/>
          <ac:picMkLst>
            <pc:docMk/>
            <pc:sldMk cId="4072785998" sldId="272"/>
            <ac:picMk id="5" creationId="{313EC32F-1D0F-C7EA-9DE6-AEE3ACC65382}"/>
          </ac:picMkLst>
        </pc:picChg>
        <pc:picChg chg="add mod">
          <ac:chgData name="CABILDO, Mary rose (NHS FRIMLEY ICB - D4U1Y)" userId="54e596b3-97a1-4d89-9c29-368bd7c3004e" providerId="ADAL" clId="{FA8F37AC-C647-4E21-9802-CB80612C7379}" dt="2024-11-12T22:40:46.420" v="1378" actId="1076"/>
          <ac:picMkLst>
            <pc:docMk/>
            <pc:sldMk cId="4072785998" sldId="272"/>
            <ac:picMk id="10" creationId="{98647F73-243B-9CF4-14EE-0F1B8406AA5F}"/>
          </ac:picMkLst>
        </pc:picChg>
        <pc:picChg chg="add del mod">
          <ac:chgData name="CABILDO, Mary rose (NHS FRIMLEY ICB - D4U1Y)" userId="54e596b3-97a1-4d89-9c29-368bd7c3004e" providerId="ADAL" clId="{FA8F37AC-C647-4E21-9802-CB80612C7379}" dt="2024-11-12T23:19:47.161" v="2496" actId="478"/>
          <ac:picMkLst>
            <pc:docMk/>
            <pc:sldMk cId="4072785998" sldId="272"/>
            <ac:picMk id="19" creationId="{FAD9D47B-D3F3-F716-6913-1B92203BB642}"/>
          </ac:picMkLst>
        </pc:picChg>
        <pc:picChg chg="add del mod">
          <ac:chgData name="CABILDO, Mary rose (NHS FRIMLEY ICB - D4U1Y)" userId="54e596b3-97a1-4d89-9c29-368bd7c3004e" providerId="ADAL" clId="{FA8F37AC-C647-4E21-9802-CB80612C7379}" dt="2024-11-13T00:14:06.558" v="4849" actId="478"/>
          <ac:picMkLst>
            <pc:docMk/>
            <pc:sldMk cId="4072785998" sldId="272"/>
            <ac:picMk id="2050" creationId="{E7A28030-7F77-7D65-DC87-9B7A76966C70}"/>
          </ac:picMkLst>
        </pc:picChg>
        <pc:picChg chg="add mod">
          <ac:chgData name="CABILDO, Mary rose (NHS FRIMLEY ICB - D4U1Y)" userId="54e596b3-97a1-4d89-9c29-368bd7c3004e" providerId="ADAL" clId="{FA8F37AC-C647-4E21-9802-CB80612C7379}" dt="2024-11-13T00:14:23.775" v="4854" actId="1076"/>
          <ac:picMkLst>
            <pc:docMk/>
            <pc:sldMk cId="4072785998" sldId="272"/>
            <ac:picMk id="2052" creationId="{320B5F10-67D2-A520-2884-C2EBCF691DFA}"/>
          </ac:picMkLst>
        </pc:picChg>
        <pc:picChg chg="add mod">
          <ac:chgData name="CABILDO, Mary rose (NHS FRIMLEY ICB - D4U1Y)" userId="54e596b3-97a1-4d89-9c29-368bd7c3004e" providerId="ADAL" clId="{FA8F37AC-C647-4E21-9802-CB80612C7379}" dt="2024-11-13T00:14:53.180" v="4859" actId="167"/>
          <ac:picMkLst>
            <pc:docMk/>
            <pc:sldMk cId="4072785998" sldId="272"/>
            <ac:picMk id="2054" creationId="{22BB4BD3-003C-E779-A5DC-C695F9DACCB9}"/>
          </ac:picMkLst>
        </pc:picChg>
      </pc:sldChg>
      <pc:sldChg chg="addSp delSp modSp new mod">
        <pc:chgData name="CABILDO, Mary rose (NHS FRIMLEY ICB - D4U1Y)" userId="54e596b3-97a1-4d89-9c29-368bd7c3004e" providerId="ADAL" clId="{FA8F37AC-C647-4E21-9802-CB80612C7379}" dt="2024-11-13T00:08:57.025" v="4848" actId="20577"/>
        <pc:sldMkLst>
          <pc:docMk/>
          <pc:sldMk cId="1295777116" sldId="273"/>
        </pc:sldMkLst>
        <pc:spChg chg="mod">
          <ac:chgData name="CABILDO, Mary rose (NHS FRIMLEY ICB - D4U1Y)" userId="54e596b3-97a1-4d89-9c29-368bd7c3004e" providerId="ADAL" clId="{FA8F37AC-C647-4E21-9802-CB80612C7379}" dt="2024-11-12T23:28:20.428" v="2559" actId="14100"/>
          <ac:spMkLst>
            <pc:docMk/>
            <pc:sldMk cId="1295777116" sldId="273"/>
            <ac:spMk id="2" creationId="{01550DD1-3C5A-BDE7-EB54-D05A7A76801B}"/>
          </ac:spMkLst>
        </pc:spChg>
        <pc:spChg chg="del">
          <ac:chgData name="CABILDO, Mary rose (NHS FRIMLEY ICB - D4U1Y)" userId="54e596b3-97a1-4d89-9c29-368bd7c3004e" providerId="ADAL" clId="{FA8F37AC-C647-4E21-9802-CB80612C7379}" dt="2024-11-12T23:27:14.145" v="2524" actId="478"/>
          <ac:spMkLst>
            <pc:docMk/>
            <pc:sldMk cId="1295777116" sldId="273"/>
            <ac:spMk id="3" creationId="{04E09BE5-9951-6AB5-881C-49C5A23F2423}"/>
          </ac:spMkLst>
        </pc:spChg>
        <pc:spChg chg="add del mod">
          <ac:chgData name="CABILDO, Mary rose (NHS FRIMLEY ICB - D4U1Y)" userId="54e596b3-97a1-4d89-9c29-368bd7c3004e" providerId="ADAL" clId="{FA8F37AC-C647-4E21-9802-CB80612C7379}" dt="2024-11-12T23:27:39.499" v="2530"/>
          <ac:spMkLst>
            <pc:docMk/>
            <pc:sldMk cId="1295777116" sldId="273"/>
            <ac:spMk id="9" creationId="{C1DFD259-4D36-8B39-AC85-11FE87FFD23C}"/>
          </ac:spMkLst>
        </pc:spChg>
        <pc:spChg chg="add mod">
          <ac:chgData name="CABILDO, Mary rose (NHS FRIMLEY ICB - D4U1Y)" userId="54e596b3-97a1-4d89-9c29-368bd7c3004e" providerId="ADAL" clId="{FA8F37AC-C647-4E21-9802-CB80612C7379}" dt="2024-11-13T00:08:35.997" v="4834" actId="255"/>
          <ac:spMkLst>
            <pc:docMk/>
            <pc:sldMk cId="1295777116" sldId="273"/>
            <ac:spMk id="11" creationId="{1E3132D6-2A86-4153-363C-363404074FBD}"/>
          </ac:spMkLst>
        </pc:spChg>
        <pc:spChg chg="add mod">
          <ac:chgData name="CABILDO, Mary rose (NHS FRIMLEY ICB - D4U1Y)" userId="54e596b3-97a1-4d89-9c29-368bd7c3004e" providerId="ADAL" clId="{FA8F37AC-C647-4E21-9802-CB80612C7379}" dt="2024-11-13T00:08:57.025" v="4848" actId="20577"/>
          <ac:spMkLst>
            <pc:docMk/>
            <pc:sldMk cId="1295777116" sldId="273"/>
            <ac:spMk id="17" creationId="{BA9AD130-69A7-E625-2E24-88F4D3C5D9D0}"/>
          </ac:spMkLst>
        </pc:spChg>
        <pc:spChg chg="add">
          <ac:chgData name="CABILDO, Mary rose (NHS FRIMLEY ICB - D4U1Y)" userId="54e596b3-97a1-4d89-9c29-368bd7c3004e" providerId="ADAL" clId="{FA8F37AC-C647-4E21-9802-CB80612C7379}" dt="2024-11-12T23:57:55.641" v="4764"/>
          <ac:spMkLst>
            <pc:docMk/>
            <pc:sldMk cId="1295777116" sldId="273"/>
            <ac:spMk id="18" creationId="{E91354E3-683A-639F-251E-264E6106B420}"/>
          </ac:spMkLst>
        </pc:spChg>
        <pc:picChg chg="add del mod">
          <ac:chgData name="CABILDO, Mary rose (NHS FRIMLEY ICB - D4U1Y)" userId="54e596b3-97a1-4d89-9c29-368bd7c3004e" providerId="ADAL" clId="{FA8F37AC-C647-4E21-9802-CB80612C7379}" dt="2024-11-12T23:39:35.209" v="3861" actId="478"/>
          <ac:picMkLst>
            <pc:docMk/>
            <pc:sldMk cId="1295777116" sldId="273"/>
            <ac:picMk id="5" creationId="{25F0286C-C783-FB11-B8B0-8B8D12B7E461}"/>
          </ac:picMkLst>
        </pc:picChg>
        <pc:picChg chg="add mod">
          <ac:chgData name="CABILDO, Mary rose (NHS FRIMLEY ICB - D4U1Y)" userId="54e596b3-97a1-4d89-9c29-368bd7c3004e" providerId="ADAL" clId="{FA8F37AC-C647-4E21-9802-CB80612C7379}" dt="2024-11-12T23:27:01.081" v="2523" actId="1076"/>
          <ac:picMkLst>
            <pc:docMk/>
            <pc:sldMk cId="1295777116" sldId="273"/>
            <ac:picMk id="6" creationId="{0B6E17B1-2C83-CE3E-4151-E3B6EE05AFB4}"/>
          </ac:picMkLst>
        </pc:picChg>
        <pc:picChg chg="add del mod">
          <ac:chgData name="CABILDO, Mary rose (NHS FRIMLEY ICB - D4U1Y)" userId="54e596b3-97a1-4d89-9c29-368bd7c3004e" providerId="ADAL" clId="{FA8F37AC-C647-4E21-9802-CB80612C7379}" dt="2024-11-12T23:46:52.714" v="3895" actId="478"/>
          <ac:picMkLst>
            <pc:docMk/>
            <pc:sldMk cId="1295777116" sldId="273"/>
            <ac:picMk id="7" creationId="{947C9B1D-7D07-2E05-C912-B2CFA8140C8C}"/>
          </ac:picMkLst>
        </pc:picChg>
        <pc:picChg chg="add del mod">
          <ac:chgData name="CABILDO, Mary rose (NHS FRIMLEY ICB - D4U1Y)" userId="54e596b3-97a1-4d89-9c29-368bd7c3004e" providerId="ADAL" clId="{FA8F37AC-C647-4E21-9802-CB80612C7379}" dt="2024-11-12T23:59:00.697" v="4782" actId="478"/>
          <ac:picMkLst>
            <pc:docMk/>
            <pc:sldMk cId="1295777116" sldId="273"/>
            <ac:picMk id="13" creationId="{4A751BCF-E529-7827-7F74-CF8C2232A87D}"/>
          </ac:picMkLst>
        </pc:picChg>
        <pc:picChg chg="add del">
          <ac:chgData name="CABILDO, Mary rose (NHS FRIMLEY ICB - D4U1Y)" userId="54e596b3-97a1-4d89-9c29-368bd7c3004e" providerId="ADAL" clId="{FA8F37AC-C647-4E21-9802-CB80612C7379}" dt="2024-11-12T23:46:31.778" v="3891" actId="478"/>
          <ac:picMkLst>
            <pc:docMk/>
            <pc:sldMk cId="1295777116" sldId="273"/>
            <ac:picMk id="15" creationId="{EDE597B8-DC1D-3CE9-F9E2-834C0EBD1FC7}"/>
          </ac:picMkLst>
        </pc:picChg>
        <pc:picChg chg="add mod">
          <ac:chgData name="CABILDO, Mary rose (NHS FRIMLEY ICB - D4U1Y)" userId="54e596b3-97a1-4d89-9c29-368bd7c3004e" providerId="ADAL" clId="{FA8F37AC-C647-4E21-9802-CB80612C7379}" dt="2024-11-13T00:06:25.725" v="4822" actId="14100"/>
          <ac:picMkLst>
            <pc:docMk/>
            <pc:sldMk cId="1295777116" sldId="273"/>
            <ac:picMk id="19" creationId="{68210832-31D8-52EA-57AE-700678C48412}"/>
          </ac:picMkLst>
        </pc:picChg>
      </pc:sldChg>
    </pc:docChg>
  </pc:docChgLst>
</pc:chgInfo>
</file>

<file path=ppt/comments/modernComment_10C_1734308A.xml><?xml version="1.0" encoding="utf-8"?>
<p188:cmLst xmlns:a="http://schemas.openxmlformats.org/drawingml/2006/main" xmlns:r="http://schemas.openxmlformats.org/officeDocument/2006/relationships" xmlns:p188="http://schemas.microsoft.com/office/powerpoint/2018/8/main">
  <p188:cm id="{F96934C5-3463-4BB9-8873-F65952B9E14A}" authorId="{491F16F3-1575-C74E-54BC-BE11C3CD21A5}" created="2024-11-05T17:10:42.822">
    <ac:txMkLst xmlns:ac="http://schemas.microsoft.com/office/drawing/2013/main/command">
      <pc:docMk xmlns:pc="http://schemas.microsoft.com/office/powerpoint/2013/main/command"/>
      <pc:sldMk xmlns:pc="http://schemas.microsoft.com/office/powerpoint/2013/main/command" cId="389296266" sldId="268"/>
      <ac:spMk id="21" creationId="{FF8B9B42-2B8F-D7E2-5BD5-35BFF3FB7E83}"/>
      <ac:txMk cp="267" len="50">
        <ac:context len="603" hash="1591761019"/>
      </ac:txMk>
    </ac:txMkLst>
    <p188:pos x="3364431" y="1619206"/>
    <p188:replyLst>
      <p188:reply id="{AF75AF24-C6C4-46BB-B9EA-D066B6F2C0EC}" authorId="{9E4B1BCF-1857-D941-5D54-5283161604E9}" created="2024-11-06T13:24:45.715">
        <p188:txBody>
          <a:bodyPr/>
          <a:lstStyle/>
          <a:p>
            <a:r>
              <a:rPr lang="en-GB"/>
              <a:t>Added</a:t>
            </a:r>
          </a:p>
        </p188:txBody>
      </p188:reply>
    </p188:replyLst>
    <p188:txBody>
      <a:bodyPr/>
      <a:lstStyle/>
      <a:p>
        <a:r>
          <a:rPr lang="en-GB"/>
          <a:t>Does this need to be a PM? Depending on the practices process, might be clinical lead for SEAs?</a:t>
        </a:r>
      </a:p>
    </p188:txBody>
  </p188:cm>
  <p188:cm id="{E9AF2FD6-1CF8-4075-A7D0-85E61AD1E1B8}" authorId="{491F16F3-1575-C74E-54BC-BE11C3CD21A5}" created="2024-11-05T17:11:09.744">
    <ac:txMkLst xmlns:ac="http://schemas.microsoft.com/office/drawing/2013/main/command">
      <pc:docMk xmlns:pc="http://schemas.microsoft.com/office/powerpoint/2013/main/command"/>
      <pc:sldMk xmlns:pc="http://schemas.microsoft.com/office/powerpoint/2013/main/command" cId="389296266" sldId="268"/>
      <ac:spMk id="2" creationId="{5FDF4FFD-BB19-4AEF-31A2-B76783D5FDFD}"/>
      <ac:txMk cp="121" len="34">
        <ac:context len="564" hash="962992108"/>
      </ac:txMk>
    </ac:txMkLst>
    <p188:pos x="2422805" y="864783"/>
    <p188:replyLst>
      <p188:reply id="{B4FB9BDE-9F84-4A36-A4F0-6ED8673EF943}" authorId="{9E4B1BCF-1857-D941-5D54-5283161604E9}" created="2024-11-06T13:29:27.822">
        <p188:txBody>
          <a:bodyPr/>
          <a:lstStyle/>
          <a:p>
            <a:r>
              <a:rPr lang="en-GB"/>
              <a:t>Changed as soon possible to according to the practices gov process/policy</a:t>
            </a:r>
          </a:p>
        </p188:txBody>
      </p188:reply>
    </p188:replyLst>
    <p188:txBody>
      <a:bodyPr/>
      <a:lstStyle/>
      <a:p>
        <a:r>
          <a:rPr lang="en-GB"/>
          <a:t>According to practices governance process/policy</a:t>
        </a:r>
      </a:p>
    </p188:txBody>
  </p188:cm>
  <p188:cm id="{AC367FCB-4CF2-47C2-A3FE-4B4697C7B52B}" authorId="{491F16F3-1575-C74E-54BC-BE11C3CD21A5}" created="2024-11-05T17:13:08.836">
    <ac:txMkLst xmlns:ac="http://schemas.microsoft.com/office/drawing/2013/main/command">
      <pc:docMk xmlns:pc="http://schemas.microsoft.com/office/powerpoint/2013/main/command"/>
      <pc:sldMk xmlns:pc="http://schemas.microsoft.com/office/powerpoint/2013/main/command" cId="389296266" sldId="268"/>
      <ac:spMk id="24" creationId="{EF98C4BF-E6D7-ECAD-DF49-92CFC5FB620E}"/>
      <ac:txMk cp="491" len="89">
        <ac:context len="616" hash="214283921"/>
      </ac:txMk>
    </ac:txMkLst>
    <p188:pos x="3638169" y="2338216"/>
    <p188:replyLst>
      <p188:reply id="{B97DCA47-C98C-491B-B999-23F4CE6CDA8D}" authorId="{9E4B1BCF-1857-D941-5D54-5283161604E9}" created="2024-11-06T13:36:14.064">
        <p188:txBody>
          <a:bodyPr/>
          <a:lstStyle/>
          <a:p>
            <a:r>
              <a:rPr lang="en-GB"/>
              <a:t>Added. Thought I add this in the info gathering as there would be info collected to make decision to report to CQC instead of waiting at the team-based meeting stage?</a:t>
            </a:r>
          </a:p>
        </p188:txBody>
      </p188:reply>
    </p188:replyLst>
    <p188:txBody>
      <a:bodyPr/>
      <a:lstStyle/>
      <a:p>
        <a:r>
          <a:rPr lang="en-GB"/>
          <a:t>We might also want to note here consider reporting to CQC as this should be done asap if notifiable incident.</a:t>
        </a:r>
      </a:p>
    </p188:txBody>
  </p188:cm>
  <p188:cm id="{A3B22DE3-7DA2-4F31-BB77-9FB5C6BD4087}" authorId="{491F16F3-1575-C74E-54BC-BE11C3CD21A5}" created="2024-11-05T17:13:45.127">
    <ac:txMkLst xmlns:ac="http://schemas.microsoft.com/office/drawing/2013/main/command">
      <pc:docMk xmlns:pc="http://schemas.microsoft.com/office/powerpoint/2013/main/command"/>
      <pc:sldMk xmlns:pc="http://schemas.microsoft.com/office/powerpoint/2013/main/command" cId="389296266" sldId="268"/>
      <ac:spMk id="24" creationId="{EF98C4BF-E6D7-ECAD-DF49-92CFC5FB620E}"/>
      <ac:txMk cp="491" len="89">
        <ac:context len="616" hash="214283921"/>
      </ac:txMk>
    </ac:txMkLst>
    <p188:pos x="3638169" y="2338216"/>
    <p188:replyLst>
      <p188:reply id="{A3065CAB-E993-4DDC-9310-496E44429C20}" authorId="{9E4B1BCF-1857-D941-5D54-5283161604E9}" created="2024-11-06T13:37:46.447">
        <p188:txBody>
          <a:bodyPr/>
          <a:lstStyle/>
          <a:p>
            <a:r>
              <a:rPr lang="en-GB"/>
              <a:t>Added</a:t>
            </a:r>
          </a:p>
        </p188:txBody>
      </p188:reply>
    </p188:replyLst>
    <p188:txBody>
      <a:bodyPr/>
      <a:lstStyle/>
      <a:p>
        <a:r>
          <a:rPr lang="en-GB"/>
          <a:t>Facilitator could also be someone not known to the case</a:t>
        </a:r>
      </a:p>
    </p188:txBody>
  </p188:cm>
  <p188:cm id="{3A2B2BDE-0696-4577-BA81-18A0EDE6DA80}" authorId="{491F16F3-1575-C74E-54BC-BE11C3CD21A5}" created="2024-11-05T17:15:10.588">
    <ac:txMkLst xmlns:ac="http://schemas.microsoft.com/office/drawing/2013/main/command">
      <pc:docMk xmlns:pc="http://schemas.microsoft.com/office/powerpoint/2013/main/command"/>
      <pc:sldMk xmlns:pc="http://schemas.microsoft.com/office/powerpoint/2013/main/command" cId="389296266" sldId="268"/>
      <ac:spMk id="3" creationId="{8FD6E39F-1D61-6E65-1821-D06DB5652813}"/>
      <ac:txMk cp="0" len="42">
        <ac:context len="43" hash="662357732"/>
      </ac:txMk>
    </ac:txMkLst>
    <p188:pos x="7140307" y="308188"/>
    <p188:replyLst>
      <p188:reply id="{800A8876-21F7-4198-B07A-4ADABD486BD0}" authorId="{9E4B1BCF-1857-D941-5D54-5283161604E9}" created="2024-11-06T13:43:00.196">
        <p188:txBody>
          <a:bodyPr/>
          <a:lstStyle/>
          <a:p>
            <a:r>
              <a:rPr lang="en-GB"/>
              <a:t>Added on Stage 2 and 7</a:t>
            </a:r>
          </a:p>
        </p188:txBody>
      </p188:reply>
    </p188:replyLst>
    <p188:txBody>
      <a:bodyPr/>
      <a:lstStyle/>
      <a:p>
        <a:r>
          <a:rPr lang="en-GB"/>
          <a:t>I can’t see reference to consider notification to the patient/carer. Do we want to include this?</a:t>
        </a:r>
      </a:p>
    </p188:txBody>
  </p188:cm>
</p188:cmLst>
</file>

<file path=ppt/diagrams/_rels/data1.xml.rels><?xml version="1.0" encoding="UTF-8" standalone="yes"?>
<Relationships xmlns="http://schemas.openxmlformats.org/package/2006/relationships"><Relationship Id="rId1" Type="http://schemas.openxmlformats.org/officeDocument/2006/relationships/hyperlink" Target="https://www.cqc.org.uk/guidance-providers/gps/gp-mythbusters/gp-mythbuster-3-significant-event-analysis-sea"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https://www.cqc.org.uk/guidance-providers/gps/gp-mythbusters/gp-mythbuster-3-significant-event-analysis-sea"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6CCE4F-759E-4CB0-B48B-C827F734262C}"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US"/>
        </a:p>
      </dgm:t>
    </dgm:pt>
    <dgm:pt modelId="{FC8A86B7-63AA-4547-9DF0-6E534F395D98}">
      <dgm:prSet custT="1"/>
      <dgm:spPr/>
      <dgm:t>
        <a:bodyPr/>
        <a:lstStyle/>
        <a:p>
          <a:r>
            <a:rPr lang="en-GB" sz="1700" dirty="0"/>
            <a:t>The Significant Event Review or Analysis (SEA), is any event thought by anyone in the team to be significant in the care of patients or the conduct of the practice. </a:t>
          </a:r>
          <a:r>
            <a:rPr lang="en-GB" sz="1050" dirty="0"/>
            <a:t>(Royal College of General Practitioners [RCGP], 1995)</a:t>
          </a:r>
          <a:endParaRPr lang="en-US" sz="1050" dirty="0"/>
        </a:p>
      </dgm:t>
    </dgm:pt>
    <dgm:pt modelId="{26C41256-CB0E-4B8C-81AE-6C42493E3E03}" type="parTrans" cxnId="{C828B709-5032-4781-8DF6-981B337D1A76}">
      <dgm:prSet/>
      <dgm:spPr/>
      <dgm:t>
        <a:bodyPr/>
        <a:lstStyle/>
        <a:p>
          <a:endParaRPr lang="en-US"/>
        </a:p>
      </dgm:t>
    </dgm:pt>
    <dgm:pt modelId="{5E7B40E5-47D8-4520-8A00-4421EB6BD2FD}" type="sibTrans" cxnId="{C828B709-5032-4781-8DF6-981B337D1A76}">
      <dgm:prSet/>
      <dgm:spPr/>
      <dgm:t>
        <a:bodyPr/>
        <a:lstStyle/>
        <a:p>
          <a:endParaRPr lang="en-US"/>
        </a:p>
      </dgm:t>
    </dgm:pt>
    <dgm:pt modelId="{4C23E26C-0CC7-4774-8B94-601F2DD11C6E}">
      <dgm:prSet custT="1"/>
      <dgm:spPr/>
      <dgm:t>
        <a:bodyPr/>
        <a:lstStyle/>
        <a:p>
          <a:r>
            <a:rPr lang="en-GB" sz="1700" dirty="0"/>
            <a:t>SEA employs case analysis to drive a </a:t>
          </a:r>
          <a:r>
            <a:rPr lang="en-GB" sz="1700" b="1" dirty="0"/>
            <a:t>supportive discussion </a:t>
          </a:r>
          <a:r>
            <a:rPr lang="en-GB" sz="1700" dirty="0"/>
            <a:t>among the healthcare team involved in a case or incident, with the explicit goal of </a:t>
          </a:r>
          <a:r>
            <a:rPr lang="en-GB" sz="1700" b="1" dirty="0"/>
            <a:t>fostering reflection and learning</a:t>
          </a:r>
          <a:r>
            <a:rPr lang="en-GB" sz="1700" dirty="0"/>
            <a:t> to enhance care. </a:t>
          </a:r>
          <a:r>
            <a:rPr lang="en-GB" sz="1000" dirty="0"/>
            <a:t>(</a:t>
          </a:r>
          <a:r>
            <a:rPr lang="en-GB" sz="1000" dirty="0">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Care Quality Commission, 2022</a:t>
          </a:r>
          <a:r>
            <a:rPr lang="en-GB" sz="1000" dirty="0"/>
            <a:t>)</a:t>
          </a:r>
          <a:endParaRPr lang="en-US" sz="1000" dirty="0"/>
        </a:p>
      </dgm:t>
    </dgm:pt>
    <dgm:pt modelId="{342C5800-5DB4-4399-BB50-79D5466B6B91}" type="parTrans" cxnId="{FA2427F5-D7CC-4BFA-BD73-194FAA02B967}">
      <dgm:prSet/>
      <dgm:spPr/>
      <dgm:t>
        <a:bodyPr/>
        <a:lstStyle/>
        <a:p>
          <a:endParaRPr lang="en-US"/>
        </a:p>
      </dgm:t>
    </dgm:pt>
    <dgm:pt modelId="{5654680B-DA45-4822-B333-0DADF433C2FF}" type="sibTrans" cxnId="{FA2427F5-D7CC-4BFA-BD73-194FAA02B967}">
      <dgm:prSet/>
      <dgm:spPr/>
      <dgm:t>
        <a:bodyPr/>
        <a:lstStyle/>
        <a:p>
          <a:endParaRPr lang="en-US"/>
        </a:p>
      </dgm:t>
    </dgm:pt>
    <dgm:pt modelId="{F6132E3A-D5A6-492D-85C7-50C409D734EB}" type="pres">
      <dgm:prSet presAssocID="{E06CCE4F-759E-4CB0-B48B-C827F734262C}" presName="Name0" presStyleCnt="0">
        <dgm:presLayoutVars>
          <dgm:dir/>
          <dgm:animLvl val="lvl"/>
          <dgm:resizeHandles val="exact"/>
        </dgm:presLayoutVars>
      </dgm:prSet>
      <dgm:spPr/>
    </dgm:pt>
    <dgm:pt modelId="{35337FDF-6A56-47F4-9584-B804745C609B}" type="pres">
      <dgm:prSet presAssocID="{FC8A86B7-63AA-4547-9DF0-6E534F395D98}" presName="parTxOnly" presStyleLbl="node1" presStyleIdx="0" presStyleCnt="2">
        <dgm:presLayoutVars>
          <dgm:chMax val="0"/>
          <dgm:chPref val="0"/>
          <dgm:bulletEnabled val="1"/>
        </dgm:presLayoutVars>
      </dgm:prSet>
      <dgm:spPr/>
    </dgm:pt>
    <dgm:pt modelId="{D313CBB1-7D1A-4A88-A666-3811490E928F}" type="pres">
      <dgm:prSet presAssocID="{5E7B40E5-47D8-4520-8A00-4421EB6BD2FD}" presName="parTxOnlySpace" presStyleCnt="0"/>
      <dgm:spPr/>
    </dgm:pt>
    <dgm:pt modelId="{490DA5DA-7138-453C-AE1A-3A55ED458BBA}" type="pres">
      <dgm:prSet presAssocID="{4C23E26C-0CC7-4774-8B94-601F2DD11C6E}" presName="parTxOnly" presStyleLbl="node1" presStyleIdx="1" presStyleCnt="2">
        <dgm:presLayoutVars>
          <dgm:chMax val="0"/>
          <dgm:chPref val="0"/>
          <dgm:bulletEnabled val="1"/>
        </dgm:presLayoutVars>
      </dgm:prSet>
      <dgm:spPr/>
    </dgm:pt>
  </dgm:ptLst>
  <dgm:cxnLst>
    <dgm:cxn modelId="{C828B709-5032-4781-8DF6-981B337D1A76}" srcId="{E06CCE4F-759E-4CB0-B48B-C827F734262C}" destId="{FC8A86B7-63AA-4547-9DF0-6E534F395D98}" srcOrd="0" destOrd="0" parTransId="{26C41256-CB0E-4B8C-81AE-6C42493E3E03}" sibTransId="{5E7B40E5-47D8-4520-8A00-4421EB6BD2FD}"/>
    <dgm:cxn modelId="{0558231A-5F06-49A6-9AC0-F63CBE14388C}" type="presOf" srcId="{E06CCE4F-759E-4CB0-B48B-C827F734262C}" destId="{F6132E3A-D5A6-492D-85C7-50C409D734EB}" srcOrd="0" destOrd="0" presId="urn:microsoft.com/office/officeart/2005/8/layout/chevron1"/>
    <dgm:cxn modelId="{1E5C9942-47E2-4F87-B5B3-9EF1ED4AC161}" type="presOf" srcId="{FC8A86B7-63AA-4547-9DF0-6E534F395D98}" destId="{35337FDF-6A56-47F4-9584-B804745C609B}" srcOrd="0" destOrd="0" presId="urn:microsoft.com/office/officeart/2005/8/layout/chevron1"/>
    <dgm:cxn modelId="{FBAD2DED-91B7-4C55-A7F5-AB13B594E45B}" type="presOf" srcId="{4C23E26C-0CC7-4774-8B94-601F2DD11C6E}" destId="{490DA5DA-7138-453C-AE1A-3A55ED458BBA}" srcOrd="0" destOrd="0" presId="urn:microsoft.com/office/officeart/2005/8/layout/chevron1"/>
    <dgm:cxn modelId="{FA2427F5-D7CC-4BFA-BD73-194FAA02B967}" srcId="{E06CCE4F-759E-4CB0-B48B-C827F734262C}" destId="{4C23E26C-0CC7-4774-8B94-601F2DD11C6E}" srcOrd="1" destOrd="0" parTransId="{342C5800-5DB4-4399-BB50-79D5466B6B91}" sibTransId="{5654680B-DA45-4822-B333-0DADF433C2FF}"/>
    <dgm:cxn modelId="{CCD46C25-F1EB-44E6-8C6E-55D6D6E0E409}" type="presParOf" srcId="{F6132E3A-D5A6-492D-85C7-50C409D734EB}" destId="{35337FDF-6A56-47F4-9584-B804745C609B}" srcOrd="0" destOrd="0" presId="urn:microsoft.com/office/officeart/2005/8/layout/chevron1"/>
    <dgm:cxn modelId="{3834A570-5FBE-4BA7-AC7D-F3130A280F50}" type="presParOf" srcId="{F6132E3A-D5A6-492D-85C7-50C409D734EB}" destId="{D313CBB1-7D1A-4A88-A666-3811490E928F}" srcOrd="1" destOrd="0" presId="urn:microsoft.com/office/officeart/2005/8/layout/chevron1"/>
    <dgm:cxn modelId="{95995E56-50C9-4B3B-B840-B7B725A39D93}" type="presParOf" srcId="{F6132E3A-D5A6-492D-85C7-50C409D734EB}" destId="{490DA5DA-7138-453C-AE1A-3A55ED458BBA}" srcOrd="2" destOrd="0" presId="urn:microsoft.com/office/officeart/2005/8/layout/chevro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337FDF-6A56-47F4-9584-B804745C609B}">
      <dsp:nvSpPr>
        <dsp:cNvPr id="0" name=""/>
        <dsp:cNvSpPr/>
      </dsp:nvSpPr>
      <dsp:spPr>
        <a:xfrm>
          <a:off x="9920" y="0"/>
          <a:ext cx="5930493" cy="1538883"/>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marL="0" lvl="0" indent="0" algn="ctr" defTabSz="755650">
            <a:lnSpc>
              <a:spcPct val="90000"/>
            </a:lnSpc>
            <a:spcBef>
              <a:spcPct val="0"/>
            </a:spcBef>
            <a:spcAft>
              <a:spcPct val="35000"/>
            </a:spcAft>
            <a:buNone/>
          </a:pPr>
          <a:r>
            <a:rPr lang="en-GB" sz="1700" kern="1200" dirty="0"/>
            <a:t>The Significant Event Review or Analysis (SEA), is any event thought by anyone in the team to be significant in the care of patients or the conduct of the practice. </a:t>
          </a:r>
          <a:r>
            <a:rPr lang="en-GB" sz="1050" kern="1200" dirty="0"/>
            <a:t>(Royal College of General Practitioners [RCGP], 1995)</a:t>
          </a:r>
          <a:endParaRPr lang="en-US" sz="1050" kern="1200" dirty="0"/>
        </a:p>
      </dsp:txBody>
      <dsp:txXfrm>
        <a:off x="779362" y="0"/>
        <a:ext cx="4391610" cy="1538883"/>
      </dsp:txXfrm>
    </dsp:sp>
    <dsp:sp modelId="{490DA5DA-7138-453C-AE1A-3A55ED458BBA}">
      <dsp:nvSpPr>
        <dsp:cNvPr id="0" name=""/>
        <dsp:cNvSpPr/>
      </dsp:nvSpPr>
      <dsp:spPr>
        <a:xfrm>
          <a:off x="5347364" y="0"/>
          <a:ext cx="5930493" cy="1538883"/>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marL="0" lvl="0" indent="0" algn="ctr" defTabSz="755650">
            <a:lnSpc>
              <a:spcPct val="90000"/>
            </a:lnSpc>
            <a:spcBef>
              <a:spcPct val="0"/>
            </a:spcBef>
            <a:spcAft>
              <a:spcPct val="35000"/>
            </a:spcAft>
            <a:buNone/>
          </a:pPr>
          <a:r>
            <a:rPr lang="en-GB" sz="1700" kern="1200" dirty="0"/>
            <a:t>SEA employs case analysis to drive a </a:t>
          </a:r>
          <a:r>
            <a:rPr lang="en-GB" sz="1700" b="1" kern="1200" dirty="0"/>
            <a:t>supportive discussion </a:t>
          </a:r>
          <a:r>
            <a:rPr lang="en-GB" sz="1700" kern="1200" dirty="0"/>
            <a:t>among the healthcare team involved in a case or incident, with the explicit goal of </a:t>
          </a:r>
          <a:r>
            <a:rPr lang="en-GB" sz="1700" b="1" kern="1200" dirty="0"/>
            <a:t>fostering reflection and learning</a:t>
          </a:r>
          <a:r>
            <a:rPr lang="en-GB" sz="1700" kern="1200" dirty="0"/>
            <a:t> to enhance care. </a:t>
          </a:r>
          <a:r>
            <a:rPr lang="en-GB" sz="1000" kern="1200" dirty="0"/>
            <a:t>(</a:t>
          </a:r>
          <a:r>
            <a:rPr lang="en-GB" sz="1000" kern="1200" dirty="0">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Care Quality Commission, 2022</a:t>
          </a:r>
          <a:r>
            <a:rPr lang="en-GB" sz="1000" kern="1200" dirty="0"/>
            <a:t>)</a:t>
          </a:r>
          <a:endParaRPr lang="en-US" sz="1000" kern="1200" dirty="0"/>
        </a:p>
      </dsp:txBody>
      <dsp:txXfrm>
        <a:off x="6116806" y="0"/>
        <a:ext cx="4391610" cy="153888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2A0B0-44AA-F3E6-98BE-81023AD3400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975EAB2-4EFD-5840-08F3-41C72EB804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25EF6B8-51BD-3D34-1260-042B0EB3C23B}"/>
              </a:ext>
            </a:extLst>
          </p:cNvPr>
          <p:cNvSpPr>
            <a:spLocks noGrp="1"/>
          </p:cNvSpPr>
          <p:nvPr>
            <p:ph type="dt" sz="half" idx="10"/>
          </p:nvPr>
        </p:nvSpPr>
        <p:spPr/>
        <p:txBody>
          <a:bodyPr/>
          <a:lstStyle/>
          <a:p>
            <a:fld id="{384F0B3D-A1D9-4AA7-9511-2D534D900C40}" type="datetimeFigureOut">
              <a:rPr lang="en-GB" smtClean="0"/>
              <a:t>12/11/2024</a:t>
            </a:fld>
            <a:endParaRPr lang="en-GB"/>
          </a:p>
        </p:txBody>
      </p:sp>
      <p:sp>
        <p:nvSpPr>
          <p:cNvPr id="5" name="Footer Placeholder 4">
            <a:extLst>
              <a:ext uri="{FF2B5EF4-FFF2-40B4-BE49-F238E27FC236}">
                <a16:creationId xmlns:a16="http://schemas.microsoft.com/office/drawing/2014/main" id="{541A430D-D5B7-B909-1A5D-C126B5D152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4F65EE-08AD-62BA-D5D1-2DA088609347}"/>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1072624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198B5-7824-D439-C8CA-CD319C33FC0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8C0C735-BCC0-53B4-B4E5-0097B7B865F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E4C0419-DD60-41E6-6645-7A21328DCADE}"/>
              </a:ext>
            </a:extLst>
          </p:cNvPr>
          <p:cNvSpPr>
            <a:spLocks noGrp="1"/>
          </p:cNvSpPr>
          <p:nvPr>
            <p:ph type="dt" sz="half" idx="10"/>
          </p:nvPr>
        </p:nvSpPr>
        <p:spPr/>
        <p:txBody>
          <a:bodyPr/>
          <a:lstStyle/>
          <a:p>
            <a:fld id="{384F0B3D-A1D9-4AA7-9511-2D534D900C40}" type="datetimeFigureOut">
              <a:rPr lang="en-GB" smtClean="0"/>
              <a:t>12/11/2024</a:t>
            </a:fld>
            <a:endParaRPr lang="en-GB"/>
          </a:p>
        </p:txBody>
      </p:sp>
      <p:sp>
        <p:nvSpPr>
          <p:cNvPr id="5" name="Footer Placeholder 4">
            <a:extLst>
              <a:ext uri="{FF2B5EF4-FFF2-40B4-BE49-F238E27FC236}">
                <a16:creationId xmlns:a16="http://schemas.microsoft.com/office/drawing/2014/main" id="{7310D121-203D-B184-90EB-FB705FC823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DB788DA-F10C-4A86-5A27-2C4259D12493}"/>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3236717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E033C6F-DF46-7BD5-854C-C7DABC52A67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E9136C1-A1EC-EF68-D6AF-5B0560FC3F8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C2F126C-31A4-611E-5559-E03488305C74}"/>
              </a:ext>
            </a:extLst>
          </p:cNvPr>
          <p:cNvSpPr>
            <a:spLocks noGrp="1"/>
          </p:cNvSpPr>
          <p:nvPr>
            <p:ph type="dt" sz="half" idx="10"/>
          </p:nvPr>
        </p:nvSpPr>
        <p:spPr/>
        <p:txBody>
          <a:bodyPr/>
          <a:lstStyle/>
          <a:p>
            <a:fld id="{384F0B3D-A1D9-4AA7-9511-2D534D900C40}" type="datetimeFigureOut">
              <a:rPr lang="en-GB" smtClean="0"/>
              <a:t>12/11/2024</a:t>
            </a:fld>
            <a:endParaRPr lang="en-GB"/>
          </a:p>
        </p:txBody>
      </p:sp>
      <p:sp>
        <p:nvSpPr>
          <p:cNvPr id="5" name="Footer Placeholder 4">
            <a:extLst>
              <a:ext uri="{FF2B5EF4-FFF2-40B4-BE49-F238E27FC236}">
                <a16:creationId xmlns:a16="http://schemas.microsoft.com/office/drawing/2014/main" id="{71314E45-5EDD-B16D-932A-10A92FACBD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CF9B940-EC1A-042F-332E-BC8B7AFE6804}"/>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4123398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ADA20-889D-0820-93BF-A9A6B3170DF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813C23C-55B5-268D-AE9A-B8041E48A41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C855534-DA9F-80FF-A938-231D49A280BE}"/>
              </a:ext>
            </a:extLst>
          </p:cNvPr>
          <p:cNvSpPr>
            <a:spLocks noGrp="1"/>
          </p:cNvSpPr>
          <p:nvPr>
            <p:ph type="dt" sz="half" idx="10"/>
          </p:nvPr>
        </p:nvSpPr>
        <p:spPr/>
        <p:txBody>
          <a:bodyPr/>
          <a:lstStyle/>
          <a:p>
            <a:fld id="{384F0B3D-A1D9-4AA7-9511-2D534D900C40}" type="datetimeFigureOut">
              <a:rPr lang="en-GB" smtClean="0"/>
              <a:t>12/11/2024</a:t>
            </a:fld>
            <a:endParaRPr lang="en-GB"/>
          </a:p>
        </p:txBody>
      </p:sp>
      <p:sp>
        <p:nvSpPr>
          <p:cNvPr id="5" name="Footer Placeholder 4">
            <a:extLst>
              <a:ext uri="{FF2B5EF4-FFF2-40B4-BE49-F238E27FC236}">
                <a16:creationId xmlns:a16="http://schemas.microsoft.com/office/drawing/2014/main" id="{28CFEAA5-CE7C-681A-92D5-15D834956BB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60302F-7E78-42EC-CF4B-8185A67D91EA}"/>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124891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2D8D0-BA0F-EA3F-D607-23D6DB51D62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1720B7-1EB8-F224-BC6E-B4CCAC1181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79CBDE6-1CCF-635A-E164-E85224FD1C1B}"/>
              </a:ext>
            </a:extLst>
          </p:cNvPr>
          <p:cNvSpPr>
            <a:spLocks noGrp="1"/>
          </p:cNvSpPr>
          <p:nvPr>
            <p:ph type="dt" sz="half" idx="10"/>
          </p:nvPr>
        </p:nvSpPr>
        <p:spPr/>
        <p:txBody>
          <a:bodyPr/>
          <a:lstStyle/>
          <a:p>
            <a:fld id="{384F0B3D-A1D9-4AA7-9511-2D534D900C40}" type="datetimeFigureOut">
              <a:rPr lang="en-GB" smtClean="0"/>
              <a:t>12/11/2024</a:t>
            </a:fld>
            <a:endParaRPr lang="en-GB"/>
          </a:p>
        </p:txBody>
      </p:sp>
      <p:sp>
        <p:nvSpPr>
          <p:cNvPr id="5" name="Footer Placeholder 4">
            <a:extLst>
              <a:ext uri="{FF2B5EF4-FFF2-40B4-BE49-F238E27FC236}">
                <a16:creationId xmlns:a16="http://schemas.microsoft.com/office/drawing/2014/main" id="{E34ACBA1-4FA3-A8E6-04CE-CE4F2FFC4C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211043-E566-00F8-5CD8-55E7E63A11BF}"/>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4261975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A36AF-3CE9-91F1-DCAB-05CE40B28CB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0E11EB4-8F1C-7F0F-4448-3E125D13AD6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C397CDE-B78A-9957-5140-E31196CA564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FB66EFA-7488-67D4-497A-68CDD6660AB2}"/>
              </a:ext>
            </a:extLst>
          </p:cNvPr>
          <p:cNvSpPr>
            <a:spLocks noGrp="1"/>
          </p:cNvSpPr>
          <p:nvPr>
            <p:ph type="dt" sz="half" idx="10"/>
          </p:nvPr>
        </p:nvSpPr>
        <p:spPr/>
        <p:txBody>
          <a:bodyPr/>
          <a:lstStyle/>
          <a:p>
            <a:fld id="{384F0B3D-A1D9-4AA7-9511-2D534D900C40}" type="datetimeFigureOut">
              <a:rPr lang="en-GB" smtClean="0"/>
              <a:t>12/11/2024</a:t>
            </a:fld>
            <a:endParaRPr lang="en-GB"/>
          </a:p>
        </p:txBody>
      </p:sp>
      <p:sp>
        <p:nvSpPr>
          <p:cNvPr id="6" name="Footer Placeholder 5">
            <a:extLst>
              <a:ext uri="{FF2B5EF4-FFF2-40B4-BE49-F238E27FC236}">
                <a16:creationId xmlns:a16="http://schemas.microsoft.com/office/drawing/2014/main" id="{8E5B0F33-A117-2E6D-C1F9-6C3DB849661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CF60F6A-18B6-602A-7D9A-FCA3EFA6AFA5}"/>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1303520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1A8BA-71A5-B377-9DEF-F308DAD5E3D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C00010A-79A4-184F-9139-8F81DC8AF7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4ABB65-6FD4-BE4E-E9D2-C8BBE3B936B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28967C3-A593-8977-4CC2-BEE328A8C9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FD2FB37-B364-DE9E-7587-E182EF52978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A2C4A1F-9385-DD1B-9327-50F5BC52E35A}"/>
              </a:ext>
            </a:extLst>
          </p:cNvPr>
          <p:cNvSpPr>
            <a:spLocks noGrp="1"/>
          </p:cNvSpPr>
          <p:nvPr>
            <p:ph type="dt" sz="half" idx="10"/>
          </p:nvPr>
        </p:nvSpPr>
        <p:spPr/>
        <p:txBody>
          <a:bodyPr/>
          <a:lstStyle/>
          <a:p>
            <a:fld id="{384F0B3D-A1D9-4AA7-9511-2D534D900C40}" type="datetimeFigureOut">
              <a:rPr lang="en-GB" smtClean="0"/>
              <a:t>12/11/2024</a:t>
            </a:fld>
            <a:endParaRPr lang="en-GB"/>
          </a:p>
        </p:txBody>
      </p:sp>
      <p:sp>
        <p:nvSpPr>
          <p:cNvPr id="8" name="Footer Placeholder 7">
            <a:extLst>
              <a:ext uri="{FF2B5EF4-FFF2-40B4-BE49-F238E27FC236}">
                <a16:creationId xmlns:a16="http://schemas.microsoft.com/office/drawing/2014/main" id="{AA7416E7-99E2-80EA-0CF0-CB5A8A21845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8294133-009F-0EDE-11CA-5874902D481F}"/>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3974991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5B6FF-2D13-DE5A-657A-4E69C62A102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E44DD93-1FFF-D4B0-154F-3197F81133B1}"/>
              </a:ext>
            </a:extLst>
          </p:cNvPr>
          <p:cNvSpPr>
            <a:spLocks noGrp="1"/>
          </p:cNvSpPr>
          <p:nvPr>
            <p:ph type="dt" sz="half" idx="10"/>
          </p:nvPr>
        </p:nvSpPr>
        <p:spPr/>
        <p:txBody>
          <a:bodyPr/>
          <a:lstStyle/>
          <a:p>
            <a:fld id="{384F0B3D-A1D9-4AA7-9511-2D534D900C40}" type="datetimeFigureOut">
              <a:rPr lang="en-GB" smtClean="0"/>
              <a:t>12/11/2024</a:t>
            </a:fld>
            <a:endParaRPr lang="en-GB"/>
          </a:p>
        </p:txBody>
      </p:sp>
      <p:sp>
        <p:nvSpPr>
          <p:cNvPr id="4" name="Footer Placeholder 3">
            <a:extLst>
              <a:ext uri="{FF2B5EF4-FFF2-40B4-BE49-F238E27FC236}">
                <a16:creationId xmlns:a16="http://schemas.microsoft.com/office/drawing/2014/main" id="{B66C3573-7249-24C3-33A5-680F7A1E6D3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3E51627-248B-F1DA-22F0-ECEA71F52073}"/>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1524708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B33256-7749-9C5C-AF0A-7D5B8D6CED1A}"/>
              </a:ext>
            </a:extLst>
          </p:cNvPr>
          <p:cNvSpPr>
            <a:spLocks noGrp="1"/>
          </p:cNvSpPr>
          <p:nvPr>
            <p:ph type="dt" sz="half" idx="10"/>
          </p:nvPr>
        </p:nvSpPr>
        <p:spPr/>
        <p:txBody>
          <a:bodyPr/>
          <a:lstStyle/>
          <a:p>
            <a:fld id="{384F0B3D-A1D9-4AA7-9511-2D534D900C40}" type="datetimeFigureOut">
              <a:rPr lang="en-GB" smtClean="0"/>
              <a:t>12/11/2024</a:t>
            </a:fld>
            <a:endParaRPr lang="en-GB"/>
          </a:p>
        </p:txBody>
      </p:sp>
      <p:sp>
        <p:nvSpPr>
          <p:cNvPr id="3" name="Footer Placeholder 2">
            <a:extLst>
              <a:ext uri="{FF2B5EF4-FFF2-40B4-BE49-F238E27FC236}">
                <a16:creationId xmlns:a16="http://schemas.microsoft.com/office/drawing/2014/main" id="{C2B4F2A9-A8C5-2FA0-F676-866664CEBD4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A03C321-61FE-2DDF-B92C-6CCC0B6E5941}"/>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4186301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7B1B9-E86F-2FC3-3C53-810E61F36C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67AC353-DF08-E413-D6C9-3F3AAB0485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E49FC43-03BF-2E08-5B81-EC302C2CE7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B0DC660-0E15-FC59-2160-303A868BCD39}"/>
              </a:ext>
            </a:extLst>
          </p:cNvPr>
          <p:cNvSpPr>
            <a:spLocks noGrp="1"/>
          </p:cNvSpPr>
          <p:nvPr>
            <p:ph type="dt" sz="half" idx="10"/>
          </p:nvPr>
        </p:nvSpPr>
        <p:spPr/>
        <p:txBody>
          <a:bodyPr/>
          <a:lstStyle/>
          <a:p>
            <a:fld id="{384F0B3D-A1D9-4AA7-9511-2D534D900C40}" type="datetimeFigureOut">
              <a:rPr lang="en-GB" smtClean="0"/>
              <a:t>12/11/2024</a:t>
            </a:fld>
            <a:endParaRPr lang="en-GB"/>
          </a:p>
        </p:txBody>
      </p:sp>
      <p:sp>
        <p:nvSpPr>
          <p:cNvPr id="6" name="Footer Placeholder 5">
            <a:extLst>
              <a:ext uri="{FF2B5EF4-FFF2-40B4-BE49-F238E27FC236}">
                <a16:creationId xmlns:a16="http://schemas.microsoft.com/office/drawing/2014/main" id="{999A5D03-03DE-5E75-22AD-BEE11711530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D7C4A7-DEA9-711C-53BB-B164964CEC07}"/>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596780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61C76-11DC-A0BC-13F1-E9533CC810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285E818-93D5-D975-CB1B-339EA85E565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a:extLst>
              <a:ext uri="{FF2B5EF4-FFF2-40B4-BE49-F238E27FC236}">
                <a16:creationId xmlns:a16="http://schemas.microsoft.com/office/drawing/2014/main" id="{14FA59D8-F518-0DB1-B5DC-81C1DCC7C3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4AE718-0751-B435-03A4-3B8D61876735}"/>
              </a:ext>
            </a:extLst>
          </p:cNvPr>
          <p:cNvSpPr>
            <a:spLocks noGrp="1"/>
          </p:cNvSpPr>
          <p:nvPr>
            <p:ph type="dt" sz="half" idx="10"/>
          </p:nvPr>
        </p:nvSpPr>
        <p:spPr/>
        <p:txBody>
          <a:bodyPr/>
          <a:lstStyle/>
          <a:p>
            <a:fld id="{384F0B3D-A1D9-4AA7-9511-2D534D900C40}" type="datetimeFigureOut">
              <a:rPr lang="en-GB" smtClean="0"/>
              <a:t>12/11/2024</a:t>
            </a:fld>
            <a:endParaRPr lang="en-GB"/>
          </a:p>
        </p:txBody>
      </p:sp>
      <p:sp>
        <p:nvSpPr>
          <p:cNvPr id="6" name="Footer Placeholder 5">
            <a:extLst>
              <a:ext uri="{FF2B5EF4-FFF2-40B4-BE49-F238E27FC236}">
                <a16:creationId xmlns:a16="http://schemas.microsoft.com/office/drawing/2014/main" id="{EC0621A7-B68D-42E5-860E-6482685BAB9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09CC8A8-035E-1435-877A-C1B49669BA8A}"/>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386519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6DDD74-6DC2-D79D-796C-D828B9B542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088CC65-FD58-F01D-7B3F-981B8713BD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115297-7CE3-0B5D-6532-9FD3031FB5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4F0B3D-A1D9-4AA7-9511-2D534D900C40}" type="datetimeFigureOut">
              <a:rPr lang="en-GB" smtClean="0"/>
              <a:t>12/11/2024</a:t>
            </a:fld>
            <a:endParaRPr lang="en-GB"/>
          </a:p>
        </p:txBody>
      </p:sp>
      <p:sp>
        <p:nvSpPr>
          <p:cNvPr id="5" name="Footer Placeholder 4">
            <a:extLst>
              <a:ext uri="{FF2B5EF4-FFF2-40B4-BE49-F238E27FC236}">
                <a16:creationId xmlns:a16="http://schemas.microsoft.com/office/drawing/2014/main" id="{C140E055-BEF0-5BB8-FF03-4F57385611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93F51ED-CD03-BCAB-904E-D795BD8233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405FE6-70AA-4E6C-95AB-9B2DAEB71A09}" type="slidenum">
              <a:rPr lang="en-GB" smtClean="0"/>
              <a:t>‹#›</a:t>
            </a:fld>
            <a:endParaRPr lang="en-GB"/>
          </a:p>
        </p:txBody>
      </p:sp>
    </p:spTree>
    <p:extLst>
      <p:ext uri="{BB962C8B-B14F-4D97-AF65-F5344CB8AC3E}">
        <p14:creationId xmlns:p14="http://schemas.microsoft.com/office/powerpoint/2010/main" val="1498388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www.cpdconnect.nhs.scot/media/1362/sea-guidance-for-primary-care-teams.pdf" TargetMode="External"/><Relationship Id="rId13" Type="http://schemas.openxmlformats.org/officeDocument/2006/relationships/image" Target="../media/image14.png"/><Relationship Id="rId3" Type="http://schemas.openxmlformats.org/officeDocument/2006/relationships/image" Target="../media/image2.jpg"/><Relationship Id="rId7" Type="http://schemas.openxmlformats.org/officeDocument/2006/relationships/hyperlink" Target="https://gmpcb.org.uk/general-practice/gp-excellence/resources/rcgp-quick-guide-significant-event-analysis/" TargetMode="External"/><Relationship Id="rId12" Type="http://schemas.openxmlformats.org/officeDocument/2006/relationships/image" Target="../media/image13.png"/><Relationship Id="rId2"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hyperlink" Target="https://www.england.nhs.uk/long-read/primary-care-patient-safety-strategy/" TargetMode="External"/><Relationship Id="rId11" Type="http://schemas.openxmlformats.org/officeDocument/2006/relationships/hyperlink" Target="mailto:maryrose.cabildo1@nhs.net" TargetMode="External"/><Relationship Id="rId5" Type="http://schemas.openxmlformats.org/officeDocument/2006/relationships/hyperlink" Target="https://www.cqc.org.uk/guidance-providers/gps/gp-mythbusters/gp-mythbuster-24-recording-patient-safety-events-learn-patient-safety-events" TargetMode="External"/><Relationship Id="rId10" Type="http://schemas.openxmlformats.org/officeDocument/2006/relationships/hyperlink" Target="mailto:e.woodward-stammers@nhs.net" TargetMode="External"/><Relationship Id="rId4" Type="http://schemas.openxmlformats.org/officeDocument/2006/relationships/hyperlink" Target="https://www.cqc.org.uk/guidance-providers/gps/gp-mythbusters/gp-mythbuster-3-significant-event-analysis-sea" TargetMode="External"/><Relationship Id="rId9" Type="http://schemas.openxmlformats.org/officeDocument/2006/relationships/hyperlink" Target="https://www.tableau.com/en-gb/learn/articles/root-cause-analysis" TargetMode="Externa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jpg"/><Relationship Id="rId7" Type="http://schemas.openxmlformats.org/officeDocument/2006/relationships/diagramQuickStyle" Target="../diagrams/quickStyle1.xm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jpg"/><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microsoft.com/office/2018/10/relationships/comments" Target="../comments/modernComment_10C_1734308A.xml"/><Relationship Id="rId1" Type="http://schemas.openxmlformats.org/officeDocument/2006/relationships/slideLayout" Target="../slideLayouts/slideLayout1.xml"/><Relationship Id="rId5" Type="http://schemas.openxmlformats.org/officeDocument/2006/relationships/hyperlink" Target="https://www.cqc.org.uk/guidance-providers/regulations-enforcement/regulation-18-notification-other-incidents" TargetMode="Externa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hyperlink" Target="https://www.england.nhs.uk/patient-safety/patient-safety-culture/a-just-culture-guide/" TargetMode="External"/><Relationship Id="rId3" Type="http://schemas.openxmlformats.org/officeDocument/2006/relationships/image" Target="../media/image2.jpg"/><Relationship Id="rId7" Type="http://schemas.openxmlformats.org/officeDocument/2006/relationships/hyperlink" Target="https://www.england.nhs.uk/long-read/primary-care-patient-safety-strategy/" TargetMode="External"/><Relationship Id="rId12" Type="http://schemas.openxmlformats.org/officeDocument/2006/relationships/hyperlink" Target="https://www.cqc.org.uk/guidance-providers/gps/gp-mythbusters/gp-mythbuster-3-significant-event-analysis-sea" TargetMode="External"/><Relationship Id="rId2"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hyperlink" Target="https://www.cqc.org.uk/about-us/transparency/external-reports-research/rapid-literature-review-safety-cultures" TargetMode="External"/><Relationship Id="rId11" Type="http://schemas.openxmlformats.org/officeDocument/2006/relationships/hyperlink" Target="https://www.cqc.org.uk/guidance-providers/gps/gp-mythbusters/gp-mythbuster-24-recording-patient-safety-events-learn-patient-safety-events" TargetMode="External"/><Relationship Id="rId5" Type="http://schemas.openxmlformats.org/officeDocument/2006/relationships/hyperlink" Target="https://www.cqc.org.uk/guidance-regulation/providers/assessment/single-assessment-framework/safe/learning-culture" TargetMode="External"/><Relationship Id="rId10" Type="http://schemas.openxmlformats.org/officeDocument/2006/relationships/hyperlink" Target="https://www.england.nhs.uk/patient-safety/patient-safety-insight/incident-response-framework/" TargetMode="External"/><Relationship Id="rId4" Type="http://schemas.openxmlformats.org/officeDocument/2006/relationships/image" Target="../media/image6.png"/><Relationship Id="rId9" Type="http://schemas.openxmlformats.org/officeDocument/2006/relationships/hyperlink" Target="https://www.england.nhs.uk/patient-safety/patient-safety-insight/learning-from-patient-safety-events/learn-from-patient-safety-events-service/"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hyperlink" Target="https://record.learn-from-patient-safety-events.nhs.uk/" TargetMode="External"/><Relationship Id="rId5" Type="http://schemas.openxmlformats.org/officeDocument/2006/relationships/hyperlink" Target="https://www.england.nhs.uk/improvement-hub/wp-content/uploads/sites/44/2011/06/How-to-construct-a-fishbone-diagram.pdf" TargetMode="External"/><Relationship Id="rId4" Type="http://schemas.openxmlformats.org/officeDocument/2006/relationships/hyperlink" Target="https://www.england.nhs.uk/improvement-hub/wp-content/uploads/sites/44/2015/08/learning-handbook-five-whys.pd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BE19245-E5F7-FAB1-DE11-EDDD3F5FF722}"/>
              </a:ext>
            </a:extLst>
          </p:cNvPr>
          <p:cNvPicPr>
            <a:picLocks noChangeAspect="1"/>
          </p:cNvPicPr>
          <p:nvPr/>
        </p:nvPicPr>
        <p:blipFill>
          <a:blip r:embed="rId2"/>
          <a:stretch>
            <a:fillRect/>
          </a:stretch>
        </p:blipFill>
        <p:spPr>
          <a:xfrm>
            <a:off x="9743866" y="230188"/>
            <a:ext cx="2145978" cy="524301"/>
          </a:xfrm>
          <a:prstGeom prst="rect">
            <a:avLst/>
          </a:prstGeom>
        </p:spPr>
      </p:pic>
      <p:sp>
        <p:nvSpPr>
          <p:cNvPr id="2" name="Title 1">
            <a:extLst>
              <a:ext uri="{FF2B5EF4-FFF2-40B4-BE49-F238E27FC236}">
                <a16:creationId xmlns:a16="http://schemas.microsoft.com/office/drawing/2014/main" id="{516C55CD-FBF9-9758-D144-C786844E2540}"/>
              </a:ext>
            </a:extLst>
          </p:cNvPr>
          <p:cNvSpPr>
            <a:spLocks noGrp="1"/>
          </p:cNvSpPr>
          <p:nvPr>
            <p:ph type="title"/>
          </p:nvPr>
        </p:nvSpPr>
        <p:spPr>
          <a:xfrm>
            <a:off x="838200" y="1266816"/>
            <a:ext cx="10515600" cy="1325563"/>
          </a:xfrm>
        </p:spPr>
        <p:txBody>
          <a:bodyPr/>
          <a:lstStyle/>
          <a:p>
            <a:endParaRPr lang="en-GB"/>
          </a:p>
        </p:txBody>
      </p:sp>
      <p:sp>
        <p:nvSpPr>
          <p:cNvPr id="3" name="Content Placeholder 2">
            <a:extLst>
              <a:ext uri="{FF2B5EF4-FFF2-40B4-BE49-F238E27FC236}">
                <a16:creationId xmlns:a16="http://schemas.microsoft.com/office/drawing/2014/main" id="{E2919AB3-F5F4-6AF7-81A2-81C2D81A9EEA}"/>
              </a:ext>
            </a:extLst>
          </p:cNvPr>
          <p:cNvSpPr>
            <a:spLocks noGrp="1"/>
          </p:cNvSpPr>
          <p:nvPr>
            <p:ph idx="1"/>
          </p:nvPr>
        </p:nvSpPr>
        <p:spPr>
          <a:xfrm>
            <a:off x="838200" y="3104707"/>
            <a:ext cx="10515600" cy="3072256"/>
          </a:xfrm>
        </p:spPr>
        <p:txBody>
          <a:bodyPr/>
          <a:lstStyle/>
          <a:p>
            <a:endParaRPr lang="en-GB" dirty="0"/>
          </a:p>
        </p:txBody>
      </p:sp>
      <p:pic>
        <p:nvPicPr>
          <p:cNvPr id="5" name="Picture 4">
            <a:extLst>
              <a:ext uri="{FF2B5EF4-FFF2-40B4-BE49-F238E27FC236}">
                <a16:creationId xmlns:a16="http://schemas.microsoft.com/office/drawing/2014/main" id="{ED04BA2E-A82F-3611-0E92-8CCC884E73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029" y="6204852"/>
            <a:ext cx="11587942" cy="524301"/>
          </a:xfrm>
          <a:prstGeom prst="rect">
            <a:avLst/>
          </a:prstGeom>
        </p:spPr>
      </p:pic>
    </p:spTree>
    <p:extLst>
      <p:ext uri="{BB962C8B-B14F-4D97-AF65-F5344CB8AC3E}">
        <p14:creationId xmlns:p14="http://schemas.microsoft.com/office/powerpoint/2010/main" val="30078917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50DD1-3C5A-BDE7-EB54-D05A7A76801B}"/>
              </a:ext>
            </a:extLst>
          </p:cNvPr>
          <p:cNvSpPr>
            <a:spLocks noGrp="1"/>
          </p:cNvSpPr>
          <p:nvPr>
            <p:ph type="title"/>
          </p:nvPr>
        </p:nvSpPr>
        <p:spPr>
          <a:xfrm>
            <a:off x="417409" y="521360"/>
            <a:ext cx="9000056" cy="506546"/>
          </a:xfrm>
        </p:spPr>
        <p:txBody>
          <a:bodyPr>
            <a:normAutofit/>
          </a:bodyPr>
          <a:lstStyle/>
          <a:p>
            <a:r>
              <a:rPr lang="en-GB" sz="2400" b="1" dirty="0">
                <a:latin typeface="Aptos Display" panose="020B0004020202020204" pitchFamily="34" charset="0"/>
              </a:rPr>
              <a:t>Example of SEA in a Primary Care Setting: What has been changed?</a:t>
            </a:r>
          </a:p>
        </p:txBody>
      </p:sp>
      <p:pic>
        <p:nvPicPr>
          <p:cNvPr id="6" name="Picture 5">
            <a:extLst>
              <a:ext uri="{FF2B5EF4-FFF2-40B4-BE49-F238E27FC236}">
                <a16:creationId xmlns:a16="http://schemas.microsoft.com/office/drawing/2014/main" id="{0B6E17B1-2C83-CE3E-4151-E3B6EE05AFB4}"/>
              </a:ext>
            </a:extLst>
          </p:cNvPr>
          <p:cNvPicPr>
            <a:picLocks noChangeAspect="1"/>
          </p:cNvPicPr>
          <p:nvPr/>
        </p:nvPicPr>
        <p:blipFill>
          <a:blip r:embed="rId2"/>
          <a:stretch>
            <a:fillRect/>
          </a:stretch>
        </p:blipFill>
        <p:spPr>
          <a:xfrm>
            <a:off x="9753600" y="182230"/>
            <a:ext cx="2066723" cy="365792"/>
          </a:xfrm>
          <a:prstGeom prst="rect">
            <a:avLst/>
          </a:prstGeom>
        </p:spPr>
      </p:pic>
      <p:sp>
        <p:nvSpPr>
          <p:cNvPr id="11" name="TextBox 10">
            <a:extLst>
              <a:ext uri="{FF2B5EF4-FFF2-40B4-BE49-F238E27FC236}">
                <a16:creationId xmlns:a16="http://schemas.microsoft.com/office/drawing/2014/main" id="{1E3132D6-2A86-4153-363C-363404074FBD}"/>
              </a:ext>
            </a:extLst>
          </p:cNvPr>
          <p:cNvSpPr txBox="1"/>
          <p:nvPr/>
        </p:nvSpPr>
        <p:spPr>
          <a:xfrm>
            <a:off x="501353" y="942295"/>
            <a:ext cx="11478337" cy="3108543"/>
          </a:xfrm>
          <a:prstGeom prst="rect">
            <a:avLst/>
          </a:prstGeom>
          <a:noFill/>
        </p:spPr>
        <p:txBody>
          <a:bodyPr wrap="square">
            <a:spAutoFit/>
          </a:bodyPr>
          <a:lstStyle/>
          <a:p>
            <a:r>
              <a:rPr lang="en-GB" b="0" i="0" dirty="0">
                <a:solidFill>
                  <a:srgbClr val="1C1C1C"/>
                </a:solidFill>
                <a:effectLst/>
                <a:latin typeface="Aptos Display" panose="020B0004020202020204" pitchFamily="34" charset="0"/>
              </a:rPr>
              <a:t>During their next practice meeting, the team emphasized the seriousness of vaccination errors, including potential anaphylactic reactions and litigation risks. Following an investigation, they implemented several changes: </a:t>
            </a:r>
          </a:p>
          <a:p>
            <a:pPr marL="285750" indent="-285750">
              <a:buFont typeface="Wingdings" panose="05000000000000000000" pitchFamily="2" charset="2"/>
              <a:buChar char="ü"/>
            </a:pPr>
            <a:r>
              <a:rPr lang="en-GB" sz="2000" b="0" i="0" dirty="0">
                <a:solidFill>
                  <a:srgbClr val="1C1C1C"/>
                </a:solidFill>
                <a:effectLst/>
                <a:latin typeface="Aptos Display" panose="020B0004020202020204" pitchFamily="34" charset="0"/>
              </a:rPr>
              <a:t>A laminated checklist for the immunization clinic was created and added to the protocols and staff induction materials.</a:t>
            </a:r>
          </a:p>
          <a:p>
            <a:pPr marL="285750" indent="-285750">
              <a:buFont typeface="Wingdings" panose="05000000000000000000" pitchFamily="2" charset="2"/>
              <a:buChar char="ü"/>
            </a:pPr>
            <a:r>
              <a:rPr lang="en-GB" sz="2000" b="0" i="0" dirty="0">
                <a:solidFill>
                  <a:srgbClr val="1C1C1C"/>
                </a:solidFill>
                <a:effectLst/>
                <a:latin typeface="Aptos Display" panose="020B0004020202020204" pitchFamily="34" charset="0"/>
              </a:rPr>
              <a:t>A designated shelf was established for all childhood vaccinations in the fridge. </a:t>
            </a:r>
            <a:endParaRPr lang="en-GB" sz="2000" dirty="0">
              <a:solidFill>
                <a:srgbClr val="1C1C1C"/>
              </a:solidFill>
              <a:latin typeface="Aptos Display" panose="020B0004020202020204" pitchFamily="34" charset="0"/>
            </a:endParaRPr>
          </a:p>
          <a:p>
            <a:pPr marL="285750" indent="-285750">
              <a:buFont typeface="Wingdings" panose="05000000000000000000" pitchFamily="2" charset="2"/>
              <a:buChar char="ü"/>
            </a:pPr>
            <a:r>
              <a:rPr lang="en-GB" sz="2000" b="0" i="0" dirty="0">
                <a:solidFill>
                  <a:srgbClr val="1C1C1C"/>
                </a:solidFill>
                <a:effectLst/>
                <a:latin typeface="Aptos Display" panose="020B0004020202020204" pitchFamily="34" charset="0"/>
              </a:rPr>
              <a:t>Work surfaces were kept clean for better visibility of vaccines. </a:t>
            </a:r>
            <a:endParaRPr lang="en-GB" sz="2000" dirty="0">
              <a:solidFill>
                <a:srgbClr val="1C1C1C"/>
              </a:solidFill>
              <a:latin typeface="Aptos Display" panose="020B0004020202020204" pitchFamily="34" charset="0"/>
            </a:endParaRPr>
          </a:p>
          <a:p>
            <a:pPr marL="285750" indent="-285750">
              <a:buFont typeface="Wingdings" panose="05000000000000000000" pitchFamily="2" charset="2"/>
              <a:buChar char="ü"/>
            </a:pPr>
            <a:r>
              <a:rPr lang="en-GB" sz="2000" b="0" i="0" dirty="0">
                <a:solidFill>
                  <a:srgbClr val="1C1C1C"/>
                </a:solidFill>
                <a:effectLst/>
                <a:latin typeface="Aptos Display" panose="020B0004020202020204" pitchFamily="34" charset="0"/>
              </a:rPr>
              <a:t>Separate immunization clinics were introduced to allow more time for vaccinations and documentation. </a:t>
            </a:r>
          </a:p>
          <a:p>
            <a:pPr marL="285750" indent="-285750">
              <a:buFont typeface="Wingdings" panose="05000000000000000000" pitchFamily="2" charset="2"/>
              <a:buChar char="ü"/>
            </a:pPr>
            <a:r>
              <a:rPr lang="en-GB" sz="2000" b="0" i="0" dirty="0">
                <a:solidFill>
                  <a:srgbClr val="1C1C1C"/>
                </a:solidFill>
                <a:effectLst/>
                <a:latin typeface="Aptos Display" panose="020B0004020202020204" pitchFamily="34" charset="0"/>
              </a:rPr>
              <a:t>The senior GP Partner issued a letter of apology to the affected family, detailing the new immunisation system. </a:t>
            </a:r>
          </a:p>
          <a:p>
            <a:pPr marL="285750" indent="-285750">
              <a:buFont typeface="Wingdings" panose="05000000000000000000" pitchFamily="2" charset="2"/>
              <a:buChar char="ü"/>
            </a:pPr>
            <a:r>
              <a:rPr lang="en-GB" sz="2000" b="0" i="0" dirty="0">
                <a:solidFill>
                  <a:srgbClr val="1C1C1C"/>
                </a:solidFill>
                <a:effectLst/>
                <a:latin typeface="Aptos Display" panose="020B0004020202020204" pitchFamily="34" charset="0"/>
              </a:rPr>
              <a:t>The vaccination issue will be monitored in future SEA meetings to ensure that improvements are effective.</a:t>
            </a:r>
            <a:endParaRPr lang="en-GB" sz="2000" dirty="0">
              <a:latin typeface="Aptos Display" panose="020B0004020202020204" pitchFamily="34" charset="0"/>
            </a:endParaRPr>
          </a:p>
        </p:txBody>
      </p:sp>
      <p:sp>
        <p:nvSpPr>
          <p:cNvPr id="17" name="TextBox 16">
            <a:extLst>
              <a:ext uri="{FF2B5EF4-FFF2-40B4-BE49-F238E27FC236}">
                <a16:creationId xmlns:a16="http://schemas.microsoft.com/office/drawing/2014/main" id="{BA9AD130-69A7-E625-2E24-88F4D3C5D9D0}"/>
              </a:ext>
            </a:extLst>
          </p:cNvPr>
          <p:cNvSpPr txBox="1"/>
          <p:nvPr/>
        </p:nvSpPr>
        <p:spPr>
          <a:xfrm>
            <a:off x="436515" y="4207342"/>
            <a:ext cx="11318969" cy="2308324"/>
          </a:xfrm>
          <a:prstGeom prst="rect">
            <a:avLst/>
          </a:prstGeom>
          <a:noFill/>
        </p:spPr>
        <p:txBody>
          <a:bodyPr wrap="square">
            <a:spAutoFit/>
          </a:bodyPr>
          <a:lstStyle/>
          <a:p>
            <a:r>
              <a:rPr lang="en-GB" b="1" dirty="0">
                <a:latin typeface="Aptos Display" panose="020B0004020202020204" pitchFamily="34" charset="0"/>
              </a:rPr>
              <a:t>What was effective about this SEA?</a:t>
            </a:r>
          </a:p>
          <a:p>
            <a:pPr marL="285750" indent="-285750">
              <a:buFont typeface="Wingdings" panose="05000000000000000000" pitchFamily="2" charset="2"/>
              <a:buChar char="ü"/>
            </a:pPr>
            <a:r>
              <a:rPr lang="en-GB" dirty="0">
                <a:latin typeface="Aptos Display" panose="020B0004020202020204" pitchFamily="34" charset="0"/>
              </a:rPr>
              <a:t>The event was significant and warranted further analysis. </a:t>
            </a:r>
          </a:p>
          <a:p>
            <a:pPr marL="285750" indent="-285750">
              <a:buFont typeface="Wingdings" panose="05000000000000000000" pitchFamily="2" charset="2"/>
              <a:buChar char="ü"/>
            </a:pPr>
            <a:r>
              <a:rPr lang="en-GB" dirty="0">
                <a:latin typeface="Aptos Display" panose="020B0004020202020204" pitchFamily="34" charset="0"/>
              </a:rPr>
              <a:t>A clear description of the event, including individual roles and the setting, was provided. </a:t>
            </a:r>
          </a:p>
          <a:p>
            <a:pPr marL="285750" indent="-285750">
              <a:buFont typeface="Wingdings" panose="05000000000000000000" pitchFamily="2" charset="2"/>
              <a:buChar char="ü"/>
            </a:pPr>
            <a:r>
              <a:rPr lang="en-GB" dirty="0">
                <a:latin typeface="Aptos Display" panose="020B0004020202020204" pitchFamily="34" charset="0"/>
              </a:rPr>
              <a:t>The impact and potential consequences were clearly outlined, along with documented </a:t>
            </a:r>
          </a:p>
          <a:p>
            <a:r>
              <a:rPr lang="en-GB" dirty="0">
                <a:latin typeface="Aptos Display" panose="020B0004020202020204" pitchFamily="34" charset="0"/>
              </a:rPr>
              <a:t>       issues that contributed to the event. </a:t>
            </a:r>
          </a:p>
          <a:p>
            <a:pPr marL="285750" indent="-285750">
              <a:buFont typeface="Wingdings" panose="05000000000000000000" pitchFamily="2" charset="2"/>
              <a:buChar char="ü"/>
            </a:pPr>
            <a:r>
              <a:rPr lang="en-GB" dirty="0">
                <a:latin typeface="Aptos Display" panose="020B0004020202020204" pitchFamily="34" charset="0"/>
              </a:rPr>
              <a:t>The team's analysis showed thoughtful reflection and learning, informing future actions. </a:t>
            </a:r>
          </a:p>
          <a:p>
            <a:pPr marL="285750" indent="-285750">
              <a:buFont typeface="Wingdings" panose="05000000000000000000" pitchFamily="2" charset="2"/>
              <a:buChar char="ü"/>
            </a:pPr>
            <a:r>
              <a:rPr lang="en-GB" dirty="0">
                <a:latin typeface="Aptos Display" panose="020B0004020202020204" pitchFamily="34" charset="0"/>
              </a:rPr>
              <a:t>The implemented measures improve upon previous practices and should reduce the </a:t>
            </a:r>
          </a:p>
          <a:p>
            <a:r>
              <a:rPr lang="en-GB" dirty="0">
                <a:latin typeface="Aptos Display" panose="020B0004020202020204" pitchFamily="34" charset="0"/>
              </a:rPr>
              <a:t>      likelihood of a similar event occurring again.</a:t>
            </a:r>
          </a:p>
        </p:txBody>
      </p:sp>
      <p:pic>
        <p:nvPicPr>
          <p:cNvPr id="19" name="Picture 18">
            <a:extLst>
              <a:ext uri="{FF2B5EF4-FFF2-40B4-BE49-F238E27FC236}">
                <a16:creationId xmlns:a16="http://schemas.microsoft.com/office/drawing/2014/main" id="{68210832-31D8-52EA-57AE-700678C48412}"/>
              </a:ext>
            </a:extLst>
          </p:cNvPr>
          <p:cNvPicPr>
            <a:picLocks noChangeAspect="1"/>
          </p:cNvPicPr>
          <p:nvPr/>
        </p:nvPicPr>
        <p:blipFill>
          <a:blip r:embed="rId3"/>
          <a:stretch>
            <a:fillRect/>
          </a:stretch>
        </p:blipFill>
        <p:spPr>
          <a:xfrm>
            <a:off x="9097818" y="4969164"/>
            <a:ext cx="3094182" cy="1874401"/>
          </a:xfrm>
          <a:prstGeom prst="rect">
            <a:avLst/>
          </a:prstGeom>
        </p:spPr>
      </p:pic>
    </p:spTree>
    <p:extLst>
      <p:ext uri="{BB962C8B-B14F-4D97-AF65-F5344CB8AC3E}">
        <p14:creationId xmlns:p14="http://schemas.microsoft.com/office/powerpoint/2010/main" val="1295777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video game&#10;&#10;Description automatically generated with medium confidence">
            <a:extLst>
              <a:ext uri="{FF2B5EF4-FFF2-40B4-BE49-F238E27FC236}">
                <a16:creationId xmlns:a16="http://schemas.microsoft.com/office/drawing/2014/main" id="{311A4AA7-619C-3CAA-368D-D57AB1AAE1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64785" y="212736"/>
            <a:ext cx="2058099" cy="433215"/>
          </a:xfrm>
          <a:prstGeom prst="rect">
            <a:avLst/>
          </a:prstGeom>
        </p:spPr>
      </p:pic>
      <p:pic>
        <p:nvPicPr>
          <p:cNvPr id="14" name="Picture 13">
            <a:extLst>
              <a:ext uri="{FF2B5EF4-FFF2-40B4-BE49-F238E27FC236}">
                <a16:creationId xmlns:a16="http://schemas.microsoft.com/office/drawing/2014/main" id="{53CA4453-A9C3-357B-8BC3-23B827B727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029" y="6187136"/>
            <a:ext cx="11587942" cy="542017"/>
          </a:xfrm>
          <a:prstGeom prst="rect">
            <a:avLst/>
          </a:prstGeom>
        </p:spPr>
      </p:pic>
      <p:sp>
        <p:nvSpPr>
          <p:cNvPr id="6" name="AutoShape 2" descr="What Stock Photos, Royalty Free What Images | Depositphotos">
            <a:extLst>
              <a:ext uri="{FF2B5EF4-FFF2-40B4-BE49-F238E27FC236}">
                <a16:creationId xmlns:a16="http://schemas.microsoft.com/office/drawing/2014/main" id="{05E143EE-8E19-CD33-0222-6CDF84D810E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4" descr="Why Stock Photos, Royalty Free Why Images | Depositphotos">
            <a:extLst>
              <a:ext uri="{FF2B5EF4-FFF2-40B4-BE49-F238E27FC236}">
                <a16:creationId xmlns:a16="http://schemas.microsoft.com/office/drawing/2014/main" id="{2987ED72-7035-BAD8-1A93-EC8BCDF3BB1F}"/>
              </a:ext>
            </a:extLst>
          </p:cNvPr>
          <p:cNvSpPr>
            <a:spLocks noChangeAspect="1" noChangeArrowheads="1"/>
          </p:cNvSpPr>
          <p:nvPr/>
        </p:nvSpPr>
        <p:spPr bwMode="auto">
          <a:xfrm flipV="1">
            <a:off x="6096000" y="3733800"/>
            <a:ext cx="304800" cy="78786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TextBox 4">
            <a:extLst>
              <a:ext uri="{FF2B5EF4-FFF2-40B4-BE49-F238E27FC236}">
                <a16:creationId xmlns:a16="http://schemas.microsoft.com/office/drawing/2014/main" id="{D5E5A85A-8957-503F-1FA0-88F23E410852}"/>
              </a:ext>
            </a:extLst>
          </p:cNvPr>
          <p:cNvSpPr txBox="1"/>
          <p:nvPr/>
        </p:nvSpPr>
        <p:spPr>
          <a:xfrm>
            <a:off x="2783151" y="1130037"/>
            <a:ext cx="9039733" cy="707886"/>
          </a:xfrm>
          <a:prstGeom prst="rect">
            <a:avLst/>
          </a:prstGeom>
          <a:noFill/>
        </p:spPr>
        <p:txBody>
          <a:bodyPr wrap="square">
            <a:spAutoFit/>
          </a:bodyPr>
          <a:lstStyle/>
          <a:p>
            <a:r>
              <a:rPr lang="en-GB" sz="2000" dirty="0">
                <a:solidFill>
                  <a:srgbClr val="1C1C1C"/>
                </a:solidFill>
                <a:highlight>
                  <a:srgbClr val="FFFFFF"/>
                </a:highlight>
                <a:latin typeface="Aptos Black" panose="020B0004020202020204" pitchFamily="34" charset="0"/>
              </a:rPr>
              <a:t>S</a:t>
            </a:r>
            <a:r>
              <a:rPr lang="en-GB" sz="2000" b="0" i="0" dirty="0">
                <a:solidFill>
                  <a:srgbClr val="1C1C1C"/>
                </a:solidFill>
                <a:effectLst/>
                <a:highlight>
                  <a:srgbClr val="FFFFFF"/>
                </a:highlight>
                <a:latin typeface="Aptos Black" panose="020B0004020202020204" pitchFamily="34" charset="0"/>
              </a:rPr>
              <a:t>ome resources to consider for learning more about Significant Event Analysis </a:t>
            </a:r>
            <a:endParaRPr lang="en-GB" sz="2000" dirty="0">
              <a:latin typeface="Aptos Black" panose="020B0004020202020204" pitchFamily="34" charset="0"/>
            </a:endParaRPr>
          </a:p>
        </p:txBody>
      </p:sp>
      <p:sp>
        <p:nvSpPr>
          <p:cNvPr id="10" name="TextBox 9">
            <a:extLst>
              <a:ext uri="{FF2B5EF4-FFF2-40B4-BE49-F238E27FC236}">
                <a16:creationId xmlns:a16="http://schemas.microsoft.com/office/drawing/2014/main" id="{C4E57BB3-9A56-3E5A-D34C-92D42E5E444F}"/>
              </a:ext>
            </a:extLst>
          </p:cNvPr>
          <p:cNvSpPr txBox="1"/>
          <p:nvPr/>
        </p:nvSpPr>
        <p:spPr>
          <a:xfrm>
            <a:off x="815828" y="2000071"/>
            <a:ext cx="9813022" cy="2092881"/>
          </a:xfrm>
          <a:prstGeom prst="rect">
            <a:avLst/>
          </a:prstGeom>
          <a:noFill/>
        </p:spPr>
        <p:txBody>
          <a:bodyPr wrap="square">
            <a:spAutoFit/>
          </a:bodyPr>
          <a:lstStyle/>
          <a:p>
            <a:pPr marL="285750" indent="-285750">
              <a:buFont typeface="Arial" panose="020B0604020202020204" pitchFamily="34" charset="0"/>
              <a:buChar char="•"/>
            </a:pPr>
            <a:r>
              <a:rPr lang="en-GB" sz="1600" dirty="0">
                <a:latin typeface="Aptos Display" panose="020B0004020202020204" pitchFamily="34" charset="0"/>
                <a:hlinkClick r:id="rId4"/>
              </a:rPr>
              <a:t>CQC GP mythbuster 3: Significant event analysis (SEA)</a:t>
            </a:r>
            <a:endParaRPr lang="en-GB" sz="1600" dirty="0">
              <a:latin typeface="Aptos Display" panose="020B0004020202020204" pitchFamily="34" charset="0"/>
            </a:endParaRPr>
          </a:p>
          <a:p>
            <a:pPr marL="285750" indent="-285750">
              <a:buFont typeface="Arial" panose="020B0604020202020204" pitchFamily="34" charset="0"/>
              <a:buChar char="•"/>
            </a:pPr>
            <a:r>
              <a:rPr lang="en-GB" sz="1600" dirty="0">
                <a:latin typeface="Aptos Display" panose="020B0004020202020204" pitchFamily="34" charset="0"/>
                <a:hlinkClick r:id="rId5"/>
              </a:rPr>
              <a:t>CQC GP </a:t>
            </a:r>
            <a:r>
              <a:rPr lang="en-GB" sz="1600" dirty="0" err="1">
                <a:latin typeface="Aptos Display" panose="020B0004020202020204" pitchFamily="34" charset="0"/>
                <a:hlinkClick r:id="rId5"/>
              </a:rPr>
              <a:t>mythbuster</a:t>
            </a:r>
            <a:r>
              <a:rPr lang="en-GB" sz="1600" dirty="0">
                <a:latin typeface="Aptos Display" panose="020B0004020202020204" pitchFamily="34" charset="0"/>
                <a:hlinkClick r:id="rId5"/>
              </a:rPr>
              <a:t> 24: Recording patient safety events with the Learn from patient safety events (LFPSE) service</a:t>
            </a:r>
            <a:endParaRPr lang="en-GB" sz="1600" dirty="0">
              <a:latin typeface="Aptos Display" panose="020B0004020202020204" pitchFamily="34" charset="0"/>
            </a:endParaRPr>
          </a:p>
          <a:p>
            <a:r>
              <a:rPr lang="en-GB" sz="1600" dirty="0">
                <a:latin typeface="Aptos Display" panose="020B0004020202020204" pitchFamily="34" charset="0"/>
              </a:rPr>
              <a:t> </a:t>
            </a:r>
          </a:p>
          <a:p>
            <a:r>
              <a:rPr lang="en-GB" sz="1600" dirty="0">
                <a:latin typeface="Aptos Display" panose="020B0004020202020204" pitchFamily="34" charset="0"/>
              </a:rPr>
              <a:t>Please check the following links for sample SEA analysis and investigations.</a:t>
            </a:r>
          </a:p>
          <a:p>
            <a:pPr marL="285750" indent="-285750">
              <a:buFont typeface="Arial" panose="020B0604020202020204" pitchFamily="34" charset="0"/>
              <a:buChar char="•"/>
            </a:pPr>
            <a:r>
              <a:rPr lang="en-GB" sz="1600" dirty="0">
                <a:latin typeface="Aptos Display" panose="020B0004020202020204" pitchFamily="34" charset="0"/>
                <a:hlinkClick r:id="rId6"/>
              </a:rPr>
              <a:t>NHSE Primary Care Patient Safety Strategy</a:t>
            </a:r>
            <a:r>
              <a:rPr lang="en-GB" sz="1600" dirty="0">
                <a:latin typeface="Aptos Display" panose="020B0004020202020204" pitchFamily="34" charset="0"/>
              </a:rPr>
              <a:t> </a:t>
            </a:r>
          </a:p>
          <a:p>
            <a:pPr marL="285750" indent="-285750">
              <a:buFont typeface="Arial" panose="020B0604020202020204" pitchFamily="34" charset="0"/>
              <a:buChar char="•"/>
            </a:pPr>
            <a:r>
              <a:rPr lang="en-GB" sz="1600" dirty="0">
                <a:latin typeface="Aptos Display" panose="020B0004020202020204" pitchFamily="34" charset="0"/>
                <a:hlinkClick r:id="rId7"/>
              </a:rPr>
              <a:t>RCGP Quick guide: Significant event analysis</a:t>
            </a:r>
            <a:r>
              <a:rPr lang="en-GB" sz="1600" dirty="0">
                <a:latin typeface="Aptos Display" panose="020B0004020202020204" pitchFamily="34" charset="0"/>
              </a:rPr>
              <a:t> </a:t>
            </a:r>
          </a:p>
          <a:p>
            <a:pPr marL="285750" indent="-285750">
              <a:buFont typeface="Arial" panose="020B0604020202020204" pitchFamily="34" charset="0"/>
              <a:buChar char="•"/>
            </a:pPr>
            <a:r>
              <a:rPr lang="en-GB" sz="1600" dirty="0">
                <a:latin typeface="Aptos Display" panose="020B0004020202020204" pitchFamily="34" charset="0"/>
                <a:hlinkClick r:id="rId8"/>
              </a:rPr>
              <a:t>Significant Event Analysis Guidance for Primary Care Teams</a:t>
            </a:r>
            <a:endParaRPr lang="en-GB" sz="1600" dirty="0">
              <a:latin typeface="Aptos Display" panose="020B0004020202020204" pitchFamily="34" charset="0"/>
            </a:endParaRPr>
          </a:p>
          <a:p>
            <a:pPr marL="285750" indent="-285750">
              <a:buFont typeface="Arial" panose="020B0604020202020204" pitchFamily="34" charset="0"/>
              <a:buChar char="•"/>
            </a:pPr>
            <a:r>
              <a:rPr lang="en-GB" sz="1600" dirty="0">
                <a:latin typeface="Aptos Display" panose="020B0004020202020204" pitchFamily="34" charset="0"/>
                <a:hlinkClick r:id="rId9"/>
              </a:rPr>
              <a:t>Tableau: Root cause analysis explained with examples and methods</a:t>
            </a:r>
            <a:r>
              <a:rPr lang="en-GB" dirty="0">
                <a:latin typeface="Aptos Display" panose="020B0004020202020204" pitchFamily="34" charset="0"/>
                <a:hlinkClick r:id="rId9"/>
              </a:rPr>
              <a:t> </a:t>
            </a:r>
            <a:endParaRPr lang="en-GB" dirty="0">
              <a:latin typeface="Aptos Display" panose="020B0004020202020204" pitchFamily="34" charset="0"/>
            </a:endParaRPr>
          </a:p>
        </p:txBody>
      </p:sp>
      <p:sp>
        <p:nvSpPr>
          <p:cNvPr id="13" name="TextBox 12">
            <a:extLst>
              <a:ext uri="{FF2B5EF4-FFF2-40B4-BE49-F238E27FC236}">
                <a16:creationId xmlns:a16="http://schemas.microsoft.com/office/drawing/2014/main" id="{2D1EC09E-E07E-5D97-C713-21A5CCBFEC42}"/>
              </a:ext>
            </a:extLst>
          </p:cNvPr>
          <p:cNvSpPr txBox="1"/>
          <p:nvPr/>
        </p:nvSpPr>
        <p:spPr>
          <a:xfrm>
            <a:off x="551575" y="4167441"/>
            <a:ext cx="8934258" cy="1754326"/>
          </a:xfrm>
          <a:prstGeom prst="rect">
            <a:avLst/>
          </a:prstGeom>
          <a:noFill/>
        </p:spPr>
        <p:txBody>
          <a:bodyPr wrap="square">
            <a:spAutoFit/>
          </a:bodyPr>
          <a:lstStyle/>
          <a:p>
            <a:r>
              <a:rPr lang="en-GB" dirty="0">
                <a:latin typeface="Aptos Display" panose="020B0004020202020204" pitchFamily="34" charset="0"/>
              </a:rPr>
              <a:t>If support is required in facilitating or completing a team-based SEA meeting. Please contact the quality team:</a:t>
            </a:r>
          </a:p>
          <a:p>
            <a:pPr marL="285750" indent="-285750">
              <a:buFont typeface="Wingdings" panose="05000000000000000000" pitchFamily="2" charset="2"/>
              <a:buChar char="v"/>
            </a:pPr>
            <a:r>
              <a:rPr lang="en-GB" dirty="0">
                <a:latin typeface="Aptos Display" panose="020B0004020202020204" pitchFamily="34" charset="0"/>
              </a:rPr>
              <a:t>Emily Woodward-Stammers – North practices link</a:t>
            </a:r>
          </a:p>
          <a:p>
            <a:pPr lvl="1"/>
            <a:r>
              <a:rPr lang="en-GB" dirty="0">
                <a:latin typeface="Aptos Display" panose="020B0004020202020204" pitchFamily="34" charset="0"/>
                <a:hlinkClick r:id="rId10"/>
              </a:rPr>
              <a:t>e.woodward-stammers@nhs.net</a:t>
            </a:r>
            <a:r>
              <a:rPr lang="en-GB" dirty="0">
                <a:latin typeface="Aptos Display" panose="020B0004020202020204" pitchFamily="34" charset="0"/>
              </a:rPr>
              <a:t> </a:t>
            </a:r>
          </a:p>
          <a:p>
            <a:pPr marL="285750" indent="-285750">
              <a:buFont typeface="Wingdings" panose="05000000000000000000" pitchFamily="2" charset="2"/>
              <a:buChar char="v"/>
            </a:pPr>
            <a:r>
              <a:rPr lang="en-GB" dirty="0">
                <a:latin typeface="Aptos Display" panose="020B0004020202020204" pitchFamily="34" charset="0"/>
              </a:rPr>
              <a:t>Mary Rose Cabildo - South Practices link</a:t>
            </a:r>
          </a:p>
          <a:p>
            <a:pPr lvl="1"/>
            <a:r>
              <a:rPr lang="en-GB" dirty="0">
                <a:latin typeface="Aptos Display" panose="020B0004020202020204" pitchFamily="34" charset="0"/>
                <a:hlinkClick r:id="rId11"/>
              </a:rPr>
              <a:t>maryrose.cabildo1@nhs.net</a:t>
            </a:r>
            <a:r>
              <a:rPr lang="en-GB" dirty="0">
                <a:latin typeface="Aptos Display" panose="020B0004020202020204" pitchFamily="34" charset="0"/>
              </a:rPr>
              <a:t>  </a:t>
            </a:r>
          </a:p>
        </p:txBody>
      </p:sp>
      <p:pic>
        <p:nvPicPr>
          <p:cNvPr id="15" name="Picture 14">
            <a:extLst>
              <a:ext uri="{FF2B5EF4-FFF2-40B4-BE49-F238E27FC236}">
                <a16:creationId xmlns:a16="http://schemas.microsoft.com/office/drawing/2014/main" id="{FCFD46B0-DC35-54C6-61F2-549F4BC3FDDA}"/>
              </a:ext>
            </a:extLst>
          </p:cNvPr>
          <p:cNvPicPr>
            <a:picLocks noChangeAspect="1"/>
          </p:cNvPicPr>
          <p:nvPr/>
        </p:nvPicPr>
        <p:blipFill>
          <a:blip r:embed="rId12"/>
          <a:stretch>
            <a:fillRect/>
          </a:stretch>
        </p:blipFill>
        <p:spPr>
          <a:xfrm>
            <a:off x="9186729" y="3901292"/>
            <a:ext cx="2636155" cy="2167647"/>
          </a:xfrm>
          <a:prstGeom prst="rect">
            <a:avLst/>
          </a:prstGeom>
        </p:spPr>
      </p:pic>
      <p:pic>
        <p:nvPicPr>
          <p:cNvPr id="16" name="Picture 15">
            <a:extLst>
              <a:ext uri="{FF2B5EF4-FFF2-40B4-BE49-F238E27FC236}">
                <a16:creationId xmlns:a16="http://schemas.microsoft.com/office/drawing/2014/main" id="{5F8B8A27-7C83-5820-DC42-8A04835EA984}"/>
              </a:ext>
            </a:extLst>
          </p:cNvPr>
          <p:cNvPicPr>
            <a:picLocks noChangeAspect="1"/>
          </p:cNvPicPr>
          <p:nvPr/>
        </p:nvPicPr>
        <p:blipFill>
          <a:blip r:embed="rId13"/>
          <a:stretch>
            <a:fillRect/>
          </a:stretch>
        </p:blipFill>
        <p:spPr>
          <a:xfrm>
            <a:off x="0" y="32843"/>
            <a:ext cx="2847975" cy="1600200"/>
          </a:xfrm>
          <a:prstGeom prst="rect">
            <a:avLst/>
          </a:prstGeom>
        </p:spPr>
      </p:pic>
    </p:spTree>
    <p:extLst>
      <p:ext uri="{BB962C8B-B14F-4D97-AF65-F5344CB8AC3E}">
        <p14:creationId xmlns:p14="http://schemas.microsoft.com/office/powerpoint/2010/main" val="1693992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lose-up of a question mark&#10;&#10;Description automatically generated">
            <a:extLst>
              <a:ext uri="{FF2B5EF4-FFF2-40B4-BE49-F238E27FC236}">
                <a16:creationId xmlns:a16="http://schemas.microsoft.com/office/drawing/2014/main" id="{A1952BE0-1A82-5126-B7C4-F6A22E9D3FDD}"/>
              </a:ext>
            </a:extLst>
          </p:cNvPr>
          <p:cNvPicPr>
            <a:picLocks noChangeAspect="1"/>
          </p:cNvPicPr>
          <p:nvPr/>
        </p:nvPicPr>
        <p:blipFill>
          <a:blip r:embed="rId2"/>
          <a:stretch>
            <a:fillRect/>
          </a:stretch>
        </p:blipFill>
        <p:spPr>
          <a:xfrm>
            <a:off x="145103" y="140927"/>
            <a:ext cx="2150623" cy="1207008"/>
          </a:xfrm>
          <a:prstGeom prst="rect">
            <a:avLst/>
          </a:prstGeom>
        </p:spPr>
      </p:pic>
      <p:pic>
        <p:nvPicPr>
          <p:cNvPr id="7" name="Picture 6" descr="A screenshot of a video game&#10;&#10;Description automatically generated with medium confidence">
            <a:extLst>
              <a:ext uri="{FF2B5EF4-FFF2-40B4-BE49-F238E27FC236}">
                <a16:creationId xmlns:a16="http://schemas.microsoft.com/office/drawing/2014/main" id="{311A4AA7-619C-3CAA-368D-D57AB1AAE1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72261" y="212737"/>
            <a:ext cx="2150623" cy="542016"/>
          </a:xfrm>
          <a:prstGeom prst="rect">
            <a:avLst/>
          </a:prstGeom>
        </p:spPr>
      </p:pic>
      <p:pic>
        <p:nvPicPr>
          <p:cNvPr id="14" name="Picture 13">
            <a:extLst>
              <a:ext uri="{FF2B5EF4-FFF2-40B4-BE49-F238E27FC236}">
                <a16:creationId xmlns:a16="http://schemas.microsoft.com/office/drawing/2014/main" id="{53CA4453-A9C3-357B-8BC3-23B827B727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2029" y="6488723"/>
            <a:ext cx="11587942" cy="240430"/>
          </a:xfrm>
          <a:prstGeom prst="rect">
            <a:avLst/>
          </a:prstGeom>
        </p:spPr>
      </p:pic>
      <p:sp>
        <p:nvSpPr>
          <p:cNvPr id="3" name="TextBox 2">
            <a:extLst>
              <a:ext uri="{FF2B5EF4-FFF2-40B4-BE49-F238E27FC236}">
                <a16:creationId xmlns:a16="http://schemas.microsoft.com/office/drawing/2014/main" id="{8FD6E39F-1D61-6E65-1821-D06DB5652813}"/>
              </a:ext>
            </a:extLst>
          </p:cNvPr>
          <p:cNvSpPr txBox="1"/>
          <p:nvPr/>
        </p:nvSpPr>
        <p:spPr>
          <a:xfrm>
            <a:off x="2207803" y="643856"/>
            <a:ext cx="6828819" cy="584775"/>
          </a:xfrm>
          <a:prstGeom prst="rect">
            <a:avLst/>
          </a:prstGeom>
          <a:noFill/>
        </p:spPr>
        <p:txBody>
          <a:bodyPr wrap="square">
            <a:spAutoFit/>
          </a:bodyPr>
          <a:lstStyle/>
          <a:p>
            <a:r>
              <a:rPr lang="en-GB" sz="3200" dirty="0">
                <a:latin typeface="Aptos Black" panose="020F0502020204030204" pitchFamily="34" charset="0"/>
              </a:rPr>
              <a:t>Significant Event Analysis (SEA)</a:t>
            </a:r>
          </a:p>
        </p:txBody>
      </p:sp>
      <p:sp>
        <p:nvSpPr>
          <p:cNvPr id="6" name="AutoShape 2" descr="What Stock Photos, Royalty Free What Images | Depositphotos">
            <a:extLst>
              <a:ext uri="{FF2B5EF4-FFF2-40B4-BE49-F238E27FC236}">
                <a16:creationId xmlns:a16="http://schemas.microsoft.com/office/drawing/2014/main" id="{05E143EE-8E19-CD33-0222-6CDF84D810E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4" descr="Why Stock Photos, Royalty Free Why Images | Depositphotos">
            <a:extLst>
              <a:ext uri="{FF2B5EF4-FFF2-40B4-BE49-F238E27FC236}">
                <a16:creationId xmlns:a16="http://schemas.microsoft.com/office/drawing/2014/main" id="{2987ED72-7035-BAD8-1A93-EC8BCDF3BB1F}"/>
              </a:ext>
            </a:extLst>
          </p:cNvPr>
          <p:cNvSpPr>
            <a:spLocks noChangeAspect="1" noChangeArrowheads="1"/>
          </p:cNvSpPr>
          <p:nvPr/>
        </p:nvSpPr>
        <p:spPr bwMode="auto">
          <a:xfrm flipV="1">
            <a:off x="6096000" y="3733800"/>
            <a:ext cx="304800" cy="78786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TextBox 14">
            <a:extLst>
              <a:ext uri="{FF2B5EF4-FFF2-40B4-BE49-F238E27FC236}">
                <a16:creationId xmlns:a16="http://schemas.microsoft.com/office/drawing/2014/main" id="{4764E45E-AD6F-4D9C-1F65-D07D3B7F85BE}"/>
              </a:ext>
            </a:extLst>
          </p:cNvPr>
          <p:cNvSpPr txBox="1"/>
          <p:nvPr/>
        </p:nvSpPr>
        <p:spPr>
          <a:xfrm>
            <a:off x="385828" y="2750271"/>
            <a:ext cx="11242055" cy="646331"/>
          </a:xfrm>
          <a:prstGeom prst="rect">
            <a:avLst/>
          </a:prstGeom>
          <a:noFill/>
        </p:spPr>
        <p:txBody>
          <a:bodyPr wrap="square">
            <a:spAutoFit/>
          </a:bodyPr>
          <a:lstStyle/>
          <a:p>
            <a:r>
              <a:rPr lang="en-GB" dirty="0">
                <a:latin typeface="Aptos Display" panose="020B0004020202020204" pitchFamily="34" charset="0"/>
              </a:rPr>
              <a:t>Examples of significant events can be very wide-ranging and can </a:t>
            </a:r>
            <a:r>
              <a:rPr lang="en-GB" b="1" dirty="0">
                <a:latin typeface="Aptos Display" panose="020B0004020202020204" pitchFamily="34" charset="0"/>
              </a:rPr>
              <a:t>reflect good </a:t>
            </a:r>
            <a:r>
              <a:rPr lang="en-GB" dirty="0">
                <a:latin typeface="Aptos Display" panose="020B0004020202020204" pitchFamily="34" charset="0"/>
              </a:rPr>
              <a:t>as well as </a:t>
            </a:r>
            <a:r>
              <a:rPr lang="en-GB" b="1" dirty="0">
                <a:latin typeface="Aptos Display" panose="020B0004020202020204" pitchFamily="34" charset="0"/>
              </a:rPr>
              <a:t>poor practice</a:t>
            </a:r>
            <a:r>
              <a:rPr lang="en-GB" dirty="0">
                <a:latin typeface="Aptos Display" panose="020B0004020202020204" pitchFamily="34" charset="0"/>
              </a:rPr>
              <a:t>. </a:t>
            </a:r>
          </a:p>
          <a:p>
            <a:r>
              <a:rPr lang="en-GB" dirty="0">
                <a:latin typeface="Aptos Display" panose="020B0004020202020204" pitchFamily="34" charset="0"/>
              </a:rPr>
              <a:t>Examples could include:</a:t>
            </a:r>
          </a:p>
        </p:txBody>
      </p:sp>
      <p:sp>
        <p:nvSpPr>
          <p:cNvPr id="16" name="TextBox 15">
            <a:extLst>
              <a:ext uri="{FF2B5EF4-FFF2-40B4-BE49-F238E27FC236}">
                <a16:creationId xmlns:a16="http://schemas.microsoft.com/office/drawing/2014/main" id="{2C455ED3-C5B8-B19C-B4E4-C09CB608DB8F}"/>
              </a:ext>
            </a:extLst>
          </p:cNvPr>
          <p:cNvSpPr txBox="1"/>
          <p:nvPr/>
        </p:nvSpPr>
        <p:spPr>
          <a:xfrm>
            <a:off x="452804" y="3365824"/>
            <a:ext cx="5566996" cy="3139321"/>
          </a:xfrm>
          <a:prstGeom prst="rect">
            <a:avLst/>
          </a:prstGeom>
          <a:noFill/>
        </p:spPr>
        <p:txBody>
          <a:bodyPr wrap="square">
            <a:spAutoFit/>
          </a:bodyPr>
          <a:lstStyle/>
          <a:p>
            <a:pPr marL="285750" indent="-285750">
              <a:buFont typeface="Wingdings" panose="05000000000000000000" pitchFamily="2" charset="2"/>
              <a:buChar char="§"/>
            </a:pPr>
            <a:r>
              <a:rPr lang="en-GB" dirty="0">
                <a:latin typeface="Aptos Display" panose="020B0004020202020204" pitchFamily="34" charset="0"/>
              </a:rPr>
              <a:t>Any incident of actual or possible injury to patient.</a:t>
            </a:r>
          </a:p>
          <a:p>
            <a:pPr marL="285750" indent="-285750">
              <a:buFont typeface="Wingdings" panose="05000000000000000000" pitchFamily="2" charset="2"/>
              <a:buChar char="§"/>
            </a:pPr>
            <a:r>
              <a:rPr lang="en-GB" dirty="0">
                <a:latin typeface="Aptos Display" panose="020B0004020202020204" pitchFamily="34" charset="0"/>
              </a:rPr>
              <a:t>Any injury sustained by a member of staff at work.</a:t>
            </a:r>
          </a:p>
          <a:p>
            <a:pPr marL="285750" indent="-285750">
              <a:buFont typeface="Wingdings" panose="05000000000000000000" pitchFamily="2" charset="2"/>
              <a:buChar char="§"/>
            </a:pPr>
            <a:r>
              <a:rPr lang="en-GB" dirty="0">
                <a:latin typeface="Aptos Display" panose="020B0004020202020204" pitchFamily="34" charset="0"/>
              </a:rPr>
              <a:t>Any near misses.</a:t>
            </a:r>
          </a:p>
          <a:p>
            <a:pPr marL="285750" indent="-285750">
              <a:buFont typeface="Wingdings" panose="05000000000000000000" pitchFamily="2" charset="2"/>
              <a:buChar char="§"/>
            </a:pPr>
            <a:r>
              <a:rPr lang="en-GB" dirty="0">
                <a:latin typeface="Aptos Display" panose="020B0004020202020204" pitchFamily="34" charset="0"/>
              </a:rPr>
              <a:t>Mediation errors/issues i.e. prescribing error</a:t>
            </a:r>
          </a:p>
          <a:p>
            <a:pPr marL="285750" indent="-285750">
              <a:buFont typeface="Wingdings" panose="05000000000000000000" pitchFamily="2" charset="2"/>
              <a:buChar char="§"/>
            </a:pPr>
            <a:r>
              <a:rPr lang="en-GB" dirty="0">
                <a:latin typeface="Aptos Display" panose="020B0004020202020204" pitchFamily="34" charset="0"/>
              </a:rPr>
              <a:t>Death on the premises.</a:t>
            </a:r>
          </a:p>
          <a:p>
            <a:pPr marL="285750" indent="-285750">
              <a:buFont typeface="Wingdings" panose="05000000000000000000" pitchFamily="2" charset="2"/>
              <a:buChar char="§"/>
            </a:pPr>
            <a:r>
              <a:rPr lang="en-GB" dirty="0">
                <a:latin typeface="Aptos Display" panose="020B0004020202020204" pitchFamily="34" charset="0"/>
              </a:rPr>
              <a:t>New cancer diagnoses.</a:t>
            </a:r>
          </a:p>
          <a:p>
            <a:pPr marL="285750" indent="-285750">
              <a:buFont typeface="Wingdings" panose="05000000000000000000" pitchFamily="2" charset="2"/>
              <a:buChar char="§"/>
            </a:pPr>
            <a:r>
              <a:rPr lang="en-GB" dirty="0">
                <a:latin typeface="Aptos Display" panose="020B0004020202020204" pitchFamily="34" charset="0"/>
              </a:rPr>
              <a:t>Deaths where terminal care has taken place at home.</a:t>
            </a:r>
          </a:p>
          <a:p>
            <a:pPr marL="285750" indent="-285750">
              <a:buFont typeface="Wingdings" panose="05000000000000000000" pitchFamily="2" charset="2"/>
              <a:buChar char="§"/>
            </a:pPr>
            <a:r>
              <a:rPr lang="en-GB" dirty="0">
                <a:latin typeface="Aptos Display" panose="020B0004020202020204" pitchFamily="34" charset="0"/>
              </a:rPr>
              <a:t>Suicides</a:t>
            </a:r>
          </a:p>
          <a:p>
            <a:pPr marL="285750" indent="-285750">
              <a:buFont typeface="Wingdings" panose="05000000000000000000" pitchFamily="2" charset="2"/>
              <a:buChar char="§"/>
            </a:pPr>
            <a:r>
              <a:rPr lang="en-GB" dirty="0">
                <a:latin typeface="Aptos Display" panose="020B0004020202020204" pitchFamily="34" charset="0"/>
              </a:rPr>
              <a:t>Mental health act admissions</a:t>
            </a:r>
          </a:p>
          <a:p>
            <a:pPr marL="285750" indent="-285750">
              <a:buFont typeface="Wingdings" panose="05000000000000000000" pitchFamily="2" charset="2"/>
              <a:buChar char="§"/>
            </a:pPr>
            <a:r>
              <a:rPr lang="en-GB" dirty="0">
                <a:latin typeface="Aptos Display" panose="020B0004020202020204" pitchFamily="34" charset="0"/>
              </a:rPr>
              <a:t>Health and safety issues or incidents including fire, theft and vandalism, equipment or computer failure</a:t>
            </a:r>
          </a:p>
        </p:txBody>
      </p:sp>
      <p:sp>
        <p:nvSpPr>
          <p:cNvPr id="18" name="TextBox 17">
            <a:extLst>
              <a:ext uri="{FF2B5EF4-FFF2-40B4-BE49-F238E27FC236}">
                <a16:creationId xmlns:a16="http://schemas.microsoft.com/office/drawing/2014/main" id="{607AD8DC-1894-F0D8-7237-800D5B8BD7F1}"/>
              </a:ext>
            </a:extLst>
          </p:cNvPr>
          <p:cNvSpPr txBox="1"/>
          <p:nvPr/>
        </p:nvSpPr>
        <p:spPr>
          <a:xfrm>
            <a:off x="6096000" y="3315033"/>
            <a:ext cx="5239851" cy="3139321"/>
          </a:xfrm>
          <a:prstGeom prst="rect">
            <a:avLst/>
          </a:prstGeom>
          <a:noFill/>
        </p:spPr>
        <p:txBody>
          <a:bodyPr wrap="square">
            <a:spAutoFit/>
          </a:bodyPr>
          <a:lstStyle/>
          <a:p>
            <a:pPr marL="285750" indent="-285750">
              <a:buFont typeface="Wingdings" panose="05000000000000000000" pitchFamily="2" charset="2"/>
              <a:buChar char="§"/>
            </a:pPr>
            <a:r>
              <a:rPr lang="en-GB" dirty="0"/>
              <a:t>Child protection cases</a:t>
            </a:r>
          </a:p>
          <a:p>
            <a:pPr marL="285750" indent="-285750">
              <a:buFont typeface="Wingdings" panose="05000000000000000000" pitchFamily="2" charset="2"/>
              <a:buChar char="§"/>
            </a:pPr>
            <a:r>
              <a:rPr lang="en-GB" dirty="0"/>
              <a:t>Inaccurate or incomplete medical records</a:t>
            </a:r>
          </a:p>
          <a:p>
            <a:pPr marL="285750" indent="-285750">
              <a:buFont typeface="Wingdings" panose="05000000000000000000" pitchFamily="2" charset="2"/>
              <a:buChar char="§"/>
            </a:pPr>
            <a:r>
              <a:rPr lang="en-GB" dirty="0"/>
              <a:t>Coping with a staffing crisis</a:t>
            </a:r>
          </a:p>
          <a:p>
            <a:pPr marL="285750" indent="-285750">
              <a:buFont typeface="Wingdings" panose="05000000000000000000" pitchFamily="2" charset="2"/>
              <a:buChar char="§"/>
            </a:pPr>
            <a:r>
              <a:rPr lang="en-GB" dirty="0"/>
              <a:t>Compliments and complaints received by the practice</a:t>
            </a:r>
          </a:p>
          <a:p>
            <a:pPr marL="285750" indent="-285750">
              <a:buFont typeface="Wingdings" panose="05000000000000000000" pitchFamily="2" charset="2"/>
              <a:buChar char="§"/>
            </a:pPr>
            <a:r>
              <a:rPr lang="en-GB" dirty="0"/>
              <a:t>Breaches of confidentiality</a:t>
            </a:r>
          </a:p>
          <a:p>
            <a:pPr marL="285750" indent="-285750">
              <a:buFont typeface="Wingdings" panose="05000000000000000000" pitchFamily="2" charset="2"/>
              <a:buChar char="§"/>
            </a:pPr>
            <a:r>
              <a:rPr lang="en-GB" dirty="0"/>
              <a:t>Sudden unexpected death or hospitalisation</a:t>
            </a:r>
          </a:p>
          <a:p>
            <a:pPr marL="285750" indent="-285750">
              <a:buFont typeface="Wingdings" panose="05000000000000000000" pitchFamily="2" charset="2"/>
              <a:buChar char="§"/>
            </a:pPr>
            <a:r>
              <a:rPr lang="en-GB" dirty="0"/>
              <a:t>An unsent referral letter</a:t>
            </a:r>
          </a:p>
          <a:p>
            <a:pPr marL="285750" indent="-285750">
              <a:buFont typeface="Wingdings" panose="05000000000000000000" pitchFamily="2" charset="2"/>
              <a:buChar char="§"/>
            </a:pPr>
            <a:r>
              <a:rPr lang="en-GB" dirty="0"/>
              <a:t>Delayed or missed diagnosis</a:t>
            </a:r>
          </a:p>
          <a:p>
            <a:pPr marL="285750" indent="-285750">
              <a:buFont typeface="Wingdings" panose="05000000000000000000" pitchFamily="2" charset="2"/>
              <a:buChar char="§"/>
            </a:pPr>
            <a:r>
              <a:rPr lang="en-GB" dirty="0"/>
              <a:t>Referral difficulties</a:t>
            </a:r>
          </a:p>
          <a:p>
            <a:pPr marL="285750" indent="-285750">
              <a:buFont typeface="Wingdings" panose="05000000000000000000" pitchFamily="2" charset="2"/>
              <a:buChar char="§"/>
            </a:pPr>
            <a:r>
              <a:rPr lang="en-GB" dirty="0"/>
              <a:t>Failure in message handling</a:t>
            </a:r>
          </a:p>
        </p:txBody>
      </p:sp>
      <p:graphicFrame>
        <p:nvGraphicFramePr>
          <p:cNvPr id="21" name="TextBox 4">
            <a:extLst>
              <a:ext uri="{FF2B5EF4-FFF2-40B4-BE49-F238E27FC236}">
                <a16:creationId xmlns:a16="http://schemas.microsoft.com/office/drawing/2014/main" id="{CF6A9850-4271-5B0B-AB4F-0103878855CF}"/>
              </a:ext>
            </a:extLst>
          </p:cNvPr>
          <p:cNvGraphicFramePr/>
          <p:nvPr>
            <p:extLst>
              <p:ext uri="{D42A27DB-BD31-4B8C-83A1-F6EECF244321}">
                <p14:modId xmlns:p14="http://schemas.microsoft.com/office/powerpoint/2010/main" val="1446361983"/>
              </p:ext>
            </p:extLst>
          </p:nvPr>
        </p:nvGraphicFramePr>
        <p:xfrm>
          <a:off x="340104" y="1211388"/>
          <a:ext cx="11287779" cy="153888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06933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1952BE0-1A82-5126-B7C4-F6A22E9D3FDD}"/>
              </a:ext>
            </a:extLst>
          </p:cNvPr>
          <p:cNvPicPr>
            <a:picLocks noChangeAspect="1"/>
          </p:cNvPicPr>
          <p:nvPr/>
        </p:nvPicPr>
        <p:blipFill>
          <a:blip r:embed="rId3"/>
          <a:stretch>
            <a:fillRect/>
          </a:stretch>
        </p:blipFill>
        <p:spPr>
          <a:xfrm>
            <a:off x="0" y="0"/>
            <a:ext cx="2150623" cy="1207008"/>
          </a:xfrm>
          <a:prstGeom prst="rect">
            <a:avLst/>
          </a:prstGeom>
        </p:spPr>
      </p:pic>
      <p:pic>
        <p:nvPicPr>
          <p:cNvPr id="7" name="Picture 6" descr="A screenshot of a video game&#10;&#10;Description automatically generated with medium confidence">
            <a:extLst>
              <a:ext uri="{FF2B5EF4-FFF2-40B4-BE49-F238E27FC236}">
                <a16:creationId xmlns:a16="http://schemas.microsoft.com/office/drawing/2014/main" id="{311A4AA7-619C-3CAA-368D-D57AB1AAE1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72261" y="212737"/>
            <a:ext cx="2150623" cy="523220"/>
          </a:xfrm>
          <a:prstGeom prst="rect">
            <a:avLst/>
          </a:prstGeom>
        </p:spPr>
      </p:pic>
      <p:sp>
        <p:nvSpPr>
          <p:cNvPr id="3" name="TextBox 2">
            <a:extLst>
              <a:ext uri="{FF2B5EF4-FFF2-40B4-BE49-F238E27FC236}">
                <a16:creationId xmlns:a16="http://schemas.microsoft.com/office/drawing/2014/main" id="{8FD6E39F-1D61-6E65-1821-D06DB5652813}"/>
              </a:ext>
            </a:extLst>
          </p:cNvPr>
          <p:cNvSpPr txBox="1"/>
          <p:nvPr/>
        </p:nvSpPr>
        <p:spPr>
          <a:xfrm>
            <a:off x="2126356" y="658074"/>
            <a:ext cx="7256183" cy="523220"/>
          </a:xfrm>
          <a:prstGeom prst="rect">
            <a:avLst/>
          </a:prstGeom>
          <a:noFill/>
        </p:spPr>
        <p:txBody>
          <a:bodyPr wrap="square">
            <a:spAutoFit/>
          </a:bodyPr>
          <a:lstStyle/>
          <a:p>
            <a:r>
              <a:rPr lang="en-GB" sz="2800" dirty="0">
                <a:latin typeface="Aptos Black" panose="020F0502020204030204" pitchFamily="34" charset="0"/>
              </a:rPr>
              <a:t>Significant Event Analysis (SEA): 7 Stages</a:t>
            </a:r>
          </a:p>
        </p:txBody>
      </p:sp>
      <p:sp>
        <p:nvSpPr>
          <p:cNvPr id="6" name="AutoShape 2" descr="What Stock Photos, Royalty Free What Images | Depositphotos">
            <a:extLst>
              <a:ext uri="{FF2B5EF4-FFF2-40B4-BE49-F238E27FC236}">
                <a16:creationId xmlns:a16="http://schemas.microsoft.com/office/drawing/2014/main" id="{05E143EE-8E19-CD33-0222-6CDF84D810E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4" descr="Why Stock Photos, Royalty Free Why Images | Depositphotos">
            <a:extLst>
              <a:ext uri="{FF2B5EF4-FFF2-40B4-BE49-F238E27FC236}">
                <a16:creationId xmlns:a16="http://schemas.microsoft.com/office/drawing/2014/main" id="{2987ED72-7035-BAD8-1A93-EC8BCDF3BB1F}"/>
              </a:ext>
            </a:extLst>
          </p:cNvPr>
          <p:cNvSpPr>
            <a:spLocks noChangeAspect="1" noChangeArrowheads="1"/>
          </p:cNvSpPr>
          <p:nvPr/>
        </p:nvSpPr>
        <p:spPr bwMode="auto">
          <a:xfrm flipV="1">
            <a:off x="6096000" y="3733800"/>
            <a:ext cx="304800" cy="78786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 name="Rectangle 1">
            <a:extLst>
              <a:ext uri="{FF2B5EF4-FFF2-40B4-BE49-F238E27FC236}">
                <a16:creationId xmlns:a16="http://schemas.microsoft.com/office/drawing/2014/main" id="{5FDF4FFD-BB19-4AEF-31A2-B76783D5FDFD}"/>
              </a:ext>
            </a:extLst>
          </p:cNvPr>
          <p:cNvSpPr/>
          <p:nvPr/>
        </p:nvSpPr>
        <p:spPr>
          <a:xfrm>
            <a:off x="465361" y="1207008"/>
            <a:ext cx="3704987" cy="281159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AutoNum type="arabicPeriod"/>
            </a:pPr>
            <a:r>
              <a:rPr lang="en-GB" sz="1600" dirty="0">
                <a:latin typeface="Aptos Display" panose="020B0004020202020204" pitchFamily="34" charset="0"/>
              </a:rPr>
              <a:t>Recording the significant event </a:t>
            </a:r>
          </a:p>
          <a:p>
            <a:pPr marL="285750" indent="-285750">
              <a:buFont typeface="Wingdings" panose="05000000000000000000" pitchFamily="2" charset="2"/>
              <a:buChar char="ü"/>
            </a:pPr>
            <a:r>
              <a:rPr lang="en-GB" sz="1200" dirty="0">
                <a:latin typeface="Aptos Display" panose="020B0004020202020204" pitchFamily="34" charset="0"/>
              </a:rPr>
              <a:t>Event should be recorded (according to the practices’ governance process/policy) on the significant event recording sheet (network places/TEAMs, shared on EMIS (SE and complaints).</a:t>
            </a:r>
          </a:p>
          <a:p>
            <a:pPr marL="285750" indent="-285750">
              <a:buFont typeface="Wingdings" panose="05000000000000000000" pitchFamily="2" charset="2"/>
              <a:buChar char="ü"/>
            </a:pPr>
            <a:r>
              <a:rPr lang="en-GB" sz="1200" dirty="0">
                <a:latin typeface="Aptos Display" panose="020B0004020202020204" pitchFamily="34" charset="0"/>
              </a:rPr>
              <a:t>Any staff member could record the event if they had a significant part in or witnessed an incident.</a:t>
            </a:r>
          </a:p>
          <a:p>
            <a:pPr marL="285750" indent="-285750">
              <a:buFont typeface="Wingdings" panose="05000000000000000000" pitchFamily="2" charset="2"/>
              <a:buChar char="ü"/>
            </a:pPr>
            <a:r>
              <a:rPr lang="en-GB" sz="1200" dirty="0">
                <a:latin typeface="Aptos Display" panose="020B0004020202020204" pitchFamily="34" charset="0"/>
              </a:rPr>
              <a:t>One or more form can be filled for the same event by different staff – to ensure each account is as accurate as possible.</a:t>
            </a:r>
          </a:p>
          <a:p>
            <a:pPr marL="285750" indent="-285750">
              <a:buFont typeface="Wingdings" panose="05000000000000000000" pitchFamily="2" charset="2"/>
              <a:buChar char="ü"/>
            </a:pPr>
            <a:r>
              <a:rPr lang="en-GB" sz="1200" dirty="0">
                <a:latin typeface="Aptos Display" panose="020B0004020202020204" pitchFamily="34" charset="0"/>
              </a:rPr>
              <a:t>Initially, the date, time, person completing the form, event identifier and details of the event should all be put on the form.</a:t>
            </a:r>
          </a:p>
        </p:txBody>
      </p:sp>
      <p:sp>
        <p:nvSpPr>
          <p:cNvPr id="21" name="Rectangle 20">
            <a:extLst>
              <a:ext uri="{FF2B5EF4-FFF2-40B4-BE49-F238E27FC236}">
                <a16:creationId xmlns:a16="http://schemas.microsoft.com/office/drawing/2014/main" id="{FF8B9B42-2B8F-D7E2-5BD5-35BFF3FB7E83}"/>
              </a:ext>
            </a:extLst>
          </p:cNvPr>
          <p:cNvSpPr/>
          <p:nvPr/>
        </p:nvSpPr>
        <p:spPr>
          <a:xfrm>
            <a:off x="4452574" y="1207009"/>
            <a:ext cx="3451402" cy="2826606"/>
          </a:xfrm>
          <a:prstGeom prst="rec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t>2</a:t>
            </a:r>
            <a:r>
              <a:rPr lang="en-GB" dirty="0">
                <a:solidFill>
                  <a:schemeClr val="tx1"/>
                </a:solidFill>
              </a:rPr>
              <a:t>. </a:t>
            </a:r>
            <a:r>
              <a:rPr lang="en-GB" sz="1600" dirty="0">
                <a:solidFill>
                  <a:schemeClr val="tx1"/>
                </a:solidFill>
                <a:latin typeface="Aptos Display" panose="020B0004020202020204" pitchFamily="34" charset="0"/>
              </a:rPr>
              <a:t>Information Gathering</a:t>
            </a:r>
          </a:p>
          <a:p>
            <a:pPr marL="285750" indent="-285750">
              <a:buFont typeface="Wingdings" panose="05000000000000000000" pitchFamily="2" charset="2"/>
              <a:buChar char="ü"/>
            </a:pPr>
            <a:r>
              <a:rPr lang="en-GB" sz="1200" dirty="0">
                <a:solidFill>
                  <a:schemeClr val="tx1"/>
                </a:solidFill>
                <a:latin typeface="Aptos Display" panose="020B0004020202020204" pitchFamily="34" charset="0"/>
              </a:rPr>
              <a:t>Collate factual information as much as possible regarding the event. This can include witness statements, medical records and thoughts and opinion of those directly and indirectly involved in the case.</a:t>
            </a:r>
          </a:p>
          <a:p>
            <a:pPr marL="285750" indent="-285750">
              <a:buFont typeface="Wingdings" panose="05000000000000000000" pitchFamily="2" charset="2"/>
              <a:buChar char="ü"/>
            </a:pPr>
            <a:r>
              <a:rPr lang="en-GB" sz="1200" dirty="0">
                <a:solidFill>
                  <a:schemeClr val="tx1"/>
                </a:solidFill>
                <a:latin typeface="Aptos Display" panose="020B0004020202020204" pitchFamily="34" charset="0"/>
              </a:rPr>
              <a:t>All information should be passed to the Practice Manager/nominated clinical lead for SEAs to collect so he/she can assess whether an urgent or remedial action is required and initiate this.</a:t>
            </a:r>
          </a:p>
          <a:p>
            <a:pPr marL="285750" indent="-285750">
              <a:buFont typeface="Wingdings" panose="05000000000000000000" pitchFamily="2" charset="2"/>
              <a:buChar char="ü"/>
            </a:pPr>
            <a:r>
              <a:rPr lang="en-GB" sz="1200" dirty="0">
                <a:solidFill>
                  <a:schemeClr val="tx1"/>
                </a:solidFill>
                <a:latin typeface="Aptos Display" panose="020B0004020202020204" pitchFamily="34" charset="0"/>
              </a:rPr>
              <a:t>Consider reporting to CQC as this should be as soon as possible if </a:t>
            </a:r>
            <a:r>
              <a:rPr lang="en-GB" sz="1200" b="1" dirty="0">
                <a:solidFill>
                  <a:schemeClr val="tx1"/>
                </a:solidFill>
                <a:latin typeface="Aptos Display" panose="020B0004020202020204" pitchFamily="34" charset="0"/>
                <a:hlinkClick r:id="rId5">
                  <a:extLst>
                    <a:ext uri="{A12FA001-AC4F-418D-AE19-62706E023703}">
                      <ahyp:hlinkClr xmlns:ahyp="http://schemas.microsoft.com/office/drawing/2018/hyperlinkcolor" val="tx"/>
                    </a:ext>
                  </a:extLst>
                </a:hlinkClick>
              </a:rPr>
              <a:t>notifiable incident.</a:t>
            </a:r>
            <a:endParaRPr lang="en-GB" sz="1200" b="1" dirty="0">
              <a:solidFill>
                <a:schemeClr val="tx1"/>
              </a:solidFill>
              <a:latin typeface="Aptos Display" panose="020B0004020202020204" pitchFamily="34" charset="0"/>
            </a:endParaRPr>
          </a:p>
          <a:p>
            <a:pPr marL="285750" indent="-285750">
              <a:buFont typeface="Wingdings" panose="05000000000000000000" pitchFamily="2" charset="2"/>
              <a:buChar char="ü"/>
            </a:pPr>
            <a:r>
              <a:rPr lang="en-GB" sz="1200" dirty="0">
                <a:solidFill>
                  <a:schemeClr val="tx1"/>
                </a:solidFill>
                <a:latin typeface="Aptos Display" panose="020B0004020202020204" pitchFamily="34" charset="0"/>
              </a:rPr>
              <a:t>Notify the patient/carer that an investigation of the event is being conducted for transparency.</a:t>
            </a:r>
            <a:endParaRPr lang="en-GB" sz="1200" dirty="0">
              <a:latin typeface="Aptos Display" panose="020B0004020202020204" pitchFamily="34" charset="0"/>
            </a:endParaRPr>
          </a:p>
          <a:p>
            <a:endParaRPr lang="en-GB" sz="1200" dirty="0">
              <a:latin typeface="Aptos Display" panose="020B0004020202020204" pitchFamily="34" charset="0"/>
            </a:endParaRPr>
          </a:p>
        </p:txBody>
      </p:sp>
      <p:sp>
        <p:nvSpPr>
          <p:cNvPr id="24" name="Rectangle 23">
            <a:extLst>
              <a:ext uri="{FF2B5EF4-FFF2-40B4-BE49-F238E27FC236}">
                <a16:creationId xmlns:a16="http://schemas.microsoft.com/office/drawing/2014/main" id="{EF98C4BF-E6D7-ECAD-DF49-92CFC5FB620E}"/>
              </a:ext>
            </a:extLst>
          </p:cNvPr>
          <p:cNvSpPr/>
          <p:nvPr/>
        </p:nvSpPr>
        <p:spPr>
          <a:xfrm>
            <a:off x="8070611" y="1222021"/>
            <a:ext cx="3876410" cy="2811594"/>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t>3. </a:t>
            </a:r>
            <a:r>
              <a:rPr lang="en-GB" sz="1600" dirty="0"/>
              <a:t>Team-based meeting</a:t>
            </a:r>
          </a:p>
          <a:p>
            <a:pPr marL="285750" indent="-285750">
              <a:buFont typeface="Wingdings" panose="05000000000000000000" pitchFamily="2" charset="2"/>
              <a:buChar char="ü"/>
            </a:pPr>
            <a:r>
              <a:rPr lang="en-GB" sz="1200" dirty="0"/>
              <a:t>Conduct an open, fair, honest and non-threatening atmosphere.</a:t>
            </a:r>
          </a:p>
          <a:p>
            <a:pPr marL="285750" indent="-285750">
              <a:buFont typeface="Wingdings" panose="05000000000000000000" pitchFamily="2" charset="2"/>
              <a:buChar char="ü"/>
            </a:pPr>
            <a:r>
              <a:rPr lang="en-GB" sz="1200" dirty="0"/>
              <a:t>Notes of the meeting must be kept and note any actions, and these must be circulated to all staff (present and not present at the meeting).</a:t>
            </a:r>
          </a:p>
          <a:p>
            <a:pPr marL="285750" indent="-285750">
              <a:buFont typeface="Wingdings" panose="05000000000000000000" pitchFamily="2" charset="2"/>
              <a:buChar char="ü"/>
            </a:pPr>
            <a:r>
              <a:rPr lang="en-GB" sz="1200" dirty="0"/>
              <a:t>Meetings should be held routinely – monthly or quarterly when all events of interest  can be highlighted, discussed and analysed with all relevant people present and the opportunity for others to offer their thoughts and suggestions.</a:t>
            </a:r>
          </a:p>
          <a:p>
            <a:pPr marL="285750" indent="-285750">
              <a:buFont typeface="Wingdings" panose="05000000000000000000" pitchFamily="2" charset="2"/>
              <a:buChar char="ü"/>
            </a:pPr>
            <a:r>
              <a:rPr lang="en-GB" sz="1100" dirty="0"/>
              <a:t>A facilitator should be appointed, this can be the person with the greatest knowledge of the event or the Practice Manager or  someone not known to the </a:t>
            </a:r>
            <a:r>
              <a:rPr lang="en-GB" sz="1200" dirty="0"/>
              <a:t>case.</a:t>
            </a:r>
          </a:p>
        </p:txBody>
      </p:sp>
      <p:sp>
        <p:nvSpPr>
          <p:cNvPr id="37" name="Rectangle 36">
            <a:extLst>
              <a:ext uri="{FF2B5EF4-FFF2-40B4-BE49-F238E27FC236}">
                <a16:creationId xmlns:a16="http://schemas.microsoft.com/office/drawing/2014/main" id="{EF33E925-4AB3-9399-340E-F81B09D1C4D5}"/>
              </a:ext>
            </a:extLst>
          </p:cNvPr>
          <p:cNvSpPr/>
          <p:nvPr/>
        </p:nvSpPr>
        <p:spPr>
          <a:xfrm>
            <a:off x="465361" y="4209615"/>
            <a:ext cx="2072739" cy="2441842"/>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a:p>
            <a:r>
              <a:rPr lang="en-GB" dirty="0"/>
              <a:t>4. </a:t>
            </a:r>
            <a:r>
              <a:rPr lang="en-GB" sz="1600" dirty="0">
                <a:latin typeface="Aptos Display" panose="020B0004020202020204" pitchFamily="34" charset="0"/>
              </a:rPr>
              <a:t>Analysis of significant event</a:t>
            </a:r>
          </a:p>
          <a:p>
            <a:pPr marL="171450" indent="-171450">
              <a:buFont typeface="Wingdings" panose="05000000000000000000" pitchFamily="2" charset="2"/>
              <a:buChar char="ü"/>
            </a:pPr>
            <a:r>
              <a:rPr lang="en-GB" sz="1200" dirty="0">
                <a:latin typeface="Aptos Display" panose="020B0004020202020204" pitchFamily="34" charset="0"/>
              </a:rPr>
              <a:t>Remember the four questions when analysing a significant event – what happened, why did it happen, what has been learned and what has been changed or actioned.</a:t>
            </a:r>
          </a:p>
          <a:p>
            <a:pPr marL="171450" indent="-171450">
              <a:buFont typeface="Wingdings" panose="05000000000000000000" pitchFamily="2" charset="2"/>
              <a:buChar char="ü"/>
            </a:pPr>
            <a:endParaRPr lang="en-GB" sz="1200" dirty="0">
              <a:latin typeface="Aptos Display" panose="020B0004020202020204" pitchFamily="34" charset="0"/>
            </a:endParaRPr>
          </a:p>
          <a:p>
            <a:pPr marL="171450" indent="-171450">
              <a:buFont typeface="Wingdings" panose="05000000000000000000" pitchFamily="2" charset="2"/>
              <a:buChar char="ü"/>
            </a:pPr>
            <a:endParaRPr lang="en-GB" sz="1200" dirty="0">
              <a:latin typeface="Aptos Display" panose="020B0004020202020204" pitchFamily="34" charset="0"/>
            </a:endParaRPr>
          </a:p>
          <a:p>
            <a:pPr marL="171450" indent="-171450">
              <a:buFont typeface="Wingdings" panose="05000000000000000000" pitchFamily="2" charset="2"/>
              <a:buChar char="ü"/>
            </a:pPr>
            <a:endParaRPr lang="en-GB" sz="1200" dirty="0">
              <a:latin typeface="Aptos Display" panose="020B0004020202020204" pitchFamily="34" charset="0"/>
            </a:endParaRPr>
          </a:p>
          <a:p>
            <a:endParaRPr lang="en-GB" dirty="0"/>
          </a:p>
        </p:txBody>
      </p:sp>
      <p:sp>
        <p:nvSpPr>
          <p:cNvPr id="39" name="Rectangle 38">
            <a:extLst>
              <a:ext uri="{FF2B5EF4-FFF2-40B4-BE49-F238E27FC236}">
                <a16:creationId xmlns:a16="http://schemas.microsoft.com/office/drawing/2014/main" id="{D8A763EC-D17A-A298-93C3-19A4F874C3AB}"/>
              </a:ext>
            </a:extLst>
          </p:cNvPr>
          <p:cNvSpPr/>
          <p:nvPr/>
        </p:nvSpPr>
        <p:spPr>
          <a:xfrm>
            <a:off x="2660013" y="4217342"/>
            <a:ext cx="2271555" cy="2441842"/>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5. </a:t>
            </a:r>
            <a:r>
              <a:rPr lang="en-GB" sz="1600" dirty="0">
                <a:solidFill>
                  <a:schemeClr val="tx1"/>
                </a:solidFill>
                <a:latin typeface="Aptos Display" panose="020B0004020202020204" pitchFamily="34" charset="0"/>
              </a:rPr>
              <a:t>Agree, implement and </a:t>
            </a:r>
          </a:p>
          <a:p>
            <a:r>
              <a:rPr lang="en-GB" sz="1600" dirty="0">
                <a:solidFill>
                  <a:schemeClr val="tx1"/>
                </a:solidFill>
                <a:latin typeface="Aptos Display" panose="020B0004020202020204" pitchFamily="34" charset="0"/>
              </a:rPr>
              <a:t>      monitor change</a:t>
            </a:r>
          </a:p>
          <a:p>
            <a:pPr marL="285750" indent="-285750">
              <a:buFont typeface="Wingdings" panose="05000000000000000000" pitchFamily="2" charset="2"/>
              <a:buChar char="ü"/>
            </a:pPr>
            <a:r>
              <a:rPr lang="en-GB" sz="1400" dirty="0">
                <a:solidFill>
                  <a:schemeClr val="tx1"/>
                </a:solidFill>
                <a:latin typeface="Aptos Display" panose="020B0004020202020204" pitchFamily="34" charset="0"/>
              </a:rPr>
              <a:t>Possible outcomes from a significant event meeting: congratulations, immediate action, further work called for or no action.</a:t>
            </a:r>
          </a:p>
          <a:p>
            <a:endParaRPr lang="en-GB" sz="1400" dirty="0">
              <a:solidFill>
                <a:schemeClr val="tx1"/>
              </a:solidFill>
              <a:latin typeface="Aptos Display" panose="020B0004020202020204" pitchFamily="34" charset="0"/>
            </a:endParaRPr>
          </a:p>
          <a:p>
            <a:endParaRPr lang="en-GB" sz="1400" dirty="0">
              <a:solidFill>
                <a:schemeClr val="tx1"/>
              </a:solidFill>
              <a:latin typeface="Aptos Display" panose="020B0004020202020204" pitchFamily="34" charset="0"/>
            </a:endParaRPr>
          </a:p>
        </p:txBody>
      </p:sp>
      <p:sp>
        <p:nvSpPr>
          <p:cNvPr id="40" name="Rectangle 39">
            <a:extLst>
              <a:ext uri="{FF2B5EF4-FFF2-40B4-BE49-F238E27FC236}">
                <a16:creationId xmlns:a16="http://schemas.microsoft.com/office/drawing/2014/main" id="{03522ECE-CA71-4D2C-2363-CAE5A948CD7B}"/>
              </a:ext>
            </a:extLst>
          </p:cNvPr>
          <p:cNvSpPr/>
          <p:nvPr/>
        </p:nvSpPr>
        <p:spPr>
          <a:xfrm>
            <a:off x="5053481" y="4217342"/>
            <a:ext cx="3611955" cy="2434115"/>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t>6. Write it up</a:t>
            </a:r>
          </a:p>
          <a:p>
            <a:pPr marL="285750" indent="-285750">
              <a:buFont typeface="Wingdings" panose="05000000000000000000" pitchFamily="2" charset="2"/>
              <a:buChar char="ü"/>
            </a:pPr>
            <a:r>
              <a:rPr lang="en-GB" sz="1400" dirty="0">
                <a:latin typeface="Aptos Display" panose="020B0004020202020204" pitchFamily="34" charset="0"/>
              </a:rPr>
              <a:t>Keep a comprehensive, anonymised, written record of every SEA as external bodies require evidence that the SEA was undertaken to the required standard.</a:t>
            </a:r>
          </a:p>
          <a:p>
            <a:pPr marL="285750" indent="-285750">
              <a:buFont typeface="Wingdings" panose="05000000000000000000" pitchFamily="2" charset="2"/>
              <a:buChar char="ü"/>
            </a:pPr>
            <a:r>
              <a:rPr lang="en-GB" sz="1400" dirty="0">
                <a:latin typeface="Aptos Display" panose="020B0004020202020204" pitchFamily="34" charset="0"/>
              </a:rPr>
              <a:t>The SEA should include the date of the significant event and date of the meeting, lead investigator and the in-depth analysis of the event with the 4 questions answered (ref: Stage 4)</a:t>
            </a:r>
          </a:p>
          <a:p>
            <a:endParaRPr lang="en-GB" dirty="0"/>
          </a:p>
        </p:txBody>
      </p:sp>
      <p:sp>
        <p:nvSpPr>
          <p:cNvPr id="43" name="Rectangle 42">
            <a:extLst>
              <a:ext uri="{FF2B5EF4-FFF2-40B4-BE49-F238E27FC236}">
                <a16:creationId xmlns:a16="http://schemas.microsoft.com/office/drawing/2014/main" id="{78B62C5A-E215-8039-B8AA-A40F0FC51D91}"/>
              </a:ext>
            </a:extLst>
          </p:cNvPr>
          <p:cNvSpPr/>
          <p:nvPr/>
        </p:nvSpPr>
        <p:spPr>
          <a:xfrm>
            <a:off x="8787349" y="4217342"/>
            <a:ext cx="3159672" cy="2427921"/>
          </a:xfrm>
          <a:prstGeom prst="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600" dirty="0">
                <a:latin typeface="Aptos Display" panose="020B0004020202020204" pitchFamily="34" charset="0"/>
              </a:rPr>
              <a:t>7. Report, share and review</a:t>
            </a:r>
          </a:p>
          <a:p>
            <a:pPr marL="285750" indent="-285750">
              <a:buFont typeface="Wingdings" panose="05000000000000000000" pitchFamily="2" charset="2"/>
              <a:buChar char="ü"/>
            </a:pPr>
            <a:r>
              <a:rPr lang="en-GB" sz="1200" dirty="0">
                <a:latin typeface="Aptos Display" panose="020B0004020202020204" pitchFamily="34" charset="0"/>
              </a:rPr>
              <a:t>The completed report should be shared with all the practice team.</a:t>
            </a:r>
          </a:p>
          <a:p>
            <a:pPr marL="285750" indent="-285750">
              <a:buFont typeface="Wingdings" panose="05000000000000000000" pitchFamily="2" charset="2"/>
              <a:buChar char="ü"/>
            </a:pPr>
            <a:r>
              <a:rPr lang="en-GB" sz="1200" dirty="0">
                <a:latin typeface="Aptos Display" panose="020B0004020202020204" pitchFamily="34" charset="0"/>
              </a:rPr>
              <a:t>Seek educational feedback on the review at appraisal, sharing with other managers or at clinical governance meeting.</a:t>
            </a:r>
          </a:p>
          <a:p>
            <a:pPr marL="285750" indent="-285750">
              <a:buFont typeface="Wingdings" panose="05000000000000000000" pitchFamily="2" charset="2"/>
              <a:buChar char="ü"/>
            </a:pPr>
            <a:r>
              <a:rPr lang="en-GB" sz="1200" dirty="0">
                <a:latin typeface="Aptos Display" panose="020B0004020202020204" pitchFamily="34" charset="0"/>
              </a:rPr>
              <a:t>Review how you could have done the SEA better.</a:t>
            </a:r>
          </a:p>
          <a:p>
            <a:pPr marL="285750" indent="-285750">
              <a:buFont typeface="Wingdings" panose="05000000000000000000" pitchFamily="2" charset="2"/>
              <a:buChar char="ü"/>
            </a:pPr>
            <a:r>
              <a:rPr lang="en-GB" sz="1200" dirty="0">
                <a:latin typeface="Aptos Display" panose="020B0004020202020204" pitchFamily="34" charset="0"/>
              </a:rPr>
              <a:t>Share the outcome of the SEA to the patient/carer and the changes/improvements (if any) agreed post review.</a:t>
            </a:r>
          </a:p>
          <a:p>
            <a:endParaRPr lang="en-GB" sz="1600" dirty="0">
              <a:latin typeface="Aptos Display" panose="020B0004020202020204" pitchFamily="34" charset="0"/>
            </a:endParaRPr>
          </a:p>
        </p:txBody>
      </p:sp>
    </p:spTree>
    <p:extLst>
      <p:ext uri="{BB962C8B-B14F-4D97-AF65-F5344CB8AC3E}">
        <p14:creationId xmlns:p14="http://schemas.microsoft.com/office/powerpoint/2010/main" val="389296266"/>
      </p:ext>
    </p:extLst>
  </p:cSld>
  <p:clrMapOvr>
    <a:masterClrMapping/>
  </p:clrMapOvr>
  <p:extLst>
    <p:ext uri="{6950BFC3-D8DA-4A85-94F7-54DA5524770B}">
      <p188:commentRel xmlns:p188="http://schemas.microsoft.com/office/powerpoint/2018/8/main" r:id="rId2"/>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video game&#10;&#10;Description automatically generated with medium confidence">
            <a:extLst>
              <a:ext uri="{FF2B5EF4-FFF2-40B4-BE49-F238E27FC236}">
                <a16:creationId xmlns:a16="http://schemas.microsoft.com/office/drawing/2014/main" id="{311A4AA7-619C-3CAA-368D-D57AB1AAE1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56396" y="212737"/>
            <a:ext cx="2066488" cy="227294"/>
          </a:xfrm>
          <a:prstGeom prst="rect">
            <a:avLst/>
          </a:prstGeom>
        </p:spPr>
      </p:pic>
      <p:pic>
        <p:nvPicPr>
          <p:cNvPr id="14" name="Picture 13">
            <a:extLst>
              <a:ext uri="{FF2B5EF4-FFF2-40B4-BE49-F238E27FC236}">
                <a16:creationId xmlns:a16="http://schemas.microsoft.com/office/drawing/2014/main" id="{53CA4453-A9C3-357B-8BC3-23B827B727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029" y="6187136"/>
            <a:ext cx="11587942" cy="542017"/>
          </a:xfrm>
          <a:prstGeom prst="rect">
            <a:avLst/>
          </a:prstGeom>
        </p:spPr>
      </p:pic>
      <p:sp>
        <p:nvSpPr>
          <p:cNvPr id="6" name="AutoShape 2" descr="What Stock Photos, Royalty Free What Images | Depositphotos">
            <a:extLst>
              <a:ext uri="{FF2B5EF4-FFF2-40B4-BE49-F238E27FC236}">
                <a16:creationId xmlns:a16="http://schemas.microsoft.com/office/drawing/2014/main" id="{05E143EE-8E19-CD33-0222-6CDF84D810E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4" descr="Why Stock Photos, Royalty Free Why Images | Depositphotos">
            <a:extLst>
              <a:ext uri="{FF2B5EF4-FFF2-40B4-BE49-F238E27FC236}">
                <a16:creationId xmlns:a16="http://schemas.microsoft.com/office/drawing/2014/main" id="{2987ED72-7035-BAD8-1A93-EC8BCDF3BB1F}"/>
              </a:ext>
            </a:extLst>
          </p:cNvPr>
          <p:cNvSpPr>
            <a:spLocks noChangeAspect="1" noChangeArrowheads="1"/>
          </p:cNvSpPr>
          <p:nvPr/>
        </p:nvSpPr>
        <p:spPr bwMode="auto">
          <a:xfrm flipV="1">
            <a:off x="6096000" y="3733800"/>
            <a:ext cx="304800" cy="78786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TextBox 10">
            <a:extLst>
              <a:ext uri="{FF2B5EF4-FFF2-40B4-BE49-F238E27FC236}">
                <a16:creationId xmlns:a16="http://schemas.microsoft.com/office/drawing/2014/main" id="{E8440D25-C60D-7409-BAE7-E6A4FF6ED614}"/>
              </a:ext>
            </a:extLst>
          </p:cNvPr>
          <p:cNvSpPr txBox="1"/>
          <p:nvPr/>
        </p:nvSpPr>
        <p:spPr>
          <a:xfrm>
            <a:off x="1097279" y="440031"/>
            <a:ext cx="7576702" cy="461665"/>
          </a:xfrm>
          <a:prstGeom prst="rect">
            <a:avLst/>
          </a:prstGeom>
          <a:noFill/>
        </p:spPr>
        <p:txBody>
          <a:bodyPr wrap="square">
            <a:spAutoFit/>
          </a:bodyPr>
          <a:lstStyle/>
          <a:p>
            <a:pPr algn="l"/>
            <a:r>
              <a:rPr lang="en-GB" sz="2400" b="1" dirty="0">
                <a:latin typeface="Aptos Display" panose="020B0004020202020204" pitchFamily="34" charset="0"/>
              </a:rPr>
              <a:t>Good practice for a team-based SEA meetings</a:t>
            </a:r>
          </a:p>
        </p:txBody>
      </p:sp>
      <p:sp>
        <p:nvSpPr>
          <p:cNvPr id="3" name="TextBox 2">
            <a:extLst>
              <a:ext uri="{FF2B5EF4-FFF2-40B4-BE49-F238E27FC236}">
                <a16:creationId xmlns:a16="http://schemas.microsoft.com/office/drawing/2014/main" id="{E2AB6ADE-3C28-4184-8842-E69090AD4F41}"/>
              </a:ext>
            </a:extLst>
          </p:cNvPr>
          <p:cNvSpPr txBox="1"/>
          <p:nvPr/>
        </p:nvSpPr>
        <p:spPr>
          <a:xfrm>
            <a:off x="358381" y="919163"/>
            <a:ext cx="11170438" cy="5355312"/>
          </a:xfrm>
          <a:prstGeom prst="rect">
            <a:avLst/>
          </a:prstGeom>
          <a:noFill/>
        </p:spPr>
        <p:txBody>
          <a:bodyPr wrap="square">
            <a:spAutoFit/>
          </a:bodyPr>
          <a:lstStyle/>
          <a:p>
            <a:pPr marL="342900" indent="-342900">
              <a:buFont typeface="+mj-lt"/>
              <a:buAutoNum type="arabicPeriod"/>
            </a:pPr>
            <a:r>
              <a:rPr lang="en-GB" dirty="0">
                <a:latin typeface="Aptos Display" panose="020B0004020202020204" pitchFamily="34" charset="0"/>
              </a:rPr>
              <a:t>SEA can be undertaken at dedicated monthly meetings or as part of regular team-based meetings. Others have dedicated quarterly SEA meeting to discuss themes and an opportunity to follow up and review actions agreed initially.</a:t>
            </a:r>
          </a:p>
          <a:p>
            <a:pPr marL="342900" indent="-342900">
              <a:buFont typeface="+mj-lt"/>
              <a:buAutoNum type="arabicPeriod"/>
            </a:pPr>
            <a:r>
              <a:rPr lang="en-GB" dirty="0">
                <a:latin typeface="Aptos Display" panose="020B0004020202020204" pitchFamily="34" charset="0"/>
              </a:rPr>
              <a:t>Remember to rotate meetings so that part-time staff can also participate.</a:t>
            </a:r>
          </a:p>
          <a:p>
            <a:pPr marL="342900" indent="-342900">
              <a:buFont typeface="+mj-lt"/>
              <a:buAutoNum type="arabicPeriod"/>
            </a:pPr>
            <a:r>
              <a:rPr lang="en-GB" dirty="0">
                <a:latin typeface="Aptos Display" panose="020B0004020202020204" pitchFamily="34" charset="0"/>
              </a:rPr>
              <a:t>To ensure productive meetings, establish </a:t>
            </a:r>
            <a:r>
              <a:rPr lang="en-GB" b="1" dirty="0">
                <a:latin typeface="Aptos Display" panose="020B0004020202020204" pitchFamily="34" charset="0"/>
              </a:rPr>
              <a:t>ground rules </a:t>
            </a:r>
            <a:r>
              <a:rPr lang="en-GB" dirty="0">
                <a:latin typeface="Aptos Display" panose="020B0004020202020204" pitchFamily="34" charset="0"/>
              </a:rPr>
              <a:t>including respect for all opinions, no blame, and a focus on reflection and improvement.</a:t>
            </a:r>
          </a:p>
          <a:p>
            <a:pPr marL="342900" indent="-342900">
              <a:buFont typeface="+mj-lt"/>
              <a:buAutoNum type="arabicPeriod"/>
            </a:pPr>
            <a:r>
              <a:rPr lang="en-GB" b="0" i="0" dirty="0">
                <a:solidFill>
                  <a:srgbClr val="1C1C1C"/>
                </a:solidFill>
                <a:effectLst/>
                <a:highlight>
                  <a:srgbClr val="FFFFFF"/>
                </a:highlight>
                <a:latin typeface="Aptos Display" panose="020B0004020202020204" pitchFamily="34" charset="0"/>
              </a:rPr>
              <a:t>Success relies heavily on positive team dynamics and interaction. A strong, cohesive team demonstrating </a:t>
            </a:r>
            <a:r>
              <a:rPr lang="en-GB" b="1" i="0" dirty="0">
                <a:solidFill>
                  <a:srgbClr val="1C1C1C"/>
                </a:solidFill>
                <a:effectLst/>
                <a:highlight>
                  <a:srgbClr val="FFFFFF"/>
                </a:highlight>
                <a:latin typeface="Aptos Display" panose="020B0004020202020204" pitchFamily="34" charset="0"/>
              </a:rPr>
              <a:t>maturity, trust, and openness</a:t>
            </a:r>
            <a:r>
              <a:rPr lang="en-GB" b="0" i="0" dirty="0">
                <a:solidFill>
                  <a:srgbClr val="1C1C1C"/>
                </a:solidFill>
                <a:effectLst/>
                <a:highlight>
                  <a:srgbClr val="FFFFFF"/>
                </a:highlight>
                <a:latin typeface="Aptos Display" panose="020B0004020202020204" pitchFamily="34" charset="0"/>
              </a:rPr>
              <a:t> can effectively apply the SEA technique with confidence in open discussions.</a:t>
            </a:r>
          </a:p>
          <a:p>
            <a:pPr marL="342900" indent="-342900">
              <a:buFont typeface="+mj-lt"/>
              <a:buAutoNum type="arabicPeriod"/>
            </a:pPr>
            <a:r>
              <a:rPr lang="en-GB" b="0" i="0" dirty="0">
                <a:solidFill>
                  <a:srgbClr val="1C1C1C"/>
                </a:solidFill>
                <a:effectLst/>
                <a:highlight>
                  <a:srgbClr val="FFFFFF"/>
                </a:highlight>
                <a:latin typeface="Aptos Display" panose="020B0004020202020204" pitchFamily="34" charset="0"/>
              </a:rPr>
              <a:t>Participants should avoid personal blame or criticism and ensure that discussions and feedback are positive, fair, and constructive.</a:t>
            </a:r>
          </a:p>
          <a:p>
            <a:pPr marL="342900" indent="-342900">
              <a:buFont typeface="+mj-lt"/>
              <a:buAutoNum type="arabicPeriod"/>
            </a:pPr>
            <a:r>
              <a:rPr lang="en-GB" b="0" i="0" dirty="0">
                <a:solidFill>
                  <a:srgbClr val="1C1C1C"/>
                </a:solidFill>
                <a:effectLst/>
                <a:highlight>
                  <a:srgbClr val="FFFFFF"/>
                </a:highlight>
                <a:latin typeface="Aptos Display" panose="020B0004020202020204" pitchFamily="34" charset="0"/>
              </a:rPr>
              <a:t>Enthusiastic, well-respected and (preferably) trained individuals should be used to promote, co-ordinate and facilitate SEA meetings at the outset.</a:t>
            </a:r>
          </a:p>
          <a:p>
            <a:pPr marL="342900" indent="-342900">
              <a:buFont typeface="+mj-lt"/>
              <a:buAutoNum type="arabicPeriod"/>
            </a:pPr>
            <a:r>
              <a:rPr lang="en-GB" b="0" i="0" dirty="0">
                <a:solidFill>
                  <a:srgbClr val="1C1C1C"/>
                </a:solidFill>
                <a:effectLst/>
                <a:highlight>
                  <a:srgbClr val="FFFFFF"/>
                </a:highlight>
                <a:latin typeface="Aptos Display" panose="020B0004020202020204" pitchFamily="34" charset="0"/>
              </a:rPr>
              <a:t>To maximise the impact of SEA meetings, it's crucial to involve motivated, respected, and ideally trained individuals to spearhead, organize, and lead the meetings at the onset.</a:t>
            </a:r>
          </a:p>
          <a:p>
            <a:pPr marL="342900" indent="-342900">
              <a:buFont typeface="+mj-lt"/>
              <a:buAutoNum type="arabicPeriod"/>
            </a:pPr>
            <a:r>
              <a:rPr lang="en-GB" b="0" i="0" dirty="0">
                <a:solidFill>
                  <a:srgbClr val="1C1C1C"/>
                </a:solidFill>
                <a:effectLst/>
                <a:highlight>
                  <a:srgbClr val="FFFFFF"/>
                </a:highlight>
                <a:latin typeface="Aptos Display" panose="020B0004020202020204" pitchFamily="34" charset="0"/>
              </a:rPr>
              <a:t>Effective meetings require </a:t>
            </a:r>
            <a:r>
              <a:rPr lang="en-GB" b="1" i="0" dirty="0">
                <a:solidFill>
                  <a:srgbClr val="1C1C1C"/>
                </a:solidFill>
                <a:effectLst/>
                <a:highlight>
                  <a:srgbClr val="FFFFFF"/>
                </a:highlight>
                <a:latin typeface="Aptos Display" panose="020B0004020202020204" pitchFamily="34" charset="0"/>
              </a:rPr>
              <a:t>strong leadership </a:t>
            </a:r>
            <a:r>
              <a:rPr lang="en-GB" b="0" i="0" dirty="0">
                <a:solidFill>
                  <a:srgbClr val="1C1C1C"/>
                </a:solidFill>
                <a:effectLst/>
                <a:highlight>
                  <a:srgbClr val="FFFFFF"/>
                </a:highlight>
                <a:latin typeface="Aptos Display" panose="020B0004020202020204" pitchFamily="34" charset="0"/>
              </a:rPr>
              <a:t>to ensure timeliness, equal participation, and open communication.</a:t>
            </a:r>
          </a:p>
          <a:p>
            <a:pPr marL="342900" indent="-342900">
              <a:buFont typeface="+mj-lt"/>
              <a:buAutoNum type="arabicPeriod"/>
            </a:pPr>
            <a:r>
              <a:rPr lang="en-GB" b="0" i="0" dirty="0">
                <a:solidFill>
                  <a:srgbClr val="1C1C1C"/>
                </a:solidFill>
                <a:effectLst/>
                <a:highlight>
                  <a:srgbClr val="FFFFFF"/>
                </a:highlight>
                <a:latin typeface="Aptos Display" panose="020B0004020202020204" pitchFamily="34" charset="0"/>
              </a:rPr>
              <a:t>Medical staff should not dominate discussions, and all team members should feel </a:t>
            </a:r>
            <a:r>
              <a:rPr lang="en-GB" b="1" i="0" dirty="0">
                <a:solidFill>
                  <a:srgbClr val="1C1C1C"/>
                </a:solidFill>
                <a:effectLst/>
                <a:highlight>
                  <a:srgbClr val="FFFFFF"/>
                </a:highlight>
                <a:latin typeface="Aptos Display" panose="020B0004020202020204" pitchFamily="34" charset="0"/>
              </a:rPr>
              <a:t>empowered to speak up</a:t>
            </a:r>
            <a:r>
              <a:rPr lang="en-GB" b="0" i="0" dirty="0">
                <a:solidFill>
                  <a:srgbClr val="1C1C1C"/>
                </a:solidFill>
                <a:effectLst/>
                <a:highlight>
                  <a:srgbClr val="FFFFFF"/>
                </a:highlight>
                <a:latin typeface="Aptos Display" panose="020B0004020202020204" pitchFamily="34" charset="0"/>
              </a:rPr>
              <a:t>. Employed staff may struggle to assert themselves due to perceived hierarchy.</a:t>
            </a:r>
          </a:p>
          <a:p>
            <a:pPr marL="342900" indent="-342900">
              <a:buFont typeface="+mj-lt"/>
              <a:buAutoNum type="arabicPeriod"/>
            </a:pPr>
            <a:r>
              <a:rPr lang="en-GB" b="0" i="0" dirty="0">
                <a:solidFill>
                  <a:srgbClr val="1C1C1C"/>
                </a:solidFill>
                <a:effectLst/>
                <a:highlight>
                  <a:srgbClr val="FFFFFF"/>
                </a:highlight>
                <a:latin typeface="Aptos Display" panose="020B0004020202020204" pitchFamily="34" charset="0"/>
              </a:rPr>
              <a:t>Consider rotating the facilitator once team meetings are established and team members are confident with the process.</a:t>
            </a:r>
          </a:p>
        </p:txBody>
      </p:sp>
      <p:pic>
        <p:nvPicPr>
          <p:cNvPr id="4" name="Picture 3">
            <a:extLst>
              <a:ext uri="{FF2B5EF4-FFF2-40B4-BE49-F238E27FC236}">
                <a16:creationId xmlns:a16="http://schemas.microsoft.com/office/drawing/2014/main" id="{4ABB99E8-7CDC-294E-22FD-00091F38F66E}"/>
              </a:ext>
            </a:extLst>
          </p:cNvPr>
          <p:cNvPicPr>
            <a:picLocks noChangeAspect="1"/>
          </p:cNvPicPr>
          <p:nvPr/>
        </p:nvPicPr>
        <p:blipFill>
          <a:blip r:embed="rId4"/>
          <a:stretch>
            <a:fillRect/>
          </a:stretch>
        </p:blipFill>
        <p:spPr>
          <a:xfrm>
            <a:off x="127399" y="0"/>
            <a:ext cx="1071563" cy="919163"/>
          </a:xfrm>
          <a:prstGeom prst="rect">
            <a:avLst/>
          </a:prstGeom>
        </p:spPr>
      </p:pic>
    </p:spTree>
    <p:extLst>
      <p:ext uri="{BB962C8B-B14F-4D97-AF65-F5344CB8AC3E}">
        <p14:creationId xmlns:p14="http://schemas.microsoft.com/office/powerpoint/2010/main" val="3859420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video game&#10;&#10;Description automatically generated with medium confidence">
            <a:extLst>
              <a:ext uri="{FF2B5EF4-FFF2-40B4-BE49-F238E27FC236}">
                <a16:creationId xmlns:a16="http://schemas.microsoft.com/office/drawing/2014/main" id="{311A4AA7-619C-3CAA-368D-D57AB1AAE1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72261" y="212737"/>
            <a:ext cx="2150623" cy="542016"/>
          </a:xfrm>
          <a:prstGeom prst="rect">
            <a:avLst/>
          </a:prstGeom>
        </p:spPr>
      </p:pic>
      <p:pic>
        <p:nvPicPr>
          <p:cNvPr id="14" name="Picture 13">
            <a:extLst>
              <a:ext uri="{FF2B5EF4-FFF2-40B4-BE49-F238E27FC236}">
                <a16:creationId xmlns:a16="http://schemas.microsoft.com/office/drawing/2014/main" id="{53CA4453-A9C3-357B-8BC3-23B827B727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029" y="6477712"/>
            <a:ext cx="11587942" cy="251441"/>
          </a:xfrm>
          <a:prstGeom prst="rect">
            <a:avLst/>
          </a:prstGeom>
        </p:spPr>
      </p:pic>
      <p:sp>
        <p:nvSpPr>
          <p:cNvPr id="6" name="AutoShape 2" descr="What Stock Photos, Royalty Free What Images | Depositphotos">
            <a:extLst>
              <a:ext uri="{FF2B5EF4-FFF2-40B4-BE49-F238E27FC236}">
                <a16:creationId xmlns:a16="http://schemas.microsoft.com/office/drawing/2014/main" id="{05E143EE-8E19-CD33-0222-6CDF84D810E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4" descr="Why Stock Photos, Royalty Free Why Images | Depositphotos">
            <a:extLst>
              <a:ext uri="{FF2B5EF4-FFF2-40B4-BE49-F238E27FC236}">
                <a16:creationId xmlns:a16="http://schemas.microsoft.com/office/drawing/2014/main" id="{2987ED72-7035-BAD8-1A93-EC8BCDF3BB1F}"/>
              </a:ext>
            </a:extLst>
          </p:cNvPr>
          <p:cNvSpPr>
            <a:spLocks noChangeAspect="1" noChangeArrowheads="1"/>
          </p:cNvSpPr>
          <p:nvPr/>
        </p:nvSpPr>
        <p:spPr bwMode="auto">
          <a:xfrm flipV="1">
            <a:off x="6096000" y="3733800"/>
            <a:ext cx="304800" cy="78786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 name="Picture 9">
            <a:extLst>
              <a:ext uri="{FF2B5EF4-FFF2-40B4-BE49-F238E27FC236}">
                <a16:creationId xmlns:a16="http://schemas.microsoft.com/office/drawing/2014/main" id="{10B70AE3-53C7-0B47-BB89-183302B95A7E}"/>
              </a:ext>
            </a:extLst>
          </p:cNvPr>
          <p:cNvPicPr>
            <a:picLocks noChangeAspect="1"/>
          </p:cNvPicPr>
          <p:nvPr/>
        </p:nvPicPr>
        <p:blipFill>
          <a:blip r:embed="rId4"/>
          <a:stretch>
            <a:fillRect/>
          </a:stretch>
        </p:blipFill>
        <p:spPr>
          <a:xfrm>
            <a:off x="369116" y="0"/>
            <a:ext cx="1746946" cy="1051133"/>
          </a:xfrm>
          <a:prstGeom prst="rect">
            <a:avLst/>
          </a:prstGeom>
        </p:spPr>
      </p:pic>
      <p:sp>
        <p:nvSpPr>
          <p:cNvPr id="15" name="TextBox 14">
            <a:extLst>
              <a:ext uri="{FF2B5EF4-FFF2-40B4-BE49-F238E27FC236}">
                <a16:creationId xmlns:a16="http://schemas.microsoft.com/office/drawing/2014/main" id="{4764E45E-AD6F-4D9C-1F65-D07D3B7F85BE}"/>
              </a:ext>
            </a:extLst>
          </p:cNvPr>
          <p:cNvSpPr txBox="1"/>
          <p:nvPr/>
        </p:nvSpPr>
        <p:spPr>
          <a:xfrm>
            <a:off x="535104" y="1273076"/>
            <a:ext cx="11287780" cy="1569660"/>
          </a:xfrm>
          <a:prstGeom prst="rect">
            <a:avLst/>
          </a:prstGeom>
          <a:noFill/>
        </p:spPr>
        <p:txBody>
          <a:bodyPr wrap="square">
            <a:spAutoFit/>
          </a:bodyPr>
          <a:lstStyle/>
          <a:p>
            <a:pPr marL="285750" indent="-285750">
              <a:buFont typeface="Wingdings" panose="05000000000000000000" pitchFamily="2" charset="2"/>
              <a:buChar char="v"/>
            </a:pPr>
            <a:r>
              <a:rPr lang="en-GB" sz="1600" dirty="0">
                <a:latin typeface="Aptos Display" panose="020B0004020202020204" pitchFamily="34" charset="0"/>
              </a:rPr>
              <a:t>To meet CQC requirements, it's important to demonstrate learning from incidents and continuous quality improvement, hence effective recording of patient safety incidents is crucial. </a:t>
            </a:r>
          </a:p>
          <a:p>
            <a:pPr marL="742950" lvl="1" indent="-285750">
              <a:buFont typeface="Wingdings" panose="05000000000000000000" pitchFamily="2" charset="2"/>
              <a:buChar char="Ø"/>
            </a:pPr>
            <a:r>
              <a:rPr lang="en-GB" sz="1600" dirty="0">
                <a:latin typeface="Aptos Display" panose="020B0004020202020204" pitchFamily="34" charset="0"/>
              </a:rPr>
              <a:t>CQC expects effective practices that involve the entire team and integrate the learning from SEAs into daily routines.</a:t>
            </a:r>
          </a:p>
          <a:p>
            <a:pPr marL="742950" lvl="1" indent="-285750">
              <a:buFont typeface="Wingdings" panose="05000000000000000000" pitchFamily="2" charset="2"/>
              <a:buChar char="Ø"/>
            </a:pPr>
            <a:r>
              <a:rPr lang="en-GB" sz="1600" dirty="0">
                <a:latin typeface="Aptos Display" panose="020B0004020202020204" pitchFamily="34" charset="0"/>
              </a:rPr>
              <a:t> CQC would consider this under the </a:t>
            </a:r>
            <a:r>
              <a:rPr lang="en-GB" sz="1600" dirty="0">
                <a:latin typeface="Aptos Display" panose="020B0004020202020204" pitchFamily="34" charset="0"/>
                <a:hlinkClick r:id="rId5"/>
              </a:rPr>
              <a:t>Learning Culture Quality Statements</a:t>
            </a:r>
            <a:r>
              <a:rPr lang="en-GB" sz="1600" dirty="0">
                <a:latin typeface="Aptos Display" panose="020B0004020202020204" pitchFamily="34" charset="0"/>
              </a:rPr>
              <a:t>. </a:t>
            </a:r>
          </a:p>
          <a:p>
            <a:pPr marL="742950" lvl="1" indent="-285750">
              <a:buFont typeface="Wingdings" panose="05000000000000000000" pitchFamily="2" charset="2"/>
              <a:buChar char="Ø"/>
            </a:pPr>
            <a:r>
              <a:rPr lang="en-GB" sz="1600" dirty="0">
                <a:latin typeface="Aptos Display" panose="020B0004020202020204" pitchFamily="34" charset="0"/>
              </a:rPr>
              <a:t>CQC expect providers to be aware of and  follow the best practice guidance of </a:t>
            </a:r>
            <a:r>
              <a:rPr lang="en-GB" sz="1600" dirty="0">
                <a:latin typeface="Aptos Display" panose="020B0004020202020204" pitchFamily="34" charset="0"/>
                <a:hlinkClick r:id="rId6"/>
              </a:rPr>
              <a:t>how safety culture is characterised and described.</a:t>
            </a:r>
            <a:endParaRPr lang="en-GB" sz="1600" dirty="0">
              <a:latin typeface="Aptos Display" panose="020B0004020202020204" pitchFamily="34" charset="0"/>
            </a:endParaRPr>
          </a:p>
        </p:txBody>
      </p:sp>
      <p:sp>
        <p:nvSpPr>
          <p:cNvPr id="4" name="TextBox 3">
            <a:extLst>
              <a:ext uri="{FF2B5EF4-FFF2-40B4-BE49-F238E27FC236}">
                <a16:creationId xmlns:a16="http://schemas.microsoft.com/office/drawing/2014/main" id="{959E2CD0-98A1-03E3-8EEF-0E5E27684D57}"/>
              </a:ext>
            </a:extLst>
          </p:cNvPr>
          <p:cNvSpPr txBox="1"/>
          <p:nvPr/>
        </p:nvSpPr>
        <p:spPr>
          <a:xfrm>
            <a:off x="535104" y="2881007"/>
            <a:ext cx="11032621" cy="3293209"/>
          </a:xfrm>
          <a:prstGeom prst="rect">
            <a:avLst/>
          </a:prstGeom>
          <a:noFill/>
        </p:spPr>
        <p:txBody>
          <a:bodyPr wrap="square">
            <a:spAutoFit/>
          </a:bodyPr>
          <a:lstStyle/>
          <a:p>
            <a:pPr marL="285750" indent="-285750">
              <a:buFont typeface="Wingdings" panose="05000000000000000000" pitchFamily="2" charset="2"/>
              <a:buChar char="v"/>
            </a:pPr>
            <a:r>
              <a:rPr lang="en-GB" sz="1600" dirty="0">
                <a:latin typeface="Aptos Display" panose="020B0004020202020204" pitchFamily="34" charset="0"/>
                <a:hlinkClick r:id="rId7"/>
              </a:rPr>
              <a:t>NHSE Patient Safety Strategy for Primary Care (2024) </a:t>
            </a:r>
            <a:r>
              <a:rPr lang="en-GB" sz="1600" dirty="0">
                <a:latin typeface="Aptos Display" panose="020B0004020202020204" pitchFamily="34" charset="0"/>
              </a:rPr>
              <a:t>promotes a culture of safety in primary care through the </a:t>
            </a:r>
            <a:r>
              <a:rPr lang="en-GB" sz="1600" b="1" dirty="0">
                <a:latin typeface="Aptos Display" panose="020B0004020202020204" pitchFamily="34" charset="0"/>
              </a:rPr>
              <a:t>recording of patient safety events </a:t>
            </a:r>
            <a:r>
              <a:rPr lang="en-GB" sz="1600" dirty="0">
                <a:latin typeface="Aptos Display" panose="020B0004020202020204" pitchFamily="34" charset="0"/>
              </a:rPr>
              <a:t>and </a:t>
            </a:r>
            <a:r>
              <a:rPr lang="en-GB" sz="1600" b="1" dirty="0">
                <a:latin typeface="Aptos Display" panose="020B0004020202020204" pitchFamily="34" charset="0"/>
              </a:rPr>
              <a:t>enhancing the learning response</a:t>
            </a:r>
            <a:r>
              <a:rPr lang="en-GB" sz="1600" dirty="0">
                <a:latin typeface="Aptos Display" panose="020B0004020202020204" pitchFamily="34" charset="0"/>
              </a:rPr>
              <a:t>. NHSE aims to shift towards </a:t>
            </a:r>
            <a:r>
              <a:rPr lang="en-GB" sz="1600" dirty="0">
                <a:latin typeface="Aptos Display" panose="020B0004020202020204" pitchFamily="34" charset="0"/>
                <a:hlinkClick r:id="rId8"/>
              </a:rPr>
              <a:t>a just culture </a:t>
            </a:r>
            <a:r>
              <a:rPr lang="en-GB" sz="1600" dirty="0">
                <a:latin typeface="Aptos Display" panose="020B0004020202020204" pitchFamily="34" charset="0"/>
              </a:rPr>
              <a:t>that focuses on systems over individual blame when challenges arise, promoting </a:t>
            </a:r>
            <a:r>
              <a:rPr lang="en-GB" sz="1600" b="1" dirty="0">
                <a:latin typeface="Aptos Display" panose="020B0004020202020204" pitchFamily="34" charset="0"/>
              </a:rPr>
              <a:t>collaborative problem-solving and compassionate leadership</a:t>
            </a:r>
            <a:r>
              <a:rPr lang="en-GB" sz="1600" dirty="0">
                <a:latin typeface="Aptos Display" panose="020B0004020202020204" pitchFamily="34" charset="0"/>
              </a:rPr>
              <a:t>. Additionally, it is vital for primary care to involve patients, families, and staff following any patient safety incident.</a:t>
            </a:r>
          </a:p>
          <a:p>
            <a:pPr marL="285750" indent="-285750">
              <a:buFont typeface="Wingdings" panose="05000000000000000000" pitchFamily="2" charset="2"/>
              <a:buChar char="v"/>
            </a:pPr>
            <a:r>
              <a:rPr lang="en-GB" sz="1600" dirty="0">
                <a:latin typeface="Aptos Display" panose="020B0004020202020204" pitchFamily="34" charset="0"/>
              </a:rPr>
              <a:t>NHSE recommends a </a:t>
            </a:r>
            <a:r>
              <a:rPr lang="en-GB" sz="1600" b="1" dirty="0">
                <a:latin typeface="Aptos Display" panose="020B0004020202020204" pitchFamily="34" charset="0"/>
              </a:rPr>
              <a:t>simple patient safety event recording form and process</a:t>
            </a:r>
            <a:r>
              <a:rPr lang="en-GB" sz="1600" dirty="0">
                <a:latin typeface="Aptos Display" panose="020B0004020202020204" pitchFamily="34" charset="0"/>
              </a:rPr>
              <a:t>, with improved quality of incident (patient safety event), near miss (sometimes called good catches), good practice events and risk recording. </a:t>
            </a:r>
          </a:p>
          <a:p>
            <a:pPr marL="285750" indent="-285750">
              <a:buFont typeface="Wingdings" panose="05000000000000000000" pitchFamily="2" charset="2"/>
              <a:buChar char="v"/>
            </a:pPr>
            <a:r>
              <a:rPr lang="en-GB" sz="1600" dirty="0">
                <a:latin typeface="Aptos Display" panose="020B0004020202020204" pitchFamily="34" charset="0"/>
              </a:rPr>
              <a:t>Central to learning from patient safety events in primary care are the new </a:t>
            </a:r>
            <a:r>
              <a:rPr lang="en-GB" sz="1600" dirty="0">
                <a:latin typeface="Aptos Display" panose="020B0004020202020204" pitchFamily="34" charset="0"/>
                <a:hlinkClick r:id="rId9"/>
              </a:rPr>
              <a:t>Learn From Patient Safety Events (LFPSE) </a:t>
            </a:r>
            <a:endParaRPr lang="en-GB" sz="1600" dirty="0">
              <a:latin typeface="Aptos Display" panose="020B0004020202020204" pitchFamily="34" charset="0"/>
            </a:endParaRPr>
          </a:p>
          <a:p>
            <a:r>
              <a:rPr lang="en-GB" sz="1600" dirty="0">
                <a:latin typeface="Aptos Display" panose="020B0004020202020204" pitchFamily="34" charset="0"/>
              </a:rPr>
              <a:t>      service and the </a:t>
            </a:r>
            <a:r>
              <a:rPr lang="en-GB" sz="1600" dirty="0">
                <a:latin typeface="Aptos Display" panose="020B0004020202020204" pitchFamily="34" charset="0"/>
                <a:hlinkClick r:id="rId10"/>
              </a:rPr>
              <a:t>Patient Safety Incident Response Framework </a:t>
            </a:r>
            <a:r>
              <a:rPr lang="en-GB" sz="1600" dirty="0">
                <a:latin typeface="Aptos Display" panose="020B0004020202020204" pitchFamily="34" charset="0"/>
              </a:rPr>
              <a:t>(PSIRF) – structures and processes that enable  </a:t>
            </a:r>
          </a:p>
          <a:p>
            <a:r>
              <a:rPr lang="en-GB" sz="1600" dirty="0">
                <a:latin typeface="Aptos Display" panose="020B0004020202020204" pitchFamily="34" charset="0"/>
              </a:rPr>
              <a:t>      appropriate responses with learning, sharing of learning and improvement. </a:t>
            </a:r>
          </a:p>
          <a:p>
            <a:pPr marL="285750" indent="-285750">
              <a:buFont typeface="Wingdings" panose="05000000000000000000" pitchFamily="2" charset="2"/>
              <a:buChar char="v"/>
            </a:pPr>
            <a:r>
              <a:rPr lang="en-GB" sz="1600" dirty="0">
                <a:latin typeface="Aptos Display" panose="020B0004020202020204" pitchFamily="34" charset="0"/>
                <a:hlinkClick r:id="rId11"/>
              </a:rPr>
              <a:t>CQC’s GP </a:t>
            </a:r>
            <a:r>
              <a:rPr lang="en-GB" sz="1600" dirty="0" err="1">
                <a:latin typeface="Aptos Display" panose="020B0004020202020204" pitchFamily="34" charset="0"/>
                <a:hlinkClick r:id="rId11"/>
              </a:rPr>
              <a:t>mythbuster</a:t>
            </a:r>
            <a:r>
              <a:rPr lang="en-GB" sz="1600" dirty="0">
                <a:latin typeface="Aptos Display" panose="020B0004020202020204" pitchFamily="34" charset="0"/>
                <a:hlinkClick r:id="rId11"/>
              </a:rPr>
              <a:t> 24: Recording patient safety events with the Learn from patient safety events (LFPSE) service</a:t>
            </a:r>
            <a:r>
              <a:rPr lang="en-GB" sz="1600" dirty="0">
                <a:latin typeface="Aptos Display" panose="020B0004020202020204" pitchFamily="34" charset="0"/>
              </a:rPr>
              <a:t> encourages GP practices to record their patient safety incidents effectively to promote learning. Thus, completing a SEA after an incident is identified, is crucial to ensure a timely and effective analysis of the event (whether positive or negative), looking at the impact and learning that has resulted from the SEA. (</a:t>
            </a:r>
            <a:r>
              <a:rPr lang="en-GB" sz="1600" dirty="0">
                <a:latin typeface="Aptos Display" panose="020B0004020202020204" pitchFamily="34" charset="0"/>
                <a:hlinkClick r:id="rId12"/>
              </a:rPr>
              <a:t>CQC GP </a:t>
            </a:r>
            <a:r>
              <a:rPr lang="en-GB" sz="1600" dirty="0" err="1">
                <a:latin typeface="Aptos Display" panose="020B0004020202020204" pitchFamily="34" charset="0"/>
                <a:hlinkClick r:id="rId12"/>
              </a:rPr>
              <a:t>Mythbuster</a:t>
            </a:r>
            <a:r>
              <a:rPr lang="en-GB" sz="1600" dirty="0">
                <a:latin typeface="Aptos Display" panose="020B0004020202020204" pitchFamily="34" charset="0"/>
                <a:hlinkClick r:id="rId12"/>
              </a:rPr>
              <a:t> 3, 2022</a:t>
            </a:r>
            <a:r>
              <a:rPr lang="en-GB" sz="1600" dirty="0">
                <a:latin typeface="Aptos Display" panose="020B0004020202020204" pitchFamily="34" charset="0"/>
              </a:rPr>
              <a:t>)</a:t>
            </a:r>
          </a:p>
        </p:txBody>
      </p:sp>
      <p:sp>
        <p:nvSpPr>
          <p:cNvPr id="13" name="TextBox 12">
            <a:extLst>
              <a:ext uri="{FF2B5EF4-FFF2-40B4-BE49-F238E27FC236}">
                <a16:creationId xmlns:a16="http://schemas.microsoft.com/office/drawing/2014/main" id="{4A681A98-AF0B-3AB7-8571-F7D7B7F8110C}"/>
              </a:ext>
            </a:extLst>
          </p:cNvPr>
          <p:cNvSpPr txBox="1"/>
          <p:nvPr/>
        </p:nvSpPr>
        <p:spPr>
          <a:xfrm>
            <a:off x="1242589" y="773140"/>
            <a:ext cx="8050139" cy="461665"/>
          </a:xfrm>
          <a:prstGeom prst="rect">
            <a:avLst/>
          </a:prstGeom>
          <a:noFill/>
        </p:spPr>
        <p:txBody>
          <a:bodyPr wrap="square">
            <a:spAutoFit/>
          </a:bodyPr>
          <a:lstStyle/>
          <a:p>
            <a:r>
              <a:rPr lang="en-GB" sz="2400" b="1" dirty="0">
                <a:latin typeface="Aptos Display" panose="020B0004020202020204" pitchFamily="34" charset="0"/>
              </a:rPr>
              <a:t>Recording and Reporting Significant Event Analysis (SEA)</a:t>
            </a:r>
          </a:p>
        </p:txBody>
      </p:sp>
    </p:spTree>
    <p:extLst>
      <p:ext uri="{BB962C8B-B14F-4D97-AF65-F5344CB8AC3E}">
        <p14:creationId xmlns:p14="http://schemas.microsoft.com/office/powerpoint/2010/main" val="757802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E485018-0C42-BBA9-6249-FF6397AADBDA}"/>
              </a:ext>
            </a:extLst>
          </p:cNvPr>
          <p:cNvPicPr>
            <a:picLocks noChangeAspect="1"/>
          </p:cNvPicPr>
          <p:nvPr/>
        </p:nvPicPr>
        <p:blipFill>
          <a:blip r:embed="rId2"/>
          <a:stretch>
            <a:fillRect/>
          </a:stretch>
        </p:blipFill>
        <p:spPr>
          <a:xfrm>
            <a:off x="338356" y="0"/>
            <a:ext cx="1905000" cy="1090298"/>
          </a:xfrm>
          <a:prstGeom prst="rect">
            <a:avLst/>
          </a:prstGeom>
        </p:spPr>
      </p:pic>
      <p:pic>
        <p:nvPicPr>
          <p:cNvPr id="5" name="Picture 4" descr="A screenshot of a video game&#10;&#10;Description automatically generated with medium confidence">
            <a:extLst>
              <a:ext uri="{FF2B5EF4-FFF2-40B4-BE49-F238E27FC236}">
                <a16:creationId xmlns:a16="http://schemas.microsoft.com/office/drawing/2014/main" id="{A41C0F29-4FE8-7837-C05A-48758EF8AA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99008" y="138865"/>
            <a:ext cx="2067505" cy="369333"/>
          </a:xfrm>
          <a:prstGeom prst="rect">
            <a:avLst/>
          </a:prstGeom>
        </p:spPr>
      </p:pic>
      <p:sp>
        <p:nvSpPr>
          <p:cNvPr id="4" name="TextBox 3">
            <a:extLst>
              <a:ext uri="{FF2B5EF4-FFF2-40B4-BE49-F238E27FC236}">
                <a16:creationId xmlns:a16="http://schemas.microsoft.com/office/drawing/2014/main" id="{AF885AE7-8587-6D87-901D-1E6AA014A1D9}"/>
              </a:ext>
            </a:extLst>
          </p:cNvPr>
          <p:cNvSpPr txBox="1"/>
          <p:nvPr/>
        </p:nvSpPr>
        <p:spPr>
          <a:xfrm>
            <a:off x="515542" y="1059120"/>
            <a:ext cx="11450972" cy="4801314"/>
          </a:xfrm>
          <a:prstGeom prst="rect">
            <a:avLst/>
          </a:prstGeom>
          <a:noFill/>
        </p:spPr>
        <p:txBody>
          <a:bodyPr wrap="square">
            <a:spAutoFit/>
          </a:bodyPr>
          <a:lstStyle/>
          <a:p>
            <a:r>
              <a:rPr lang="en-GB" sz="2000" dirty="0">
                <a:latin typeface="Aptos Display" panose="020B0004020202020204" pitchFamily="34" charset="0"/>
              </a:rPr>
              <a:t>The practice should complete its internal investigation, applying the principles and structure set out: </a:t>
            </a:r>
          </a:p>
          <a:p>
            <a:r>
              <a:rPr lang="en-GB" sz="2000" b="1" dirty="0">
                <a:latin typeface="Aptos Display" panose="020B0004020202020204" pitchFamily="34" charset="0"/>
              </a:rPr>
              <a:t>1. Remember: The 4Ws&amp;H</a:t>
            </a:r>
          </a:p>
          <a:p>
            <a:r>
              <a:rPr lang="en-GB" sz="2000" b="1" dirty="0">
                <a:latin typeface="Aptos Display" panose="020B0004020202020204" pitchFamily="34" charset="0"/>
              </a:rPr>
              <a:t>What</a:t>
            </a:r>
            <a:r>
              <a:rPr lang="en-GB" sz="2000" dirty="0">
                <a:latin typeface="Aptos Display" panose="020B0004020202020204" pitchFamily="34" charset="0"/>
              </a:rPr>
              <a:t> happened (chronology/timeline of events); who was involved, when, where and how it happened.</a:t>
            </a:r>
          </a:p>
          <a:p>
            <a:r>
              <a:rPr lang="en-GB" sz="2000" b="1" dirty="0">
                <a:solidFill>
                  <a:srgbClr val="FF0000"/>
                </a:solidFill>
                <a:latin typeface="Aptos Display" panose="020B0004020202020204" pitchFamily="34" charset="0"/>
              </a:rPr>
              <a:t>Top tip! </a:t>
            </a:r>
            <a:r>
              <a:rPr lang="en-GB" sz="2000" dirty="0">
                <a:latin typeface="Aptos Display" panose="020B0004020202020204" pitchFamily="34" charset="0"/>
              </a:rPr>
              <a:t>Focus on gathering the factual information and assessing its positive and negative impacts.</a:t>
            </a:r>
            <a:endParaRPr lang="en-GB" sz="1100" dirty="0">
              <a:latin typeface="Aptos Display" panose="020B0004020202020204" pitchFamily="34" charset="0"/>
            </a:endParaRPr>
          </a:p>
          <a:p>
            <a:r>
              <a:rPr lang="en-GB" sz="2000" b="1" dirty="0">
                <a:latin typeface="Aptos Display" panose="020B0004020202020204" pitchFamily="34" charset="0"/>
              </a:rPr>
              <a:t>2. Why</a:t>
            </a:r>
            <a:r>
              <a:rPr lang="en-GB" sz="2000" dirty="0">
                <a:latin typeface="Aptos Display" panose="020B0004020202020204" pitchFamily="34" charset="0"/>
              </a:rPr>
              <a:t> it happened (what underlying, contributory or deep-rooted factors caused things to go wrong)</a:t>
            </a:r>
          </a:p>
          <a:p>
            <a:r>
              <a:rPr lang="en-GB" sz="2000" b="1" dirty="0">
                <a:solidFill>
                  <a:srgbClr val="FF0000"/>
                </a:solidFill>
                <a:latin typeface="Aptos Display" panose="020B0004020202020204" pitchFamily="34" charset="0"/>
              </a:rPr>
              <a:t>Top Tip! </a:t>
            </a:r>
            <a:r>
              <a:rPr lang="en-GB" sz="2000" dirty="0">
                <a:latin typeface="Aptos Display" panose="020B0004020202020204" pitchFamily="34" charset="0"/>
              </a:rPr>
              <a:t>Use problem solving tools to identify the root cause of the incident in a more structured, thorough and effective manner. i.e. </a:t>
            </a:r>
            <a:r>
              <a:rPr lang="en-GB" sz="2000" dirty="0">
                <a:latin typeface="Aptos Display" panose="020B0004020202020204" pitchFamily="34" charset="0"/>
                <a:hlinkClick r:id="rId4"/>
              </a:rPr>
              <a:t>5 Whys </a:t>
            </a:r>
            <a:r>
              <a:rPr lang="en-GB" sz="2000" dirty="0">
                <a:latin typeface="Aptos Display" panose="020B0004020202020204" pitchFamily="34" charset="0"/>
              </a:rPr>
              <a:t>and the </a:t>
            </a:r>
            <a:r>
              <a:rPr lang="en-GB" sz="2000" dirty="0">
                <a:latin typeface="Aptos Display" panose="020B0004020202020204" pitchFamily="34" charset="0"/>
                <a:hlinkClick r:id="rId5"/>
              </a:rPr>
              <a:t>Fishbone Diagram</a:t>
            </a:r>
            <a:endParaRPr lang="en-GB" sz="1050" b="1" dirty="0">
              <a:solidFill>
                <a:srgbClr val="FF0000"/>
              </a:solidFill>
              <a:latin typeface="Aptos Display" panose="020B0004020202020204" pitchFamily="34" charset="0"/>
            </a:endParaRPr>
          </a:p>
          <a:p>
            <a:r>
              <a:rPr lang="en-GB" sz="2000" dirty="0">
                <a:latin typeface="Aptos Display" panose="020B0004020202020204" pitchFamily="34" charset="0"/>
              </a:rPr>
              <a:t> </a:t>
            </a:r>
            <a:r>
              <a:rPr lang="en-GB" sz="2000" b="1" dirty="0">
                <a:latin typeface="Aptos Display" panose="020B0004020202020204" pitchFamily="34" charset="0"/>
              </a:rPr>
              <a:t>3. What has been learned? </a:t>
            </a:r>
          </a:p>
          <a:p>
            <a:r>
              <a:rPr lang="en-GB" sz="2000" dirty="0">
                <a:latin typeface="Aptos Display" panose="020B0004020202020204" pitchFamily="34" charset="0"/>
              </a:rPr>
              <a:t>Identify learning needs, demonstrate reflection and learning, involve relevant team members in event analysis.</a:t>
            </a:r>
          </a:p>
          <a:p>
            <a:r>
              <a:rPr lang="en-GB" b="1" dirty="0">
                <a:solidFill>
                  <a:srgbClr val="FF0000"/>
                </a:solidFill>
                <a:latin typeface="Aptos Display" panose="020B0004020202020204" pitchFamily="34" charset="0"/>
              </a:rPr>
              <a:t>Top tip! </a:t>
            </a:r>
            <a:r>
              <a:rPr lang="en-GB" dirty="0">
                <a:latin typeface="Aptos Display" panose="020B0004020202020204" pitchFamily="34" charset="0"/>
              </a:rPr>
              <a:t>Consider, for instance: a lack of knowledge and training; the need to follow systems or procedures; the vital importance of team working or effective communication.</a:t>
            </a:r>
            <a:endParaRPr lang="en-GB" sz="1050" dirty="0">
              <a:latin typeface="Aptos Display" panose="020B0004020202020204" pitchFamily="34" charset="0"/>
            </a:endParaRPr>
          </a:p>
          <a:p>
            <a:r>
              <a:rPr lang="en-GB" b="1" dirty="0">
                <a:latin typeface="Aptos Display" panose="020B0004020202020204" pitchFamily="34" charset="0"/>
              </a:rPr>
              <a:t>4. What has been changed or actioned?</a:t>
            </a:r>
          </a:p>
          <a:p>
            <a:r>
              <a:rPr lang="en-GB" dirty="0">
                <a:latin typeface="Aptos Display" panose="020B0004020202020204" pitchFamily="34" charset="0"/>
              </a:rPr>
              <a:t>Outline the action(s) agreed and implemented (where this is relevant or feasible).</a:t>
            </a:r>
          </a:p>
          <a:p>
            <a:r>
              <a:rPr lang="en-GB" b="1" dirty="0">
                <a:solidFill>
                  <a:srgbClr val="FF0000"/>
                </a:solidFill>
                <a:latin typeface="Aptos Display" panose="020B0004020202020204" pitchFamily="34" charset="0"/>
              </a:rPr>
              <a:t>Note: </a:t>
            </a:r>
            <a:r>
              <a:rPr lang="en-GB" dirty="0">
                <a:latin typeface="Aptos Display" panose="020B0004020202020204" pitchFamily="34" charset="0"/>
              </a:rPr>
              <a:t>Action is not always necessary – particularly for positive and purely reflective events.</a:t>
            </a:r>
          </a:p>
          <a:p>
            <a:r>
              <a:rPr lang="en-GB" dirty="0">
                <a:latin typeface="Aptos Display" panose="020B0004020202020204" pitchFamily="34" charset="0"/>
              </a:rPr>
              <a:t>Other outcomes: Celebration, a learning need/point, a conventional audit is required, immediate change, further investigation in-depth SEA required and sharing the learning.</a:t>
            </a:r>
          </a:p>
        </p:txBody>
      </p:sp>
      <p:sp>
        <p:nvSpPr>
          <p:cNvPr id="7" name="TextBox 6">
            <a:extLst>
              <a:ext uri="{FF2B5EF4-FFF2-40B4-BE49-F238E27FC236}">
                <a16:creationId xmlns:a16="http://schemas.microsoft.com/office/drawing/2014/main" id="{64D0F13B-6B18-3DE3-4A57-F3919704FE77}"/>
              </a:ext>
            </a:extLst>
          </p:cNvPr>
          <p:cNvSpPr txBox="1"/>
          <p:nvPr/>
        </p:nvSpPr>
        <p:spPr>
          <a:xfrm>
            <a:off x="2243356" y="510395"/>
            <a:ext cx="6094602" cy="461665"/>
          </a:xfrm>
          <a:prstGeom prst="rect">
            <a:avLst/>
          </a:prstGeom>
          <a:noFill/>
        </p:spPr>
        <p:txBody>
          <a:bodyPr wrap="square">
            <a:spAutoFit/>
          </a:bodyPr>
          <a:lstStyle/>
          <a:p>
            <a:r>
              <a:rPr lang="en-GB" sz="2400" dirty="0">
                <a:latin typeface="Aptos Black" panose="020B0004020202020204" pitchFamily="34" charset="0"/>
              </a:rPr>
              <a:t>Analysis of the significant event</a:t>
            </a:r>
          </a:p>
        </p:txBody>
      </p:sp>
      <p:sp>
        <p:nvSpPr>
          <p:cNvPr id="3" name="Rectangle 2">
            <a:extLst>
              <a:ext uri="{FF2B5EF4-FFF2-40B4-BE49-F238E27FC236}">
                <a16:creationId xmlns:a16="http://schemas.microsoft.com/office/drawing/2014/main" id="{74488AC2-45CE-7204-4907-0FD1DF5B37CD}"/>
              </a:ext>
            </a:extLst>
          </p:cNvPr>
          <p:cNvSpPr/>
          <p:nvPr/>
        </p:nvSpPr>
        <p:spPr>
          <a:xfrm>
            <a:off x="504202" y="5947494"/>
            <a:ext cx="11462311" cy="771641"/>
          </a:xfrm>
          <a:prstGeom prst="rect">
            <a:avLst/>
          </a:prstGeom>
          <a:solidFill>
            <a:srgbClr val="FFFF00"/>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r>
              <a:rPr lang="en-GB" sz="1600" dirty="0">
                <a:solidFill>
                  <a:schemeClr val="tx1"/>
                </a:solidFill>
              </a:rPr>
              <a:t>Note: All ICBs, general practices, community pharmacies, optometry providers, and dental providers must </a:t>
            </a:r>
            <a:r>
              <a:rPr lang="en-GB" sz="1600" dirty="0">
                <a:solidFill>
                  <a:schemeClr val="tx1"/>
                </a:solidFill>
                <a:hlinkClick r:id="rId6"/>
              </a:rPr>
              <a:t>register for an administrator account</a:t>
            </a:r>
            <a:r>
              <a:rPr lang="en-GB" sz="1600" dirty="0">
                <a:solidFill>
                  <a:schemeClr val="tx1"/>
                </a:solidFill>
              </a:rPr>
              <a:t> with the Learning from Patient Safety Events (LFPSE) or connect their local risk management systems to LFPSE to ensure that patient safety events are recorded on the national system. (Primary Care Patient Safety Strategy, 2024)</a:t>
            </a:r>
          </a:p>
        </p:txBody>
      </p:sp>
    </p:spTree>
    <p:extLst>
      <p:ext uri="{BB962C8B-B14F-4D97-AF65-F5344CB8AC3E}">
        <p14:creationId xmlns:p14="http://schemas.microsoft.com/office/powerpoint/2010/main" val="4517262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A7A3373-4ABC-382B-225A-A3209C3BAD62}"/>
              </a:ext>
            </a:extLst>
          </p:cNvPr>
          <p:cNvPicPr>
            <a:picLocks noChangeAspect="1"/>
          </p:cNvPicPr>
          <p:nvPr/>
        </p:nvPicPr>
        <p:blipFill>
          <a:blip r:embed="rId2"/>
          <a:stretch>
            <a:fillRect/>
          </a:stretch>
        </p:blipFill>
        <p:spPr>
          <a:xfrm>
            <a:off x="0" y="0"/>
            <a:ext cx="2162175" cy="1528149"/>
          </a:xfrm>
          <a:prstGeom prst="rect">
            <a:avLst/>
          </a:prstGeom>
        </p:spPr>
      </p:pic>
      <p:sp>
        <p:nvSpPr>
          <p:cNvPr id="2" name="Title 1">
            <a:extLst>
              <a:ext uri="{FF2B5EF4-FFF2-40B4-BE49-F238E27FC236}">
                <a16:creationId xmlns:a16="http://schemas.microsoft.com/office/drawing/2014/main" id="{3A002AD2-C6EB-EA56-81D2-087717357C0A}"/>
              </a:ext>
            </a:extLst>
          </p:cNvPr>
          <p:cNvSpPr>
            <a:spLocks noGrp="1"/>
          </p:cNvSpPr>
          <p:nvPr>
            <p:ph type="title"/>
          </p:nvPr>
        </p:nvSpPr>
        <p:spPr>
          <a:xfrm>
            <a:off x="2924452" y="439075"/>
            <a:ext cx="5257800" cy="369333"/>
          </a:xfrm>
        </p:spPr>
        <p:txBody>
          <a:bodyPr>
            <a:normAutofit fontScale="90000"/>
          </a:bodyPr>
          <a:lstStyle/>
          <a:p>
            <a:r>
              <a:rPr lang="en-GB" sz="2400" b="1" dirty="0">
                <a:latin typeface="Aptos Display" panose="020B0004020202020204" pitchFamily="34" charset="0"/>
              </a:rPr>
              <a:t>Example of SEA in a Primary Care Setting</a:t>
            </a:r>
          </a:p>
        </p:txBody>
      </p:sp>
      <p:sp>
        <p:nvSpPr>
          <p:cNvPr id="3" name="Content Placeholder 2">
            <a:extLst>
              <a:ext uri="{FF2B5EF4-FFF2-40B4-BE49-F238E27FC236}">
                <a16:creationId xmlns:a16="http://schemas.microsoft.com/office/drawing/2014/main" id="{1947A2EE-765F-07E9-69E3-34C3C687FC4A}"/>
              </a:ext>
            </a:extLst>
          </p:cNvPr>
          <p:cNvSpPr>
            <a:spLocks noGrp="1"/>
          </p:cNvSpPr>
          <p:nvPr>
            <p:ph idx="1"/>
          </p:nvPr>
        </p:nvSpPr>
        <p:spPr>
          <a:xfrm>
            <a:off x="1723655" y="946999"/>
            <a:ext cx="9326057" cy="444707"/>
          </a:xfrm>
        </p:spPr>
        <p:txBody>
          <a:bodyPr>
            <a:normAutofit/>
          </a:bodyPr>
          <a:lstStyle/>
          <a:p>
            <a:pPr marL="0" indent="0">
              <a:spcBef>
                <a:spcPts val="0"/>
              </a:spcBef>
              <a:buNone/>
            </a:pPr>
            <a:r>
              <a:rPr lang="en-GB" sz="2000" b="1" dirty="0">
                <a:latin typeface="Aptos Display" panose="020B0004020202020204" pitchFamily="34" charset="0"/>
              </a:rPr>
              <a:t>Case: Inappropriate immunisation - Wrongly administered MMR vaccination</a:t>
            </a:r>
          </a:p>
          <a:p>
            <a:pPr marL="0" indent="0">
              <a:spcBef>
                <a:spcPts val="0"/>
              </a:spcBef>
              <a:buNone/>
            </a:pPr>
            <a:endParaRPr lang="en-GB" sz="1600" b="1" dirty="0">
              <a:solidFill>
                <a:srgbClr val="0070C0"/>
              </a:solidFill>
              <a:latin typeface="Aptos Display" panose="020B0004020202020204" pitchFamily="34" charset="0"/>
            </a:endParaRPr>
          </a:p>
        </p:txBody>
      </p:sp>
      <p:pic>
        <p:nvPicPr>
          <p:cNvPr id="4" name="Picture 3" descr="A screenshot of a video game&#10;&#10;Description automatically generated with medium confidence">
            <a:extLst>
              <a:ext uri="{FF2B5EF4-FFF2-40B4-BE49-F238E27FC236}">
                <a16:creationId xmlns:a16="http://schemas.microsoft.com/office/drawing/2014/main" id="{6A06A87A-C39B-E13B-60E2-01E7593F08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81253" y="69742"/>
            <a:ext cx="2067505" cy="369333"/>
          </a:xfrm>
          <a:prstGeom prst="rect">
            <a:avLst/>
          </a:prstGeom>
        </p:spPr>
      </p:pic>
      <p:sp>
        <p:nvSpPr>
          <p:cNvPr id="6" name="TextBox 5">
            <a:extLst>
              <a:ext uri="{FF2B5EF4-FFF2-40B4-BE49-F238E27FC236}">
                <a16:creationId xmlns:a16="http://schemas.microsoft.com/office/drawing/2014/main" id="{345DE414-831A-D367-B6EA-CA50508DDAE1}"/>
              </a:ext>
            </a:extLst>
          </p:cNvPr>
          <p:cNvSpPr txBox="1"/>
          <p:nvPr/>
        </p:nvSpPr>
        <p:spPr>
          <a:xfrm>
            <a:off x="643764" y="3630365"/>
            <a:ext cx="10904469" cy="3077766"/>
          </a:xfrm>
          <a:prstGeom prst="rect">
            <a:avLst/>
          </a:prstGeom>
          <a:noFill/>
        </p:spPr>
        <p:txBody>
          <a:bodyPr wrap="square">
            <a:spAutoFit/>
          </a:bodyPr>
          <a:lstStyle/>
          <a:p>
            <a:r>
              <a:rPr lang="en-GB" sz="1600" b="1" dirty="0">
                <a:solidFill>
                  <a:srgbClr val="0070C0"/>
                </a:solidFill>
                <a:latin typeface="Aptos Display" panose="020B0004020202020204" pitchFamily="34" charset="0"/>
              </a:rPr>
              <a:t>Why did it happen? </a:t>
            </a:r>
            <a:r>
              <a:rPr lang="en-GB" sz="1600" dirty="0">
                <a:latin typeface="Aptos Display" panose="020B0004020202020204" pitchFamily="34" charset="0"/>
              </a:rPr>
              <a:t>(Consider, for instance, the professionalism of the team, the lack of a system or a failing in a system, lack of</a:t>
            </a:r>
          </a:p>
          <a:p>
            <a:r>
              <a:rPr lang="en-GB" sz="1600" dirty="0">
                <a:latin typeface="Aptos Display" panose="020B0004020202020204" pitchFamily="34" charset="0"/>
              </a:rPr>
              <a:t>knowledge or the complexity and uncertainty associated with the event)</a:t>
            </a:r>
          </a:p>
          <a:p>
            <a:pPr marL="285750" indent="-285750">
              <a:buFont typeface="Wingdings" panose="05000000000000000000" pitchFamily="2" charset="2"/>
              <a:buChar char="v"/>
            </a:pPr>
            <a:r>
              <a:rPr lang="en-GB" dirty="0">
                <a:latin typeface="Aptos Display" panose="020B0004020202020204" pitchFamily="34" charset="0"/>
              </a:rPr>
              <a:t>The practice nurse used to give childhood immunisations, but due to increased workloads, the team trained their health visitor (HV) to handle them instead. </a:t>
            </a:r>
          </a:p>
          <a:p>
            <a:pPr marL="285750" indent="-285750">
              <a:buFont typeface="Wingdings" panose="05000000000000000000" pitchFamily="2" charset="2"/>
              <a:buChar char="v"/>
            </a:pPr>
            <a:r>
              <a:rPr lang="en-GB" dirty="0">
                <a:latin typeface="Aptos Display" panose="020B0004020202020204" pitchFamily="34" charset="0"/>
              </a:rPr>
              <a:t>After completing training, the HV began giving immunisations about six months ago, always under the supervision of a more experienced HV. </a:t>
            </a:r>
          </a:p>
          <a:p>
            <a:pPr marL="285750" indent="-285750">
              <a:buFont typeface="Wingdings" panose="05000000000000000000" pitchFamily="2" charset="2"/>
              <a:buChar char="v"/>
            </a:pPr>
            <a:r>
              <a:rPr lang="en-GB" dirty="0">
                <a:latin typeface="Aptos Display" panose="020B0004020202020204" pitchFamily="34" charset="0"/>
              </a:rPr>
              <a:t>Both HVs reported that Ms. X prepared the vaccine from the vial. After she administered it, she checked the batch number and expiration date with Ms. Y. They then discovered that the empty vial was for the MMR vaccine, meaning Ms. X had mistakenly given the MMR instead of the second DTP/Hib booster. </a:t>
            </a:r>
          </a:p>
          <a:p>
            <a:pPr marL="285750" indent="-285750">
              <a:buFont typeface="Wingdings" panose="05000000000000000000" pitchFamily="2" charset="2"/>
              <a:buChar char="v"/>
            </a:pPr>
            <a:r>
              <a:rPr lang="en-GB" dirty="0">
                <a:latin typeface="Aptos Display" panose="020B0004020202020204" pitchFamily="34" charset="0"/>
              </a:rPr>
              <a:t>Distressed, Ms. X left the clinic, and Ms. Y advised the child's parents to sit down while she spoke with the GP immediately.</a:t>
            </a:r>
          </a:p>
        </p:txBody>
      </p:sp>
      <p:sp>
        <p:nvSpPr>
          <p:cNvPr id="13" name="TextBox 12">
            <a:extLst>
              <a:ext uri="{FF2B5EF4-FFF2-40B4-BE49-F238E27FC236}">
                <a16:creationId xmlns:a16="http://schemas.microsoft.com/office/drawing/2014/main" id="{0C92C2F2-9504-9772-1FA3-AE0A408B548F}"/>
              </a:ext>
            </a:extLst>
          </p:cNvPr>
          <p:cNvSpPr txBox="1"/>
          <p:nvPr/>
        </p:nvSpPr>
        <p:spPr>
          <a:xfrm>
            <a:off x="643764" y="1386074"/>
            <a:ext cx="10904469" cy="2308324"/>
          </a:xfrm>
          <a:prstGeom prst="rect">
            <a:avLst/>
          </a:prstGeom>
          <a:noFill/>
        </p:spPr>
        <p:txBody>
          <a:bodyPr wrap="square">
            <a:spAutoFit/>
          </a:bodyPr>
          <a:lstStyle/>
          <a:p>
            <a:r>
              <a:rPr lang="en-GB" sz="1600" b="1" dirty="0">
                <a:solidFill>
                  <a:srgbClr val="0070C0"/>
                </a:solidFill>
                <a:latin typeface="Aptos Display" panose="020B0004020202020204" pitchFamily="34" charset="0"/>
              </a:rPr>
              <a:t>What happened?</a:t>
            </a:r>
          </a:p>
          <a:p>
            <a:r>
              <a:rPr lang="en-GB" dirty="0">
                <a:latin typeface="Aptos Display" panose="020B0004020202020204" pitchFamily="34" charset="0"/>
              </a:rPr>
              <a:t>A 3-month-old child visited a Child Health and Immunisation Clinic for her second booster vaccine. The health visitor mistakenly gave her an MMR vaccine instead of the DPT/Hib vaccine. The GP quickly informed the parents of the error and reassured them. After confirming with a paediatric consultant that the wrong vaccine posed no risk to the child, the GP visited the family at home that evening to address any further concerns. </a:t>
            </a:r>
          </a:p>
          <a:p>
            <a:r>
              <a:rPr lang="en-GB" dirty="0">
                <a:latin typeface="Aptos Display" panose="020B0004020202020204" pitchFamily="34" charset="0"/>
              </a:rPr>
              <a:t>The incident, if mishandled, could have led to complaints or negative publicity for the clinic, but thankfully, the child's health was not at risk. The health visitor and practice nurse were upset about the mistake, highlighting the seriousness of such errors.</a:t>
            </a:r>
          </a:p>
        </p:txBody>
      </p:sp>
    </p:spTree>
    <p:extLst>
      <p:ext uri="{BB962C8B-B14F-4D97-AF65-F5344CB8AC3E}">
        <p14:creationId xmlns:p14="http://schemas.microsoft.com/office/powerpoint/2010/main" val="4112794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655C1-507B-2C26-B9C2-579B726D016A}"/>
              </a:ext>
            </a:extLst>
          </p:cNvPr>
          <p:cNvSpPr>
            <a:spLocks noGrp="1"/>
          </p:cNvSpPr>
          <p:nvPr>
            <p:ph type="title"/>
          </p:nvPr>
        </p:nvSpPr>
        <p:spPr>
          <a:xfrm>
            <a:off x="838199" y="365125"/>
            <a:ext cx="8425441" cy="496009"/>
          </a:xfrm>
        </p:spPr>
        <p:txBody>
          <a:bodyPr>
            <a:normAutofit/>
          </a:bodyPr>
          <a:lstStyle/>
          <a:p>
            <a:r>
              <a:rPr lang="en-GB" sz="2000" b="1" dirty="0">
                <a:latin typeface="Aptos Display" panose="020B0004020202020204" pitchFamily="34" charset="0"/>
              </a:rPr>
              <a:t>Example of SEA in a Primary Care Setting: Alternative analysis of the event</a:t>
            </a:r>
          </a:p>
        </p:txBody>
      </p:sp>
      <p:sp>
        <p:nvSpPr>
          <p:cNvPr id="6" name="TextBox 5">
            <a:extLst>
              <a:ext uri="{FF2B5EF4-FFF2-40B4-BE49-F238E27FC236}">
                <a16:creationId xmlns:a16="http://schemas.microsoft.com/office/drawing/2014/main" id="{45D124CC-CCCA-8E58-A503-A982ED098D37}"/>
              </a:ext>
            </a:extLst>
          </p:cNvPr>
          <p:cNvSpPr txBox="1"/>
          <p:nvPr/>
        </p:nvSpPr>
        <p:spPr>
          <a:xfrm>
            <a:off x="1699568" y="766660"/>
            <a:ext cx="2645920" cy="523220"/>
          </a:xfrm>
          <a:prstGeom prst="rect">
            <a:avLst/>
          </a:prstGeom>
          <a:noFill/>
        </p:spPr>
        <p:txBody>
          <a:bodyPr wrap="square">
            <a:spAutoFit/>
          </a:bodyPr>
          <a:lstStyle/>
          <a:p>
            <a:pPr marL="0" indent="0">
              <a:spcBef>
                <a:spcPts val="0"/>
              </a:spcBef>
              <a:buNone/>
            </a:pPr>
            <a:r>
              <a:rPr lang="en-GB" sz="1600" b="1" dirty="0">
                <a:solidFill>
                  <a:srgbClr val="0070C0"/>
                </a:solidFill>
                <a:latin typeface="Aptos Display" panose="020B0004020202020204" pitchFamily="34" charset="0"/>
              </a:rPr>
              <a:t>The five Why’s method</a:t>
            </a:r>
          </a:p>
          <a:p>
            <a:pPr marL="0" indent="0">
              <a:spcBef>
                <a:spcPts val="0"/>
              </a:spcBef>
              <a:buNone/>
            </a:pPr>
            <a:endParaRPr lang="en-GB" sz="1200" b="1" dirty="0">
              <a:solidFill>
                <a:srgbClr val="0070C0"/>
              </a:solidFill>
              <a:latin typeface="Aptos Display" panose="020B0004020202020204" pitchFamily="34" charset="0"/>
            </a:endParaRPr>
          </a:p>
        </p:txBody>
      </p:sp>
      <p:sp>
        <p:nvSpPr>
          <p:cNvPr id="8" name="Rectangle: Rounded Corners 7">
            <a:extLst>
              <a:ext uri="{FF2B5EF4-FFF2-40B4-BE49-F238E27FC236}">
                <a16:creationId xmlns:a16="http://schemas.microsoft.com/office/drawing/2014/main" id="{92588C8C-1D48-77A2-AE67-9EDC8F5C958F}"/>
              </a:ext>
            </a:extLst>
          </p:cNvPr>
          <p:cNvSpPr/>
          <p:nvPr/>
        </p:nvSpPr>
        <p:spPr>
          <a:xfrm>
            <a:off x="442908" y="1245788"/>
            <a:ext cx="3679951" cy="753346"/>
          </a:xfrm>
          <a:prstGeom prst="roundRect">
            <a:avLst/>
          </a:prstGeom>
          <a:solidFill>
            <a:schemeClr val="accent3">
              <a:lumMod val="20000"/>
              <a:lumOff val="80000"/>
            </a:schemeClr>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tx1"/>
                </a:solidFill>
              </a:rPr>
              <a:t>The significant incident</a:t>
            </a:r>
          </a:p>
          <a:p>
            <a:r>
              <a:rPr lang="en-GB" sz="1400" dirty="0">
                <a:solidFill>
                  <a:schemeClr val="tx1"/>
                </a:solidFill>
                <a:latin typeface="Aptos Display" panose="020B0004020202020204" pitchFamily="34" charset="0"/>
              </a:rPr>
              <a:t>A HV administered an MMR rather than DTP/Hib vaccine to a 3-month-old patient.</a:t>
            </a:r>
          </a:p>
        </p:txBody>
      </p:sp>
      <p:sp>
        <p:nvSpPr>
          <p:cNvPr id="9" name="Rectangle: Rounded Corners 8">
            <a:extLst>
              <a:ext uri="{FF2B5EF4-FFF2-40B4-BE49-F238E27FC236}">
                <a16:creationId xmlns:a16="http://schemas.microsoft.com/office/drawing/2014/main" id="{A9AB655A-8D2A-A375-2368-059E3F88A3F3}"/>
              </a:ext>
            </a:extLst>
          </p:cNvPr>
          <p:cNvSpPr/>
          <p:nvPr/>
        </p:nvSpPr>
        <p:spPr>
          <a:xfrm>
            <a:off x="612964" y="2546233"/>
            <a:ext cx="3615239" cy="753346"/>
          </a:xfrm>
          <a:prstGeom prst="roundRect">
            <a:avLst/>
          </a:prstGeom>
          <a:solidFill>
            <a:srgbClr val="FFFF00"/>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latin typeface="Aptos Display" panose="020B0004020202020204" pitchFamily="34" charset="0"/>
              </a:rPr>
              <a:t>The drawn-up solution and vial was not double checked by both HV before administration</a:t>
            </a:r>
            <a:endParaRPr lang="en-GB" dirty="0">
              <a:solidFill>
                <a:schemeClr val="tx1"/>
              </a:solidFill>
              <a:latin typeface="Aptos Display" panose="020B0004020202020204" pitchFamily="34" charset="0"/>
            </a:endParaRPr>
          </a:p>
        </p:txBody>
      </p:sp>
      <p:sp>
        <p:nvSpPr>
          <p:cNvPr id="10" name="Rectangle: Rounded Corners 9">
            <a:extLst>
              <a:ext uri="{FF2B5EF4-FFF2-40B4-BE49-F238E27FC236}">
                <a16:creationId xmlns:a16="http://schemas.microsoft.com/office/drawing/2014/main" id="{ABF5642F-A2A2-3444-BA35-C43C1B8D2391}"/>
              </a:ext>
            </a:extLst>
          </p:cNvPr>
          <p:cNvSpPr/>
          <p:nvPr/>
        </p:nvSpPr>
        <p:spPr>
          <a:xfrm>
            <a:off x="730248" y="3739666"/>
            <a:ext cx="3615240" cy="839552"/>
          </a:xfrm>
          <a:prstGeom prst="roundRect">
            <a:avLst/>
          </a:prstGeom>
          <a:solidFill>
            <a:schemeClr val="accent6">
              <a:lumMod val="40000"/>
              <a:lumOff val="60000"/>
            </a:schemeClr>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latin typeface="Aptos Display" panose="020B0004020202020204" pitchFamily="34" charset="0"/>
              </a:rPr>
              <a:t>They did not appreciate the reason and importance of double-checking before administration</a:t>
            </a:r>
          </a:p>
        </p:txBody>
      </p:sp>
      <p:sp>
        <p:nvSpPr>
          <p:cNvPr id="11" name="Rectangle: Rounded Corners 10">
            <a:extLst>
              <a:ext uri="{FF2B5EF4-FFF2-40B4-BE49-F238E27FC236}">
                <a16:creationId xmlns:a16="http://schemas.microsoft.com/office/drawing/2014/main" id="{8E50BF24-1516-E6F0-5840-49C1649463AE}"/>
              </a:ext>
            </a:extLst>
          </p:cNvPr>
          <p:cNvSpPr/>
          <p:nvPr/>
        </p:nvSpPr>
        <p:spPr>
          <a:xfrm>
            <a:off x="1087623" y="5972664"/>
            <a:ext cx="3380440" cy="611987"/>
          </a:xfrm>
          <a:prstGeom prst="roundRect">
            <a:avLst/>
          </a:prstGeom>
          <a:solidFill>
            <a:schemeClr val="accent1">
              <a:lumMod val="20000"/>
              <a:lumOff val="80000"/>
            </a:schemeClr>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latin typeface="Aptos Display" panose="020B0004020202020204" pitchFamily="34" charset="0"/>
              </a:rPr>
              <a:t>The practice assumed that the local immunisation training would include a relevant protocol</a:t>
            </a:r>
          </a:p>
        </p:txBody>
      </p:sp>
      <p:sp>
        <p:nvSpPr>
          <p:cNvPr id="13" name="Rectangle: Rounded Corners 12">
            <a:extLst>
              <a:ext uri="{FF2B5EF4-FFF2-40B4-BE49-F238E27FC236}">
                <a16:creationId xmlns:a16="http://schemas.microsoft.com/office/drawing/2014/main" id="{B1014B90-2486-F558-5682-9F55740C8ED6}"/>
              </a:ext>
            </a:extLst>
          </p:cNvPr>
          <p:cNvSpPr/>
          <p:nvPr/>
        </p:nvSpPr>
        <p:spPr>
          <a:xfrm>
            <a:off x="783691" y="5116244"/>
            <a:ext cx="3615241" cy="457113"/>
          </a:xfrm>
          <a:prstGeom prst="roundRect">
            <a:avLst/>
          </a:prstGeom>
          <a:solidFill>
            <a:schemeClr val="accent4">
              <a:lumMod val="40000"/>
              <a:lumOff val="60000"/>
            </a:schemeClr>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latin typeface="Aptos Display" panose="020B0004020202020204" pitchFamily="34" charset="0"/>
              </a:rPr>
              <a:t>The practice did not have a formal immunisation programme.</a:t>
            </a:r>
          </a:p>
        </p:txBody>
      </p:sp>
      <p:sp>
        <p:nvSpPr>
          <p:cNvPr id="18" name="Flowchart: Connector 17">
            <a:extLst>
              <a:ext uri="{FF2B5EF4-FFF2-40B4-BE49-F238E27FC236}">
                <a16:creationId xmlns:a16="http://schemas.microsoft.com/office/drawing/2014/main" id="{23248EB0-33CE-D7A4-643F-914F90A3FF61}"/>
              </a:ext>
            </a:extLst>
          </p:cNvPr>
          <p:cNvSpPr/>
          <p:nvPr/>
        </p:nvSpPr>
        <p:spPr>
          <a:xfrm>
            <a:off x="178566" y="889113"/>
            <a:ext cx="605125" cy="530270"/>
          </a:xfrm>
          <a:prstGeom prst="flowChartConnector">
            <a:avLst/>
          </a:prstGeom>
          <a:solidFill>
            <a:schemeClr val="bg1"/>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dirty="0">
                <a:solidFill>
                  <a:schemeClr val="tx1"/>
                </a:solidFill>
              </a:rPr>
              <a:t>1</a:t>
            </a:r>
          </a:p>
          <a:p>
            <a:pPr algn="ctr"/>
            <a:r>
              <a:rPr lang="en-GB" sz="800" b="1" dirty="0">
                <a:solidFill>
                  <a:schemeClr val="tx1"/>
                </a:solidFill>
              </a:rPr>
              <a:t>Why?</a:t>
            </a:r>
          </a:p>
        </p:txBody>
      </p:sp>
      <p:sp>
        <p:nvSpPr>
          <p:cNvPr id="20" name="Flowchart: Connector 19">
            <a:extLst>
              <a:ext uri="{FF2B5EF4-FFF2-40B4-BE49-F238E27FC236}">
                <a16:creationId xmlns:a16="http://schemas.microsoft.com/office/drawing/2014/main" id="{29750282-AD86-3385-07B7-DA59F469853E}"/>
              </a:ext>
            </a:extLst>
          </p:cNvPr>
          <p:cNvSpPr/>
          <p:nvPr/>
        </p:nvSpPr>
        <p:spPr>
          <a:xfrm>
            <a:off x="104186" y="2392186"/>
            <a:ext cx="629321" cy="496009"/>
          </a:xfrm>
          <a:prstGeom prst="flowChartConnector">
            <a:avLst/>
          </a:prstGeom>
          <a:solidFill>
            <a:schemeClr val="bg1"/>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dirty="0">
                <a:solidFill>
                  <a:schemeClr val="tx1"/>
                </a:solidFill>
              </a:rPr>
              <a:t>2</a:t>
            </a:r>
          </a:p>
          <a:p>
            <a:pPr algn="ctr"/>
            <a:r>
              <a:rPr lang="en-GB" sz="800" b="1" dirty="0">
                <a:solidFill>
                  <a:schemeClr val="tx1"/>
                </a:solidFill>
              </a:rPr>
              <a:t>Why?</a:t>
            </a:r>
          </a:p>
        </p:txBody>
      </p:sp>
      <p:sp>
        <p:nvSpPr>
          <p:cNvPr id="24" name="Flowchart: Connector 23">
            <a:extLst>
              <a:ext uri="{FF2B5EF4-FFF2-40B4-BE49-F238E27FC236}">
                <a16:creationId xmlns:a16="http://schemas.microsoft.com/office/drawing/2014/main" id="{C3B8551D-285D-3AA2-6DCC-48CD464FA683}"/>
              </a:ext>
            </a:extLst>
          </p:cNvPr>
          <p:cNvSpPr/>
          <p:nvPr/>
        </p:nvSpPr>
        <p:spPr>
          <a:xfrm>
            <a:off x="204636" y="3490385"/>
            <a:ext cx="629321" cy="496009"/>
          </a:xfrm>
          <a:prstGeom prst="flowChartConnector">
            <a:avLst/>
          </a:prstGeom>
          <a:solidFill>
            <a:schemeClr val="bg1"/>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dirty="0">
                <a:solidFill>
                  <a:schemeClr val="tx1"/>
                </a:solidFill>
              </a:rPr>
              <a:t>3</a:t>
            </a:r>
          </a:p>
          <a:p>
            <a:pPr algn="ctr"/>
            <a:r>
              <a:rPr lang="en-GB" sz="800" b="1" dirty="0">
                <a:solidFill>
                  <a:schemeClr val="tx1"/>
                </a:solidFill>
              </a:rPr>
              <a:t>Why?</a:t>
            </a:r>
          </a:p>
        </p:txBody>
      </p:sp>
      <p:sp>
        <p:nvSpPr>
          <p:cNvPr id="26" name="Flowchart: Connector 25">
            <a:extLst>
              <a:ext uri="{FF2B5EF4-FFF2-40B4-BE49-F238E27FC236}">
                <a16:creationId xmlns:a16="http://schemas.microsoft.com/office/drawing/2014/main" id="{B55336BE-A64F-0226-16CD-6232AFFC2A7B}"/>
              </a:ext>
            </a:extLst>
          </p:cNvPr>
          <p:cNvSpPr/>
          <p:nvPr/>
        </p:nvSpPr>
        <p:spPr>
          <a:xfrm>
            <a:off x="278591" y="4836213"/>
            <a:ext cx="629321" cy="496009"/>
          </a:xfrm>
          <a:prstGeom prst="flowChartConnector">
            <a:avLst/>
          </a:prstGeom>
          <a:solidFill>
            <a:schemeClr val="bg1"/>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dirty="0">
                <a:solidFill>
                  <a:schemeClr val="tx1"/>
                </a:solidFill>
              </a:rPr>
              <a:t>4</a:t>
            </a:r>
          </a:p>
          <a:p>
            <a:pPr algn="ctr"/>
            <a:r>
              <a:rPr lang="en-GB" sz="800" b="1" dirty="0">
                <a:solidFill>
                  <a:schemeClr val="tx1"/>
                </a:solidFill>
              </a:rPr>
              <a:t>Why?</a:t>
            </a:r>
          </a:p>
        </p:txBody>
      </p:sp>
      <p:sp>
        <p:nvSpPr>
          <p:cNvPr id="28" name="Flowchart: Connector 27">
            <a:extLst>
              <a:ext uri="{FF2B5EF4-FFF2-40B4-BE49-F238E27FC236}">
                <a16:creationId xmlns:a16="http://schemas.microsoft.com/office/drawing/2014/main" id="{580FC487-DBDD-2D55-37A3-7661DC0F72B9}"/>
              </a:ext>
            </a:extLst>
          </p:cNvPr>
          <p:cNvSpPr/>
          <p:nvPr/>
        </p:nvSpPr>
        <p:spPr>
          <a:xfrm>
            <a:off x="315216" y="5853388"/>
            <a:ext cx="629321" cy="496009"/>
          </a:xfrm>
          <a:prstGeom prst="flowChartConnector">
            <a:avLst/>
          </a:prstGeom>
          <a:solidFill>
            <a:schemeClr val="bg1"/>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dirty="0">
                <a:solidFill>
                  <a:schemeClr val="tx1"/>
                </a:solidFill>
              </a:rPr>
              <a:t>5</a:t>
            </a:r>
          </a:p>
          <a:p>
            <a:pPr algn="ctr"/>
            <a:r>
              <a:rPr lang="en-GB" sz="800" b="1" dirty="0">
                <a:solidFill>
                  <a:schemeClr val="tx1"/>
                </a:solidFill>
              </a:rPr>
              <a:t>Why?</a:t>
            </a:r>
          </a:p>
        </p:txBody>
      </p:sp>
      <p:sp>
        <p:nvSpPr>
          <p:cNvPr id="29" name="TextBox 28">
            <a:extLst>
              <a:ext uri="{FF2B5EF4-FFF2-40B4-BE49-F238E27FC236}">
                <a16:creationId xmlns:a16="http://schemas.microsoft.com/office/drawing/2014/main" id="{7126E9CB-C64B-C376-B137-EED947CE29D1}"/>
              </a:ext>
            </a:extLst>
          </p:cNvPr>
          <p:cNvSpPr txBox="1"/>
          <p:nvPr/>
        </p:nvSpPr>
        <p:spPr>
          <a:xfrm>
            <a:off x="6046641" y="776462"/>
            <a:ext cx="1913878" cy="553998"/>
          </a:xfrm>
          <a:prstGeom prst="rect">
            <a:avLst/>
          </a:prstGeom>
          <a:noFill/>
        </p:spPr>
        <p:txBody>
          <a:bodyPr wrap="square">
            <a:spAutoFit/>
          </a:bodyPr>
          <a:lstStyle/>
          <a:p>
            <a:pPr marL="0" indent="0">
              <a:spcBef>
                <a:spcPts val="0"/>
              </a:spcBef>
              <a:buNone/>
            </a:pPr>
            <a:r>
              <a:rPr lang="en-GB" b="1" dirty="0">
                <a:solidFill>
                  <a:srgbClr val="0070C0"/>
                </a:solidFill>
                <a:latin typeface="Aptos Display" panose="020B0004020202020204" pitchFamily="34" charset="0"/>
              </a:rPr>
              <a:t>Fishbone diagram</a:t>
            </a:r>
          </a:p>
          <a:p>
            <a:pPr marL="0" indent="0">
              <a:spcBef>
                <a:spcPts val="0"/>
              </a:spcBef>
              <a:buNone/>
            </a:pPr>
            <a:endParaRPr lang="en-GB" sz="1200" b="1" dirty="0">
              <a:solidFill>
                <a:srgbClr val="0070C0"/>
              </a:solidFill>
              <a:latin typeface="Aptos Display" panose="020B0004020202020204" pitchFamily="34" charset="0"/>
            </a:endParaRPr>
          </a:p>
        </p:txBody>
      </p:sp>
      <p:pic>
        <p:nvPicPr>
          <p:cNvPr id="31" name="Picture 30">
            <a:extLst>
              <a:ext uri="{FF2B5EF4-FFF2-40B4-BE49-F238E27FC236}">
                <a16:creationId xmlns:a16="http://schemas.microsoft.com/office/drawing/2014/main" id="{CC20B3F9-01C7-A83B-BD35-60CB8FE828AD}"/>
              </a:ext>
            </a:extLst>
          </p:cNvPr>
          <p:cNvPicPr>
            <a:picLocks noChangeAspect="1"/>
          </p:cNvPicPr>
          <p:nvPr/>
        </p:nvPicPr>
        <p:blipFill>
          <a:blip r:embed="rId2"/>
          <a:stretch>
            <a:fillRect/>
          </a:stretch>
        </p:blipFill>
        <p:spPr>
          <a:xfrm>
            <a:off x="4850588" y="1245788"/>
            <a:ext cx="7143145" cy="5308788"/>
          </a:xfrm>
          <a:prstGeom prst="rect">
            <a:avLst/>
          </a:prstGeom>
          <a:effectLst>
            <a:innerShdw blurRad="63500" dist="50800" dir="10800000">
              <a:prstClr val="black">
                <a:alpha val="50000"/>
              </a:prstClr>
            </a:innerShdw>
          </a:effectLst>
        </p:spPr>
      </p:pic>
      <p:cxnSp>
        <p:nvCxnSpPr>
          <p:cNvPr id="33" name="Connector: Elbow 32">
            <a:extLst>
              <a:ext uri="{FF2B5EF4-FFF2-40B4-BE49-F238E27FC236}">
                <a16:creationId xmlns:a16="http://schemas.microsoft.com/office/drawing/2014/main" id="{F9B23C25-F564-C181-8481-83D64BF002C8}"/>
              </a:ext>
            </a:extLst>
          </p:cNvPr>
          <p:cNvCxnSpPr>
            <a:cxnSpLocks/>
          </p:cNvCxnSpPr>
          <p:nvPr/>
        </p:nvCxnSpPr>
        <p:spPr>
          <a:xfrm rot="16200000" flipH="1">
            <a:off x="319989" y="2187649"/>
            <a:ext cx="628660" cy="221160"/>
          </a:xfrm>
          <a:prstGeom prst="bentConnector3">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nector: Elbow 35">
            <a:extLst>
              <a:ext uri="{FF2B5EF4-FFF2-40B4-BE49-F238E27FC236}">
                <a16:creationId xmlns:a16="http://schemas.microsoft.com/office/drawing/2014/main" id="{4936DB20-B251-BE0D-956B-71560E4A00FA}"/>
              </a:ext>
            </a:extLst>
          </p:cNvPr>
          <p:cNvCxnSpPr>
            <a:cxnSpLocks/>
          </p:cNvCxnSpPr>
          <p:nvPr/>
        </p:nvCxnSpPr>
        <p:spPr>
          <a:xfrm rot="16200000" flipH="1">
            <a:off x="593582" y="3452145"/>
            <a:ext cx="628660" cy="221160"/>
          </a:xfrm>
          <a:prstGeom prst="bentConnector3">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or: Elbow 36">
            <a:extLst>
              <a:ext uri="{FF2B5EF4-FFF2-40B4-BE49-F238E27FC236}">
                <a16:creationId xmlns:a16="http://schemas.microsoft.com/office/drawing/2014/main" id="{4F266383-38E7-41A7-D062-C21FA49130C4}"/>
              </a:ext>
            </a:extLst>
          </p:cNvPr>
          <p:cNvCxnSpPr>
            <a:cxnSpLocks/>
          </p:cNvCxnSpPr>
          <p:nvPr/>
        </p:nvCxnSpPr>
        <p:spPr>
          <a:xfrm rot="16200000" flipH="1">
            <a:off x="630207" y="4759682"/>
            <a:ext cx="628660" cy="221160"/>
          </a:xfrm>
          <a:prstGeom prst="bentConnector3">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ctor: Elbow 37">
            <a:extLst>
              <a:ext uri="{FF2B5EF4-FFF2-40B4-BE49-F238E27FC236}">
                <a16:creationId xmlns:a16="http://schemas.microsoft.com/office/drawing/2014/main" id="{4BAF1CE6-87CA-F8B9-BFAB-345595D10A1B}"/>
              </a:ext>
            </a:extLst>
          </p:cNvPr>
          <p:cNvCxnSpPr>
            <a:cxnSpLocks/>
          </p:cNvCxnSpPr>
          <p:nvPr/>
        </p:nvCxnSpPr>
        <p:spPr>
          <a:xfrm rot="16200000" flipH="1">
            <a:off x="662713" y="5783008"/>
            <a:ext cx="628660" cy="221160"/>
          </a:xfrm>
          <a:prstGeom prst="bentConnector3">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9" name="Picture 38" descr="A screenshot of a video game&#10;&#10;Description automatically generated with medium confidence">
            <a:extLst>
              <a:ext uri="{FF2B5EF4-FFF2-40B4-BE49-F238E27FC236}">
                <a16:creationId xmlns:a16="http://schemas.microsoft.com/office/drawing/2014/main" id="{6B65339E-45EA-E92C-AB90-DDA571D46C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77066" y="243796"/>
            <a:ext cx="2067505" cy="369333"/>
          </a:xfrm>
          <a:prstGeom prst="rect">
            <a:avLst/>
          </a:prstGeom>
        </p:spPr>
      </p:pic>
    </p:spTree>
    <p:extLst>
      <p:ext uri="{BB962C8B-B14F-4D97-AF65-F5344CB8AC3E}">
        <p14:creationId xmlns:p14="http://schemas.microsoft.com/office/powerpoint/2010/main" val="2438661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3d Man Learn Practice Improve Concept ...">
            <a:extLst>
              <a:ext uri="{FF2B5EF4-FFF2-40B4-BE49-F238E27FC236}">
                <a16:creationId xmlns:a16="http://schemas.microsoft.com/office/drawing/2014/main" id="{22BB4BD3-003C-E779-A5DC-C695F9DACC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10255" y="4685227"/>
            <a:ext cx="2881745" cy="220027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screenshot of a video game&#10;&#10;Description automatically generated with medium confidence">
            <a:extLst>
              <a:ext uri="{FF2B5EF4-FFF2-40B4-BE49-F238E27FC236}">
                <a16:creationId xmlns:a16="http://schemas.microsoft.com/office/drawing/2014/main" id="{98647F73-243B-9CF4-14EE-0F1B8406AA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99257" y="64335"/>
            <a:ext cx="2067505" cy="369333"/>
          </a:xfrm>
          <a:prstGeom prst="rect">
            <a:avLst/>
          </a:prstGeom>
        </p:spPr>
      </p:pic>
      <p:sp>
        <p:nvSpPr>
          <p:cNvPr id="15" name="TextBox 14">
            <a:extLst>
              <a:ext uri="{FF2B5EF4-FFF2-40B4-BE49-F238E27FC236}">
                <a16:creationId xmlns:a16="http://schemas.microsoft.com/office/drawing/2014/main" id="{9AFDEA0E-F1A1-4E7F-FC29-DF5FE8940E9A}"/>
              </a:ext>
            </a:extLst>
          </p:cNvPr>
          <p:cNvSpPr txBox="1"/>
          <p:nvPr/>
        </p:nvSpPr>
        <p:spPr>
          <a:xfrm>
            <a:off x="437972" y="1072635"/>
            <a:ext cx="11359684" cy="2585323"/>
          </a:xfrm>
          <a:prstGeom prst="rect">
            <a:avLst/>
          </a:prstGeom>
          <a:noFill/>
        </p:spPr>
        <p:txBody>
          <a:bodyPr wrap="square">
            <a:spAutoFit/>
          </a:bodyPr>
          <a:lstStyle/>
          <a:p>
            <a:r>
              <a:rPr lang="en-GB" b="1" i="0" dirty="0">
                <a:solidFill>
                  <a:srgbClr val="0070C0"/>
                </a:solidFill>
                <a:effectLst/>
                <a:latin typeface="Aptos Display" panose="020B0004020202020204" pitchFamily="34" charset="0"/>
              </a:rPr>
              <a:t>This event likely happened for several reasons</a:t>
            </a:r>
            <a:r>
              <a:rPr lang="en-GB" b="0" i="0" dirty="0">
                <a:solidFill>
                  <a:srgbClr val="1C1C1C"/>
                </a:solidFill>
                <a:effectLst/>
                <a:latin typeface="Aptos Display" panose="020B0004020202020204" pitchFamily="34" charset="0"/>
              </a:rPr>
              <a:t>: </a:t>
            </a:r>
          </a:p>
          <a:p>
            <a:pPr marL="342900" indent="-342900">
              <a:buAutoNum type="arabicPeriod"/>
            </a:pPr>
            <a:r>
              <a:rPr lang="en-GB" b="0" i="0" dirty="0">
                <a:solidFill>
                  <a:srgbClr val="1C1C1C"/>
                </a:solidFill>
                <a:effectLst/>
                <a:latin typeface="Aptos Display" panose="020B0004020202020204" pitchFamily="34" charset="0"/>
              </a:rPr>
              <a:t>Ms. X may have accidentally picked up the MMR vaccine instead of the DTP/Hib vaccine as they were close together. </a:t>
            </a:r>
          </a:p>
          <a:p>
            <a:pPr marL="342900" indent="-342900">
              <a:buAutoNum type="arabicPeriod"/>
            </a:pPr>
            <a:r>
              <a:rPr lang="en-GB" b="0" i="0" dirty="0">
                <a:solidFill>
                  <a:srgbClr val="1C1C1C"/>
                </a:solidFill>
                <a:effectLst/>
                <a:latin typeface="Aptos Display" panose="020B0004020202020204" pitchFamily="34" charset="0"/>
              </a:rPr>
              <a:t>She might have been distracted and did not notice the mistake. </a:t>
            </a:r>
          </a:p>
          <a:p>
            <a:pPr marL="342900" indent="-342900">
              <a:buAutoNum type="arabicPeriod"/>
            </a:pPr>
            <a:r>
              <a:rPr lang="en-GB" b="0" i="0" dirty="0">
                <a:solidFill>
                  <a:srgbClr val="1C1C1C"/>
                </a:solidFill>
                <a:effectLst/>
                <a:latin typeface="Aptos Display" panose="020B0004020202020204" pitchFamily="34" charset="0"/>
              </a:rPr>
              <a:t>Neither staff member checked the vial before giving the vaccine, which usually prevents errors. </a:t>
            </a:r>
          </a:p>
          <a:p>
            <a:pPr marL="342900" indent="-342900">
              <a:buAutoNum type="arabicPeriod"/>
            </a:pPr>
            <a:r>
              <a:rPr lang="en-GB" b="0" i="0" dirty="0">
                <a:solidFill>
                  <a:srgbClr val="1C1C1C"/>
                </a:solidFill>
                <a:effectLst/>
                <a:latin typeface="Aptos Display" panose="020B0004020202020204" pitchFamily="34" charset="0"/>
              </a:rPr>
              <a:t>There was insufficient communication between the health visitors and the parent or child. </a:t>
            </a:r>
          </a:p>
          <a:p>
            <a:pPr marL="342900" indent="-342900">
              <a:buAutoNum type="arabicPeriod"/>
            </a:pPr>
            <a:r>
              <a:rPr lang="en-GB" b="0" i="0" dirty="0">
                <a:solidFill>
                  <a:srgbClr val="1C1C1C"/>
                </a:solidFill>
                <a:effectLst/>
                <a:latin typeface="Aptos Display" panose="020B0004020202020204" pitchFamily="34" charset="0"/>
              </a:rPr>
              <a:t>The practice lacked a formal vaccination procedure. </a:t>
            </a:r>
          </a:p>
          <a:p>
            <a:pPr marL="342900" indent="-342900">
              <a:buAutoNum type="arabicPeriod"/>
            </a:pPr>
            <a:r>
              <a:rPr lang="en-GB" b="0" i="0" dirty="0">
                <a:solidFill>
                  <a:srgbClr val="1C1C1C"/>
                </a:solidFill>
                <a:effectLst/>
                <a:latin typeface="Aptos Display" panose="020B0004020202020204" pitchFamily="34" charset="0"/>
              </a:rPr>
              <a:t>The practice wrongly assumed the local primary care organization had trained the staff properly. </a:t>
            </a:r>
          </a:p>
          <a:p>
            <a:pPr marL="342900" indent="-342900">
              <a:buAutoNum type="arabicPeriod"/>
            </a:pPr>
            <a:r>
              <a:rPr lang="en-GB" b="0" i="0" dirty="0">
                <a:solidFill>
                  <a:srgbClr val="1C1C1C"/>
                </a:solidFill>
                <a:effectLst/>
                <a:latin typeface="Aptos Display" panose="020B0004020202020204" pitchFamily="34" charset="0"/>
              </a:rPr>
              <a:t>It is crucial to ask parents about egg allergies before giving the MMR vaccine since it's made from chicken egg yolk. </a:t>
            </a:r>
            <a:endParaRPr lang="en-GB" dirty="0">
              <a:solidFill>
                <a:srgbClr val="1C1C1C"/>
              </a:solidFill>
              <a:latin typeface="Aptos Display" panose="020B0004020202020204" pitchFamily="34" charset="0"/>
            </a:endParaRPr>
          </a:p>
          <a:p>
            <a:pPr marL="342900" indent="-342900">
              <a:buAutoNum type="arabicPeriod"/>
            </a:pPr>
            <a:r>
              <a:rPr lang="en-GB" b="0" i="0" dirty="0">
                <a:solidFill>
                  <a:srgbClr val="1C1C1C"/>
                </a:solidFill>
                <a:effectLst/>
                <a:latin typeface="Aptos Display" panose="020B0004020202020204" pitchFamily="34" charset="0"/>
              </a:rPr>
              <a:t>Ms. X did not realise she had not checked for allergies before administering the MMR vaccine.</a:t>
            </a:r>
            <a:endParaRPr lang="en-GB" dirty="0">
              <a:latin typeface="Aptos Display" panose="020B0004020202020204" pitchFamily="34" charset="0"/>
            </a:endParaRPr>
          </a:p>
        </p:txBody>
      </p:sp>
      <p:sp>
        <p:nvSpPr>
          <p:cNvPr id="17" name="Title 16">
            <a:extLst>
              <a:ext uri="{FF2B5EF4-FFF2-40B4-BE49-F238E27FC236}">
                <a16:creationId xmlns:a16="http://schemas.microsoft.com/office/drawing/2014/main" id="{5230DDD7-A01D-A64E-F263-0BB79AF95A06}"/>
              </a:ext>
            </a:extLst>
          </p:cNvPr>
          <p:cNvSpPr>
            <a:spLocks noGrp="1"/>
          </p:cNvSpPr>
          <p:nvPr>
            <p:ph type="title"/>
          </p:nvPr>
        </p:nvSpPr>
        <p:spPr>
          <a:xfrm>
            <a:off x="530551" y="656215"/>
            <a:ext cx="8878368" cy="369334"/>
          </a:xfrm>
        </p:spPr>
        <p:txBody>
          <a:bodyPr>
            <a:noAutofit/>
          </a:bodyPr>
          <a:lstStyle/>
          <a:p>
            <a:r>
              <a:rPr lang="en-GB" sz="2000" b="1" dirty="0">
                <a:latin typeface="Aptos Display" panose="020B0004020202020204" pitchFamily="34" charset="0"/>
              </a:rPr>
              <a:t>Example of SEA in a Primary Care Setting: Reasons and Lessons learned?</a:t>
            </a:r>
            <a:endParaRPr lang="en-GB" sz="2000" dirty="0"/>
          </a:p>
        </p:txBody>
      </p:sp>
      <p:sp>
        <p:nvSpPr>
          <p:cNvPr id="21" name="TextBox 20">
            <a:extLst>
              <a:ext uri="{FF2B5EF4-FFF2-40B4-BE49-F238E27FC236}">
                <a16:creationId xmlns:a16="http://schemas.microsoft.com/office/drawing/2014/main" id="{21D9C922-40B5-430A-B2F7-1DAA59DB0DC6}"/>
              </a:ext>
            </a:extLst>
          </p:cNvPr>
          <p:cNvSpPr txBox="1"/>
          <p:nvPr/>
        </p:nvSpPr>
        <p:spPr>
          <a:xfrm>
            <a:off x="437972" y="3752130"/>
            <a:ext cx="11357548" cy="2492990"/>
          </a:xfrm>
          <a:prstGeom prst="rect">
            <a:avLst/>
          </a:prstGeom>
          <a:noFill/>
        </p:spPr>
        <p:txBody>
          <a:bodyPr wrap="square">
            <a:spAutoFit/>
          </a:bodyPr>
          <a:lstStyle/>
          <a:p>
            <a:r>
              <a:rPr lang="en-GB" sz="1600" b="1" dirty="0">
                <a:solidFill>
                  <a:srgbClr val="0070C0"/>
                </a:solidFill>
                <a:latin typeface="Aptos Display" panose="020B0004020202020204" pitchFamily="34" charset="0"/>
              </a:rPr>
              <a:t>What has been learned?</a:t>
            </a:r>
          </a:p>
          <a:p>
            <a:r>
              <a:rPr lang="en-GB" sz="1600" dirty="0"/>
              <a:t>1. </a:t>
            </a:r>
            <a:r>
              <a:rPr lang="en-GB" sz="2000" dirty="0"/>
              <a:t>The immunisation process failed to ensure child safety due to a lack of a reliable system.</a:t>
            </a:r>
          </a:p>
          <a:p>
            <a:r>
              <a:rPr lang="en-GB" sz="2000" dirty="0"/>
              <a:t>2. This system issue made errors inevitable.</a:t>
            </a:r>
          </a:p>
          <a:p>
            <a:r>
              <a:rPr lang="en-GB" sz="2000" dirty="0"/>
              <a:t>3. All vaccination administrators must be familiar with and frequently reference the immunisation system.</a:t>
            </a:r>
          </a:p>
          <a:p>
            <a:r>
              <a:rPr lang="en-GB" sz="2000" dirty="0"/>
              <a:t>4. There was poor communication among staff and with parents.</a:t>
            </a:r>
          </a:p>
          <a:p>
            <a:r>
              <a:rPr lang="en-GB" sz="2000" dirty="0"/>
              <a:t>5. The combined clinics and high workload contributed to the errors.</a:t>
            </a:r>
          </a:p>
          <a:p>
            <a:r>
              <a:rPr lang="en-GB" sz="2000" dirty="0"/>
              <a:t>6. The practice assumed the local primary care organisation would handle training </a:t>
            </a:r>
          </a:p>
          <a:p>
            <a:r>
              <a:rPr lang="en-GB" sz="2000" dirty="0"/>
              <a:t>     and protocols, raising concerns about responsibility and liability.</a:t>
            </a:r>
          </a:p>
        </p:txBody>
      </p:sp>
    </p:spTree>
    <p:extLst>
      <p:ext uri="{BB962C8B-B14F-4D97-AF65-F5344CB8AC3E}">
        <p14:creationId xmlns:p14="http://schemas.microsoft.com/office/powerpoint/2010/main" val="40727859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presentation.potx" id="{DDD809B5-F861-4605-876F-A693A90EFA4F}" vid="{90FC3178-386F-4E64-9CDE-9CEE15104DCA}"/>
    </a:ext>
  </a:extLst>
</a:theme>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Powerpoint presentation</Template>
  <TotalTime>12328</TotalTime>
  <Words>2724</Words>
  <Application>Microsoft Office PowerPoint</Application>
  <PresentationFormat>Widescreen</PresentationFormat>
  <Paragraphs>172</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Aptos Black</vt:lpstr>
      <vt:lpstr>Aptos Display</vt: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Example of SEA in a Primary Care Setting</vt:lpstr>
      <vt:lpstr>Example of SEA in a Primary Care Setting: Alternative analysis of the event</vt:lpstr>
      <vt:lpstr>Example of SEA in a Primary Care Setting: Reasons and Lessons learned?</vt:lpstr>
      <vt:lpstr>Example of SEA in a Primary Care Setting: What has been changed?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HOWARD, Becca (NHS FRIMLEY ICB - D4U1Y)</dc:creator>
  <cp:lastModifiedBy>CABILDO, Mary rose (NHS FRIMLEY ICB - D4U1Y)</cp:lastModifiedBy>
  <cp:revision>5</cp:revision>
  <dcterms:created xsi:type="dcterms:W3CDTF">2023-05-09T12:12:24Z</dcterms:created>
  <dcterms:modified xsi:type="dcterms:W3CDTF">2024-11-13T00:14:55Z</dcterms:modified>
</cp:coreProperties>
</file>