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Sarabun"/>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Sarabun-regular.fntdata"/><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Sarabun-italic.fntdata"/><Relationship Id="rId14" Type="http://schemas.openxmlformats.org/officeDocument/2006/relationships/font" Target="fonts/Sarabun-bold.fntdata"/><Relationship Id="rId16" Type="http://schemas.openxmlformats.org/officeDocument/2006/relationships/font" Target="fonts/Sarabun-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lkingtherapies.berkshirehealthcare.nhs.uk/"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a919ad9bd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a919ad9bd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7916"/>
              </a:lnSpc>
              <a:spcBef>
                <a:spcPts val="0"/>
              </a:spcBef>
              <a:spcAft>
                <a:spcPts val="800"/>
              </a:spcAft>
              <a:buClr>
                <a:schemeClr val="dk1"/>
              </a:buClr>
              <a:buSzPts val="1100"/>
              <a:buFont typeface="Arial"/>
              <a:buNone/>
            </a:pPr>
            <a:r>
              <a:rPr lang="en-GB" sz="1200">
                <a:latin typeface="Sarabun"/>
                <a:ea typeface="Sarabun"/>
                <a:cs typeface="Sarabun"/>
                <a:sym typeface="Sarabun"/>
              </a:rPr>
              <a:t>The good news is that</a:t>
            </a:r>
            <a:r>
              <a:rPr lang="en-GB" sz="1200">
                <a:latin typeface="Sarabun"/>
                <a:ea typeface="Sarabun"/>
                <a:cs typeface="Sarabun"/>
                <a:sym typeface="Sarabun"/>
              </a:rPr>
              <a:t> Kooth will continue to support you, but there will be some changes to how that happens from 1st </a:t>
            </a:r>
            <a:r>
              <a:rPr lang="en-GB" sz="1200">
                <a:latin typeface="Sarabun"/>
                <a:ea typeface="Sarabun"/>
                <a:cs typeface="Sarabun"/>
                <a:sym typeface="Sarabun"/>
              </a:rPr>
              <a:t>November.</a:t>
            </a:r>
            <a:endParaRPr sz="1200">
              <a:latin typeface="Sarabun"/>
              <a:ea typeface="Sarabun"/>
              <a:cs typeface="Sarabun"/>
              <a:sym typeface="Sarabu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30a919ad9bd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30a919ad9bd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7916"/>
              </a:lnSpc>
              <a:spcBef>
                <a:spcPts val="0"/>
              </a:spcBef>
              <a:spcAft>
                <a:spcPts val="800"/>
              </a:spcAft>
              <a:buNone/>
            </a:pPr>
            <a:r>
              <a:rPr lang="en-GB" sz="1200">
                <a:solidFill>
                  <a:schemeClr val="dk1"/>
                </a:solidFill>
                <a:latin typeface="Sarabun"/>
                <a:ea typeface="Sarabun"/>
                <a:cs typeface="Sarabun"/>
                <a:sym typeface="Sarabun"/>
              </a:rPr>
              <a:t>Long-term, structured support with a named worker and drop-in chat support will no longer be offered from 1 November 2024 just because they are provided by existing services in your area. </a:t>
            </a:r>
            <a:endParaRPr sz="1200">
              <a:latin typeface="Sarabun"/>
              <a:ea typeface="Sarabun"/>
              <a:cs typeface="Sarabun"/>
              <a:sym typeface="Sarabu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0a919ad9bd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0a919ad9bd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While you won’t be anonymous anymore, the service will still be confidential unless you tell us something that makes us concerned for your safety.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0ea7784042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0ea7784042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As you can see it’s really simple to sign up. You can do it yourself, or get an adult to sign up for you (like a parent or teacher).</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0a919ad9bd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0a919ad9bd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7916"/>
              </a:lnSpc>
              <a:spcBef>
                <a:spcPts val="0"/>
              </a:spcBef>
              <a:spcAft>
                <a:spcPts val="0"/>
              </a:spcAft>
              <a:buClr>
                <a:schemeClr val="dk1"/>
              </a:buClr>
              <a:buSzPts val="1100"/>
              <a:buFont typeface="Arial"/>
              <a:buNone/>
            </a:pPr>
            <a:r>
              <a:rPr lang="en-GB" sz="1200">
                <a:solidFill>
                  <a:schemeClr val="dk1"/>
                </a:solidFill>
                <a:latin typeface="Sarabun"/>
                <a:ea typeface="Sarabun"/>
                <a:cs typeface="Sarabun"/>
                <a:sym typeface="Sarabun"/>
              </a:rPr>
              <a:t>Anyone aged 10 years or aged over 17 years will be signposted to other services who can help such as Mental Health School teams and Talking Therapies for those aged 17+. </a:t>
            </a:r>
            <a:endParaRPr sz="1200">
              <a:solidFill>
                <a:schemeClr val="dk1"/>
              </a:solidFill>
              <a:latin typeface="Sarabun"/>
              <a:ea typeface="Sarabun"/>
              <a:cs typeface="Sarabun"/>
              <a:sym typeface="Sarabun"/>
            </a:endParaRPr>
          </a:p>
          <a:p>
            <a:pPr indent="0" lvl="0" marL="0" rtl="0" algn="l">
              <a:lnSpc>
                <a:spcPct val="107916"/>
              </a:lnSpc>
              <a:spcBef>
                <a:spcPts val="800"/>
              </a:spcBef>
              <a:spcAft>
                <a:spcPts val="0"/>
              </a:spcAft>
              <a:buClr>
                <a:schemeClr val="dk1"/>
              </a:buClr>
              <a:buSzPts val="1100"/>
              <a:buFont typeface="Arial"/>
              <a:buNone/>
            </a:pPr>
            <a:r>
              <a:rPr lang="en-GB" sz="1200">
                <a:solidFill>
                  <a:schemeClr val="dk1"/>
                </a:solidFill>
                <a:latin typeface="Sarabun"/>
                <a:ea typeface="Sarabun"/>
                <a:cs typeface="Sarabun"/>
                <a:sym typeface="Sarabun"/>
              </a:rPr>
              <a:t>This includes </a:t>
            </a:r>
            <a:r>
              <a:rPr lang="en-GB" sz="1200" u="sng">
                <a:solidFill>
                  <a:srgbClr val="467886"/>
                </a:solidFill>
                <a:latin typeface="Sarabun"/>
                <a:ea typeface="Sarabun"/>
                <a:cs typeface="Sarabun"/>
                <a:sym typeface="Sarabun"/>
                <a:hlinkClick r:id="rId2">
                  <a:extLst>
                    <a:ext uri="{A12FA001-AC4F-418D-AE19-62706E023703}">
                      <ahyp:hlinkClr val="tx"/>
                    </a:ext>
                  </a:extLst>
                </a:hlinkClick>
              </a:rPr>
              <a:t>NHS Talking Therapies Berkshire Healthcare</a:t>
            </a:r>
            <a:r>
              <a:rPr lang="en-GB" sz="1200">
                <a:solidFill>
                  <a:schemeClr val="dk1"/>
                </a:solidFill>
                <a:latin typeface="Sarabun"/>
                <a:ea typeface="Sarabun"/>
                <a:cs typeface="Sarabun"/>
                <a:sym typeface="Sarabun"/>
              </a:rPr>
              <a:t> - a friendly and approachable NHS service that treats common issues like depression, stress, anxiety or phobias in those aged 17 years and up.</a:t>
            </a:r>
            <a:endParaRPr sz="1200">
              <a:solidFill>
                <a:schemeClr val="dk1"/>
              </a:solidFill>
              <a:latin typeface="Sarabun"/>
              <a:ea typeface="Sarabun"/>
              <a:cs typeface="Sarabun"/>
              <a:sym typeface="Sarabun"/>
            </a:endParaRPr>
          </a:p>
          <a:p>
            <a:pPr indent="0" lvl="0" marL="0" rtl="0" algn="l">
              <a:lnSpc>
                <a:spcPct val="107916"/>
              </a:lnSpc>
              <a:spcBef>
                <a:spcPts val="800"/>
              </a:spcBef>
              <a:spcAft>
                <a:spcPts val="0"/>
              </a:spcAft>
              <a:buClr>
                <a:schemeClr val="dk1"/>
              </a:buClr>
              <a:buSzPts val="1100"/>
              <a:buFont typeface="Arial"/>
              <a:buNone/>
            </a:pPr>
            <a:r>
              <a:rPr lang="en-GB" sz="1200">
                <a:solidFill>
                  <a:schemeClr val="dk1"/>
                </a:solidFill>
                <a:latin typeface="Sarabun"/>
                <a:ea typeface="Sarabun"/>
                <a:cs typeface="Sarabun"/>
                <a:sym typeface="Sarabun"/>
              </a:rPr>
              <a:t>If you already use Kooth and currently have a named worker, these changes will be discussed together (you may have already chatted with your practitioner) and a plan for next steps of support will be co-designed and agreed.</a:t>
            </a:r>
            <a:endParaRPr sz="1200">
              <a:solidFill>
                <a:schemeClr val="dk1"/>
              </a:solidFill>
              <a:latin typeface="Sarabun"/>
              <a:ea typeface="Sarabun"/>
              <a:cs typeface="Sarabun"/>
              <a:sym typeface="Sarabun"/>
            </a:endParaRPr>
          </a:p>
          <a:p>
            <a:pPr indent="0" lvl="0" marL="0" rtl="0" algn="l">
              <a:spcBef>
                <a:spcPts val="80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11133329bf_2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11133329bf_2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0ea7784042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9" name="Google Shape;89;g30ea7784042_0_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forms.olmapps.com/ewfprod/manage/view/#/form/koothidponlinereferral?header=1&amp;reset=1"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hyperlink" Target="http://drive.google.com/file/d/1b4fo9TcolIDxxWu_WaECL2ZzmT10Cm3v/view" TargetMode="External"/><Relationship Id="rId5"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ph type="title"/>
          </p:nvPr>
        </p:nvSpPr>
        <p:spPr>
          <a:xfrm>
            <a:off x="202950" y="488700"/>
            <a:ext cx="8520600" cy="4381800"/>
          </a:xfrm>
          <a:prstGeom prst="rect">
            <a:avLst/>
          </a:prstGeom>
        </p:spPr>
        <p:txBody>
          <a:bodyPr anchorCtr="0" anchor="t" bIns="91425" lIns="91425" spcFirstLastPara="1" rIns="91425" wrap="square" tIns="91425">
            <a:noAutofit/>
          </a:bodyPr>
          <a:lstStyle/>
          <a:p>
            <a:pPr indent="0" lvl="0" marL="914400" rtl="0" algn="l">
              <a:lnSpc>
                <a:spcPct val="107916"/>
              </a:lnSpc>
              <a:spcBef>
                <a:spcPts val="0"/>
              </a:spcBef>
              <a:spcAft>
                <a:spcPts val="0"/>
              </a:spcAft>
              <a:buNone/>
            </a:pPr>
            <a:r>
              <a:t/>
            </a:r>
            <a:endParaRPr b="1" sz="2000">
              <a:latin typeface="Aptos"/>
              <a:ea typeface="Aptos"/>
              <a:cs typeface="Aptos"/>
              <a:sym typeface="Aptos"/>
            </a:endParaRPr>
          </a:p>
          <a:p>
            <a:pPr indent="0" lvl="0" marL="914400" rtl="0" algn="l">
              <a:lnSpc>
                <a:spcPct val="107916"/>
              </a:lnSpc>
              <a:spcBef>
                <a:spcPts val="800"/>
              </a:spcBef>
              <a:spcAft>
                <a:spcPts val="0"/>
              </a:spcAft>
              <a:buNone/>
            </a:pPr>
            <a:r>
              <a:t/>
            </a:r>
            <a:endParaRPr b="1" sz="2000">
              <a:latin typeface="Aptos"/>
              <a:ea typeface="Aptos"/>
              <a:cs typeface="Aptos"/>
              <a:sym typeface="Aptos"/>
            </a:endParaRPr>
          </a:p>
          <a:p>
            <a:pPr indent="0" lvl="0" marL="0" rtl="0" algn="l">
              <a:lnSpc>
                <a:spcPct val="107916"/>
              </a:lnSpc>
              <a:spcBef>
                <a:spcPts val="800"/>
              </a:spcBef>
              <a:spcAft>
                <a:spcPts val="0"/>
              </a:spcAft>
              <a:buNone/>
            </a:pPr>
            <a:r>
              <a:t/>
            </a:r>
            <a:endParaRPr b="1" sz="3300">
              <a:latin typeface="Sarabun"/>
              <a:ea typeface="Sarabun"/>
              <a:cs typeface="Sarabun"/>
              <a:sym typeface="Sarabun"/>
            </a:endParaRPr>
          </a:p>
          <a:p>
            <a:pPr indent="0" lvl="0" marL="1371600" rtl="0" algn="l">
              <a:lnSpc>
                <a:spcPct val="100000"/>
              </a:lnSpc>
              <a:spcBef>
                <a:spcPts val="800"/>
              </a:spcBef>
              <a:spcAft>
                <a:spcPts val="0"/>
              </a:spcAft>
              <a:buClr>
                <a:schemeClr val="dk1"/>
              </a:buClr>
              <a:buSzPts val="1100"/>
              <a:buFont typeface="Arial"/>
              <a:buNone/>
            </a:pPr>
            <a:r>
              <a:rPr b="1" lang="en-GB" sz="3500">
                <a:latin typeface="Sarabun"/>
                <a:ea typeface="Sarabun"/>
                <a:cs typeface="Sarabun"/>
                <a:sym typeface="Sarabun"/>
              </a:rPr>
              <a:t>All about: changes to </a:t>
            </a:r>
            <a:br>
              <a:rPr b="1" lang="en-GB" sz="3500">
                <a:latin typeface="Sarabun"/>
                <a:ea typeface="Sarabun"/>
                <a:cs typeface="Sarabun"/>
                <a:sym typeface="Sarabun"/>
              </a:rPr>
            </a:br>
            <a:r>
              <a:rPr b="1" lang="en-GB" sz="3500">
                <a:latin typeface="Sarabun"/>
                <a:ea typeface="Sarabun"/>
                <a:cs typeface="Sarabun"/>
                <a:sym typeface="Sarabun"/>
              </a:rPr>
              <a:t>your Kooth service</a:t>
            </a:r>
            <a:endParaRPr b="1" sz="3500">
              <a:latin typeface="Sarabun"/>
              <a:ea typeface="Sarabun"/>
              <a:cs typeface="Sarabun"/>
              <a:sym typeface="Sarabun"/>
            </a:endParaRPr>
          </a:p>
          <a:p>
            <a:pPr indent="0" lvl="0" marL="1371600" rtl="0" algn="l">
              <a:lnSpc>
                <a:spcPct val="100000"/>
              </a:lnSpc>
              <a:spcBef>
                <a:spcPts val="800"/>
              </a:spcBef>
              <a:spcAft>
                <a:spcPts val="0"/>
              </a:spcAft>
              <a:buClr>
                <a:schemeClr val="dk1"/>
              </a:buClr>
              <a:buSzPts val="1100"/>
              <a:buFont typeface="Arial"/>
              <a:buNone/>
            </a:pPr>
            <a:r>
              <a:rPr b="1" lang="en-GB" sz="3500">
                <a:solidFill>
                  <a:srgbClr val="222222"/>
                </a:solidFill>
                <a:latin typeface="Sarabun"/>
                <a:ea typeface="Sarabun"/>
                <a:cs typeface="Sarabun"/>
                <a:sym typeface="Sarabun"/>
              </a:rPr>
              <a:t>kooth.com</a:t>
            </a:r>
            <a:endParaRPr b="1" sz="3500">
              <a:latin typeface="Sarabun"/>
              <a:ea typeface="Sarabun"/>
              <a:cs typeface="Sarabun"/>
              <a:sym typeface="Sarabun"/>
            </a:endParaRPr>
          </a:p>
          <a:p>
            <a:pPr indent="0" lvl="0" marL="0" rtl="0" algn="l">
              <a:spcBef>
                <a:spcPts val="800"/>
              </a:spcBef>
              <a:spcAft>
                <a:spcPts val="0"/>
              </a:spcAft>
              <a:buNone/>
            </a:pPr>
            <a:r>
              <a:t/>
            </a:r>
            <a:endParaRPr/>
          </a:p>
        </p:txBody>
      </p:sp>
      <p:pic>
        <p:nvPicPr>
          <p:cNvPr id="55" name="Google Shape;55;p13"/>
          <p:cNvPicPr preferRelativeResize="0"/>
          <p:nvPr/>
        </p:nvPicPr>
        <p:blipFill rotWithShape="1">
          <a:blip r:embed="rId4">
            <a:alphaModFix/>
          </a:blip>
          <a:srcRect b="0" l="0" r="0" t="0"/>
          <a:stretch/>
        </p:blipFill>
        <p:spPr>
          <a:xfrm>
            <a:off x="1695025" y="853550"/>
            <a:ext cx="2020974" cy="716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9" name="Shape 59"/>
        <p:cNvGrpSpPr/>
        <p:nvPr/>
      </p:nvGrpSpPr>
      <p:grpSpPr>
        <a:xfrm>
          <a:off x="0" y="0"/>
          <a:ext cx="0" cy="0"/>
          <a:chOff x="0" y="0"/>
          <a:chExt cx="0" cy="0"/>
        </a:xfrm>
      </p:grpSpPr>
      <p:sp>
        <p:nvSpPr>
          <p:cNvPr id="60" name="Google Shape;60;p14"/>
          <p:cNvSpPr txBox="1"/>
          <p:nvPr>
            <p:ph idx="1" type="body"/>
          </p:nvPr>
        </p:nvSpPr>
        <p:spPr>
          <a:xfrm>
            <a:off x="763375" y="1253800"/>
            <a:ext cx="6644100" cy="3416400"/>
          </a:xfrm>
          <a:prstGeom prst="rect">
            <a:avLst/>
          </a:prstGeom>
        </p:spPr>
        <p:txBody>
          <a:bodyPr anchorCtr="0" anchor="t" bIns="91425" lIns="91425" spcFirstLastPara="1" rIns="91425" wrap="square" tIns="91425">
            <a:normAutofit/>
          </a:bodyPr>
          <a:lstStyle/>
          <a:p>
            <a:pPr indent="0" lvl="0" marL="0" rtl="0" algn="l">
              <a:lnSpc>
                <a:spcPct val="107916"/>
              </a:lnSpc>
              <a:spcBef>
                <a:spcPts val="0"/>
              </a:spcBef>
              <a:spcAft>
                <a:spcPts val="0"/>
              </a:spcAft>
              <a:buClr>
                <a:schemeClr val="dk1"/>
              </a:buClr>
              <a:buSzPts val="1100"/>
              <a:buFont typeface="Arial"/>
              <a:buNone/>
            </a:pPr>
            <a:r>
              <a:t/>
            </a:r>
            <a:endParaRPr b="1" sz="1100">
              <a:solidFill>
                <a:schemeClr val="dk1"/>
              </a:solidFill>
              <a:latin typeface="Aptos"/>
              <a:ea typeface="Aptos"/>
              <a:cs typeface="Aptos"/>
              <a:sym typeface="Aptos"/>
            </a:endParaRPr>
          </a:p>
          <a:p>
            <a:pPr indent="-317500" lvl="0" marL="457200" rtl="0" algn="l">
              <a:lnSpc>
                <a:spcPct val="107916"/>
              </a:lnSpc>
              <a:spcBef>
                <a:spcPts val="800"/>
              </a:spcBef>
              <a:spcAft>
                <a:spcPts val="0"/>
              </a:spcAft>
              <a:buClr>
                <a:schemeClr val="dk1"/>
              </a:buClr>
              <a:buSzPts val="1400"/>
              <a:buFont typeface="Sarabun"/>
              <a:buChar char="●"/>
            </a:pPr>
            <a:r>
              <a:rPr b="1" lang="en-GB" sz="1400">
                <a:solidFill>
                  <a:schemeClr val="dk1"/>
                </a:solidFill>
                <a:latin typeface="Sarabun"/>
                <a:ea typeface="Sarabun"/>
                <a:cs typeface="Sarabun"/>
                <a:sym typeface="Sarabun"/>
              </a:rPr>
              <a:t>New age criteria</a:t>
            </a:r>
            <a:r>
              <a:rPr lang="en-GB" sz="1400">
                <a:solidFill>
                  <a:schemeClr val="dk1"/>
                </a:solidFill>
                <a:latin typeface="Sarabun"/>
                <a:ea typeface="Sarabun"/>
                <a:cs typeface="Sarabun"/>
                <a:sym typeface="Sarabun"/>
              </a:rPr>
              <a:t> – moving forward the service will focus on supporting young people aged 11-17 years.</a:t>
            </a:r>
            <a:endParaRPr sz="1400">
              <a:solidFill>
                <a:schemeClr val="dk1"/>
              </a:solidFill>
              <a:latin typeface="Sarabun"/>
              <a:ea typeface="Sarabun"/>
              <a:cs typeface="Sarabun"/>
              <a:sym typeface="Sarabun"/>
            </a:endParaRPr>
          </a:p>
          <a:p>
            <a:pPr indent="0" lvl="0" marL="0" rtl="0" algn="l">
              <a:lnSpc>
                <a:spcPct val="107916"/>
              </a:lnSpc>
              <a:spcBef>
                <a:spcPts val="0"/>
              </a:spcBef>
              <a:spcAft>
                <a:spcPts val="0"/>
              </a:spcAft>
              <a:buNone/>
            </a:pPr>
            <a:r>
              <a:t/>
            </a:r>
            <a:endParaRPr sz="1400">
              <a:solidFill>
                <a:schemeClr val="dk1"/>
              </a:solidFill>
              <a:latin typeface="Sarabun"/>
              <a:ea typeface="Sarabun"/>
              <a:cs typeface="Sarabun"/>
              <a:sym typeface="Sarabun"/>
            </a:endParaRPr>
          </a:p>
          <a:p>
            <a:pPr indent="-317500" lvl="0" marL="457200" rtl="0" algn="l">
              <a:lnSpc>
                <a:spcPct val="107916"/>
              </a:lnSpc>
              <a:spcBef>
                <a:spcPts val="0"/>
              </a:spcBef>
              <a:spcAft>
                <a:spcPts val="0"/>
              </a:spcAft>
              <a:buClr>
                <a:schemeClr val="dk1"/>
              </a:buClr>
              <a:buSzPts val="1400"/>
              <a:buFont typeface="Sarabun"/>
              <a:buChar char="●"/>
            </a:pPr>
            <a:r>
              <a:rPr b="1" lang="en-GB" sz="1400">
                <a:solidFill>
                  <a:schemeClr val="dk1"/>
                </a:solidFill>
                <a:latin typeface="Sarabun"/>
                <a:ea typeface="Sarabun"/>
                <a:cs typeface="Sarabun"/>
                <a:sym typeface="Sarabun"/>
              </a:rPr>
              <a:t>New support options</a:t>
            </a:r>
            <a:r>
              <a:rPr lang="en-GB" sz="1400">
                <a:solidFill>
                  <a:schemeClr val="dk1"/>
                </a:solidFill>
                <a:latin typeface="Sarabun"/>
                <a:ea typeface="Sarabun"/>
                <a:cs typeface="Sarabun"/>
                <a:sym typeface="Sarabun"/>
              </a:rPr>
              <a:t> – as well as the existing online support options of articles, discussion boards, and self-directed tools like journaling and goal setting, Kooth will now be able to offer single-session chats with a practitioner. These sessions must be booked in advance and will focus on "here and now" difficulties. </a:t>
            </a:r>
            <a:endParaRPr sz="1400">
              <a:solidFill>
                <a:schemeClr val="dk1"/>
              </a:solidFill>
              <a:latin typeface="Sarabun"/>
              <a:ea typeface="Sarabun"/>
              <a:cs typeface="Sarabun"/>
              <a:sym typeface="Sarabun"/>
            </a:endParaRPr>
          </a:p>
          <a:p>
            <a:pPr indent="0" lvl="0" marL="0" rtl="0" algn="l">
              <a:lnSpc>
                <a:spcPct val="107916"/>
              </a:lnSpc>
              <a:spcBef>
                <a:spcPts val="800"/>
              </a:spcBef>
              <a:spcAft>
                <a:spcPts val="800"/>
              </a:spcAft>
              <a:buNone/>
            </a:pPr>
            <a:r>
              <a:t/>
            </a:r>
            <a:endParaRPr sz="1400">
              <a:solidFill>
                <a:schemeClr val="dk1"/>
              </a:solidFill>
              <a:latin typeface="Sarabun"/>
              <a:ea typeface="Sarabun"/>
              <a:cs typeface="Sarabun"/>
              <a:sym typeface="Sarabun"/>
            </a:endParaRPr>
          </a:p>
        </p:txBody>
      </p:sp>
      <p:sp>
        <p:nvSpPr>
          <p:cNvPr id="61" name="Google Shape;61;p14"/>
          <p:cNvSpPr txBox="1"/>
          <p:nvPr>
            <p:ph type="title"/>
          </p:nvPr>
        </p:nvSpPr>
        <p:spPr>
          <a:xfrm>
            <a:off x="903200" y="186125"/>
            <a:ext cx="7742700" cy="1303200"/>
          </a:xfrm>
          <a:prstGeom prst="rect">
            <a:avLst/>
          </a:prstGeom>
        </p:spPr>
        <p:txBody>
          <a:bodyPr anchorCtr="0" anchor="t" bIns="91425" lIns="91425" spcFirstLastPara="1" rIns="91425" wrap="square" tIns="91425">
            <a:noAutofit/>
          </a:bodyPr>
          <a:lstStyle/>
          <a:p>
            <a:pPr indent="0" lvl="0" marL="0" rtl="0" algn="l">
              <a:lnSpc>
                <a:spcPct val="107916"/>
              </a:lnSpc>
              <a:spcBef>
                <a:spcPts val="0"/>
              </a:spcBef>
              <a:spcAft>
                <a:spcPts val="0"/>
              </a:spcAft>
              <a:buNone/>
            </a:pPr>
            <a:r>
              <a:t/>
            </a:r>
            <a:endParaRPr b="1" sz="3000">
              <a:latin typeface="Sarabun"/>
              <a:ea typeface="Sarabun"/>
              <a:cs typeface="Sarabun"/>
              <a:sym typeface="Sarabun"/>
            </a:endParaRPr>
          </a:p>
          <a:p>
            <a:pPr indent="0" lvl="0" marL="0" rtl="0" algn="l">
              <a:lnSpc>
                <a:spcPct val="107916"/>
              </a:lnSpc>
              <a:spcBef>
                <a:spcPts val="800"/>
              </a:spcBef>
              <a:spcAft>
                <a:spcPts val="800"/>
              </a:spcAft>
              <a:buClr>
                <a:schemeClr val="dk1"/>
              </a:buClr>
              <a:buSzPts val="1100"/>
              <a:buFont typeface="Arial"/>
              <a:buNone/>
            </a:pPr>
            <a:r>
              <a:rPr b="1" lang="en-GB" sz="3000">
                <a:latin typeface="Sarabun"/>
                <a:ea typeface="Sarabun"/>
                <a:cs typeface="Sarabun"/>
                <a:sym typeface="Sarabun"/>
              </a:rPr>
              <a:t>Key changes:</a:t>
            </a:r>
            <a:endParaRPr sz="3000">
              <a:latin typeface="Sarabun"/>
              <a:ea typeface="Sarabun"/>
              <a:cs typeface="Sarabun"/>
              <a:sym typeface="Sarabu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5" name="Shape 65"/>
        <p:cNvGrpSpPr/>
        <p:nvPr/>
      </p:nvGrpSpPr>
      <p:grpSpPr>
        <a:xfrm>
          <a:off x="0" y="0"/>
          <a:ext cx="0" cy="0"/>
          <a:chOff x="0" y="0"/>
          <a:chExt cx="0" cy="0"/>
        </a:xfrm>
      </p:grpSpPr>
      <p:sp>
        <p:nvSpPr>
          <p:cNvPr id="66" name="Google Shape;66;p15"/>
          <p:cNvSpPr txBox="1"/>
          <p:nvPr>
            <p:ph type="title"/>
          </p:nvPr>
        </p:nvSpPr>
        <p:spPr>
          <a:xfrm>
            <a:off x="903200" y="186125"/>
            <a:ext cx="7742700" cy="1303200"/>
          </a:xfrm>
          <a:prstGeom prst="rect">
            <a:avLst/>
          </a:prstGeom>
        </p:spPr>
        <p:txBody>
          <a:bodyPr anchorCtr="0" anchor="t" bIns="91425" lIns="91425" spcFirstLastPara="1" rIns="91425" wrap="square" tIns="91425">
            <a:noAutofit/>
          </a:bodyPr>
          <a:lstStyle/>
          <a:p>
            <a:pPr indent="0" lvl="0" marL="0" rtl="0" algn="l">
              <a:lnSpc>
                <a:spcPct val="107916"/>
              </a:lnSpc>
              <a:spcBef>
                <a:spcPts val="0"/>
              </a:spcBef>
              <a:spcAft>
                <a:spcPts val="0"/>
              </a:spcAft>
              <a:buNone/>
            </a:pPr>
            <a:r>
              <a:t/>
            </a:r>
            <a:endParaRPr b="1" sz="3000">
              <a:latin typeface="Sarabun"/>
              <a:ea typeface="Sarabun"/>
              <a:cs typeface="Sarabun"/>
              <a:sym typeface="Sarabun"/>
            </a:endParaRPr>
          </a:p>
          <a:p>
            <a:pPr indent="0" lvl="0" marL="0" rtl="0" algn="l">
              <a:lnSpc>
                <a:spcPct val="107916"/>
              </a:lnSpc>
              <a:spcBef>
                <a:spcPts val="800"/>
              </a:spcBef>
              <a:spcAft>
                <a:spcPts val="800"/>
              </a:spcAft>
              <a:buClr>
                <a:schemeClr val="dk1"/>
              </a:buClr>
              <a:buSzPts val="1100"/>
              <a:buFont typeface="Arial"/>
              <a:buNone/>
            </a:pPr>
            <a:r>
              <a:rPr b="1" lang="en-GB" sz="3000">
                <a:latin typeface="Sarabun"/>
                <a:ea typeface="Sarabun"/>
                <a:cs typeface="Sarabun"/>
                <a:sym typeface="Sarabun"/>
              </a:rPr>
              <a:t>Referral and sign-up process</a:t>
            </a:r>
            <a:endParaRPr sz="3000">
              <a:latin typeface="Sarabun"/>
              <a:ea typeface="Sarabun"/>
              <a:cs typeface="Sarabun"/>
              <a:sym typeface="Sarabun"/>
            </a:endParaRPr>
          </a:p>
        </p:txBody>
      </p:sp>
      <p:sp>
        <p:nvSpPr>
          <p:cNvPr id="67" name="Google Shape;67;p15"/>
          <p:cNvSpPr txBox="1"/>
          <p:nvPr>
            <p:ph idx="1" type="body"/>
          </p:nvPr>
        </p:nvSpPr>
        <p:spPr>
          <a:xfrm>
            <a:off x="903200" y="1489325"/>
            <a:ext cx="6154800" cy="3416400"/>
          </a:xfrm>
          <a:prstGeom prst="rect">
            <a:avLst/>
          </a:prstGeom>
        </p:spPr>
        <p:txBody>
          <a:bodyPr anchorCtr="0" anchor="t" bIns="91425" lIns="91425" spcFirstLastPara="1" rIns="91425" wrap="square" tIns="91425">
            <a:normAutofit/>
          </a:bodyPr>
          <a:lstStyle/>
          <a:p>
            <a:pPr indent="0" lvl="0" marL="0" rtl="0" algn="l">
              <a:lnSpc>
                <a:spcPct val="107916"/>
              </a:lnSpc>
              <a:spcBef>
                <a:spcPts val="0"/>
              </a:spcBef>
              <a:spcAft>
                <a:spcPts val="0"/>
              </a:spcAft>
              <a:buClr>
                <a:schemeClr val="dk1"/>
              </a:buClr>
              <a:buSzPts val="1100"/>
              <a:buFont typeface="Arial"/>
              <a:buNone/>
            </a:pPr>
            <a:r>
              <a:t/>
            </a:r>
            <a:endParaRPr b="1" sz="1100">
              <a:solidFill>
                <a:schemeClr val="dk1"/>
              </a:solidFill>
              <a:latin typeface="Aptos"/>
              <a:ea typeface="Aptos"/>
              <a:cs typeface="Aptos"/>
              <a:sym typeface="Aptos"/>
            </a:endParaRPr>
          </a:p>
          <a:p>
            <a:pPr indent="0" lvl="0" marL="0" rtl="0" algn="l">
              <a:lnSpc>
                <a:spcPct val="107916"/>
              </a:lnSpc>
              <a:spcBef>
                <a:spcPts val="800"/>
              </a:spcBef>
              <a:spcAft>
                <a:spcPts val="0"/>
              </a:spcAft>
              <a:buNone/>
            </a:pPr>
            <a:r>
              <a:rPr lang="en-GB" sz="1400">
                <a:solidFill>
                  <a:schemeClr val="dk1"/>
                </a:solidFill>
                <a:latin typeface="Sarabun"/>
                <a:ea typeface="Sarabun"/>
                <a:cs typeface="Sarabun"/>
                <a:sym typeface="Sarabun"/>
              </a:rPr>
              <a:t>If you are aged 11-17 you can be referred for support by a parent, carer or professional (such as a GP or teacher), or you can sign up yourself with the support of a parent. </a:t>
            </a:r>
            <a:endParaRPr sz="1400">
              <a:solidFill>
                <a:schemeClr val="dk1"/>
              </a:solidFill>
              <a:latin typeface="Sarabun"/>
              <a:ea typeface="Sarabun"/>
              <a:cs typeface="Sarabun"/>
              <a:sym typeface="Sarabun"/>
            </a:endParaRPr>
          </a:p>
          <a:p>
            <a:pPr indent="0" lvl="0" marL="0" rtl="0" algn="l">
              <a:lnSpc>
                <a:spcPct val="107916"/>
              </a:lnSpc>
              <a:spcBef>
                <a:spcPts val="800"/>
              </a:spcBef>
              <a:spcAft>
                <a:spcPts val="0"/>
              </a:spcAft>
              <a:buNone/>
            </a:pPr>
            <a:r>
              <a:t/>
            </a:r>
            <a:endParaRPr sz="1400">
              <a:solidFill>
                <a:schemeClr val="dk1"/>
              </a:solidFill>
              <a:latin typeface="Aptos"/>
              <a:ea typeface="Aptos"/>
              <a:cs typeface="Aptos"/>
              <a:sym typeface="Aptos"/>
            </a:endParaRPr>
          </a:p>
          <a:p>
            <a:pPr indent="0" lvl="0" marL="0" rtl="0" algn="ctr">
              <a:lnSpc>
                <a:spcPct val="107916"/>
              </a:lnSpc>
              <a:spcBef>
                <a:spcPts val="800"/>
              </a:spcBef>
              <a:spcAft>
                <a:spcPts val="800"/>
              </a:spcAft>
              <a:buClr>
                <a:schemeClr val="dk1"/>
              </a:buClr>
              <a:buSzPts val="1100"/>
              <a:buFont typeface="Arial"/>
              <a:buNone/>
            </a:pPr>
            <a:r>
              <a:rPr b="1" lang="en-GB" sz="1400">
                <a:solidFill>
                  <a:schemeClr val="dk1"/>
                </a:solidFill>
                <a:latin typeface="Aptos"/>
                <a:ea typeface="Aptos"/>
                <a:cs typeface="Aptos"/>
                <a:sym typeface="Aptos"/>
              </a:rPr>
              <a:t>Please note that the sign-up process requires some personal details, including first and last name, and a method of contact such as a phone number or email. </a:t>
            </a:r>
            <a:endParaRPr b="1" sz="1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1" name="Shape 71"/>
        <p:cNvGrpSpPr/>
        <p:nvPr/>
      </p:nvGrpSpPr>
      <p:grpSpPr>
        <a:xfrm>
          <a:off x="0" y="0"/>
          <a:ext cx="0" cy="0"/>
          <a:chOff x="0" y="0"/>
          <a:chExt cx="0" cy="0"/>
        </a:xfrm>
      </p:grpSpPr>
      <p:sp>
        <p:nvSpPr>
          <p:cNvPr id="72" name="Google Shape;72;p16"/>
          <p:cNvSpPr txBox="1"/>
          <p:nvPr>
            <p:ph type="title"/>
          </p:nvPr>
        </p:nvSpPr>
        <p:spPr>
          <a:xfrm>
            <a:off x="629850" y="0"/>
            <a:ext cx="7742700" cy="572700"/>
          </a:xfrm>
          <a:prstGeom prst="rect">
            <a:avLst/>
          </a:prstGeom>
        </p:spPr>
        <p:txBody>
          <a:bodyPr anchorCtr="0" anchor="t" bIns="91425" lIns="91425" spcFirstLastPara="1" rIns="91425" wrap="square" tIns="91425">
            <a:normAutofit fontScale="90000"/>
          </a:bodyPr>
          <a:lstStyle/>
          <a:p>
            <a:pPr indent="0" lvl="0" marL="0" rtl="0" algn="l">
              <a:lnSpc>
                <a:spcPct val="107916"/>
              </a:lnSpc>
              <a:spcBef>
                <a:spcPts val="0"/>
              </a:spcBef>
              <a:spcAft>
                <a:spcPts val="800"/>
              </a:spcAft>
              <a:buNone/>
            </a:pPr>
            <a:r>
              <a:rPr b="1" lang="en-GB" sz="2650">
                <a:latin typeface="Sarabun"/>
                <a:ea typeface="Sarabun"/>
                <a:cs typeface="Sarabun"/>
                <a:sym typeface="Sarabun"/>
              </a:rPr>
              <a:t>It’s really simple to sign up</a:t>
            </a:r>
            <a:endParaRPr sz="2650">
              <a:latin typeface="Sarabun"/>
              <a:ea typeface="Sarabun"/>
              <a:cs typeface="Sarabun"/>
              <a:sym typeface="Sarabun"/>
            </a:endParaRPr>
          </a:p>
        </p:txBody>
      </p:sp>
      <p:sp>
        <p:nvSpPr>
          <p:cNvPr id="73" name="Google Shape;73;p16"/>
          <p:cNvSpPr txBox="1"/>
          <p:nvPr>
            <p:ph idx="1" type="body"/>
          </p:nvPr>
        </p:nvSpPr>
        <p:spPr>
          <a:xfrm>
            <a:off x="937350" y="1152475"/>
            <a:ext cx="6154800" cy="3416400"/>
          </a:xfrm>
          <a:prstGeom prst="rect">
            <a:avLst/>
          </a:prstGeom>
        </p:spPr>
        <p:txBody>
          <a:bodyPr anchorCtr="0" anchor="t" bIns="91425" lIns="91425" spcFirstLastPara="1" rIns="91425" wrap="square" tIns="91425">
            <a:normAutofit/>
          </a:bodyPr>
          <a:lstStyle/>
          <a:p>
            <a:pPr indent="0" lvl="0" marL="0" rtl="0" algn="l">
              <a:lnSpc>
                <a:spcPct val="107916"/>
              </a:lnSpc>
              <a:spcBef>
                <a:spcPts val="0"/>
              </a:spcBef>
              <a:spcAft>
                <a:spcPts val="800"/>
              </a:spcAft>
              <a:buNone/>
            </a:pPr>
            <a:r>
              <a:t/>
            </a:r>
            <a:endParaRPr b="1" sz="1400"/>
          </a:p>
        </p:txBody>
      </p:sp>
      <p:pic>
        <p:nvPicPr>
          <p:cNvPr id="74" name="Google Shape;74;p16"/>
          <p:cNvPicPr preferRelativeResize="0"/>
          <p:nvPr/>
        </p:nvPicPr>
        <p:blipFill>
          <a:blip r:embed="rId4">
            <a:alphaModFix/>
          </a:blip>
          <a:stretch>
            <a:fillRect/>
          </a:stretch>
        </p:blipFill>
        <p:spPr>
          <a:xfrm>
            <a:off x="1015625" y="1244000"/>
            <a:ext cx="5814626" cy="3012174"/>
          </a:xfrm>
          <a:prstGeom prst="rect">
            <a:avLst/>
          </a:prstGeom>
          <a:noFill/>
          <a:ln>
            <a:noFill/>
          </a:ln>
        </p:spPr>
      </p:pic>
      <p:sp>
        <p:nvSpPr>
          <p:cNvPr id="75" name="Google Shape;75;p16"/>
          <p:cNvSpPr txBox="1"/>
          <p:nvPr/>
        </p:nvSpPr>
        <p:spPr>
          <a:xfrm>
            <a:off x="1078725" y="754675"/>
            <a:ext cx="5752500" cy="32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2"/>
                </a:solidFill>
                <a:latin typeface="Sarabun"/>
                <a:ea typeface="Sarabun"/>
                <a:cs typeface="Sarabun"/>
                <a:sym typeface="Sarabun"/>
              </a:rPr>
              <a:t>Just click on our </a:t>
            </a:r>
            <a:r>
              <a:rPr lang="en-GB" u="sng">
                <a:solidFill>
                  <a:schemeClr val="hlink"/>
                </a:solidFill>
                <a:latin typeface="Sarabun"/>
                <a:ea typeface="Sarabun"/>
                <a:cs typeface="Sarabun"/>
                <a:sym typeface="Sarabun"/>
                <a:hlinkClick r:id="rId5"/>
              </a:rPr>
              <a:t>referral form</a:t>
            </a:r>
            <a:r>
              <a:rPr lang="en-GB">
                <a:solidFill>
                  <a:schemeClr val="dk2"/>
                </a:solidFill>
                <a:latin typeface="Sarabun"/>
                <a:ea typeface="Sarabun"/>
                <a:cs typeface="Sarabun"/>
                <a:sym typeface="Sarabun"/>
              </a:rPr>
              <a:t> to sign up.</a:t>
            </a:r>
            <a:endParaRPr>
              <a:solidFill>
                <a:schemeClr val="dk2"/>
              </a:solidFill>
              <a:latin typeface="Sarabun"/>
              <a:ea typeface="Sarabun"/>
              <a:cs typeface="Sarabun"/>
              <a:sym typeface="Sarabu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9" name="Shape 79"/>
        <p:cNvGrpSpPr/>
        <p:nvPr/>
      </p:nvGrpSpPr>
      <p:grpSpPr>
        <a:xfrm>
          <a:off x="0" y="0"/>
          <a:ext cx="0" cy="0"/>
          <a:chOff x="0" y="0"/>
          <a:chExt cx="0" cy="0"/>
        </a:xfrm>
      </p:grpSpPr>
      <p:sp>
        <p:nvSpPr>
          <p:cNvPr id="80" name="Google Shape;80;p17"/>
          <p:cNvSpPr txBox="1"/>
          <p:nvPr>
            <p:ph type="title"/>
          </p:nvPr>
        </p:nvSpPr>
        <p:spPr>
          <a:xfrm>
            <a:off x="367625" y="1355825"/>
            <a:ext cx="8520600" cy="572700"/>
          </a:xfrm>
          <a:prstGeom prst="rect">
            <a:avLst/>
          </a:prstGeom>
        </p:spPr>
        <p:txBody>
          <a:bodyPr anchorCtr="0" anchor="t" bIns="91425" lIns="91425" spcFirstLastPara="1" rIns="91425" wrap="square" tIns="91425">
            <a:noAutofit/>
          </a:bodyPr>
          <a:lstStyle/>
          <a:p>
            <a:pPr indent="457200" lvl="0" marL="1371600" rtl="0" algn="l">
              <a:lnSpc>
                <a:spcPct val="107916"/>
              </a:lnSpc>
              <a:spcBef>
                <a:spcPts val="0"/>
              </a:spcBef>
              <a:spcAft>
                <a:spcPts val="800"/>
              </a:spcAft>
              <a:buClr>
                <a:schemeClr val="dk1"/>
              </a:buClr>
              <a:buSzPts val="1100"/>
              <a:buFont typeface="Arial"/>
              <a:buNone/>
            </a:pPr>
            <a:r>
              <a:rPr b="1" lang="en-GB">
                <a:latin typeface="Sarabun"/>
                <a:ea typeface="Sarabun"/>
                <a:cs typeface="Sarabun"/>
                <a:sym typeface="Sarabun"/>
              </a:rPr>
              <a:t>What if I already use Kooth?</a:t>
            </a:r>
            <a:endParaRPr>
              <a:latin typeface="Sarabun"/>
              <a:ea typeface="Sarabun"/>
              <a:cs typeface="Sarabun"/>
              <a:sym typeface="Sarabun"/>
            </a:endParaRPr>
          </a:p>
        </p:txBody>
      </p:sp>
      <p:sp>
        <p:nvSpPr>
          <p:cNvPr id="81" name="Google Shape;81;p17"/>
          <p:cNvSpPr txBox="1"/>
          <p:nvPr>
            <p:ph idx="1" type="body"/>
          </p:nvPr>
        </p:nvSpPr>
        <p:spPr>
          <a:xfrm>
            <a:off x="2284200" y="1969950"/>
            <a:ext cx="4575600" cy="1704600"/>
          </a:xfrm>
          <a:prstGeom prst="rect">
            <a:avLst/>
          </a:prstGeom>
        </p:spPr>
        <p:txBody>
          <a:bodyPr anchorCtr="0" anchor="t" bIns="91425" lIns="91425" spcFirstLastPara="1" rIns="91425" wrap="square" tIns="91425">
            <a:normAutofit/>
          </a:bodyPr>
          <a:lstStyle/>
          <a:p>
            <a:pPr indent="0" lvl="0" marL="0" rtl="0" algn="ctr">
              <a:lnSpc>
                <a:spcPct val="107916"/>
              </a:lnSpc>
              <a:spcBef>
                <a:spcPts val="0"/>
              </a:spcBef>
              <a:spcAft>
                <a:spcPts val="0"/>
              </a:spcAft>
              <a:buClr>
                <a:schemeClr val="dk1"/>
              </a:buClr>
              <a:buSzPts val="1100"/>
              <a:buFont typeface="Arial"/>
              <a:buNone/>
            </a:pPr>
            <a:r>
              <a:rPr lang="en-GB" sz="1400">
                <a:solidFill>
                  <a:schemeClr val="dk1"/>
                </a:solidFill>
                <a:latin typeface="Sarabun"/>
                <a:ea typeface="Sarabun"/>
                <a:cs typeface="Sarabun"/>
                <a:sym typeface="Sarabun"/>
              </a:rPr>
              <a:t>If you currently have an account with Kooth this will have </a:t>
            </a:r>
            <a:r>
              <a:rPr b="1" lang="en-GB" sz="1400">
                <a:solidFill>
                  <a:schemeClr val="dk1"/>
                </a:solidFill>
                <a:latin typeface="Sarabun"/>
                <a:ea typeface="Sarabun"/>
                <a:cs typeface="Sarabun"/>
                <a:sym typeface="Sarabun"/>
              </a:rPr>
              <a:t>closed on 31st October</a:t>
            </a:r>
            <a:r>
              <a:rPr lang="en-GB" sz="1400">
                <a:solidFill>
                  <a:schemeClr val="dk1"/>
                </a:solidFill>
                <a:latin typeface="Sarabun"/>
                <a:ea typeface="Sarabun"/>
                <a:cs typeface="Sarabun"/>
                <a:sym typeface="Sarabun"/>
              </a:rPr>
              <a:t>. </a:t>
            </a:r>
            <a:endParaRPr sz="1400">
              <a:solidFill>
                <a:schemeClr val="dk1"/>
              </a:solidFill>
              <a:latin typeface="Sarabun"/>
              <a:ea typeface="Sarabun"/>
              <a:cs typeface="Sarabun"/>
              <a:sym typeface="Sarabun"/>
            </a:endParaRPr>
          </a:p>
          <a:p>
            <a:pPr indent="0" lvl="0" marL="0" rtl="0" algn="ctr">
              <a:lnSpc>
                <a:spcPct val="107916"/>
              </a:lnSpc>
              <a:spcBef>
                <a:spcPts val="800"/>
              </a:spcBef>
              <a:spcAft>
                <a:spcPts val="800"/>
              </a:spcAft>
              <a:buClr>
                <a:schemeClr val="dk1"/>
              </a:buClr>
              <a:buSzPts val="1100"/>
              <a:buFont typeface="Arial"/>
              <a:buNone/>
            </a:pPr>
            <a:r>
              <a:rPr lang="en-GB" sz="1400">
                <a:solidFill>
                  <a:schemeClr val="dk1"/>
                </a:solidFill>
                <a:latin typeface="Sarabun"/>
                <a:ea typeface="Sarabun"/>
                <a:cs typeface="Sarabun"/>
                <a:sym typeface="Sarabun"/>
              </a:rPr>
              <a:t>If you wish to continue to use the services you will need to re-register through the new sign-up process, either through referring yourself with parental/carer support or by being referred by a parent, carer or professional.</a:t>
            </a:r>
            <a:endParaRPr sz="1400">
              <a:latin typeface="Sarabun"/>
              <a:ea typeface="Sarabun"/>
              <a:cs typeface="Sarabun"/>
              <a:sym typeface="Sarabu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5" name="Shape 85"/>
        <p:cNvGrpSpPr/>
        <p:nvPr/>
      </p:nvGrpSpPr>
      <p:grpSpPr>
        <a:xfrm>
          <a:off x="0" y="0"/>
          <a:ext cx="0" cy="0"/>
          <a:chOff x="0" y="0"/>
          <a:chExt cx="0" cy="0"/>
        </a:xfrm>
      </p:grpSpPr>
      <p:pic>
        <p:nvPicPr>
          <p:cNvPr id="86" name="Google Shape;86;p18" title="Kooth Referral Form Video (1).mp4">
            <a:hlinkClick r:id="rId4"/>
          </p:cNvPr>
          <p:cNvPicPr preferRelativeResize="0"/>
          <p:nvPr/>
        </p:nvPicPr>
        <p:blipFill>
          <a:blip r:embed="rId5">
            <a:alphaModFix/>
          </a:blip>
          <a:stretch>
            <a:fillRect/>
          </a:stretch>
        </p:blipFill>
        <p:spPr>
          <a:xfrm>
            <a:off x="1149075" y="652500"/>
            <a:ext cx="7044048" cy="39622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gtEl>
                                        <p:attrNameLst>
                                          <p:attrName>style.visibility</p:attrName>
                                        </p:attrNameLst>
                                      </p:cBhvr>
                                      <p:to>
                                        <p:strVal val="visible"/>
                                      </p:to>
                                    </p:set>
                                    <p:animEffect filter="fade" transition="in">
                                      <p:cBhvr>
                                        <p:cTn dur="1000"/>
                                        <p:tgtEl>
                                          <p:spTgt spid="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0" name="Shape 90"/>
        <p:cNvGrpSpPr/>
        <p:nvPr/>
      </p:nvGrpSpPr>
      <p:grpSpPr>
        <a:xfrm>
          <a:off x="0" y="0"/>
          <a:ext cx="0" cy="0"/>
          <a:chOff x="0" y="0"/>
          <a:chExt cx="0" cy="0"/>
        </a:xfrm>
      </p:grpSpPr>
      <p:sp>
        <p:nvSpPr>
          <p:cNvPr id="91" name="Google Shape;91;p19"/>
          <p:cNvSpPr txBox="1"/>
          <p:nvPr/>
        </p:nvSpPr>
        <p:spPr>
          <a:xfrm>
            <a:off x="2104325" y="2294700"/>
            <a:ext cx="4453500" cy="5541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0"/>
              </a:spcBef>
              <a:spcAft>
                <a:spcPts val="0"/>
              </a:spcAft>
              <a:buClr>
                <a:schemeClr val="dk1"/>
              </a:buClr>
              <a:buSzPts val="1100"/>
              <a:buFont typeface="Arial"/>
              <a:buNone/>
            </a:pPr>
            <a:r>
              <a:rPr b="1" lang="en-GB" sz="3000">
                <a:solidFill>
                  <a:schemeClr val="dk1"/>
                </a:solidFill>
                <a:latin typeface="Sarabun"/>
                <a:ea typeface="Sarabun"/>
                <a:cs typeface="Sarabun"/>
                <a:sym typeface="Sarabun"/>
              </a:rPr>
              <a:t>Any questions?</a:t>
            </a:r>
            <a:endParaRPr b="1" i="0" sz="3000" u="none" cap="none" strike="noStrike">
              <a:solidFill>
                <a:schemeClr val="dk1"/>
              </a:solidFill>
              <a:latin typeface="Sarabun"/>
              <a:ea typeface="Sarabun"/>
              <a:cs typeface="Sarabun"/>
              <a:sym typeface="Sarabun"/>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