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7" r:id="rId2"/>
    <p:sldId id="258" r:id="rId3"/>
    <p:sldId id="260"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4" d="100"/>
          <a:sy n="64" d="100"/>
        </p:scale>
        <p:origin x="90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DBACA-7BE6-202A-A38D-93CA36028A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279C83A-33A8-86D7-7A74-2AB84714002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A5D997F-583F-D0E6-4E1C-9FE70DA81BEB}"/>
              </a:ext>
            </a:extLst>
          </p:cNvPr>
          <p:cNvSpPr>
            <a:spLocks noGrp="1"/>
          </p:cNvSpPr>
          <p:nvPr>
            <p:ph type="dt" sz="half" idx="10"/>
          </p:nvPr>
        </p:nvSpPr>
        <p:spPr/>
        <p:txBody>
          <a:bodyPr/>
          <a:lstStyle/>
          <a:p>
            <a:fld id="{8ED55D21-106E-400A-A03D-54283C1AA92E}" type="datetimeFigureOut">
              <a:rPr lang="en-GB" smtClean="0"/>
              <a:t>04/10/2024</a:t>
            </a:fld>
            <a:endParaRPr lang="en-GB"/>
          </a:p>
        </p:txBody>
      </p:sp>
      <p:sp>
        <p:nvSpPr>
          <p:cNvPr id="5" name="Footer Placeholder 4">
            <a:extLst>
              <a:ext uri="{FF2B5EF4-FFF2-40B4-BE49-F238E27FC236}">
                <a16:creationId xmlns:a16="http://schemas.microsoft.com/office/drawing/2014/main" id="{1B605CD6-6D74-D0E1-BADC-478C523C9C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6934703-8450-B7EB-5EE2-7C36EBBEE4EF}"/>
              </a:ext>
            </a:extLst>
          </p:cNvPr>
          <p:cNvSpPr>
            <a:spLocks noGrp="1"/>
          </p:cNvSpPr>
          <p:nvPr>
            <p:ph type="sldNum" sz="quarter" idx="12"/>
          </p:nvPr>
        </p:nvSpPr>
        <p:spPr/>
        <p:txBody>
          <a:bodyPr/>
          <a:lstStyle/>
          <a:p>
            <a:fld id="{9720B66A-BCE1-433B-B50F-6D0174703FA5}" type="slidenum">
              <a:rPr lang="en-GB" smtClean="0"/>
              <a:t>‹#›</a:t>
            </a:fld>
            <a:endParaRPr lang="en-GB"/>
          </a:p>
        </p:txBody>
      </p:sp>
    </p:spTree>
    <p:extLst>
      <p:ext uri="{BB962C8B-B14F-4D97-AF65-F5344CB8AC3E}">
        <p14:creationId xmlns:p14="http://schemas.microsoft.com/office/powerpoint/2010/main" val="2121567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24E12-4EBE-F3AC-D99B-A41120CDBB8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9E1610E-CDCE-8FBB-2DA4-16A77F5B7D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F7543D-7C76-C7C8-BF88-5AF3148C8DBA}"/>
              </a:ext>
            </a:extLst>
          </p:cNvPr>
          <p:cNvSpPr>
            <a:spLocks noGrp="1"/>
          </p:cNvSpPr>
          <p:nvPr>
            <p:ph type="dt" sz="half" idx="10"/>
          </p:nvPr>
        </p:nvSpPr>
        <p:spPr/>
        <p:txBody>
          <a:bodyPr/>
          <a:lstStyle/>
          <a:p>
            <a:fld id="{8ED55D21-106E-400A-A03D-54283C1AA92E}" type="datetimeFigureOut">
              <a:rPr lang="en-GB" smtClean="0"/>
              <a:t>04/10/2024</a:t>
            </a:fld>
            <a:endParaRPr lang="en-GB"/>
          </a:p>
        </p:txBody>
      </p:sp>
      <p:sp>
        <p:nvSpPr>
          <p:cNvPr id="5" name="Footer Placeholder 4">
            <a:extLst>
              <a:ext uri="{FF2B5EF4-FFF2-40B4-BE49-F238E27FC236}">
                <a16:creationId xmlns:a16="http://schemas.microsoft.com/office/drawing/2014/main" id="{E9F16CC8-551A-9281-E75A-90623E28D7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75A5E7-3492-56D2-C81D-625E18B93182}"/>
              </a:ext>
            </a:extLst>
          </p:cNvPr>
          <p:cNvSpPr>
            <a:spLocks noGrp="1"/>
          </p:cNvSpPr>
          <p:nvPr>
            <p:ph type="sldNum" sz="quarter" idx="12"/>
          </p:nvPr>
        </p:nvSpPr>
        <p:spPr/>
        <p:txBody>
          <a:bodyPr/>
          <a:lstStyle/>
          <a:p>
            <a:fld id="{9720B66A-BCE1-433B-B50F-6D0174703FA5}" type="slidenum">
              <a:rPr lang="en-GB" smtClean="0"/>
              <a:t>‹#›</a:t>
            </a:fld>
            <a:endParaRPr lang="en-GB"/>
          </a:p>
        </p:txBody>
      </p:sp>
    </p:spTree>
    <p:extLst>
      <p:ext uri="{BB962C8B-B14F-4D97-AF65-F5344CB8AC3E}">
        <p14:creationId xmlns:p14="http://schemas.microsoft.com/office/powerpoint/2010/main" val="37880396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942ADF6-2590-7C4F-E7F8-87AADDCCC19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A79C365-8D2A-2275-97B8-D7E02713339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F7E497D-3CBC-9506-5304-22861BB7F0D6}"/>
              </a:ext>
            </a:extLst>
          </p:cNvPr>
          <p:cNvSpPr>
            <a:spLocks noGrp="1"/>
          </p:cNvSpPr>
          <p:nvPr>
            <p:ph type="dt" sz="half" idx="10"/>
          </p:nvPr>
        </p:nvSpPr>
        <p:spPr/>
        <p:txBody>
          <a:bodyPr/>
          <a:lstStyle/>
          <a:p>
            <a:fld id="{8ED55D21-106E-400A-A03D-54283C1AA92E}" type="datetimeFigureOut">
              <a:rPr lang="en-GB" smtClean="0"/>
              <a:t>04/10/2024</a:t>
            </a:fld>
            <a:endParaRPr lang="en-GB"/>
          </a:p>
        </p:txBody>
      </p:sp>
      <p:sp>
        <p:nvSpPr>
          <p:cNvPr id="5" name="Footer Placeholder 4">
            <a:extLst>
              <a:ext uri="{FF2B5EF4-FFF2-40B4-BE49-F238E27FC236}">
                <a16:creationId xmlns:a16="http://schemas.microsoft.com/office/drawing/2014/main" id="{6B077E2E-AAAF-2B5E-E7A0-811FB6DCD1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268424-DF11-81F6-F906-6B296BD39D96}"/>
              </a:ext>
            </a:extLst>
          </p:cNvPr>
          <p:cNvSpPr>
            <a:spLocks noGrp="1"/>
          </p:cNvSpPr>
          <p:nvPr>
            <p:ph type="sldNum" sz="quarter" idx="12"/>
          </p:nvPr>
        </p:nvSpPr>
        <p:spPr/>
        <p:txBody>
          <a:bodyPr/>
          <a:lstStyle/>
          <a:p>
            <a:fld id="{9720B66A-BCE1-433B-B50F-6D0174703FA5}" type="slidenum">
              <a:rPr lang="en-GB" smtClean="0"/>
              <a:t>‹#›</a:t>
            </a:fld>
            <a:endParaRPr lang="en-GB"/>
          </a:p>
        </p:txBody>
      </p:sp>
    </p:spTree>
    <p:extLst>
      <p:ext uri="{BB962C8B-B14F-4D97-AF65-F5344CB8AC3E}">
        <p14:creationId xmlns:p14="http://schemas.microsoft.com/office/powerpoint/2010/main" val="2053933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4A164-AA82-3124-814D-7CCB8AC8453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203FDD1-4794-5EEE-0D3C-C9394FEF75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07CF099-CB44-B226-C6DB-E98D961237AE}"/>
              </a:ext>
            </a:extLst>
          </p:cNvPr>
          <p:cNvSpPr>
            <a:spLocks noGrp="1"/>
          </p:cNvSpPr>
          <p:nvPr>
            <p:ph type="dt" sz="half" idx="10"/>
          </p:nvPr>
        </p:nvSpPr>
        <p:spPr/>
        <p:txBody>
          <a:bodyPr/>
          <a:lstStyle/>
          <a:p>
            <a:fld id="{8ED55D21-106E-400A-A03D-54283C1AA92E}" type="datetimeFigureOut">
              <a:rPr lang="en-GB" smtClean="0"/>
              <a:t>04/10/2024</a:t>
            </a:fld>
            <a:endParaRPr lang="en-GB"/>
          </a:p>
        </p:txBody>
      </p:sp>
      <p:sp>
        <p:nvSpPr>
          <p:cNvPr id="5" name="Footer Placeholder 4">
            <a:extLst>
              <a:ext uri="{FF2B5EF4-FFF2-40B4-BE49-F238E27FC236}">
                <a16:creationId xmlns:a16="http://schemas.microsoft.com/office/drawing/2014/main" id="{081F3FA3-83E7-8EB0-0E63-504821B79F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A5484F-9274-3ED8-C6F6-B8C8D918DBF3}"/>
              </a:ext>
            </a:extLst>
          </p:cNvPr>
          <p:cNvSpPr>
            <a:spLocks noGrp="1"/>
          </p:cNvSpPr>
          <p:nvPr>
            <p:ph type="sldNum" sz="quarter" idx="12"/>
          </p:nvPr>
        </p:nvSpPr>
        <p:spPr/>
        <p:txBody>
          <a:bodyPr/>
          <a:lstStyle/>
          <a:p>
            <a:fld id="{9720B66A-BCE1-433B-B50F-6D0174703FA5}" type="slidenum">
              <a:rPr lang="en-GB" smtClean="0"/>
              <a:t>‹#›</a:t>
            </a:fld>
            <a:endParaRPr lang="en-GB"/>
          </a:p>
        </p:txBody>
      </p:sp>
    </p:spTree>
    <p:extLst>
      <p:ext uri="{BB962C8B-B14F-4D97-AF65-F5344CB8AC3E}">
        <p14:creationId xmlns:p14="http://schemas.microsoft.com/office/powerpoint/2010/main" val="1356602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58F2D-1DC1-03C5-21FE-9C36B42F849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1E39760-BE86-6E78-2CB1-695EF05C8F2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7A280EE-6682-6CCA-9752-68B0924AC181}"/>
              </a:ext>
            </a:extLst>
          </p:cNvPr>
          <p:cNvSpPr>
            <a:spLocks noGrp="1"/>
          </p:cNvSpPr>
          <p:nvPr>
            <p:ph type="dt" sz="half" idx="10"/>
          </p:nvPr>
        </p:nvSpPr>
        <p:spPr/>
        <p:txBody>
          <a:bodyPr/>
          <a:lstStyle/>
          <a:p>
            <a:fld id="{8ED55D21-106E-400A-A03D-54283C1AA92E}" type="datetimeFigureOut">
              <a:rPr lang="en-GB" smtClean="0"/>
              <a:t>04/10/2024</a:t>
            </a:fld>
            <a:endParaRPr lang="en-GB"/>
          </a:p>
        </p:txBody>
      </p:sp>
      <p:sp>
        <p:nvSpPr>
          <p:cNvPr id="5" name="Footer Placeholder 4">
            <a:extLst>
              <a:ext uri="{FF2B5EF4-FFF2-40B4-BE49-F238E27FC236}">
                <a16:creationId xmlns:a16="http://schemas.microsoft.com/office/drawing/2014/main" id="{D9630FB0-4522-45B0-5501-5258E86D9C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D4873D-138C-DB5C-1B11-58A570E53F7F}"/>
              </a:ext>
            </a:extLst>
          </p:cNvPr>
          <p:cNvSpPr>
            <a:spLocks noGrp="1"/>
          </p:cNvSpPr>
          <p:nvPr>
            <p:ph type="sldNum" sz="quarter" idx="12"/>
          </p:nvPr>
        </p:nvSpPr>
        <p:spPr/>
        <p:txBody>
          <a:bodyPr/>
          <a:lstStyle/>
          <a:p>
            <a:fld id="{9720B66A-BCE1-433B-B50F-6D0174703FA5}" type="slidenum">
              <a:rPr lang="en-GB" smtClean="0"/>
              <a:t>‹#›</a:t>
            </a:fld>
            <a:endParaRPr lang="en-GB"/>
          </a:p>
        </p:txBody>
      </p:sp>
    </p:spTree>
    <p:extLst>
      <p:ext uri="{BB962C8B-B14F-4D97-AF65-F5344CB8AC3E}">
        <p14:creationId xmlns:p14="http://schemas.microsoft.com/office/powerpoint/2010/main" val="4141909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41D02-D07F-33EA-74A8-3BA757FE566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9574646-2494-CD1C-98CA-38D29EE447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E882408-32E4-8ED6-4F65-21A1C15B799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E0ACD11-3E7C-619B-569B-11632D260DEC}"/>
              </a:ext>
            </a:extLst>
          </p:cNvPr>
          <p:cNvSpPr>
            <a:spLocks noGrp="1"/>
          </p:cNvSpPr>
          <p:nvPr>
            <p:ph type="dt" sz="half" idx="10"/>
          </p:nvPr>
        </p:nvSpPr>
        <p:spPr/>
        <p:txBody>
          <a:bodyPr/>
          <a:lstStyle/>
          <a:p>
            <a:fld id="{8ED55D21-106E-400A-A03D-54283C1AA92E}" type="datetimeFigureOut">
              <a:rPr lang="en-GB" smtClean="0"/>
              <a:t>04/10/2024</a:t>
            </a:fld>
            <a:endParaRPr lang="en-GB"/>
          </a:p>
        </p:txBody>
      </p:sp>
      <p:sp>
        <p:nvSpPr>
          <p:cNvPr id="6" name="Footer Placeholder 5">
            <a:extLst>
              <a:ext uri="{FF2B5EF4-FFF2-40B4-BE49-F238E27FC236}">
                <a16:creationId xmlns:a16="http://schemas.microsoft.com/office/drawing/2014/main" id="{5A8F4001-0955-F35B-702B-3A4DF02D95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54F2F1F-D05C-9183-23C7-1B1395B1AE96}"/>
              </a:ext>
            </a:extLst>
          </p:cNvPr>
          <p:cNvSpPr>
            <a:spLocks noGrp="1"/>
          </p:cNvSpPr>
          <p:nvPr>
            <p:ph type="sldNum" sz="quarter" idx="12"/>
          </p:nvPr>
        </p:nvSpPr>
        <p:spPr/>
        <p:txBody>
          <a:bodyPr/>
          <a:lstStyle/>
          <a:p>
            <a:fld id="{9720B66A-BCE1-433B-B50F-6D0174703FA5}" type="slidenum">
              <a:rPr lang="en-GB" smtClean="0"/>
              <a:t>‹#›</a:t>
            </a:fld>
            <a:endParaRPr lang="en-GB"/>
          </a:p>
        </p:txBody>
      </p:sp>
    </p:spTree>
    <p:extLst>
      <p:ext uri="{BB962C8B-B14F-4D97-AF65-F5344CB8AC3E}">
        <p14:creationId xmlns:p14="http://schemas.microsoft.com/office/powerpoint/2010/main" val="236002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432B8-C32E-0A73-66DB-07D300E9D7A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240C66A-2C15-EC3A-2273-0B32A564C7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F08DC69-67DF-A812-F958-E0DB9DC63B3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703A0F8-D28E-EA7F-C2A4-D60DFCC79F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B99726D-F26E-1D4A-AAE2-64CB2BCADB1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C7CEF3E-C147-3C85-0806-E45289E0B6D3}"/>
              </a:ext>
            </a:extLst>
          </p:cNvPr>
          <p:cNvSpPr>
            <a:spLocks noGrp="1"/>
          </p:cNvSpPr>
          <p:nvPr>
            <p:ph type="dt" sz="half" idx="10"/>
          </p:nvPr>
        </p:nvSpPr>
        <p:spPr/>
        <p:txBody>
          <a:bodyPr/>
          <a:lstStyle/>
          <a:p>
            <a:fld id="{8ED55D21-106E-400A-A03D-54283C1AA92E}" type="datetimeFigureOut">
              <a:rPr lang="en-GB" smtClean="0"/>
              <a:t>04/10/2024</a:t>
            </a:fld>
            <a:endParaRPr lang="en-GB"/>
          </a:p>
        </p:txBody>
      </p:sp>
      <p:sp>
        <p:nvSpPr>
          <p:cNvPr id="8" name="Footer Placeholder 7">
            <a:extLst>
              <a:ext uri="{FF2B5EF4-FFF2-40B4-BE49-F238E27FC236}">
                <a16:creationId xmlns:a16="http://schemas.microsoft.com/office/drawing/2014/main" id="{16D3310A-C7D3-665F-A962-324EC25CE7F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F549CFE-7BA1-0B38-F9CD-0FFE831CE8C7}"/>
              </a:ext>
            </a:extLst>
          </p:cNvPr>
          <p:cNvSpPr>
            <a:spLocks noGrp="1"/>
          </p:cNvSpPr>
          <p:nvPr>
            <p:ph type="sldNum" sz="quarter" idx="12"/>
          </p:nvPr>
        </p:nvSpPr>
        <p:spPr/>
        <p:txBody>
          <a:bodyPr/>
          <a:lstStyle/>
          <a:p>
            <a:fld id="{9720B66A-BCE1-433B-B50F-6D0174703FA5}" type="slidenum">
              <a:rPr lang="en-GB" smtClean="0"/>
              <a:t>‹#›</a:t>
            </a:fld>
            <a:endParaRPr lang="en-GB"/>
          </a:p>
        </p:txBody>
      </p:sp>
    </p:spTree>
    <p:extLst>
      <p:ext uri="{BB962C8B-B14F-4D97-AF65-F5344CB8AC3E}">
        <p14:creationId xmlns:p14="http://schemas.microsoft.com/office/powerpoint/2010/main" val="3954884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DD691-FD39-AA82-2B3C-2918FA2BB35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69678EE-0B89-E9BF-A541-976AAD95806E}"/>
              </a:ext>
            </a:extLst>
          </p:cNvPr>
          <p:cNvSpPr>
            <a:spLocks noGrp="1"/>
          </p:cNvSpPr>
          <p:nvPr>
            <p:ph type="dt" sz="half" idx="10"/>
          </p:nvPr>
        </p:nvSpPr>
        <p:spPr/>
        <p:txBody>
          <a:bodyPr/>
          <a:lstStyle/>
          <a:p>
            <a:fld id="{8ED55D21-106E-400A-A03D-54283C1AA92E}" type="datetimeFigureOut">
              <a:rPr lang="en-GB" smtClean="0"/>
              <a:t>04/10/2024</a:t>
            </a:fld>
            <a:endParaRPr lang="en-GB"/>
          </a:p>
        </p:txBody>
      </p:sp>
      <p:sp>
        <p:nvSpPr>
          <p:cNvPr id="4" name="Footer Placeholder 3">
            <a:extLst>
              <a:ext uri="{FF2B5EF4-FFF2-40B4-BE49-F238E27FC236}">
                <a16:creationId xmlns:a16="http://schemas.microsoft.com/office/drawing/2014/main" id="{914ADC8E-73F1-1666-009F-DBB518FBED2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868338D-E922-3066-0DAA-EC2FFA4F80F7}"/>
              </a:ext>
            </a:extLst>
          </p:cNvPr>
          <p:cNvSpPr>
            <a:spLocks noGrp="1"/>
          </p:cNvSpPr>
          <p:nvPr>
            <p:ph type="sldNum" sz="quarter" idx="12"/>
          </p:nvPr>
        </p:nvSpPr>
        <p:spPr/>
        <p:txBody>
          <a:bodyPr/>
          <a:lstStyle/>
          <a:p>
            <a:fld id="{9720B66A-BCE1-433B-B50F-6D0174703FA5}" type="slidenum">
              <a:rPr lang="en-GB" smtClean="0"/>
              <a:t>‹#›</a:t>
            </a:fld>
            <a:endParaRPr lang="en-GB"/>
          </a:p>
        </p:txBody>
      </p:sp>
    </p:spTree>
    <p:extLst>
      <p:ext uri="{BB962C8B-B14F-4D97-AF65-F5344CB8AC3E}">
        <p14:creationId xmlns:p14="http://schemas.microsoft.com/office/powerpoint/2010/main" val="201945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DBB68E-D4B6-0607-A8B5-01CA05A9BB23}"/>
              </a:ext>
            </a:extLst>
          </p:cNvPr>
          <p:cNvSpPr>
            <a:spLocks noGrp="1"/>
          </p:cNvSpPr>
          <p:nvPr>
            <p:ph type="dt" sz="half" idx="10"/>
          </p:nvPr>
        </p:nvSpPr>
        <p:spPr/>
        <p:txBody>
          <a:bodyPr/>
          <a:lstStyle/>
          <a:p>
            <a:fld id="{8ED55D21-106E-400A-A03D-54283C1AA92E}" type="datetimeFigureOut">
              <a:rPr lang="en-GB" smtClean="0"/>
              <a:t>04/10/2024</a:t>
            </a:fld>
            <a:endParaRPr lang="en-GB"/>
          </a:p>
        </p:txBody>
      </p:sp>
      <p:sp>
        <p:nvSpPr>
          <p:cNvPr id="3" name="Footer Placeholder 2">
            <a:extLst>
              <a:ext uri="{FF2B5EF4-FFF2-40B4-BE49-F238E27FC236}">
                <a16:creationId xmlns:a16="http://schemas.microsoft.com/office/drawing/2014/main" id="{7097C766-3D9C-94D2-5717-A5B84EE96BB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D83AE33-A503-9C85-887C-A5D0EBD71D29}"/>
              </a:ext>
            </a:extLst>
          </p:cNvPr>
          <p:cNvSpPr>
            <a:spLocks noGrp="1"/>
          </p:cNvSpPr>
          <p:nvPr>
            <p:ph type="sldNum" sz="quarter" idx="12"/>
          </p:nvPr>
        </p:nvSpPr>
        <p:spPr/>
        <p:txBody>
          <a:bodyPr/>
          <a:lstStyle/>
          <a:p>
            <a:fld id="{9720B66A-BCE1-433B-B50F-6D0174703FA5}" type="slidenum">
              <a:rPr lang="en-GB" smtClean="0"/>
              <a:t>‹#›</a:t>
            </a:fld>
            <a:endParaRPr lang="en-GB"/>
          </a:p>
        </p:txBody>
      </p:sp>
    </p:spTree>
    <p:extLst>
      <p:ext uri="{BB962C8B-B14F-4D97-AF65-F5344CB8AC3E}">
        <p14:creationId xmlns:p14="http://schemas.microsoft.com/office/powerpoint/2010/main" val="2682244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D7F38-F7A2-B23E-5360-5A80922318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22ECDFC-5CFB-666F-EDE2-50DB693D59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0F41F40-5829-4226-8A44-5E2583D872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8F5FFE-662E-9D4B-2624-5A197D156FFA}"/>
              </a:ext>
            </a:extLst>
          </p:cNvPr>
          <p:cNvSpPr>
            <a:spLocks noGrp="1"/>
          </p:cNvSpPr>
          <p:nvPr>
            <p:ph type="dt" sz="half" idx="10"/>
          </p:nvPr>
        </p:nvSpPr>
        <p:spPr/>
        <p:txBody>
          <a:bodyPr/>
          <a:lstStyle/>
          <a:p>
            <a:fld id="{8ED55D21-106E-400A-A03D-54283C1AA92E}" type="datetimeFigureOut">
              <a:rPr lang="en-GB" smtClean="0"/>
              <a:t>04/10/2024</a:t>
            </a:fld>
            <a:endParaRPr lang="en-GB"/>
          </a:p>
        </p:txBody>
      </p:sp>
      <p:sp>
        <p:nvSpPr>
          <p:cNvPr id="6" name="Footer Placeholder 5">
            <a:extLst>
              <a:ext uri="{FF2B5EF4-FFF2-40B4-BE49-F238E27FC236}">
                <a16:creationId xmlns:a16="http://schemas.microsoft.com/office/drawing/2014/main" id="{0B68E34F-EAA2-95AB-EB7A-49649B41C90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B82B662-AE94-3F9D-6EFC-0583BEC547D8}"/>
              </a:ext>
            </a:extLst>
          </p:cNvPr>
          <p:cNvSpPr>
            <a:spLocks noGrp="1"/>
          </p:cNvSpPr>
          <p:nvPr>
            <p:ph type="sldNum" sz="quarter" idx="12"/>
          </p:nvPr>
        </p:nvSpPr>
        <p:spPr/>
        <p:txBody>
          <a:bodyPr/>
          <a:lstStyle/>
          <a:p>
            <a:fld id="{9720B66A-BCE1-433B-B50F-6D0174703FA5}" type="slidenum">
              <a:rPr lang="en-GB" smtClean="0"/>
              <a:t>‹#›</a:t>
            </a:fld>
            <a:endParaRPr lang="en-GB"/>
          </a:p>
        </p:txBody>
      </p:sp>
    </p:spTree>
    <p:extLst>
      <p:ext uri="{BB962C8B-B14F-4D97-AF65-F5344CB8AC3E}">
        <p14:creationId xmlns:p14="http://schemas.microsoft.com/office/powerpoint/2010/main" val="3960975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56C31-7002-0AC4-A02C-9E4F165DBD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D813A09-AC4D-5827-FB8C-DE48A7A430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CBA5544-5159-8E63-26CF-E9570F199E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81985D-287C-A1F9-8750-C686391D3EEA}"/>
              </a:ext>
            </a:extLst>
          </p:cNvPr>
          <p:cNvSpPr>
            <a:spLocks noGrp="1"/>
          </p:cNvSpPr>
          <p:nvPr>
            <p:ph type="dt" sz="half" idx="10"/>
          </p:nvPr>
        </p:nvSpPr>
        <p:spPr/>
        <p:txBody>
          <a:bodyPr/>
          <a:lstStyle/>
          <a:p>
            <a:fld id="{8ED55D21-106E-400A-A03D-54283C1AA92E}" type="datetimeFigureOut">
              <a:rPr lang="en-GB" smtClean="0"/>
              <a:t>04/10/2024</a:t>
            </a:fld>
            <a:endParaRPr lang="en-GB"/>
          </a:p>
        </p:txBody>
      </p:sp>
      <p:sp>
        <p:nvSpPr>
          <p:cNvPr id="6" name="Footer Placeholder 5">
            <a:extLst>
              <a:ext uri="{FF2B5EF4-FFF2-40B4-BE49-F238E27FC236}">
                <a16:creationId xmlns:a16="http://schemas.microsoft.com/office/drawing/2014/main" id="{B3F3E398-C3E6-4578-03F8-F57C3BF9E34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A3525C7-6BBB-51A2-375A-998CF0D7AF07}"/>
              </a:ext>
            </a:extLst>
          </p:cNvPr>
          <p:cNvSpPr>
            <a:spLocks noGrp="1"/>
          </p:cNvSpPr>
          <p:nvPr>
            <p:ph type="sldNum" sz="quarter" idx="12"/>
          </p:nvPr>
        </p:nvSpPr>
        <p:spPr/>
        <p:txBody>
          <a:bodyPr/>
          <a:lstStyle/>
          <a:p>
            <a:fld id="{9720B66A-BCE1-433B-B50F-6D0174703FA5}" type="slidenum">
              <a:rPr lang="en-GB" smtClean="0"/>
              <a:t>‹#›</a:t>
            </a:fld>
            <a:endParaRPr lang="en-GB"/>
          </a:p>
        </p:txBody>
      </p:sp>
    </p:spTree>
    <p:extLst>
      <p:ext uri="{BB962C8B-B14F-4D97-AF65-F5344CB8AC3E}">
        <p14:creationId xmlns:p14="http://schemas.microsoft.com/office/powerpoint/2010/main" val="2455199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4D7FCC-5362-9CA9-B115-6C9AFAB7D3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A155C2C-3FC0-84C3-8D48-61EEF34D29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A66E1E-0B2F-CE52-C4C3-B5530E1BFA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ED55D21-106E-400A-A03D-54283C1AA92E}" type="datetimeFigureOut">
              <a:rPr lang="en-GB" smtClean="0"/>
              <a:t>04/10/2024</a:t>
            </a:fld>
            <a:endParaRPr lang="en-GB"/>
          </a:p>
        </p:txBody>
      </p:sp>
      <p:sp>
        <p:nvSpPr>
          <p:cNvPr id="5" name="Footer Placeholder 4">
            <a:extLst>
              <a:ext uri="{FF2B5EF4-FFF2-40B4-BE49-F238E27FC236}">
                <a16:creationId xmlns:a16="http://schemas.microsoft.com/office/drawing/2014/main" id="{FB00263A-6E90-6026-A43F-0CF6C01F21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701CE202-F8D5-D570-1317-BD109F9C53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720B66A-BCE1-433B-B50F-6D0174703FA5}" type="slidenum">
              <a:rPr lang="en-GB" smtClean="0"/>
              <a:t>‹#›</a:t>
            </a:fld>
            <a:endParaRPr lang="en-GB"/>
          </a:p>
        </p:txBody>
      </p:sp>
    </p:spTree>
    <p:extLst>
      <p:ext uri="{BB962C8B-B14F-4D97-AF65-F5344CB8AC3E}">
        <p14:creationId xmlns:p14="http://schemas.microsoft.com/office/powerpoint/2010/main" val="260637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rimleyicb.frimley-scc1@nhs.net" TargetMode="External"/><Relationship Id="rId2" Type="http://schemas.openxmlformats.org/officeDocument/2006/relationships/hyperlink" Target="http://Contacts:%20UKHSA%20health%20protection%20teams%20-%20GOV.UK%20(www.gov.uk)"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_edn1"/></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frimleyicb.frimley-scc1@nhs.ne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nice.org.uk/guidance/conditions-and-diseases/infections/influenza/products?ProductType=Guidance&amp;Status=Published" TargetMode="External"/><Relationship Id="rId2" Type="http://schemas.openxmlformats.org/officeDocument/2006/relationships/hyperlink" Target="https://www.gov.uk/government/publications/influenza-treatment-and-prophylaxis-using-anti-viral-agents"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mailto:Frimleyicb.prescribing@nhs.net"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06C4E-0D71-AF3E-6B8C-1B07CBA7C251}"/>
              </a:ext>
            </a:extLst>
          </p:cNvPr>
          <p:cNvSpPr>
            <a:spLocks noGrp="1"/>
          </p:cNvSpPr>
          <p:nvPr>
            <p:ph type="title"/>
          </p:nvPr>
        </p:nvSpPr>
        <p:spPr>
          <a:xfrm>
            <a:off x="393413" y="212774"/>
            <a:ext cx="10948462" cy="1325563"/>
          </a:xfrm>
        </p:spPr>
        <p:txBody>
          <a:bodyPr>
            <a:normAutofit/>
          </a:bodyPr>
          <a:lstStyle/>
          <a:p>
            <a:r>
              <a:rPr lang="en-GB" sz="3600" dirty="0"/>
              <a:t>Frimley Influenza Pathway</a:t>
            </a:r>
          </a:p>
        </p:txBody>
      </p:sp>
      <p:sp>
        <p:nvSpPr>
          <p:cNvPr id="4" name="Text Box 296760412">
            <a:extLst>
              <a:ext uri="{FF2B5EF4-FFF2-40B4-BE49-F238E27FC236}">
                <a16:creationId xmlns:a16="http://schemas.microsoft.com/office/drawing/2014/main" id="{CCF0486A-8DF1-F980-388C-92A430A0349E}"/>
              </a:ext>
            </a:extLst>
          </p:cNvPr>
          <p:cNvSpPr txBox="1">
            <a:spLocks noChangeArrowheads="1"/>
          </p:cNvSpPr>
          <p:nvPr/>
        </p:nvSpPr>
        <p:spPr bwMode="auto">
          <a:xfrm>
            <a:off x="393413" y="2538979"/>
            <a:ext cx="11405173" cy="3942121"/>
          </a:xfrm>
          <a:prstGeom prst="rect">
            <a:avLst/>
          </a:prstGeom>
          <a:solidFill>
            <a:schemeClr val="tx2">
              <a:lumMod val="10000"/>
              <a:lumOff val="90000"/>
            </a:schemeClr>
          </a:solidFill>
          <a:ln w="6350">
            <a:solidFill>
              <a:schemeClr val="bg1">
                <a:lumMod val="65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 Care Home to contact UKHSA Health Protection Team </a:t>
            </a:r>
            <a:endParaRPr kumimoji="0" lang="en-US" altLang="en-US" sz="1100" b="0" i="0" u="none" strike="noStrike" cap="none" normalizeH="0" baseline="0" dirty="0">
              <a:ln>
                <a:noFill/>
              </a:ln>
              <a:solidFill>
                <a:schemeClr val="tx1"/>
              </a:solidFill>
              <a:effectLst/>
            </a:endParaRPr>
          </a:p>
          <a:p>
            <a:pPr marL="93663" marR="0" lvl="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 Hours: 0344 225 3861</a:t>
            </a:r>
            <a:endParaRPr kumimoji="0" lang="en-US" altLang="en-US" sz="1100" b="0" i="0" u="none" strike="noStrike" cap="none" normalizeH="0" baseline="0" dirty="0">
              <a:ln>
                <a:noFill/>
              </a:ln>
              <a:solidFill>
                <a:schemeClr val="tx1"/>
              </a:solidFill>
              <a:effectLst/>
            </a:endParaRPr>
          </a:p>
          <a:p>
            <a:pPr marL="93663" marR="0" lvl="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Out of hours urgent enquiries: 0344 225 3861</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2"/>
              </a:rPr>
              <a:t>Contacts: UKHSA health protection teams - GOV.UK (www.gov.uk)</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 Care Home to contact ICB IPC team via System Coordination Centre </a:t>
            </a:r>
            <a:r>
              <a:rPr kumimoji="0" lang="en-US"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3"/>
              </a:rPr>
              <a:t>frimleyicb.frimley-scc1@nhs.net</a:t>
            </a:r>
            <a:r>
              <a:rPr kumimoji="0" lang="en-US"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 home will need to provide the following details:</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sng"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Information about the Care Home</a:t>
            </a:r>
            <a:endParaRPr kumimoji="0" lang="en-US" altLang="en-US" sz="1100" b="0" i="0" u="none" strike="noStrike" cap="none" normalizeH="0" baseline="0" dirty="0">
              <a:ln>
                <a:noFill/>
              </a:ln>
              <a:solidFill>
                <a:schemeClr val="tx1"/>
              </a:solidFill>
              <a:effectLst/>
            </a:endParaRPr>
          </a:p>
          <a:p>
            <a:pPr marL="263525" marR="0" lvl="0" indent="-77788"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Size of the home (number of staff, residents, bed capacity, number of empty beds)</a:t>
            </a:r>
            <a:endParaRPr kumimoji="0" lang="en-US" altLang="en-US" sz="1100" b="0" i="0" u="none" strike="noStrike" cap="none" normalizeH="0" baseline="0" dirty="0">
              <a:ln>
                <a:noFill/>
              </a:ln>
              <a:solidFill>
                <a:schemeClr val="tx1"/>
              </a:solidFill>
              <a:effectLst/>
            </a:endParaRPr>
          </a:p>
          <a:p>
            <a:pPr marL="263525" marR="0" lvl="0" indent="-77788"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Type of home or institution (residential/nursing/mixed/dementia or other specialism)</a:t>
            </a:r>
            <a:endParaRPr kumimoji="0" lang="en-US" altLang="en-US" sz="1100" b="0" i="0" u="none" strike="noStrike" cap="none" normalizeH="0" baseline="0" dirty="0">
              <a:ln>
                <a:noFill/>
              </a:ln>
              <a:solidFill>
                <a:schemeClr val="tx1"/>
              </a:solidFill>
              <a:effectLst/>
            </a:endParaRPr>
          </a:p>
          <a:p>
            <a:pPr marL="263525" marR="0" lvl="0" indent="-77788"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Influenza vaccine uptake among residents and staff members</a:t>
            </a:r>
            <a:endParaRPr kumimoji="0" lang="en-US" altLang="en-US" sz="1100" b="0" i="0" u="none" strike="noStrike" cap="none" normalizeH="0" baseline="0" dirty="0">
              <a:ln>
                <a:noFill/>
              </a:ln>
              <a:solidFill>
                <a:schemeClr val="tx1"/>
              </a:solidFill>
              <a:effectLst/>
            </a:endParaRPr>
          </a:p>
          <a:p>
            <a:pPr marL="263525" marR="0" lvl="0" indent="-77788"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Details of GP practices associated with the home</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sng"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Characteristics of the outbreak</a:t>
            </a:r>
            <a:endParaRPr kumimoji="0" lang="en-US" altLang="en-US" sz="1100" b="0" i="0" u="none" strike="noStrike" cap="none" normalizeH="0" baseline="0" dirty="0">
              <a:ln>
                <a:noFill/>
              </a:ln>
              <a:solidFill>
                <a:schemeClr val="tx1"/>
              </a:solidFill>
              <a:effectLst/>
            </a:endParaRPr>
          </a:p>
          <a:p>
            <a:pPr marL="185738" marR="0" lvl="0"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Nature of the symptoms</a:t>
            </a:r>
            <a:endParaRPr kumimoji="0" lang="en-US" altLang="en-US" sz="1100" b="0" i="0" u="none" strike="noStrike" cap="none" normalizeH="0" baseline="0" dirty="0">
              <a:ln>
                <a:noFill/>
              </a:ln>
              <a:solidFill>
                <a:schemeClr val="tx1"/>
              </a:solidFill>
              <a:effectLst/>
            </a:endParaRPr>
          </a:p>
          <a:p>
            <a:pPr marL="185738" marR="0" lvl="0"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Number of cases among residents and staff affected (either initial or final numbers since the start of the outbreak) including number with laboratory confirmed case of influenza</a:t>
            </a:r>
            <a:endParaRPr kumimoji="0" lang="en-US" altLang="en-US" sz="1100" b="0" i="0" u="none" strike="noStrike" cap="none" normalizeH="0" baseline="0" dirty="0">
              <a:ln>
                <a:noFill/>
              </a:ln>
              <a:solidFill>
                <a:schemeClr val="tx1"/>
              </a:solidFill>
              <a:effectLst/>
            </a:endParaRPr>
          </a:p>
          <a:p>
            <a:pPr marL="185738" marR="0" lvl="0"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Influenza vaccination status of the cases</a:t>
            </a:r>
            <a:endParaRPr kumimoji="0" lang="en-US" altLang="en-US" sz="1100" b="0" i="0" u="none" strike="noStrike" cap="none" normalizeH="0" baseline="0" dirty="0">
              <a:ln>
                <a:noFill/>
              </a:ln>
              <a:solidFill>
                <a:schemeClr val="tx1"/>
              </a:solidFill>
              <a:effectLst/>
            </a:endParaRPr>
          </a:p>
          <a:p>
            <a:pPr marL="185738" marR="0" lvl="0"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Onset date of the first case</a:t>
            </a:r>
            <a:endParaRPr kumimoji="0" lang="en-US" altLang="en-US" sz="1100" b="0" i="0" u="none" strike="noStrike" cap="none" normalizeH="0" baseline="0" dirty="0">
              <a:ln>
                <a:noFill/>
              </a:ln>
              <a:solidFill>
                <a:schemeClr val="tx1"/>
              </a:solidFill>
              <a:effectLst/>
            </a:endParaRPr>
          </a:p>
          <a:p>
            <a:pPr marL="185738" marR="0" lvl="0"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Onset date of the most recent case</a:t>
            </a:r>
            <a:endParaRPr kumimoji="0" lang="en-US" altLang="en-US" sz="1100" b="0" i="0" u="none" strike="noStrike" cap="none" normalizeH="0" baseline="0" dirty="0">
              <a:ln>
                <a:noFill/>
              </a:ln>
              <a:solidFill>
                <a:schemeClr val="tx1"/>
              </a:solidFill>
              <a:effectLst/>
            </a:endParaRPr>
          </a:p>
          <a:p>
            <a:pPr marL="185738" marR="0" lvl="0"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Number of </a:t>
            </a:r>
            <a:r>
              <a:rPr kumimoji="0" lang="en-US" altLang="en-US" sz="11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hospitalisations</a:t>
            </a: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and number of ICU admissions</a:t>
            </a:r>
            <a:endParaRPr kumimoji="0" lang="en-US" altLang="en-US" sz="1100" b="0" i="0" u="none" strike="noStrike" cap="none" normalizeH="0" baseline="0" dirty="0">
              <a:ln>
                <a:noFill/>
              </a:ln>
              <a:solidFill>
                <a:schemeClr val="tx1"/>
              </a:solidFill>
              <a:effectLst/>
            </a:endParaRPr>
          </a:p>
          <a:p>
            <a:pPr marL="185738" marR="0" lvl="0"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Layout of the Home, and relation of cases to each other</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sng"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Control measures</a:t>
            </a:r>
            <a:endParaRPr kumimoji="0" lang="en-US" altLang="en-US" sz="1100" b="0" i="0" u="none" strike="noStrike" cap="none" normalizeH="0" baseline="0" dirty="0">
              <a:ln>
                <a:noFill/>
              </a:ln>
              <a:solidFill>
                <a:schemeClr val="tx1"/>
              </a:solidFill>
              <a:effectLst/>
            </a:endParaRPr>
          </a:p>
          <a:p>
            <a:pPr marL="185738" marR="0" lvl="0"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Any issues with isolating cases in their rooms, IPC, PPE</a:t>
            </a:r>
            <a:endParaRPr kumimoji="0" lang="en-US" altLang="en-US" sz="1100" b="0" i="0" u="none" strike="noStrike" cap="none" normalizeH="0" baseline="0" dirty="0">
              <a:ln>
                <a:noFill/>
              </a:ln>
              <a:solidFill>
                <a:schemeClr val="tx1"/>
              </a:solidFill>
              <a:effectLst/>
            </a:endParaRPr>
          </a:p>
          <a:p>
            <a:pPr marL="185738" marR="0" lvl="0"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Whether antivirals have already been provided for treatment or prophylaxis</a:t>
            </a:r>
            <a:endParaRPr kumimoji="0" lang="en-US" altLang="en-US" sz="1100" b="0" i="0" u="none" strike="noStrike" cap="none" normalizeH="0" baseline="0" dirty="0">
              <a:ln>
                <a:noFill/>
              </a:ln>
              <a:solidFill>
                <a:schemeClr val="tx1"/>
              </a:solidFill>
              <a:effectLst/>
            </a:endParaRPr>
          </a:p>
          <a:p>
            <a:pPr marL="185738" marR="0" lvl="0"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Additional pressures in the home, e.g. expected admissions from hospital, staffing, other type of infection outbreak</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Text Box 50276172">
            <a:extLst>
              <a:ext uri="{FF2B5EF4-FFF2-40B4-BE49-F238E27FC236}">
                <a16:creationId xmlns:a16="http://schemas.microsoft.com/office/drawing/2014/main" id="{E64559DD-0BCE-1D5D-4C8D-8123FBB1CAAE}"/>
              </a:ext>
            </a:extLst>
          </p:cNvPr>
          <p:cNvSpPr txBox="1">
            <a:spLocks noChangeArrowheads="1"/>
          </p:cNvSpPr>
          <p:nvPr/>
        </p:nvSpPr>
        <p:spPr bwMode="auto">
          <a:xfrm>
            <a:off x="393413" y="1774568"/>
            <a:ext cx="11405173" cy="584018"/>
          </a:xfrm>
          <a:prstGeom prst="rect">
            <a:avLst/>
          </a:prstGeom>
          <a:solidFill>
            <a:schemeClr val="tx2">
              <a:lumMod val="10000"/>
              <a:lumOff val="90000"/>
            </a:schemeClr>
          </a:solidFill>
          <a:ln w="6350">
            <a:solidFill>
              <a:schemeClr val="bg1">
                <a:lumMod val="65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Confirmation of outbreak – Care Home and ICB Infection Prevention &amp; Control (IPC) team</a:t>
            </a:r>
            <a:endParaRPr kumimoji="0" lang="en-GB"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least one laboratory confirmed case of influenza </a:t>
            </a:r>
            <a:r>
              <a:rPr kumimoji="0" lang="en-GB" altLang="en-US" sz="1100" b="0" i="0" u="sng"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AND</a:t>
            </a: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one or more cases which meet the clinical case definition of influenza like illness (ILI), among individuals (residents or staff) with an epidemiological link to the Home arising within the same 48-hour period.</a:t>
            </a:r>
            <a:endParaRPr kumimoji="0" lang="en-GB"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cxnSp>
        <p:nvCxnSpPr>
          <p:cNvPr id="6" name="Straight Arrow Connector 5">
            <a:extLst>
              <a:ext uri="{FF2B5EF4-FFF2-40B4-BE49-F238E27FC236}">
                <a16:creationId xmlns:a16="http://schemas.microsoft.com/office/drawing/2014/main" id="{0BE4C0DB-3C6A-9C63-967A-CE9AE1653458}"/>
              </a:ext>
            </a:extLst>
          </p:cNvPr>
          <p:cNvCxnSpPr/>
          <p:nvPr/>
        </p:nvCxnSpPr>
        <p:spPr>
          <a:xfrm>
            <a:off x="3721100" y="3278505"/>
            <a:ext cx="0" cy="1675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Rectangle 4">
            <a:extLst>
              <a:ext uri="{FF2B5EF4-FFF2-40B4-BE49-F238E27FC236}">
                <a16:creationId xmlns:a16="http://schemas.microsoft.com/office/drawing/2014/main" id="{1CCBC6C2-7E5C-BCD4-715D-F26192239E90}"/>
              </a:ext>
            </a:extLst>
          </p:cNvPr>
          <p:cNvSpPr>
            <a:spLocks noChangeArrowheads="1"/>
          </p:cNvSpPr>
          <p:nvPr/>
        </p:nvSpPr>
        <p:spPr bwMode="auto">
          <a:xfrm>
            <a:off x="321940" y="1456741"/>
            <a:ext cx="2289381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PAGE 1. PROCESS SUMMARY FOR CARE HOMES AND RESIDENTIAL CARE SETTINGS</a:t>
            </a:r>
            <a:r>
              <a:rPr kumimoji="0" lang="en-GB" altLang="en-US" sz="1200" b="1" i="0" u="sng" strike="noStrike" cap="none" normalizeH="0" baseline="30000" dirty="0">
                <a:ln>
                  <a:noFill/>
                </a:ln>
                <a:solidFill>
                  <a:srgbClr val="954F72"/>
                </a:solidFill>
                <a:effectLst/>
                <a:latin typeface="Calibri" panose="020F0502020204030204" pitchFamily="34" charset="0"/>
                <a:ea typeface="Calibri" panose="020F0502020204030204" pitchFamily="34" charset="0"/>
                <a:cs typeface="Times New Roman" panose="02020603050405020304" pitchFamily="18" charset="0"/>
                <a:hlinkClick r:id="rId4"/>
              </a:rPr>
              <a:t>[</a:t>
            </a:r>
            <a:r>
              <a:rPr kumimoji="0" lang="en-GB" altLang="en-US" sz="1200" b="1" i="0" u="sng" strike="noStrike" cap="none" normalizeH="0" baseline="30000" dirty="0" err="1" bmk="">
                <a:ln>
                  <a:noFill/>
                </a:ln>
                <a:solidFill>
                  <a:srgbClr val="954F72"/>
                </a:solidFill>
                <a:effectLst/>
                <a:latin typeface="Calibri" panose="020F0502020204030204" pitchFamily="34" charset="0"/>
                <a:ea typeface="Calibri" panose="020F0502020204030204" pitchFamily="34" charset="0"/>
                <a:cs typeface="Times New Roman" panose="02020603050405020304" pitchFamily="18" charset="0"/>
                <a:hlinkClick r:id="rId4"/>
              </a:rPr>
              <a:t>i</a:t>
            </a:r>
            <a:r>
              <a:rPr kumimoji="0" lang="en-GB" altLang="en-US" sz="1200" b="1" i="0" u="sng" strike="noStrike" cap="none" normalizeH="0" baseline="30000" dirty="0" bmk="">
                <a:ln>
                  <a:noFill/>
                </a:ln>
                <a:solidFill>
                  <a:srgbClr val="954F72"/>
                </a:solidFill>
                <a:effectLst/>
                <a:latin typeface="Calibri" panose="020F0502020204030204" pitchFamily="34" charset="0"/>
                <a:ea typeface="Calibri" panose="020F0502020204030204" pitchFamily="34" charset="0"/>
                <a:cs typeface="Times New Roman" panose="02020603050405020304" pitchFamily="18" charset="0"/>
                <a:hlinkClick r:id="rId4"/>
              </a:rPr>
              <a:t>]</a:t>
            </a:r>
            <a:endParaRPr kumimoji="0" lang="en-GB"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cxnSp>
        <p:nvCxnSpPr>
          <p:cNvPr id="13" name="Straight Arrow Connector 12">
            <a:extLst>
              <a:ext uri="{FF2B5EF4-FFF2-40B4-BE49-F238E27FC236}">
                <a16:creationId xmlns:a16="http://schemas.microsoft.com/office/drawing/2014/main" id="{68CB59E4-C6A4-18D3-BC6C-482BA1F945FC}"/>
              </a:ext>
            </a:extLst>
          </p:cNvPr>
          <p:cNvCxnSpPr/>
          <p:nvPr/>
        </p:nvCxnSpPr>
        <p:spPr>
          <a:xfrm>
            <a:off x="6084201" y="6495365"/>
            <a:ext cx="0" cy="2514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4" name="Picture 13">
            <a:extLst>
              <a:ext uri="{FF2B5EF4-FFF2-40B4-BE49-F238E27FC236}">
                <a16:creationId xmlns:a16="http://schemas.microsoft.com/office/drawing/2014/main" id="{D156A369-1D9D-9046-D8F4-D9DCCDD16815}"/>
              </a:ext>
            </a:extLst>
          </p:cNvPr>
          <p:cNvPicPr>
            <a:picLocks noChangeAspect="1"/>
          </p:cNvPicPr>
          <p:nvPr/>
        </p:nvPicPr>
        <p:blipFill>
          <a:blip r:embed="rId5"/>
          <a:stretch>
            <a:fillRect/>
          </a:stretch>
        </p:blipFill>
        <p:spPr>
          <a:xfrm>
            <a:off x="11010179" y="209064"/>
            <a:ext cx="813460" cy="639341"/>
          </a:xfrm>
          <a:prstGeom prst="rect">
            <a:avLst/>
          </a:prstGeom>
        </p:spPr>
      </p:pic>
    </p:spTree>
    <p:extLst>
      <p:ext uri="{BB962C8B-B14F-4D97-AF65-F5344CB8AC3E}">
        <p14:creationId xmlns:p14="http://schemas.microsoft.com/office/powerpoint/2010/main" val="2819490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a:extLst>
              <a:ext uri="{FF2B5EF4-FFF2-40B4-BE49-F238E27FC236}">
                <a16:creationId xmlns:a16="http://schemas.microsoft.com/office/drawing/2014/main" id="{D11926E9-C9D8-1DC7-1AFC-69F66D03C1D3}"/>
              </a:ext>
            </a:extLst>
          </p:cNvPr>
          <p:cNvSpPr txBox="1">
            <a:spLocks noChangeArrowheads="1"/>
          </p:cNvSpPr>
          <p:nvPr/>
        </p:nvSpPr>
        <p:spPr bwMode="auto">
          <a:xfrm>
            <a:off x="380099" y="4791303"/>
            <a:ext cx="11431801" cy="626834"/>
          </a:xfrm>
          <a:prstGeom prst="rect">
            <a:avLst/>
          </a:prstGeom>
          <a:solidFill>
            <a:schemeClr val="accent6">
              <a:lumMod val="20000"/>
              <a:lumOff val="80000"/>
            </a:schemeClr>
          </a:solidFill>
          <a:ln w="6350">
            <a:solidFill>
              <a:schemeClr val="bg1">
                <a:lumMod val="65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 Clinician to check if we are within the Chief Medical Officer-declared flu season</a:t>
            </a: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(see page 3 of this guidance) and select the appropriate prescription. </a:t>
            </a:r>
            <a:endParaRPr kumimoji="0" lang="en-US" alt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Within</a:t>
            </a: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CMO flu season - antivirals can be prescribed using standard FP10 prescriptions.</a:t>
            </a:r>
            <a:endParaRPr kumimoji="0" lang="en-US" alt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Outside</a:t>
            </a: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CMO flu season - locally-approved PSDs are required (template provided by the ICB).</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 Box 11">
            <a:extLst>
              <a:ext uri="{FF2B5EF4-FFF2-40B4-BE49-F238E27FC236}">
                <a16:creationId xmlns:a16="http://schemas.microsoft.com/office/drawing/2014/main" id="{559B8BBA-41EF-4B0B-8641-DA0A0B72F2B8}"/>
              </a:ext>
            </a:extLst>
          </p:cNvPr>
          <p:cNvSpPr txBox="1">
            <a:spLocks noChangeArrowheads="1"/>
          </p:cNvSpPr>
          <p:nvPr/>
        </p:nvSpPr>
        <p:spPr bwMode="auto">
          <a:xfrm>
            <a:off x="380102" y="3187701"/>
            <a:ext cx="11431811" cy="495300"/>
          </a:xfrm>
          <a:prstGeom prst="rect">
            <a:avLst/>
          </a:prstGeom>
          <a:solidFill>
            <a:schemeClr val="accent6">
              <a:lumMod val="20000"/>
              <a:lumOff val="80000"/>
            </a:schemeClr>
          </a:solidFill>
          <a:ln w="6350">
            <a:solidFill>
              <a:schemeClr val="bg1">
                <a:lumMod val="65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 Clinician to review the recommendation - </a:t>
            </a:r>
            <a:r>
              <a:rPr kumimoji="0" lang="en-US"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determine how many residents are recommended to receive treatment dose (for symptomatic residents) and prophylactic dose (for asymptomatic contacts)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Text Box 12">
            <a:extLst>
              <a:ext uri="{FF2B5EF4-FFF2-40B4-BE49-F238E27FC236}">
                <a16:creationId xmlns:a16="http://schemas.microsoft.com/office/drawing/2014/main" id="{CE26DA5C-155A-0388-56D3-98ECA1F9D346}"/>
              </a:ext>
            </a:extLst>
          </p:cNvPr>
          <p:cNvSpPr txBox="1">
            <a:spLocks noChangeArrowheads="1"/>
          </p:cNvSpPr>
          <p:nvPr/>
        </p:nvSpPr>
        <p:spPr bwMode="auto">
          <a:xfrm>
            <a:off x="380100" y="3924528"/>
            <a:ext cx="11431809" cy="570547"/>
          </a:xfrm>
          <a:prstGeom prst="rect">
            <a:avLst/>
          </a:prstGeom>
          <a:solidFill>
            <a:schemeClr val="accent6">
              <a:lumMod val="20000"/>
              <a:lumOff val="80000"/>
            </a:schemeClr>
          </a:solidFill>
          <a:ln w="6350">
            <a:solidFill>
              <a:schemeClr val="bg1">
                <a:lumMod val="65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 Clinician to contact the home</a:t>
            </a: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gather details of the applicable residents, including details required for the prescription: height, weight and presence/absence of symptoms*. The Care Home will have been asked to collect this information in advance of your call. Current renal function to be obtained from medical systems or calculated.</a:t>
            </a:r>
            <a:endParaRPr kumimoji="0" lang="en-US" alt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*if additional residents have developed symptoms of influenza since the recommendation from UKHSA, these individuals should be considered for treatment-dose antivirals.</a:t>
            </a:r>
            <a:endParaRPr kumimoji="0" lang="en-US" alt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cxnSp>
        <p:nvCxnSpPr>
          <p:cNvPr id="10" name="Straight Arrow Connector 9">
            <a:extLst>
              <a:ext uri="{FF2B5EF4-FFF2-40B4-BE49-F238E27FC236}">
                <a16:creationId xmlns:a16="http://schemas.microsoft.com/office/drawing/2014/main" id="{81D5035A-0536-9B84-C4E0-DB63F7C3D23C}"/>
              </a:ext>
            </a:extLst>
          </p:cNvPr>
          <p:cNvCxnSpPr/>
          <p:nvPr/>
        </p:nvCxnSpPr>
        <p:spPr>
          <a:xfrm>
            <a:off x="6096004" y="3683001"/>
            <a:ext cx="0" cy="2514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410EF9B3-3427-1361-14B0-D86035AB442E}"/>
              </a:ext>
            </a:extLst>
          </p:cNvPr>
          <p:cNvCxnSpPr/>
          <p:nvPr/>
        </p:nvCxnSpPr>
        <p:spPr>
          <a:xfrm>
            <a:off x="6102898" y="4495075"/>
            <a:ext cx="0" cy="2514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6A438A75-9E1B-84FB-72FB-B54315BD1831}"/>
              </a:ext>
            </a:extLst>
          </p:cNvPr>
          <p:cNvCxnSpPr/>
          <p:nvPr/>
        </p:nvCxnSpPr>
        <p:spPr>
          <a:xfrm>
            <a:off x="6096004" y="5418137"/>
            <a:ext cx="0" cy="2514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Text Box 1293981371">
            <a:extLst>
              <a:ext uri="{FF2B5EF4-FFF2-40B4-BE49-F238E27FC236}">
                <a16:creationId xmlns:a16="http://schemas.microsoft.com/office/drawing/2014/main" id="{50FE5D75-2D41-462B-0EB4-270A2EA7AB62}"/>
              </a:ext>
            </a:extLst>
          </p:cNvPr>
          <p:cNvSpPr txBox="1">
            <a:spLocks noChangeArrowheads="1"/>
          </p:cNvSpPr>
          <p:nvPr/>
        </p:nvSpPr>
        <p:spPr bwMode="auto">
          <a:xfrm>
            <a:off x="380103" y="2112963"/>
            <a:ext cx="11431813" cy="765175"/>
          </a:xfrm>
          <a:prstGeom prst="rect">
            <a:avLst/>
          </a:prstGeom>
          <a:solidFill>
            <a:schemeClr val="accent6">
              <a:lumMod val="20000"/>
              <a:lumOff val="80000"/>
            </a:schemeClr>
          </a:solidFill>
          <a:ln w="6350">
            <a:solidFill>
              <a:schemeClr val="bg1">
                <a:lumMod val="65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 </a:t>
            </a: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UKHSA Health Protection Team provide advice to home and contact:</a:t>
            </a:r>
            <a:endParaRPr kumimoji="0" lang="en-GB" alt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North East Hampshire &amp; Farnham and Surrey Heath area - </a:t>
            </a: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North Hampshire Urgent Care Exec on Call directly to share antiviral prescribing recommendation on 01252 915303</a:t>
            </a:r>
            <a:endParaRPr kumimoji="0" lang="en-GB" alt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East Berkshire</a:t>
            </a: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East Berkshire Primary Care Out of Hours service</a:t>
            </a:r>
            <a:endParaRPr kumimoji="0" lang="en-GB" alt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UKHSA HPT to also notify ICB IPC and Medicines Optimisation Team that clinician will be prescribing antivirals for outbreak: </a:t>
            </a: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2"/>
              </a:rPr>
              <a:t>frimleyicb.frimley-scc1@nhs.net</a:t>
            </a: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a:ln>
                <a:noFill/>
              </a:ln>
              <a:solidFill>
                <a:schemeClr val="tx1"/>
              </a:solidFill>
              <a:effectLst/>
              <a:latin typeface="Arial" panose="020B0604020202020204" pitchFamily="34" charset="0"/>
            </a:endParaRPr>
          </a:p>
        </p:txBody>
      </p:sp>
      <p:cxnSp>
        <p:nvCxnSpPr>
          <p:cNvPr id="16" name="Straight Arrow Connector 15">
            <a:extLst>
              <a:ext uri="{FF2B5EF4-FFF2-40B4-BE49-F238E27FC236}">
                <a16:creationId xmlns:a16="http://schemas.microsoft.com/office/drawing/2014/main" id="{A86F4D61-3583-A25F-EF32-5CBC15962273}"/>
              </a:ext>
            </a:extLst>
          </p:cNvPr>
          <p:cNvCxnSpPr/>
          <p:nvPr/>
        </p:nvCxnSpPr>
        <p:spPr>
          <a:xfrm>
            <a:off x="6096004" y="2878138"/>
            <a:ext cx="0" cy="251460"/>
          </a:xfrm>
          <a:prstGeom prst="straightConnector1">
            <a:avLst/>
          </a:prstGeom>
          <a:noFill/>
          <a:ln w="6350" cap="flat" cmpd="sng" algn="ctr">
            <a:solidFill>
              <a:sysClr val="windowText" lastClr="000000"/>
            </a:solidFill>
            <a:prstDash val="solid"/>
            <a:miter lim="800000"/>
            <a:tailEnd type="triangle"/>
          </a:ln>
          <a:effectLst/>
        </p:spPr>
      </p:cxnSp>
      <p:sp>
        <p:nvSpPr>
          <p:cNvPr id="17" name="Rectangle 14">
            <a:extLst>
              <a:ext uri="{FF2B5EF4-FFF2-40B4-BE49-F238E27FC236}">
                <a16:creationId xmlns:a16="http://schemas.microsoft.com/office/drawing/2014/main" id="{B995905C-AB73-E267-A88B-B7916239EF6B}"/>
              </a:ext>
            </a:extLst>
          </p:cNvPr>
          <p:cNvSpPr>
            <a:spLocks noChangeArrowheads="1"/>
          </p:cNvSpPr>
          <p:nvPr/>
        </p:nvSpPr>
        <p:spPr bwMode="auto">
          <a:xfrm>
            <a:off x="113403" y="13716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8" name="Rectangle 15">
            <a:extLst>
              <a:ext uri="{FF2B5EF4-FFF2-40B4-BE49-F238E27FC236}">
                <a16:creationId xmlns:a16="http://schemas.microsoft.com/office/drawing/2014/main" id="{FA9C32AD-CE06-D051-B4AA-B12E24F0686F}"/>
              </a:ext>
            </a:extLst>
          </p:cNvPr>
          <p:cNvSpPr>
            <a:spLocks noChangeArrowheads="1"/>
          </p:cNvSpPr>
          <p:nvPr/>
        </p:nvSpPr>
        <p:spPr bwMode="auto">
          <a:xfrm>
            <a:off x="113403" y="1828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a:ln>
                  <a:noFill/>
                </a:ln>
                <a:solidFill>
                  <a:schemeClr val="tx1"/>
                </a:solidFill>
                <a:effectLst/>
                <a:latin typeface="Arial" panose="020B0604020202020204" pitchFamily="34" charset="0"/>
              </a:rPr>
              <a:t>PAGE 2. PROCESS FOR CLINICIANS</a:t>
            </a:r>
            <a:endParaRPr kumimoji="0" lang="en-GB" altLang="en-US" sz="1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22">
            <a:extLst>
              <a:ext uri="{FF2B5EF4-FFF2-40B4-BE49-F238E27FC236}">
                <a16:creationId xmlns:a16="http://schemas.microsoft.com/office/drawing/2014/main" id="{692D97EF-C9E8-DFB7-7BD4-33658A4D90F7}"/>
              </a:ext>
            </a:extLst>
          </p:cNvPr>
          <p:cNvSpPr>
            <a:spLocks noChangeArrowheads="1"/>
          </p:cNvSpPr>
          <p:nvPr/>
        </p:nvSpPr>
        <p:spPr bwMode="auto">
          <a:xfrm>
            <a:off x="113403" y="22860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en-US" sz="12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20" name="Title 1">
            <a:extLst>
              <a:ext uri="{FF2B5EF4-FFF2-40B4-BE49-F238E27FC236}">
                <a16:creationId xmlns:a16="http://schemas.microsoft.com/office/drawing/2014/main" id="{162256E1-EC32-975A-E856-DFF0B2B95035}"/>
              </a:ext>
            </a:extLst>
          </p:cNvPr>
          <p:cNvSpPr>
            <a:spLocks noGrp="1"/>
          </p:cNvSpPr>
          <p:nvPr>
            <p:ph type="title"/>
          </p:nvPr>
        </p:nvSpPr>
        <p:spPr>
          <a:xfrm>
            <a:off x="393413" y="212774"/>
            <a:ext cx="10948462" cy="1325563"/>
          </a:xfrm>
        </p:spPr>
        <p:txBody>
          <a:bodyPr>
            <a:normAutofit/>
          </a:bodyPr>
          <a:lstStyle/>
          <a:p>
            <a:r>
              <a:rPr lang="en-GB" sz="3600" dirty="0"/>
              <a:t>Frimley Influenza Pathway</a:t>
            </a:r>
          </a:p>
        </p:txBody>
      </p:sp>
      <p:pic>
        <p:nvPicPr>
          <p:cNvPr id="21" name="Picture 20">
            <a:extLst>
              <a:ext uri="{FF2B5EF4-FFF2-40B4-BE49-F238E27FC236}">
                <a16:creationId xmlns:a16="http://schemas.microsoft.com/office/drawing/2014/main" id="{F1F684E9-AE7D-03A5-DA0C-F405D331E9F0}"/>
              </a:ext>
            </a:extLst>
          </p:cNvPr>
          <p:cNvPicPr>
            <a:picLocks noChangeAspect="1"/>
          </p:cNvPicPr>
          <p:nvPr/>
        </p:nvPicPr>
        <p:blipFill>
          <a:blip r:embed="rId3"/>
          <a:stretch>
            <a:fillRect/>
          </a:stretch>
        </p:blipFill>
        <p:spPr>
          <a:xfrm>
            <a:off x="11010179" y="209064"/>
            <a:ext cx="813460" cy="639341"/>
          </a:xfrm>
          <a:prstGeom prst="rect">
            <a:avLst/>
          </a:prstGeom>
        </p:spPr>
      </p:pic>
    </p:spTree>
    <p:extLst>
      <p:ext uri="{BB962C8B-B14F-4D97-AF65-F5344CB8AC3E}">
        <p14:creationId xmlns:p14="http://schemas.microsoft.com/office/powerpoint/2010/main" val="2921680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9">
            <a:extLst>
              <a:ext uri="{FF2B5EF4-FFF2-40B4-BE49-F238E27FC236}">
                <a16:creationId xmlns:a16="http://schemas.microsoft.com/office/drawing/2014/main" id="{9AD1F229-EA8D-517E-E4C8-7B38661C804D}"/>
              </a:ext>
            </a:extLst>
          </p:cNvPr>
          <p:cNvSpPr txBox="1">
            <a:spLocks noChangeArrowheads="1"/>
          </p:cNvSpPr>
          <p:nvPr/>
        </p:nvSpPr>
        <p:spPr bwMode="auto">
          <a:xfrm>
            <a:off x="393412" y="3607777"/>
            <a:ext cx="11431791" cy="495300"/>
          </a:xfrm>
          <a:prstGeom prst="rect">
            <a:avLst/>
          </a:prstGeom>
          <a:solidFill>
            <a:schemeClr val="accent6">
              <a:lumMod val="20000"/>
              <a:lumOff val="80000"/>
            </a:schemeClr>
          </a:solidFill>
          <a:ln w="6350">
            <a:solidFill>
              <a:schemeClr val="bg1">
                <a:lumMod val="65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8. Clinician to contact locally agreed provider or pharmacy to check antiviral stock</a:t>
            </a: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and send/submit the appropriate prescriptions/PSDs to the provider or pharmacy.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 name="Text Box 20">
            <a:extLst>
              <a:ext uri="{FF2B5EF4-FFF2-40B4-BE49-F238E27FC236}">
                <a16:creationId xmlns:a16="http://schemas.microsoft.com/office/drawing/2014/main" id="{535CE3A0-E634-7A02-5884-002B27FC1F28}"/>
              </a:ext>
            </a:extLst>
          </p:cNvPr>
          <p:cNvSpPr txBox="1">
            <a:spLocks noChangeArrowheads="1"/>
          </p:cNvSpPr>
          <p:nvPr/>
        </p:nvSpPr>
        <p:spPr bwMode="auto">
          <a:xfrm>
            <a:off x="393412" y="4416701"/>
            <a:ext cx="11431789" cy="438150"/>
          </a:xfrm>
          <a:prstGeom prst="rect">
            <a:avLst/>
          </a:prstGeom>
          <a:solidFill>
            <a:schemeClr val="accent6">
              <a:lumMod val="20000"/>
              <a:lumOff val="80000"/>
            </a:schemeClr>
          </a:solidFill>
          <a:ln w="6350">
            <a:solidFill>
              <a:schemeClr val="bg1">
                <a:lumMod val="50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9. Clinician to inform the Home that the prescriptions have been issued and which pharmacy/provider to collect them from.</a:t>
            </a:r>
            <a:endParaRPr kumimoji="0" lang="en-US" altLang="en-US" sz="1800" b="0" i="0" u="none" strike="noStrike" cap="none" normalizeH="0" baseline="0">
              <a:ln>
                <a:noFill/>
              </a:ln>
              <a:solidFill>
                <a:schemeClr val="tx1"/>
              </a:solidFill>
              <a:effectLst/>
              <a:latin typeface="Arial" panose="020B0604020202020204" pitchFamily="34" charset="0"/>
            </a:endParaRPr>
          </a:p>
        </p:txBody>
      </p:sp>
      <p:cxnSp>
        <p:nvCxnSpPr>
          <p:cNvPr id="13" name="Straight Arrow Connector 12">
            <a:extLst>
              <a:ext uri="{FF2B5EF4-FFF2-40B4-BE49-F238E27FC236}">
                <a16:creationId xmlns:a16="http://schemas.microsoft.com/office/drawing/2014/main" id="{08A7539C-5527-0AE8-62DC-1CBDDDE13130}"/>
              </a:ext>
            </a:extLst>
          </p:cNvPr>
          <p:cNvCxnSpPr/>
          <p:nvPr/>
        </p:nvCxnSpPr>
        <p:spPr>
          <a:xfrm>
            <a:off x="6096000" y="3303270"/>
            <a:ext cx="0" cy="2514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FC9C3460-33DD-B854-A0D2-4E2625529B08}"/>
              </a:ext>
            </a:extLst>
          </p:cNvPr>
          <p:cNvCxnSpPr/>
          <p:nvPr/>
        </p:nvCxnSpPr>
        <p:spPr>
          <a:xfrm>
            <a:off x="6096000" y="4103077"/>
            <a:ext cx="0" cy="2514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Text Box 13">
            <a:extLst>
              <a:ext uri="{FF2B5EF4-FFF2-40B4-BE49-F238E27FC236}">
                <a16:creationId xmlns:a16="http://schemas.microsoft.com/office/drawing/2014/main" id="{C39CD037-1B6D-6986-F8DC-E317CE1D00C1}"/>
              </a:ext>
            </a:extLst>
          </p:cNvPr>
          <p:cNvSpPr txBox="1">
            <a:spLocks noChangeArrowheads="1"/>
          </p:cNvSpPr>
          <p:nvPr/>
        </p:nvSpPr>
        <p:spPr bwMode="auto">
          <a:xfrm>
            <a:off x="393413" y="2015081"/>
            <a:ext cx="11431796" cy="1279072"/>
          </a:xfrm>
          <a:prstGeom prst="rect">
            <a:avLst/>
          </a:prstGeom>
          <a:solidFill>
            <a:schemeClr val="accent6">
              <a:lumMod val="20000"/>
              <a:lumOff val="80000"/>
            </a:schemeClr>
          </a:solidFill>
          <a:ln w="6350">
            <a:solidFill>
              <a:schemeClr val="bg1">
                <a:lumMod val="65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 Clinician to determine the dosing requirements for each case/contact as per </a:t>
            </a:r>
            <a:r>
              <a:rPr kumimoji="0" lang="en-US"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2"/>
              </a:rPr>
              <a:t>UKHSA treatment and prophylaxis guidance</a:t>
            </a:r>
            <a:r>
              <a:rPr kumimoji="0" lang="en-US"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and/or </a:t>
            </a:r>
            <a:r>
              <a:rPr kumimoji="0" lang="en-US"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3"/>
              </a:rPr>
              <a:t>NICE guidance</a:t>
            </a:r>
            <a:r>
              <a:rPr kumimoji="0" lang="en-US"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The standard dosing for adults (13yrs and over) weighing over 40mg </a:t>
            </a:r>
            <a:r>
              <a:rPr kumimoji="0" lang="en-US"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without</a:t>
            </a: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renal impairment (CrCL&gt;60mL/min) or immunosuppression is:</a:t>
            </a:r>
            <a:endParaRPr kumimoji="0" lang="en-US" alt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Treatment – Oseltamivir 75mg BD for 5 days</a:t>
            </a:r>
            <a:endParaRPr kumimoji="0" lang="en-US" alt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Prophylaxis – Oseltamivir 75mg OD for 10 days</a:t>
            </a:r>
            <a:endParaRPr kumimoji="0" lang="en-US" alt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If there are concerns about renal function, see Page 3 of this quick guide for further information. For individuals with known renal impairment or immunosuppression, refer to the guidance documents referenced above for more detailed information. </a:t>
            </a:r>
            <a:endParaRPr kumimoji="0" lang="en-US" altLang="en-US"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Contact the ICB Medicines Optimisation Team if further support is needed: </a:t>
            </a: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4"/>
              </a:rPr>
              <a:t>Frimleyicb.prescribing@nhs.net</a:t>
            </a: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itle 1">
            <a:extLst>
              <a:ext uri="{FF2B5EF4-FFF2-40B4-BE49-F238E27FC236}">
                <a16:creationId xmlns:a16="http://schemas.microsoft.com/office/drawing/2014/main" id="{0ADC527F-4EDB-40E1-EEE0-8629E06063BA}"/>
              </a:ext>
            </a:extLst>
          </p:cNvPr>
          <p:cNvSpPr>
            <a:spLocks noGrp="1"/>
          </p:cNvSpPr>
          <p:nvPr>
            <p:ph type="title"/>
          </p:nvPr>
        </p:nvSpPr>
        <p:spPr>
          <a:xfrm>
            <a:off x="393413" y="212774"/>
            <a:ext cx="10948462" cy="1325563"/>
          </a:xfrm>
        </p:spPr>
        <p:txBody>
          <a:bodyPr>
            <a:normAutofit/>
          </a:bodyPr>
          <a:lstStyle/>
          <a:p>
            <a:r>
              <a:rPr lang="en-GB" sz="3600" dirty="0"/>
              <a:t>Frimley Influenza Pathway</a:t>
            </a:r>
          </a:p>
        </p:txBody>
      </p:sp>
      <p:pic>
        <p:nvPicPr>
          <p:cNvPr id="6" name="Picture 5">
            <a:extLst>
              <a:ext uri="{FF2B5EF4-FFF2-40B4-BE49-F238E27FC236}">
                <a16:creationId xmlns:a16="http://schemas.microsoft.com/office/drawing/2014/main" id="{D1BB41DF-C84A-AEE6-8616-A546BD52B97F}"/>
              </a:ext>
            </a:extLst>
          </p:cNvPr>
          <p:cNvPicPr>
            <a:picLocks noChangeAspect="1"/>
          </p:cNvPicPr>
          <p:nvPr/>
        </p:nvPicPr>
        <p:blipFill>
          <a:blip r:embed="rId5"/>
          <a:stretch>
            <a:fillRect/>
          </a:stretch>
        </p:blipFill>
        <p:spPr>
          <a:xfrm>
            <a:off x="11010179" y="209064"/>
            <a:ext cx="813460" cy="639341"/>
          </a:xfrm>
          <a:prstGeom prst="rect">
            <a:avLst/>
          </a:prstGeom>
        </p:spPr>
      </p:pic>
    </p:spTree>
    <p:extLst>
      <p:ext uri="{BB962C8B-B14F-4D97-AF65-F5344CB8AC3E}">
        <p14:creationId xmlns:p14="http://schemas.microsoft.com/office/powerpoint/2010/main" val="473267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AE4628-46CC-6365-F63C-F2801A096531}"/>
              </a:ext>
            </a:extLst>
          </p:cNvPr>
          <p:cNvSpPr>
            <a:spLocks noGrp="1"/>
          </p:cNvSpPr>
          <p:nvPr>
            <p:ph idx="1"/>
          </p:nvPr>
        </p:nvSpPr>
        <p:spPr>
          <a:xfrm>
            <a:off x="609843" y="1675723"/>
            <a:ext cx="10948461" cy="4351338"/>
          </a:xfrm>
        </p:spPr>
        <p:txBody>
          <a:bodyPr>
            <a:normAutofit/>
          </a:bodyPr>
          <a:lstStyle/>
          <a:p>
            <a:pPr marL="0" lvl="0" indent="0">
              <a:buNone/>
            </a:pPr>
            <a:r>
              <a:rPr lang="en-GB" sz="1600" b="1" i="1" dirty="0">
                <a:effectLst/>
                <a:latin typeface="Calibri" panose="020F0502020204030204" pitchFamily="34" charset="0"/>
                <a:ea typeface="Times New Roman" panose="02020603050405020304" pitchFamily="18" charset="0"/>
              </a:rPr>
              <a:t>Lessons learnt/identified</a:t>
            </a:r>
          </a:p>
          <a:p>
            <a:pPr marL="0" lvl="0" indent="0">
              <a:buNone/>
            </a:pPr>
            <a:r>
              <a:rPr lang="en-GB" sz="1600" i="1" dirty="0">
                <a:latin typeface="Calibri" panose="020F0502020204030204" pitchFamily="34" charset="0"/>
                <a:ea typeface="Times New Roman" panose="02020603050405020304" pitchFamily="18" charset="0"/>
              </a:rPr>
              <a:t>Previous years had identified that the Influenza Pathway in North Frimley proceeded with very little issue, however in the South with the provision divided between GP’s and an out of hours provider; </a:t>
            </a:r>
          </a:p>
          <a:p>
            <a:r>
              <a:rPr lang="en-GB" sz="1600" i="1" dirty="0">
                <a:latin typeface="Calibri" panose="020F0502020204030204" pitchFamily="34" charset="0"/>
                <a:ea typeface="Times New Roman" panose="02020603050405020304" pitchFamily="18" charset="0"/>
              </a:rPr>
              <a:t>Delays in the prescribing and administration of antivirals were noted </a:t>
            </a:r>
          </a:p>
          <a:p>
            <a:r>
              <a:rPr lang="en-GB" sz="1600" i="1" dirty="0">
                <a:latin typeface="Calibri" panose="020F0502020204030204" pitchFamily="34" charset="0"/>
                <a:ea typeface="Times New Roman" panose="02020603050405020304" pitchFamily="18" charset="0"/>
              </a:rPr>
              <a:t>Practices refusing to take on the responsibility for prescribing </a:t>
            </a:r>
          </a:p>
          <a:p>
            <a:r>
              <a:rPr lang="en-GB" sz="1600" i="1" dirty="0">
                <a:latin typeface="Calibri" panose="020F0502020204030204" pitchFamily="34" charset="0"/>
                <a:ea typeface="Times New Roman" panose="02020603050405020304" pitchFamily="18" charset="0"/>
              </a:rPr>
              <a:t>Timings of care home referral/identification of outbreak</a:t>
            </a:r>
          </a:p>
          <a:p>
            <a:r>
              <a:rPr lang="en-GB" sz="1600" i="1" dirty="0">
                <a:effectLst/>
                <a:latin typeface="Calibri" panose="020F0502020204030204" pitchFamily="34" charset="0"/>
                <a:ea typeface="Times New Roman" panose="02020603050405020304" pitchFamily="18" charset="0"/>
              </a:rPr>
              <a:t>Accessing antivirals, previously stored on site at FHFT</a:t>
            </a:r>
          </a:p>
          <a:p>
            <a:pPr marL="0" indent="0">
              <a:buNone/>
            </a:pPr>
            <a:r>
              <a:rPr lang="en-GB" sz="1600" b="1" i="1" dirty="0">
                <a:effectLst/>
                <a:latin typeface="Calibri" panose="020F0502020204030204" pitchFamily="34" charset="0"/>
                <a:ea typeface="Times New Roman" panose="02020603050405020304" pitchFamily="18" charset="0"/>
              </a:rPr>
              <a:t>Highlight any changes from the previous year</a:t>
            </a:r>
          </a:p>
          <a:p>
            <a:pPr marL="0" indent="0">
              <a:buNone/>
            </a:pPr>
            <a:r>
              <a:rPr lang="en-GB" sz="1600" i="1" dirty="0">
                <a:effectLst/>
                <a:latin typeface="Calibri" panose="020F0502020204030204" pitchFamily="34" charset="0"/>
                <a:ea typeface="Aptos" panose="020B0004020202020204" pitchFamily="34" charset="0"/>
              </a:rPr>
              <a:t>Main change this year is the streamlining of the process across the whole of the system for both in and out of hours, with North Frimley supported by East Berkshire Primary Care and South </a:t>
            </a:r>
            <a:r>
              <a:rPr lang="en-GB" sz="1600" i="1">
                <a:effectLst/>
                <a:latin typeface="Calibri" panose="020F0502020204030204" pitchFamily="34" charset="0"/>
                <a:ea typeface="Aptos" panose="020B0004020202020204" pitchFamily="34" charset="0"/>
              </a:rPr>
              <a:t>Frimley by </a:t>
            </a:r>
            <a:r>
              <a:rPr lang="en-GB" sz="1600" i="1" dirty="0">
                <a:effectLst/>
                <a:latin typeface="Calibri" panose="020F0502020204030204" pitchFamily="34" charset="0"/>
                <a:ea typeface="Aptos" panose="020B0004020202020204" pitchFamily="34" charset="0"/>
              </a:rPr>
              <a:t>North Hampshire Urgent Care.</a:t>
            </a:r>
            <a:endParaRPr lang="en-GB" sz="1600" dirty="0">
              <a:effectLst/>
              <a:latin typeface="Calibri" panose="020F0502020204030204" pitchFamily="34" charset="0"/>
              <a:ea typeface="Aptos" panose="020B0004020202020204" pitchFamily="34" charset="0"/>
            </a:endParaRPr>
          </a:p>
          <a:p>
            <a:pPr marL="0" lvl="0" indent="0">
              <a:buNone/>
            </a:pPr>
            <a:r>
              <a:rPr lang="en-GB" sz="1600" b="1" i="1" dirty="0">
                <a:effectLst/>
                <a:latin typeface="Calibri" panose="020F0502020204030204" pitchFamily="34" charset="0"/>
                <a:ea typeface="Times New Roman" panose="02020603050405020304" pitchFamily="18" charset="0"/>
              </a:rPr>
              <a:t>Any risks and mitigations identified</a:t>
            </a:r>
          </a:p>
          <a:p>
            <a:pPr marL="0" lvl="0" indent="0">
              <a:buNone/>
            </a:pPr>
            <a:r>
              <a:rPr lang="en-GB" sz="1600" i="1" dirty="0">
                <a:effectLst/>
                <a:latin typeface="Calibri" panose="020F0502020204030204" pitchFamily="34" charset="0"/>
                <a:ea typeface="Aptos" panose="020B0004020202020204" pitchFamily="34" charset="0"/>
              </a:rPr>
              <a:t>This is the first winter season that we have had this streamlined approach across the whole system, however the process has been tested by EBPC for a few years, if issues do come up with NHUC, EBPC will no doubt be able to support with any queries. </a:t>
            </a:r>
            <a:endParaRPr lang="en-GB" sz="1600" dirty="0">
              <a:effectLst/>
              <a:latin typeface="Calibri" panose="020F0502020204030204" pitchFamily="34" charset="0"/>
              <a:ea typeface="Aptos" panose="020B0004020202020204" pitchFamily="34" charset="0"/>
            </a:endParaRPr>
          </a:p>
          <a:p>
            <a:endParaRPr lang="en-GB" dirty="0"/>
          </a:p>
        </p:txBody>
      </p:sp>
      <p:pic>
        <p:nvPicPr>
          <p:cNvPr id="4" name="Picture 3">
            <a:extLst>
              <a:ext uri="{FF2B5EF4-FFF2-40B4-BE49-F238E27FC236}">
                <a16:creationId xmlns:a16="http://schemas.microsoft.com/office/drawing/2014/main" id="{3C73C715-20A4-5F4C-C4B1-7C97A250F42A}"/>
              </a:ext>
            </a:extLst>
          </p:cNvPr>
          <p:cNvPicPr>
            <a:picLocks noChangeAspect="1"/>
          </p:cNvPicPr>
          <p:nvPr/>
        </p:nvPicPr>
        <p:blipFill>
          <a:blip r:embed="rId2"/>
          <a:stretch>
            <a:fillRect/>
          </a:stretch>
        </p:blipFill>
        <p:spPr>
          <a:xfrm>
            <a:off x="11010179" y="209064"/>
            <a:ext cx="813460" cy="639341"/>
          </a:xfrm>
          <a:prstGeom prst="rect">
            <a:avLst/>
          </a:prstGeom>
        </p:spPr>
      </p:pic>
      <p:sp>
        <p:nvSpPr>
          <p:cNvPr id="5" name="Title 1">
            <a:extLst>
              <a:ext uri="{FF2B5EF4-FFF2-40B4-BE49-F238E27FC236}">
                <a16:creationId xmlns:a16="http://schemas.microsoft.com/office/drawing/2014/main" id="{6AA3EB61-0A77-8880-E6AA-FA0F5E7C69FF}"/>
              </a:ext>
            </a:extLst>
          </p:cNvPr>
          <p:cNvSpPr>
            <a:spLocks noGrp="1"/>
          </p:cNvSpPr>
          <p:nvPr>
            <p:ph type="title"/>
          </p:nvPr>
        </p:nvSpPr>
        <p:spPr>
          <a:xfrm>
            <a:off x="393413" y="212774"/>
            <a:ext cx="10948462" cy="1325563"/>
          </a:xfrm>
        </p:spPr>
        <p:txBody>
          <a:bodyPr>
            <a:normAutofit/>
          </a:bodyPr>
          <a:lstStyle/>
          <a:p>
            <a:r>
              <a:rPr lang="en-GB" sz="3600" dirty="0"/>
              <a:t>Frimley Influenza Pathway</a:t>
            </a:r>
          </a:p>
        </p:txBody>
      </p:sp>
    </p:spTree>
    <p:extLst>
      <p:ext uri="{BB962C8B-B14F-4D97-AF65-F5344CB8AC3E}">
        <p14:creationId xmlns:p14="http://schemas.microsoft.com/office/powerpoint/2010/main" val="36218964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154</TotalTime>
  <Words>962</Words>
  <Application>Microsoft Office PowerPoint</Application>
  <PresentationFormat>Widescreen</PresentationFormat>
  <Paragraphs>59</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Aptos</vt:lpstr>
      <vt:lpstr>Aptos Display</vt:lpstr>
      <vt:lpstr>Arial</vt:lpstr>
      <vt:lpstr>Calibri</vt:lpstr>
      <vt:lpstr>Office Theme</vt:lpstr>
      <vt:lpstr>Frimley Influenza Pathway</vt:lpstr>
      <vt:lpstr>Frimley Influenza Pathway</vt:lpstr>
      <vt:lpstr>Frimley Influenza Pathway</vt:lpstr>
      <vt:lpstr>Frimley Influenza Pathway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SEEBORUTH, Vanessa (NHS FRIMLEY ICB - D4U1Y)</dc:creator>
  <cp:lastModifiedBy>SEEBORUTH, Vanessa (NHS FRIMLEY ICB - D4U1Y)</cp:lastModifiedBy>
  <cp:revision>1</cp:revision>
  <dcterms:created xsi:type="dcterms:W3CDTF">2024-10-04T09:23:12Z</dcterms:created>
  <dcterms:modified xsi:type="dcterms:W3CDTF">2024-10-04T11:57:40Z</dcterms:modified>
</cp:coreProperties>
</file>