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4"/>
  </p:sldMasterIdLst>
  <p:notesMasterIdLst>
    <p:notesMasterId r:id="rId17"/>
  </p:notesMasterIdLst>
  <p:sldIdLst>
    <p:sldId id="2806" r:id="rId5"/>
    <p:sldId id="2692" r:id="rId6"/>
    <p:sldId id="2689" r:id="rId7"/>
    <p:sldId id="2705" r:id="rId8"/>
    <p:sldId id="2804" r:id="rId9"/>
    <p:sldId id="2791" r:id="rId10"/>
    <p:sldId id="2803" r:id="rId11"/>
    <p:sldId id="2807" r:id="rId12"/>
    <p:sldId id="2808" r:id="rId13"/>
    <p:sldId id="2810" r:id="rId14"/>
    <p:sldId id="2809" r:id="rId15"/>
    <p:sldId id="280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534"/>
    <a:srgbClr val="13873C"/>
    <a:srgbClr val="FED900"/>
    <a:srgbClr val="BD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31" autoAdjust="0"/>
    <p:restoredTop sz="93824" autoAdjust="0"/>
  </p:normalViewPr>
  <p:slideViewPr>
    <p:cSldViewPr snapToGrid="0">
      <p:cViewPr>
        <p:scale>
          <a:sx n="72" d="100"/>
          <a:sy n="72" d="100"/>
        </p:scale>
        <p:origin x="58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D1B0F-DBEF-4917-8ED6-59B948D0F2A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EB610-31E1-415D-948F-26EA53DC0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469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Connected Care data Criteria used - residents that are in low energy rating homes (E,F and G), in deprivation decile 1-4 and with a resident diagnosed with Asthma, and COPD and has a child living in the home.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05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How you can help – Green Doctors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Explanation of referral service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Priority services register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Referrals to schemes for measures</a:t>
            </a: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585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How you can help – Green Doctors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Explanation of referral service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Priority services register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Referrals to schemes for measures</a:t>
            </a: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75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How you can help – Green Doctors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Explanation of referral service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Priority services register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Referrals to schemes for measures</a:t>
            </a: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7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26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57EDF-FFD7-4232-8337-AB14B5A339C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82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How you can help – Green Doctors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Explanation of referral service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Priority services register</a:t>
            </a: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Referrals to schemes for measures</a:t>
            </a: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EB610-31E1-415D-948F-26EA53DC0C8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78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30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5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8400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09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55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813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5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28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94E5-7966-4123-BCDD-6AE881B42165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62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75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134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58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87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1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39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27FB8-0D75-41BF-A94C-4BFF9A2CF272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E20DABB-D230-476E-A5DD-D22CCBD6C7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2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thedwellingdoctors.co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mailto:Beatriz.Belfrage@groundwork.org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roundwork.my.salesforce-sites.com/thamesvalleygreendoctors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www.groundwork.org.uk/greendocto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D300E1-AB98-496E-A574-F85C0CA981D5}"/>
              </a:ext>
            </a:extLst>
          </p:cNvPr>
          <p:cNvSpPr txBox="1"/>
          <p:nvPr/>
        </p:nvSpPr>
        <p:spPr>
          <a:xfrm>
            <a:off x="174087" y="-47971"/>
            <a:ext cx="876133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rgbClr val="13873C"/>
                </a:solidFill>
                <a:latin typeface="Lato"/>
                <a:cs typeface="Calibri"/>
              </a:rPr>
              <a:t>Fuel Poverty – System Approach</a:t>
            </a:r>
            <a:endParaRPr lang="en-US" sz="4000" dirty="0">
              <a:solidFill>
                <a:srgbClr val="13873C"/>
              </a:solidFill>
              <a:latin typeface="Lat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842000" y="31665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311238" y="9577"/>
            <a:ext cx="10544956" cy="4243759"/>
            <a:chOff x="252021" y="1307119"/>
            <a:chExt cx="10544956" cy="4243759"/>
          </a:xfrm>
        </p:grpSpPr>
        <p:sp>
          <p:nvSpPr>
            <p:cNvPr id="8" name="Rectangle 7"/>
            <p:cNvSpPr/>
            <p:nvPr/>
          </p:nvSpPr>
          <p:spPr>
            <a:xfrm>
              <a:off x="7528041" y="1307119"/>
              <a:ext cx="3268936" cy="1757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2021" y="3793386"/>
              <a:ext cx="3163486" cy="1757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094EE76-4C40-4485-F619-35E6450F0D86}"/>
              </a:ext>
            </a:extLst>
          </p:cNvPr>
          <p:cNvSpPr/>
          <p:nvPr/>
        </p:nvSpPr>
        <p:spPr>
          <a:xfrm>
            <a:off x="174087" y="777051"/>
            <a:ext cx="384432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b="1" dirty="0">
                <a:solidFill>
                  <a:srgbClr val="13873C"/>
                </a:solidFill>
                <a:latin typeface="Lato"/>
              </a:rPr>
              <a:t>How many people are affected in England?</a:t>
            </a:r>
            <a:endParaRPr lang="en-US" sz="1500" b="1" dirty="0">
              <a:solidFill>
                <a:srgbClr val="13873C"/>
              </a:solidFill>
              <a:latin typeface="Lato"/>
            </a:endParaRPr>
          </a:p>
        </p:txBody>
      </p:sp>
      <p:sp>
        <p:nvSpPr>
          <p:cNvPr id="5" name="Google Shape;117;p20"/>
          <p:cNvSpPr txBox="1">
            <a:spLocks/>
          </p:cNvSpPr>
          <p:nvPr/>
        </p:nvSpPr>
        <p:spPr>
          <a:xfrm>
            <a:off x="138986" y="1100216"/>
            <a:ext cx="5116596" cy="1389093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8950" indent="-342900">
              <a:buClr>
                <a:srgbClr val="13873C"/>
              </a:buClr>
              <a:buSzPts val="1300"/>
              <a:buFont typeface="Wingdings" panose="05000000000000000000" pitchFamily="2" charset="2"/>
              <a:buChar char="ü"/>
            </a:pPr>
            <a:r>
              <a:rPr lang="en-GB" sz="1500" dirty="0">
                <a:latin typeface="Lato"/>
              </a:rPr>
              <a:t>Over 3.17 million households  (2023)</a:t>
            </a:r>
            <a:endParaRPr lang="en-GB" sz="1500" dirty="0">
              <a:latin typeface="Lato"/>
              <a:cs typeface="Calibri"/>
            </a:endParaRPr>
          </a:p>
          <a:p>
            <a:pPr marL="488950" indent="-342900">
              <a:buClr>
                <a:srgbClr val="13873C"/>
              </a:buClr>
              <a:buSzPts val="1300"/>
              <a:buFont typeface="Wingdings" panose="05000000000000000000" pitchFamily="2" charset="2"/>
              <a:buChar char="ü"/>
            </a:pPr>
            <a:r>
              <a:rPr lang="en-GB" sz="1500" dirty="0">
                <a:latin typeface="Lato"/>
              </a:rPr>
              <a:t>Almost 13.0 % of all households   </a:t>
            </a:r>
          </a:p>
          <a:p>
            <a:pPr marL="488950" indent="-342900">
              <a:buClr>
                <a:srgbClr val="13873C"/>
              </a:buClr>
              <a:buSzPts val="1300"/>
              <a:buFont typeface="Wingdings" panose="05000000000000000000" pitchFamily="2" charset="2"/>
              <a:buChar char="ü"/>
            </a:pPr>
            <a:r>
              <a:rPr lang="en-GB" sz="1500" b="1" dirty="0">
                <a:solidFill>
                  <a:srgbClr val="FF0000"/>
                </a:solidFill>
                <a:latin typeface="Lato"/>
                <a:ea typeface="+mn-lt"/>
                <a:cs typeface="+mn-lt"/>
              </a:rPr>
              <a:t>Energy bills set to increase again soon by up to 10%</a:t>
            </a:r>
          </a:p>
          <a:p>
            <a:pPr marL="146050" indent="0">
              <a:buClr>
                <a:srgbClr val="13873C"/>
              </a:buClr>
              <a:buSzPts val="1300"/>
              <a:buNone/>
            </a:pPr>
            <a:endParaRPr lang="en-GB" sz="1500" b="1" dirty="0">
              <a:solidFill>
                <a:srgbClr val="FF0000"/>
              </a:solidFill>
              <a:latin typeface="Lato"/>
              <a:ea typeface="+mn-lt"/>
              <a:cs typeface="+mn-lt"/>
            </a:endParaRPr>
          </a:p>
          <a:p>
            <a:pPr marL="146050" indent="0">
              <a:buClr>
                <a:srgbClr val="13873C"/>
              </a:buClr>
              <a:buSzPts val="1300"/>
              <a:buNone/>
            </a:pPr>
            <a:r>
              <a:rPr lang="en-GB" sz="1500" b="1" dirty="0">
                <a:solidFill>
                  <a:schemeClr val="accent6"/>
                </a:solidFill>
                <a:latin typeface="Lato"/>
                <a:ea typeface="+mn-lt"/>
                <a:cs typeface="+mn-lt"/>
              </a:rPr>
              <a:t>Areas to be covered by the service:</a:t>
            </a:r>
          </a:p>
          <a:p>
            <a:pPr marL="146050" indent="0">
              <a:buClr>
                <a:srgbClr val="13873C"/>
              </a:buClr>
              <a:buSzPts val="1300"/>
              <a:buNone/>
            </a:pPr>
            <a:r>
              <a:rPr lang="en-GB" sz="1500" b="1" dirty="0">
                <a:latin typeface="Lato"/>
                <a:ea typeface="+mn-lt"/>
                <a:cs typeface="+mn-lt"/>
              </a:rPr>
              <a:t>East Berkshire, Surrey Heath, and Rushmoor</a:t>
            </a:r>
          </a:p>
          <a:p>
            <a:endParaRPr lang="en-GB" sz="1600" dirty="0">
              <a:solidFill>
                <a:srgbClr val="0B0C0C"/>
              </a:solidFill>
              <a:highlight>
                <a:srgbClr val="FFFFFF"/>
              </a:highlight>
              <a:latin typeface="Arial" panose="020B0604020202020204" pitchFamily="34" charset="0"/>
            </a:endParaRPr>
          </a:p>
          <a:p>
            <a:pPr marL="0" indent="0">
              <a:spcAft>
                <a:spcPts val="1000"/>
              </a:spcAft>
              <a:buFont typeface="Arial" panose="020B0604020202020204" pitchFamily="34" charset="0"/>
              <a:buNone/>
            </a:pPr>
            <a:endParaRPr lang="en-GB" sz="1300" dirty="0">
              <a:latin typeface="Lato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E24FAA-15FD-9702-A2A1-077144709592}"/>
              </a:ext>
            </a:extLst>
          </p:cNvPr>
          <p:cNvSpPr txBox="1"/>
          <p:nvPr/>
        </p:nvSpPr>
        <p:spPr>
          <a:xfrm>
            <a:off x="5354004" y="3923930"/>
            <a:ext cx="683799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0" dirty="0">
                <a:solidFill>
                  <a:srgbClr val="0B0C0C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Fuel poverty is a national problem.  As a system fuel poverty is on the increase.</a:t>
            </a:r>
          </a:p>
          <a:p>
            <a:endParaRPr lang="en-GB" sz="1500" b="0" i="0" dirty="0">
              <a:solidFill>
                <a:srgbClr val="0B0C0C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0" dirty="0">
                <a:solidFill>
                  <a:srgbClr val="0B0C0C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is compelling evidence that the drivers of fuel poverty (low income, poor energy efficiency, and energy prices) are strongly linked to cold homes. </a:t>
            </a:r>
          </a:p>
          <a:p>
            <a:endParaRPr lang="en-GB" sz="1500" dirty="0">
              <a:solidFill>
                <a:srgbClr val="0B0C0C"/>
              </a:solidFill>
              <a:highlight>
                <a:srgbClr val="FFFFFF"/>
              </a:highlight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Evidence shows that living in cold homes is associated with poor health outcomes and an increased risk of morbidity and mortality for all age groups; furthermore, studies have shown that more than one in five (21.5%) excess winter deaths in England and Wales are attributable to the coldest quarter of housing.</a:t>
            </a:r>
            <a:endParaRPr lang="en-GB" sz="1800" b="0" i="0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2E4B899-A754-5874-BB77-F73E1B2437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04" y="777051"/>
            <a:ext cx="6837995" cy="3146879"/>
          </a:xfrm>
          <a:prstGeom prst="rect">
            <a:avLst/>
          </a:prstGeom>
        </p:spPr>
      </p:pic>
      <p:pic>
        <p:nvPicPr>
          <p:cNvPr id="18" name="Picture 17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514996DD-6C1D-3D59-F6FA-B49C9FBD26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6" y="3590431"/>
            <a:ext cx="4356759" cy="32675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DCAD5B-854D-5E2E-1998-A82A1F38AE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097" y="62380"/>
            <a:ext cx="762000" cy="597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643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537B-D724-F0CE-4259-9ABC2030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499" y="467833"/>
            <a:ext cx="9703113" cy="143716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Additional Support funds Green Doctors can distribute: Cadent Household Repair Fund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C4772-DFAE-3469-AF15-F9F3DD148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913" y="1905000"/>
            <a:ext cx="9703113" cy="4050524"/>
          </a:xfrm>
        </p:spPr>
        <p:txBody>
          <a:bodyPr/>
          <a:lstStyle/>
          <a:p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fund is aimed at helping to </a:t>
            </a:r>
          </a:p>
          <a:p>
            <a:pPr marL="0" indent="0">
              <a:buNone/>
            </a:pPr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buFontTx/>
              <a:buChar char="-"/>
            </a:pPr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prevent heat loss or </a:t>
            </a:r>
          </a:p>
          <a:p>
            <a:pPr>
              <a:buFontTx/>
              <a:buChar char="-"/>
            </a:pPr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excess damp in a property</a:t>
            </a:r>
          </a:p>
          <a:p>
            <a:pPr>
              <a:buFontTx/>
              <a:buChar char="-"/>
            </a:pPr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buFontTx/>
              <a:buChar char="-"/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Green Doctors have partnered with </a:t>
            </a:r>
          </a:p>
          <a:p>
            <a:pPr marL="0" indent="0">
              <a:buNone/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2"/>
              </a:rPr>
              <a:t>Dwelling Doctors </a:t>
            </a: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(pictured) to conduct a </a:t>
            </a:r>
          </a:p>
          <a:p>
            <a:pPr marL="0" indent="0">
              <a:buNone/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free survey of properties and identify </a:t>
            </a:r>
          </a:p>
          <a:p>
            <a:pPr marL="0" indent="0">
              <a:buNone/>
            </a:pPr>
            <a:r>
              <a:rPr lang="en-GB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cause of damp, mould and draughtiness. </a:t>
            </a:r>
          </a:p>
        </p:txBody>
      </p:sp>
      <p:pic>
        <p:nvPicPr>
          <p:cNvPr id="5" name="Picture 4" descr="A screenshot of a medical website&#10;&#10;Description automatically generated">
            <a:extLst>
              <a:ext uri="{FF2B5EF4-FFF2-40B4-BE49-F238E27FC236}">
                <a16:creationId xmlns:a16="http://schemas.microsoft.com/office/drawing/2014/main" id="{DC0C7D2F-B006-F170-CBAE-62CE5CD3B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178" y="1982972"/>
            <a:ext cx="5989838" cy="319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69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537B-D724-F0CE-4259-9ABC2030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695" y="183892"/>
            <a:ext cx="9703113" cy="1437167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Additional Support funds Green Doctors can distribute: referral pathway for Home Upgrade Grant 2 (HUG2)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C4772-DFAE-3469-AF15-F9F3DD148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913" y="1905000"/>
            <a:ext cx="9703113" cy="4050524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Onwards referral service for programmes like Home Upgrade Grant 2 (HUG2):</a:t>
            </a:r>
          </a:p>
          <a:p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DF0A6-966F-6B83-72B3-F8CBCD924AE8}"/>
              </a:ext>
            </a:extLst>
          </p:cNvPr>
          <p:cNvSpPr txBox="1"/>
          <p:nvPr/>
        </p:nvSpPr>
        <p:spPr>
          <a:xfrm>
            <a:off x="988828" y="2323888"/>
            <a:ext cx="408290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Energy saving improvements can I get for my home</a:t>
            </a:r>
          </a:p>
          <a:p>
            <a:pPr algn="l"/>
            <a:endParaRPr lang="en-GB" sz="1600" b="1" i="0" dirty="0">
              <a:solidFill>
                <a:srgbClr val="171717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insulation and ventilation upgrades to keep your home comfortable in both the winter and summer and help cut your energy bills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upgrade to a low carbon heating system to cut your carbon emissions (Please note the new heating system to be installed cannot be a gas or oil boiler.)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heating controls that help save you money because you only use the heat when you need it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energy-efficient hot water systems to keep your water warmer for longer and save you money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solar PV to generate free electricity</a:t>
            </a:r>
          </a:p>
          <a:p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EC018-4832-73EC-5B67-1EF89739BE1B}"/>
              </a:ext>
            </a:extLst>
          </p:cNvPr>
          <p:cNvSpPr txBox="1"/>
          <p:nvPr/>
        </p:nvSpPr>
        <p:spPr>
          <a:xfrm>
            <a:off x="6653055" y="2539204"/>
            <a:ext cx="47474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Grant eligibility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 be a private domestic dwelling in England with an EPC rating of D, E, F or G.</a:t>
            </a:r>
            <a:br>
              <a:rPr lang="en-GB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</a:br>
            <a:r>
              <a:rPr lang="en-GB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2. in a pre-qualified postcode area (Indices of Multiple Deprivation Deciles 1-3, residents will be informed if this applies to their home) or</a:t>
            </a:r>
          </a:p>
          <a:p>
            <a:pPr algn="l"/>
            <a:r>
              <a:rPr lang="en-GB" b="0" i="0" dirty="0">
                <a:solidFill>
                  <a:srgbClr val="171717"/>
                </a:solidFill>
                <a:effectLst/>
                <a:latin typeface="Open Sans" panose="020B0606030504020204" pitchFamily="34" charset="0"/>
              </a:rPr>
              <a:t>3. have a household income of no more than £36,000 (before tax or any other deductions).</a:t>
            </a:r>
          </a:p>
          <a:p>
            <a:pPr algn="l"/>
            <a:endParaRPr lang="en-GB" dirty="0">
              <a:solidFill>
                <a:srgbClr val="171717"/>
              </a:solidFill>
              <a:latin typeface="Open Sans" panose="020B0606030504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115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D300E1-AB98-496E-A574-F85C0CA981D5}"/>
              </a:ext>
            </a:extLst>
          </p:cNvPr>
          <p:cNvSpPr txBox="1"/>
          <p:nvPr/>
        </p:nvSpPr>
        <p:spPr>
          <a:xfrm>
            <a:off x="1247309" y="492601"/>
            <a:ext cx="97936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400" b="1" dirty="0">
                <a:solidFill>
                  <a:srgbClr val="13873C"/>
                </a:solidFill>
                <a:latin typeface="Lato"/>
                <a:cs typeface="Calibri"/>
              </a:rPr>
              <a:t>Questions?</a:t>
            </a:r>
            <a:endParaRPr lang="en-GB" sz="3200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842000" y="31665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0" t="26315" r="16206" b="35341"/>
          <a:stretch/>
        </p:blipFill>
        <p:spPr>
          <a:xfrm>
            <a:off x="9124950" y="5524500"/>
            <a:ext cx="2676526" cy="9715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D5EBB9-3CB1-4D78-8C61-0114F748BB26}"/>
              </a:ext>
            </a:extLst>
          </p:cNvPr>
          <p:cNvSpPr/>
          <p:nvPr/>
        </p:nvSpPr>
        <p:spPr>
          <a:xfrm>
            <a:off x="301874" y="3535865"/>
            <a:ext cx="594110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/>
          </a:p>
          <a:p>
            <a:endParaRPr lang="en-GB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3" b="11613"/>
          <a:stretch/>
        </p:blipFill>
        <p:spPr>
          <a:xfrm>
            <a:off x="2715681" y="1671744"/>
            <a:ext cx="6094489" cy="380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59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5842000" y="31665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282" y="5162019"/>
            <a:ext cx="3543429" cy="25081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3128" y="228973"/>
            <a:ext cx="1055162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Lato"/>
            </a:endParaRPr>
          </a:p>
          <a:p>
            <a:pPr algn="ctr"/>
            <a:r>
              <a:rPr lang="en-US" sz="3600" b="1" dirty="0">
                <a:solidFill>
                  <a:srgbClr val="13873C"/>
                </a:solidFill>
                <a:latin typeface="Lato"/>
              </a:rPr>
              <a:t>Green Doctors Thames Valley</a:t>
            </a:r>
          </a:p>
          <a:p>
            <a:pPr algn="ctr"/>
            <a:endParaRPr lang="en-US" sz="3600" dirty="0">
              <a:solidFill>
                <a:srgbClr val="13873C"/>
              </a:solidFill>
              <a:latin typeface="Lato"/>
            </a:endParaRPr>
          </a:p>
          <a:p>
            <a:pPr algn="ctr"/>
            <a:r>
              <a:rPr lang="en-US" sz="3600" dirty="0">
                <a:solidFill>
                  <a:srgbClr val="13873C"/>
                </a:solidFill>
                <a:latin typeface="Lato"/>
              </a:rPr>
              <a:t>Helping struggling households with energy bills &amp; smarter consumption</a:t>
            </a:r>
          </a:p>
          <a:p>
            <a:endParaRPr lang="en-US" sz="3200" dirty="0">
              <a:latin typeface="Lat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1069" y="6416107"/>
            <a:ext cx="46875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Lato"/>
                <a:hlinkClick r:id="rId4"/>
              </a:rPr>
              <a:t>www.groundwork.org.uk/greendoctor</a:t>
            </a:r>
            <a:endParaRPr lang="en-US" sz="2000" b="1" dirty="0">
              <a:latin typeface="Lato"/>
            </a:endParaRPr>
          </a:p>
          <a:p>
            <a:endParaRPr lang="en-US" sz="2000" b="1" dirty="0">
              <a:latin typeface="Lato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728CE5-4A3C-ACDA-5265-73BB6A5B7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2627" y="3067542"/>
            <a:ext cx="4815684" cy="33802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0A006E-0E66-1363-253D-42B0CED96B0C}"/>
              </a:ext>
            </a:extLst>
          </p:cNvPr>
          <p:cNvSpPr txBox="1"/>
          <p:nvPr/>
        </p:nvSpPr>
        <p:spPr>
          <a:xfrm>
            <a:off x="7184572" y="2898164"/>
            <a:ext cx="43784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Referral form link:</a:t>
            </a:r>
          </a:p>
          <a:p>
            <a:r>
              <a:rPr lang="es-AR" altLang="en-GB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6"/>
              </a:rPr>
              <a:t>https://groundwork.my.salesforce-sites.com/thamesvalleygreendoctors</a:t>
            </a:r>
            <a:endParaRPr lang="es-AR" altLang="en-GB" sz="1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Email: </a:t>
            </a:r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Beatriz.Belfrage@groundwork.org.uk</a:t>
            </a:r>
            <a:endPara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Website: </a:t>
            </a:r>
            <a:r>
              <a:rPr lang="en-US" sz="1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4"/>
              </a:rPr>
              <a:t>www.groundwork.org.uk/greendoctor</a:t>
            </a:r>
            <a:endParaRPr lang="en-US" sz="18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Freephone:</a:t>
            </a:r>
          </a:p>
          <a:p>
            <a:r>
              <a:rPr lang="en-GB" altLang="en-US" sz="18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0300 365 3005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26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D300E1-AB98-496E-A574-F85C0CA981D5}"/>
              </a:ext>
            </a:extLst>
          </p:cNvPr>
          <p:cNvSpPr txBox="1"/>
          <p:nvPr/>
        </p:nvSpPr>
        <p:spPr>
          <a:xfrm>
            <a:off x="432179" y="216890"/>
            <a:ext cx="876133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dirty="0">
                <a:solidFill>
                  <a:srgbClr val="13873C"/>
                </a:solidFill>
                <a:latin typeface="Lato"/>
                <a:cs typeface="Calibri"/>
              </a:rPr>
              <a:t>Green Doctors Service</a:t>
            </a:r>
            <a:endParaRPr lang="en-US" dirty="0">
              <a:solidFill>
                <a:srgbClr val="13873C"/>
              </a:solidFill>
              <a:latin typeface="Lato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0595" y="1032084"/>
            <a:ext cx="1124140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latin typeface="Lato"/>
            </a:endParaRPr>
          </a:p>
          <a:p>
            <a:r>
              <a:rPr lang="en-US" sz="2000" b="1" dirty="0">
                <a:latin typeface="Lato"/>
              </a:rPr>
              <a:t>Green Doctors </a:t>
            </a:r>
            <a:r>
              <a:rPr lang="en-US" sz="2000" dirty="0">
                <a:latin typeface="Lato"/>
              </a:rPr>
              <a:t>are a team of expert energy advisers, delivering effective energy advice via home visits and telephone consultations. For 18 years the Green Doctors have </a:t>
            </a:r>
            <a:r>
              <a:rPr lang="en-US" sz="2000" b="1" dirty="0">
                <a:latin typeface="Lato"/>
              </a:rPr>
              <a:t>helped</a:t>
            </a:r>
            <a:r>
              <a:rPr lang="en-US" sz="2000" dirty="0">
                <a:latin typeface="Lato"/>
              </a:rPr>
              <a:t> </a:t>
            </a:r>
            <a:r>
              <a:rPr lang="en-US" sz="2000" b="1" dirty="0">
                <a:latin typeface="Lato"/>
              </a:rPr>
              <a:t>over 45,000 UK households</a:t>
            </a:r>
            <a:r>
              <a:rPr lang="en-US" sz="2000" dirty="0">
                <a:latin typeface="Lato"/>
              </a:rPr>
              <a:t> save money, stay warm and improve energy efficiency at home. Green Doctors is a flagship national </a:t>
            </a:r>
            <a:r>
              <a:rPr lang="en-US" sz="2000" dirty="0" err="1">
                <a:latin typeface="Lato"/>
              </a:rPr>
              <a:t>programme</a:t>
            </a:r>
            <a:r>
              <a:rPr lang="en-US" sz="2000" dirty="0">
                <a:latin typeface="Lato"/>
              </a:rPr>
              <a:t> of the UK based community charity </a:t>
            </a:r>
            <a:r>
              <a:rPr lang="en-US" sz="2000" b="1" dirty="0">
                <a:latin typeface="Lato"/>
              </a:rPr>
              <a:t>Groundwork</a:t>
            </a:r>
            <a:r>
              <a:rPr lang="en-US" sz="2000" dirty="0">
                <a:latin typeface="Lato"/>
              </a:rPr>
              <a:t>.</a:t>
            </a:r>
          </a:p>
          <a:p>
            <a:endParaRPr lang="en-US" sz="2000" dirty="0">
              <a:latin typeface="Lato"/>
            </a:endParaRPr>
          </a:p>
          <a:p>
            <a:r>
              <a:rPr lang="en-US" sz="2000" dirty="0">
                <a:latin typeface="Lato"/>
              </a:rPr>
              <a:t>Green Doctors works within the local support ecosystem, partnering with: </a:t>
            </a:r>
          </a:p>
          <a:p>
            <a:endParaRPr lang="en-US" sz="2000" dirty="0">
              <a:latin typeface="Lat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Local Authorities,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NHS services (e.g. Social Prescribing Link Workers),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Citizens Advice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Food Banks and warm 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Emergency and Fire Services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/>
              </a:rPr>
              <a:t>and many more onwards referral </a:t>
            </a:r>
            <a:r>
              <a:rPr lang="en-US" sz="2000" dirty="0" err="1">
                <a:latin typeface="Lato"/>
              </a:rPr>
              <a:t>organisations</a:t>
            </a:r>
            <a:r>
              <a:rPr lang="en-US" sz="2000" dirty="0">
                <a:latin typeface="Lato"/>
              </a:rPr>
              <a:t> </a:t>
            </a:r>
          </a:p>
          <a:p>
            <a:endParaRPr lang="en-US" sz="2000" dirty="0">
              <a:latin typeface="Lato"/>
            </a:endParaRPr>
          </a:p>
          <a:p>
            <a:r>
              <a:rPr lang="en-US" sz="2000" dirty="0">
                <a:latin typeface="Lato"/>
              </a:rPr>
              <a:t>to deliver </a:t>
            </a:r>
            <a:r>
              <a:rPr lang="en-US" sz="2000" b="1" dirty="0">
                <a:latin typeface="Lato"/>
              </a:rPr>
              <a:t>free home visits/phone consultations, </a:t>
            </a:r>
            <a:r>
              <a:rPr lang="en-US" sz="2000" dirty="0">
                <a:latin typeface="Lato"/>
              </a:rPr>
              <a:t>where we give advice on bills and provide referrals to further services to improve health and well-being of residents</a:t>
            </a:r>
            <a:r>
              <a:rPr lang="en-US" sz="2000" i="1" dirty="0">
                <a:latin typeface="Lato"/>
              </a:rPr>
              <a:t>.</a:t>
            </a:r>
            <a:endParaRPr lang="en-US" sz="2000" dirty="0">
              <a:latin typeface="Lato"/>
            </a:endParaRPr>
          </a:p>
          <a:p>
            <a:endParaRPr lang="en-US" sz="2400" dirty="0">
              <a:latin typeface="Lato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883" y="5246180"/>
            <a:ext cx="3543429" cy="250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30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D300E1-AB98-496E-A574-F85C0CA981D5}"/>
              </a:ext>
            </a:extLst>
          </p:cNvPr>
          <p:cNvSpPr txBox="1"/>
          <p:nvPr/>
        </p:nvSpPr>
        <p:spPr>
          <a:xfrm>
            <a:off x="743952" y="353652"/>
            <a:ext cx="876133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dirty="0">
                <a:solidFill>
                  <a:srgbClr val="13873C"/>
                </a:solidFill>
                <a:latin typeface="Lato"/>
                <a:cs typeface="Calibri"/>
              </a:rPr>
              <a:t>Green Doctors: Our aims</a:t>
            </a:r>
            <a:endParaRPr lang="en-US" sz="4800" dirty="0">
              <a:solidFill>
                <a:srgbClr val="13873C"/>
              </a:solidFill>
              <a:latin typeface="Lat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842000" y="31665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273" y="4883323"/>
            <a:ext cx="3543429" cy="250817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337871" y="53733"/>
            <a:ext cx="10544956" cy="4829590"/>
            <a:chOff x="252021" y="1307119"/>
            <a:chExt cx="10544956" cy="4829590"/>
          </a:xfrm>
        </p:grpSpPr>
        <p:sp>
          <p:nvSpPr>
            <p:cNvPr id="8" name="Rectangle 7"/>
            <p:cNvSpPr/>
            <p:nvPr/>
          </p:nvSpPr>
          <p:spPr>
            <a:xfrm>
              <a:off x="7528041" y="1307119"/>
              <a:ext cx="3268936" cy="1757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086567" y="3207555"/>
              <a:ext cx="2632192" cy="2929154"/>
            </a:xfrm>
            <a:custGeom>
              <a:avLst/>
              <a:gdLst>
                <a:gd name="connsiteX0" fmla="*/ 0 w 2929154"/>
                <a:gd name="connsiteY0" fmla="*/ 1274182 h 2548364"/>
                <a:gd name="connsiteX1" fmla="*/ 637091 w 2929154"/>
                <a:gd name="connsiteY1" fmla="*/ 1 h 2548364"/>
                <a:gd name="connsiteX2" fmla="*/ 2292063 w 2929154"/>
                <a:gd name="connsiteY2" fmla="*/ 1 h 2548364"/>
                <a:gd name="connsiteX3" fmla="*/ 2929154 w 2929154"/>
                <a:gd name="connsiteY3" fmla="*/ 1274182 h 2548364"/>
                <a:gd name="connsiteX4" fmla="*/ 2292063 w 2929154"/>
                <a:gd name="connsiteY4" fmla="*/ 2548363 h 2548364"/>
                <a:gd name="connsiteX5" fmla="*/ 637091 w 2929154"/>
                <a:gd name="connsiteY5" fmla="*/ 2548363 h 2548364"/>
                <a:gd name="connsiteX6" fmla="*/ 0 w 2929154"/>
                <a:gd name="connsiteY6" fmla="*/ 1274182 h 254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29154" h="2548364">
                  <a:moveTo>
                    <a:pt x="1464577" y="0"/>
                  </a:moveTo>
                  <a:lnTo>
                    <a:pt x="2929153" y="554269"/>
                  </a:lnTo>
                  <a:lnTo>
                    <a:pt x="2929153" y="1994095"/>
                  </a:lnTo>
                  <a:lnTo>
                    <a:pt x="1464577" y="2548364"/>
                  </a:lnTo>
                  <a:lnTo>
                    <a:pt x="1" y="1994095"/>
                  </a:lnTo>
                  <a:lnTo>
                    <a:pt x="1" y="554269"/>
                  </a:lnTo>
                  <a:lnTo>
                    <a:pt x="146457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hueOff val="0"/>
                    <a:satOff val="0"/>
                    <a:lumOff val="0"/>
                    <a:shade val="30000"/>
                    <a:satMod val="115000"/>
                  </a:schemeClr>
                </a:gs>
                <a:gs pos="50000">
                  <a:schemeClr val="accent1">
                    <a:hueOff val="0"/>
                    <a:satOff val="0"/>
                    <a:lumOff val="0"/>
                    <a:shade val="67500"/>
                    <a:satMod val="115000"/>
                  </a:schemeClr>
                </a:gs>
                <a:gs pos="100000">
                  <a:schemeClr val="accent1">
                    <a:hueOff val="0"/>
                    <a:satOff val="0"/>
                    <a:lumOff val="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rgbClr val="FED9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4770" tIns="704110" rIns="644770" bIns="70411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>
                  <a:latin typeface="Lato"/>
                </a:rPr>
                <a:t>Service user</a:t>
              </a:r>
            </a:p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Lato"/>
                </a:rPr>
                <a:t>income</a:t>
              </a:r>
            </a:p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err="1">
                  <a:latin typeface="Lato"/>
                </a:rPr>
                <a:t>maximisation</a:t>
              </a:r>
              <a:endParaRPr lang="en-US" kern="1200" dirty="0">
                <a:latin typeface="Lato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2021" y="3793386"/>
              <a:ext cx="3163486" cy="1757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" name="Freeform 13"/>
          <p:cNvSpPr/>
          <p:nvPr/>
        </p:nvSpPr>
        <p:spPr>
          <a:xfrm>
            <a:off x="2526261" y="1974763"/>
            <a:ext cx="2548364" cy="2929154"/>
          </a:xfrm>
          <a:custGeom>
            <a:avLst/>
            <a:gdLst>
              <a:gd name="connsiteX0" fmla="*/ 0 w 2929154"/>
              <a:gd name="connsiteY0" fmla="*/ 1274182 h 2548364"/>
              <a:gd name="connsiteX1" fmla="*/ 637091 w 2929154"/>
              <a:gd name="connsiteY1" fmla="*/ 1 h 2548364"/>
              <a:gd name="connsiteX2" fmla="*/ 2292063 w 2929154"/>
              <a:gd name="connsiteY2" fmla="*/ 1 h 2548364"/>
              <a:gd name="connsiteX3" fmla="*/ 2929154 w 2929154"/>
              <a:gd name="connsiteY3" fmla="*/ 1274182 h 2548364"/>
              <a:gd name="connsiteX4" fmla="*/ 2292063 w 2929154"/>
              <a:gd name="connsiteY4" fmla="*/ 2548363 h 2548364"/>
              <a:gd name="connsiteX5" fmla="*/ 637091 w 2929154"/>
              <a:gd name="connsiteY5" fmla="*/ 2548363 h 2548364"/>
              <a:gd name="connsiteX6" fmla="*/ 0 w 2929154"/>
              <a:gd name="connsiteY6" fmla="*/ 1274182 h 25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9154" h="2548364">
                <a:moveTo>
                  <a:pt x="1464577" y="0"/>
                </a:moveTo>
                <a:lnTo>
                  <a:pt x="2929153" y="554269"/>
                </a:lnTo>
                <a:lnTo>
                  <a:pt x="2929153" y="1994095"/>
                </a:lnTo>
                <a:lnTo>
                  <a:pt x="1464577" y="2548364"/>
                </a:lnTo>
                <a:lnTo>
                  <a:pt x="1" y="1994095"/>
                </a:lnTo>
                <a:lnTo>
                  <a:pt x="1" y="554269"/>
                </a:lnTo>
                <a:lnTo>
                  <a:pt x="146457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rgbClr val="FED9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4770" tIns="704110" rIns="644770" bIns="70411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latin typeface="Lato"/>
              </a:rPr>
              <a:t>Improve health &amp; wellbeing; reduce the impacts of cold homes</a:t>
            </a:r>
            <a:endParaRPr lang="en-US" kern="1200" dirty="0">
              <a:latin typeface="Lato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902401" y="1974763"/>
            <a:ext cx="2548364" cy="2929154"/>
          </a:xfrm>
          <a:custGeom>
            <a:avLst/>
            <a:gdLst>
              <a:gd name="connsiteX0" fmla="*/ 0 w 2929154"/>
              <a:gd name="connsiteY0" fmla="*/ 1274182 h 2548364"/>
              <a:gd name="connsiteX1" fmla="*/ 637091 w 2929154"/>
              <a:gd name="connsiteY1" fmla="*/ 1 h 2548364"/>
              <a:gd name="connsiteX2" fmla="*/ 2292063 w 2929154"/>
              <a:gd name="connsiteY2" fmla="*/ 1 h 2548364"/>
              <a:gd name="connsiteX3" fmla="*/ 2929154 w 2929154"/>
              <a:gd name="connsiteY3" fmla="*/ 1274182 h 2548364"/>
              <a:gd name="connsiteX4" fmla="*/ 2292063 w 2929154"/>
              <a:gd name="connsiteY4" fmla="*/ 2548363 h 2548364"/>
              <a:gd name="connsiteX5" fmla="*/ 637091 w 2929154"/>
              <a:gd name="connsiteY5" fmla="*/ 2548363 h 2548364"/>
              <a:gd name="connsiteX6" fmla="*/ 0 w 2929154"/>
              <a:gd name="connsiteY6" fmla="*/ 1274182 h 25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9154" h="2548364">
                <a:moveTo>
                  <a:pt x="1464577" y="0"/>
                </a:moveTo>
                <a:lnTo>
                  <a:pt x="2929153" y="554269"/>
                </a:lnTo>
                <a:lnTo>
                  <a:pt x="2929153" y="1994095"/>
                </a:lnTo>
                <a:lnTo>
                  <a:pt x="1464577" y="2548364"/>
                </a:lnTo>
                <a:lnTo>
                  <a:pt x="1" y="1994095"/>
                </a:lnTo>
                <a:lnTo>
                  <a:pt x="1" y="554269"/>
                </a:lnTo>
                <a:lnTo>
                  <a:pt x="146457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1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1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ED9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7120" tIns="456460" rIns="397120" bIns="4564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>
                <a:latin typeface="Lato"/>
              </a:rPr>
              <a:t>Enable </a:t>
            </a:r>
            <a:r>
              <a:rPr lang="en-US" kern="1200" dirty="0" err="1">
                <a:latin typeface="Lato"/>
              </a:rPr>
              <a:t>behavioural</a:t>
            </a:r>
            <a:r>
              <a:rPr lang="en-US" kern="1200" dirty="0">
                <a:latin typeface="Lato"/>
              </a:rPr>
              <a:t> change and taking action</a:t>
            </a:r>
          </a:p>
        </p:txBody>
      </p:sp>
    </p:spTree>
    <p:extLst>
      <p:ext uri="{BB962C8B-B14F-4D97-AF65-F5344CB8AC3E}">
        <p14:creationId xmlns:p14="http://schemas.microsoft.com/office/powerpoint/2010/main" val="198235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DE8B7-EAA0-2A1A-815D-12ABC2F2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6494" y="502539"/>
            <a:ext cx="8911687" cy="1280890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Green Doctors Thames Valley: where we operate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047871-8D6D-AF85-FA20-45106BA4D7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6494" y="1964764"/>
            <a:ext cx="7165788" cy="467172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89B5FB-37FD-63AC-92E7-A0C2C74B19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43" y="5074571"/>
            <a:ext cx="3543429" cy="250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66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583" y="142423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Lato"/>
                <a:cs typeface="Times New Roman" panose="02020603050405020304" charset="0"/>
              </a:rPr>
              <a:t>Green Doctors service general eligibility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63660" y="1152992"/>
            <a:ext cx="9934199" cy="4733623"/>
          </a:xfrm>
          <a:prstGeom prst="rect">
            <a:avLst/>
          </a:prstGeom>
        </p:spPr>
        <p:txBody>
          <a:bodyPr>
            <a:noAutofit/>
          </a:bodyPr>
          <a:lstStyle/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Respiratory issues 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Disability or physical health condition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Low income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Living with debt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Mental health conditions 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Dementia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emergency accommodation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Poor housing conditions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receipt of benefits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Household with 1 or more children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Single parent household with 1 or more children 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Household with 1 or more people over 65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member of the household is pregnant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278" y="4892575"/>
            <a:ext cx="3543429" cy="2508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4971" y="1286649"/>
            <a:ext cx="5110496" cy="38589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9159" y="6449413"/>
            <a:ext cx="302311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ea typeface="+mn-lt"/>
                <a:cs typeface="+mn-lt"/>
              </a:rPr>
              <a:t>Illustration  </a:t>
            </a:r>
            <a:r>
              <a:rPr lang="en-GB" sz="1000" i="1" dirty="0"/>
              <a:t>by storyset</a:t>
            </a:r>
            <a:r>
              <a:rPr lang="en-US" sz="1000" i="1" dirty="0">
                <a:ea typeface="+mn-lt"/>
                <a:cs typeface="+mn-lt"/>
              </a:rPr>
              <a:t> on Freepik</a:t>
            </a:r>
          </a:p>
        </p:txBody>
      </p:sp>
    </p:spTree>
    <p:extLst>
      <p:ext uri="{BB962C8B-B14F-4D97-AF65-F5344CB8AC3E}">
        <p14:creationId xmlns:p14="http://schemas.microsoft.com/office/powerpoint/2010/main" val="1763138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81828-CF34-6103-6735-49A5C8A86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431" y="522510"/>
            <a:ext cx="8911687" cy="128089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Lato"/>
              </a:rPr>
              <a:t>Green Doctor Service: Booking and Delivery Process​</a:t>
            </a:r>
            <a:br>
              <a:rPr lang="en-GB" sz="2800" b="1" dirty="0">
                <a:solidFill>
                  <a:schemeClr val="accent1"/>
                </a:solidFill>
                <a:latin typeface="Lato"/>
              </a:rPr>
            </a:br>
            <a:endParaRPr lang="en-GB" sz="2800" b="1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20A6F86-209C-0630-8D51-3C77A4779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03" t="24085" r="-1060" b="-1658"/>
          <a:stretch/>
        </p:blipFill>
        <p:spPr>
          <a:xfrm>
            <a:off x="992095" y="1444812"/>
            <a:ext cx="10627120" cy="46012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33FEDC-4380-C07C-8E4D-632B134797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619" y="5344984"/>
            <a:ext cx="3115652" cy="220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2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537B-D724-F0CE-4259-9ABC2030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499" y="467833"/>
            <a:ext cx="9703113" cy="143716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Additional Support funds Green Doctors can distribute: Cadent Winter Support Fund </a:t>
            </a:r>
          </a:p>
        </p:txBody>
      </p:sp>
      <p:pic>
        <p:nvPicPr>
          <p:cNvPr id="5" name="Content Placeholder 4" descr="A screenshot of a computer screen">
            <a:extLst>
              <a:ext uri="{FF2B5EF4-FFF2-40B4-BE49-F238E27FC236}">
                <a16:creationId xmlns:a16="http://schemas.microsoft.com/office/drawing/2014/main" id="{DD8ACE4D-4867-FA17-19EE-B21D7391E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499" y="2362200"/>
            <a:ext cx="6684371" cy="3778250"/>
          </a:xfrm>
        </p:spPr>
      </p:pic>
    </p:spTree>
    <p:extLst>
      <p:ext uri="{BB962C8B-B14F-4D97-AF65-F5344CB8AC3E}">
        <p14:creationId xmlns:p14="http://schemas.microsoft.com/office/powerpoint/2010/main" val="1517333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537B-D724-F0CE-4259-9ABC2030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499" y="467833"/>
            <a:ext cx="9703113" cy="143716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Additional Support funds Green Doctors can distribute: Cadent Stay Warm Stay Well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7C4772-DFAE-3469-AF15-F9F3DD148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913" y="1905000"/>
            <a:ext cx="9703113" cy="4050524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Winter 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Warm Packs, containing: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thermal socks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thermal gloves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hot water bottle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fleece scarf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fleece blanket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thermal hat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insulated travel mug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1x thermometer card</a:t>
            </a:r>
            <a:endParaRPr lang="en-GB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37839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Custom 7">
      <a:dk1>
        <a:srgbClr val="373534"/>
      </a:dk1>
      <a:lt1>
        <a:srgbClr val="FFFFFF"/>
      </a:lt1>
      <a:dk2>
        <a:srgbClr val="FED900"/>
      </a:dk2>
      <a:lt2>
        <a:srgbClr val="BDBDBD"/>
      </a:lt2>
      <a:accent1>
        <a:srgbClr val="13873C"/>
      </a:accent1>
      <a:accent2>
        <a:srgbClr val="FFFFFF"/>
      </a:accent2>
      <a:accent3>
        <a:srgbClr val="BDBDBD"/>
      </a:accent3>
      <a:accent4>
        <a:srgbClr val="373534"/>
      </a:accent4>
      <a:accent5>
        <a:srgbClr val="FED900"/>
      </a:accent5>
      <a:accent6>
        <a:srgbClr val="13873C"/>
      </a:accent6>
      <a:hlink>
        <a:srgbClr val="13873C"/>
      </a:hlink>
      <a:folHlink>
        <a:srgbClr val="13873C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9F1098B3CAE04A9AFE8FD3D84C4CCB" ma:contentTypeVersion="12" ma:contentTypeDescription="Create a new document." ma:contentTypeScope="" ma:versionID="f99edadf17a2b6f8ab219159c74c4f53">
  <xsd:schema xmlns:xsd="http://www.w3.org/2001/XMLSchema" xmlns:xs="http://www.w3.org/2001/XMLSchema" xmlns:p="http://schemas.microsoft.com/office/2006/metadata/properties" xmlns:ns3="b3b15e9e-d44b-4b7c-a3e8-d4c3b23de124" xmlns:ns4="d7d262e1-4086-4557-a1df-897472db337e" targetNamespace="http://schemas.microsoft.com/office/2006/metadata/properties" ma:root="true" ma:fieldsID="fcc67a4e41a782c9f6cd2b76ce9871eb" ns3:_="" ns4:_="">
    <xsd:import namespace="b3b15e9e-d44b-4b7c-a3e8-d4c3b23de124"/>
    <xsd:import namespace="d7d262e1-4086-4557-a1df-897472db337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b15e9e-d44b-4b7c-a3e8-d4c3b23de1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d262e1-4086-4557-a1df-897472db337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4E9426-D5FF-4F37-A60D-5572330B52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b15e9e-d44b-4b7c-a3e8-d4c3b23de124"/>
    <ds:schemaRef ds:uri="d7d262e1-4086-4557-a1df-897472db33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4B5931-ADB8-411A-B682-80F026E69A85}">
  <ds:schemaRefs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d7d262e1-4086-4557-a1df-897472db337e"/>
    <ds:schemaRef ds:uri="b3b15e9e-d44b-4b7c-a3e8-d4c3b23de124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BEBF414-DF4F-486B-BC66-A3712D0346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2693</TotalTime>
  <Words>909</Words>
  <Application>Microsoft Office PowerPoint</Application>
  <PresentationFormat>Widescreen</PresentationFormat>
  <Paragraphs>128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Aptos</vt:lpstr>
      <vt:lpstr>Arial</vt:lpstr>
      <vt:lpstr>Calibri</vt:lpstr>
      <vt:lpstr>Century Gothic</vt:lpstr>
      <vt:lpstr>Courier New</vt:lpstr>
      <vt:lpstr>Lato</vt:lpstr>
      <vt:lpstr>Open Sans</vt:lpstr>
      <vt:lpstr>Symbol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Green Doctors Thames Valley: where we operate </vt:lpstr>
      <vt:lpstr>Green Doctors service general eligibility criteria</vt:lpstr>
      <vt:lpstr>Green Doctor Service: Booking and Delivery Process​ </vt:lpstr>
      <vt:lpstr>Additional Support funds Green Doctors can distribute: Cadent Winter Support Fund </vt:lpstr>
      <vt:lpstr>Additional Support funds Green Doctors can distribute: Cadent Stay Warm Stay Well </vt:lpstr>
      <vt:lpstr>Additional Support funds Green Doctors can distribute: Cadent Household Repair Fund</vt:lpstr>
      <vt:lpstr>Additional Support funds Green Doctors can distribute: referral pathway for Home Upgrade Grant 2 (HUG2)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 Jessica: H&amp;F</dc:creator>
  <cp:lastModifiedBy>Beatriz de Melo Belfrage</cp:lastModifiedBy>
  <cp:revision>192</cp:revision>
  <dcterms:created xsi:type="dcterms:W3CDTF">2021-07-06T12:54:32Z</dcterms:created>
  <dcterms:modified xsi:type="dcterms:W3CDTF">2024-09-10T07:20:05Z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0x010100A79F1098B3CAE04A9AFE8FD3D84C4CCB</vt:lpwstr>
  </property>
</Properties>
</file>