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3" r:id="rId8"/>
    <p:sldId id="262" r:id="rId9"/>
  </p:sldIdLst>
  <p:sldSz cx="18288000" cy="10287000"/>
  <p:notesSz cx="6858000" cy="9144000"/>
  <p:embeddedFontLst>
    <p:embeddedFont>
      <p:font typeface="Raavi" panose="020B0502040204020203" pitchFamily="34" charset="0"/>
      <p:regular r:id="rId11"/>
      <p:bold r:id="rId12"/>
    </p:embeddedFont>
    <p:embeddedFont>
      <p:font typeface="Roboto" panose="02000000000000000000" pitchFamily="2" charset="0"/>
      <p:regular r:id="rId13"/>
      <p:bold r:id="rId14"/>
      <p:italic r:id="rId15"/>
      <p:boldItalic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66"/>
    <a:srgbClr val="05E9FB"/>
    <a:srgbClr val="1ECBE2"/>
    <a:srgbClr val="FFFF99"/>
    <a:srgbClr val="00FFFF"/>
    <a:srgbClr val="FFCCFF"/>
    <a:srgbClr val="CCFF33"/>
    <a:srgbClr val="CC66FF"/>
    <a:srgbClr val="29C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0" d="100"/>
          <a:sy n="40" d="100"/>
        </p:scale>
        <p:origin x="828"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570410-F02D-49E3-B4CC-7F3A8D9E33ED}" type="datetimeFigureOut">
              <a:rPr lang="en-GB" smtClean="0"/>
              <a:t>21/07/2024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A777CE-DB28-45BF-87FE-CF00592B006E}" type="slidenum">
              <a:rPr lang="en-GB" smtClean="0"/>
              <a:t>‹#›</a:t>
            </a:fld>
            <a:endParaRPr lang="en-GB"/>
          </a:p>
        </p:txBody>
      </p:sp>
    </p:spTree>
    <p:extLst>
      <p:ext uri="{BB962C8B-B14F-4D97-AF65-F5344CB8AC3E}">
        <p14:creationId xmlns:p14="http://schemas.microsoft.com/office/powerpoint/2010/main" val="2435984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mailto:frimleyicb.leder@nhs.net"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hyperlink" Target="https://gbr01.safelinks.protection.outlook.com/?url=https%3A%2F%2Fleder.nhs.uk%2Fresources%2Fresource-bank%2F&amp;data=05%7C02%7Cz.foan%40nhs.net%7C932bc789d92f49b77e7c08dc6906e590%7C37c354b285b047f5b22207b48d774ee3%7C0%7C0%7C638500725542597088%7CUnknown%7CTWFpbGZsb3d8eyJWIjoiMC4wLjAwMDAiLCJQIjoiV2luMzIiLCJBTiI6Ik1haWwiLCJXVCI6Mn0%3D%7C0%7C%7C%7C&amp;sdata=%2BF1mkg177IOH%2FXQ9lu%2B6h9rTsfmlRnfDUFAi5bBoZwk%3D&amp;reserved=0" TargetMode="External"/><Relationship Id="rId4" Type="http://schemas.openxmlformats.org/officeDocument/2006/relationships/hyperlink" Target="https://gbr01.safelinks.protection.outlook.com/?url=https%3A%2F%2Fleder.nhs.uk%2Fresources%2Fresource-bank%2F&amp;data=05%7C02%7Cz.foan%40nhs.net%7C932bc789d92f49b77e7c08dc6906e590%7C37c354b285b047f5b22207b48d774ee3%7C0%7C0%7C638500725542591827%7CUnknown%7CTWFpbGZsb3d8eyJWIjoiMC4wLjAwMDAiLCJQIjoiV2luMzIiLCJBTiI6Ik1haWwiLCJXVCI6Mn0%3D%7C0%7C%7C%7C&amp;sdata=kSHQ0aKvXfgMxej9OgnOREiYUDzJ375%2BFYMOYFsvxwQ%3D&amp;reserved=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hyperlink" Target="https://mentalhealthlda.createsend1.com/t/d-l-edtjiyd-iycshruu-r/" TargetMode="External"/><Relationship Id="rId3" Type="http://schemas.openxmlformats.org/officeDocument/2006/relationships/image" Target="../media/image3.png"/><Relationship Id="rId7" Type="http://schemas.openxmlformats.org/officeDocument/2006/relationships/hyperlink" Target="https://gbr01.safelinks.protection.outlook.com/?url=https%3A%2F%2Fmentalhealthlda.cmail20.com%2Ft%2Fd-l-ejjoiy-dyddlrkitl-h%2F&amp;data=05%7C02%7Cz.foan%40nhs.net%7C1295e55f943d409ad0fe08dc605ab38a%7C37c354b285b047f5b22207b48d774ee3%7C0%7C0%7C638491189884834745%7CUnknown%7CTWFpbGZsb3d8eyJWIjoiMC4wLjAwMDAiLCJQIjoiV2luMzIiLCJBTiI6Ik1haWwiLCJXVCI6Mn0%3D%7C0%7C%7C%7C&amp;sdata=d8IgpWuyMtA5GcBq6mHL%2B1ya7jGYpXrsLegMfDj1IIE%3D&amp;reserved=0"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s://gbr01.safelinks.protection.outlook.com/?url=https%3A%2F%2Fmentalhealthlda.cmail20.com%2Ft%2Fd-l-ejjoiy-dyddlrkitl-d%2F&amp;data=05%7C02%7Cz.foan%40nhs.net%7C1295e55f943d409ad0fe08dc605ab38a%7C37c354b285b047f5b22207b48d774ee3%7C0%7C0%7C638491189884823818%7CUnknown%7CTWFpbGZsb3d8eyJWIjoiMC4wLjAwMDAiLCJQIjoiV2luMzIiLCJBTiI6Ik1haWwiLCJXVCI6Mn0%3D%7C0%7C%7C%7C&amp;sdata=SFpK59zQuQBTP49qFPxvG8cObQdTK%2FebEkfXoniU4Us%3D&amp;reserved=0" TargetMode="External"/><Relationship Id="rId5" Type="http://schemas.openxmlformats.org/officeDocument/2006/relationships/hyperlink" Target="mailto:nic.crosby@ndti.org.uk" TargetMode="External"/><Relationship Id="rId4" Type="http://schemas.openxmlformats.org/officeDocument/2006/relationships/hyperlink" Target="https://gbr01.safelinks.protection.outlook.com/?url=https%3A%2F%2Fmentalhealthlda.cmail20.com%2Ft%2Fd-l-ejjoiy-dyddlrkitl-x%2F&amp;data=05%7C02%7Cz.foan%40nhs.net%7C1295e55f943d409ad0fe08dc605ab38a%7C37c354b285b047f5b22207b48d774ee3%7C0%7C0%7C638491189884886938%7CUnknown%7CTWFpbGZsb3d8eyJWIjoiMC4wLjAwMDAiLCJQIjoiV2luMzIiLCJBTiI6Ik1haWwiLCJXVCI6Mn0%3D%7C0%7C%7C%7C&amp;sdata=C2TTb6rTkderW7kFuaizax5b0oomFkaKC3BG4xWT2%2Fg%3D&amp;reserved=0"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mentalhealthlda.createsend1.com/t/d-l-edtjiyd-iycshruu-k/" TargetMode="External"/><Relationship Id="rId3" Type="http://schemas.openxmlformats.org/officeDocument/2006/relationships/image" Target="../media/image3.png"/><Relationship Id="rId7" Type="http://schemas.openxmlformats.org/officeDocument/2006/relationships/hyperlink" Target="https://mentalhealthlda.createsend1.com/t/d-l-edtjiyd-iycshruu-h/"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s://mentalhealthlda.createsend1.com/t/d-l-edtjiyd-iycshruu-i/" TargetMode="External"/><Relationship Id="rId5" Type="http://schemas.openxmlformats.org/officeDocument/2006/relationships/hyperlink" Target="https://mentalhealthlda.createsend1.com/t/d-l-edtjiyd-iycshruu-t/" TargetMode="External"/><Relationship Id="rId4" Type="http://schemas.openxmlformats.org/officeDocument/2006/relationships/hyperlink" Target="https://mentalhealthlda.createsend1.com/t/d-l-edtjiyd-iycshruu-j/" TargetMode="External"/><Relationship Id="rId9" Type="http://schemas.openxmlformats.org/officeDocument/2006/relationships/hyperlink" Target="https://mentalhealthlda.createsend1.com/t/d-l-edtjiyd-iycshruu-u/"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gbr01.safelinks.protection.outlook.com/?url=https%3A%2F%2Fvimeo.com%2F769003679%2Fa92801765f&amp;data=05%7C02%7Cz.foan%40nhs.net%7Cb318df097dcf4866b59c08dc636d0db3%7C37c354b285b047f5b22207b48d774ee3%7C0%7C0%7C638494567243981810%7CUnknown%7CTWFpbGZsb3d8eyJWIjoiMC4wLjAwMDAiLCJQIjoiV2luMzIiLCJBTiI6Ik1haWwiLCJXVCI6Mn0%3D%7C0%7C%7C%7C&amp;sdata=tLeSj8Pl0YTbbrr9kjhCMYet9BvBylSZiW5iu7MNHw0%3D&amp;reserved=0" TargetMode="External"/><Relationship Id="rId13" Type="http://schemas.openxmlformats.org/officeDocument/2006/relationships/hyperlink" Target="https://gbr01.safelinks.protection.outlook.com/?url=https%3A%2F%2Fvimeo.com%2F769004795&amp;data=05%7C02%7Cz.foan%40nhs.net%7Cb318df097dcf4866b59c08dc636d0db3%7C37c354b285b047f5b22207b48d774ee3%7C0%7C0%7C638494567244031962%7CUnknown%7CTWFpbGZsb3d8eyJWIjoiMC4wLjAwMDAiLCJQIjoiV2luMzIiLCJBTiI6Ik1haWwiLCJXVCI6Mn0%3D%7C0%7C%7C%7C&amp;sdata=ZFZzrFSj26EFPakEjGiSRzhn39YntSen7ZZ2tqE0cg0%3D&amp;reserved=0" TargetMode="External"/><Relationship Id="rId18" Type="http://schemas.openxmlformats.org/officeDocument/2006/relationships/hyperlink" Target="https://gbr01.safelinks.protection.outlook.com/?url=https%3A%2F%2Fvimeo.com%2F832088080%3Fshare%3Dcopy&amp;data=05%7C02%7Cz.foan%40nhs.net%7Cb318df097dcf4866b59c08dc636d0db3%7C37c354b285b047f5b22207b48d774ee3%7C0%7C0%7C638494567244081462%7CUnknown%7CTWFpbGZsb3d8eyJWIjoiMC4wLjAwMDAiLCJQIjoiV2luMzIiLCJBTiI6Ik1haWwiLCJXVCI6Mn0%3D%7C0%7C%7C%7C&amp;sdata=MCWTI0MPpc9UzZZyO1tRCKXg9MczR0vxrfel7j4WfvA%3D&amp;reserved=0" TargetMode="External"/><Relationship Id="rId3" Type="http://schemas.openxmlformats.org/officeDocument/2006/relationships/image" Target="../media/image3.png"/><Relationship Id="rId21" Type="http://schemas.openxmlformats.org/officeDocument/2006/relationships/hyperlink" Target="https://gbr01.safelinks.protection.outlook.com/?url=https%3A%2F%2Fleder.nhs.uk%2Fresources%2Fresource-bank%2F&amp;data=05%7C02%7Cz.foan%40nhs.net%7C5be54626e50f4d3e340208dc49b79da8%7C37c354b285b047f5b22207b48d774ee3%7C0%7C0%7C638466300160933316%7CUnknown%7CTWFpbGZsb3d8eyJWIjoiMC4wLjAwMDAiLCJQIjoiV2luMzIiLCJBTiI6Ik1haWwiLCJXVCI6Mn0%3D%7C0%7C%7C%7C&amp;sdata=T1zSgEwIYMap%2BR3xVSoOVIwu6Na8xfvbW6ljnMJNEAo%3D&amp;reserved=0" TargetMode="External"/><Relationship Id="rId7" Type="http://schemas.openxmlformats.org/officeDocument/2006/relationships/hyperlink" Target="https://gbr01.safelinks.protection.outlook.com/?url=https%3A%2F%2Fvimeo.com%2F769006029%2F3b509bd6bf&amp;data=05%7C02%7Cz.foan%40nhs.net%7Cb318df097dcf4866b59c08dc636d0db3%7C37c354b285b047f5b22207b48d774ee3%7C0%7C0%7C638494567243973907%7CUnknown%7CTWFpbGZsb3d8eyJWIjoiMC4wLjAwMDAiLCJQIjoiV2luMzIiLCJBTiI6Ik1haWwiLCJXVCI6Mn0%3D%7C0%7C%7C%7C&amp;sdata=eh9%2F0dIJkW4jm0H949Lr1uzdPeyyZlartwxWXKsEXMI%3D&amp;reserved=0" TargetMode="External"/><Relationship Id="rId12" Type="http://schemas.openxmlformats.org/officeDocument/2006/relationships/hyperlink" Target="https://gbr01.safelinks.protection.outlook.com/?url=https%3A%2F%2Fvimeo.com%2F769004795&amp;data=05%7C02%7Cz.foan%40nhs.net%7Cb318df097dcf4866b59c08dc636d0db3%7C37c354b285b047f5b22207b48d774ee3%7C0%7C0%7C638494567244021492%7CUnknown%7CTWFpbGZsb3d8eyJWIjoiMC4wLjAwMDAiLCJQIjoiV2luMzIiLCJBTiI6Ik1haWwiLCJXVCI6Mn0%3D%7C0%7C%7C%7C&amp;sdata=jYk72M58ngJ2gtr4BHuGCuhPzQu9uktNqyqSBdBGYWE%3D&amp;reserved=0" TargetMode="External"/><Relationship Id="rId17" Type="http://schemas.openxmlformats.org/officeDocument/2006/relationships/hyperlink" Target="https://gbr01.safelinks.protection.outlook.com/?url=https%3A%2F%2Fvimeo.com%2F832081270%3Fshare%3Dcopy&amp;data=05%7C02%7Cz.foan%40nhs.net%7Cb318df097dcf4866b59c08dc636d0db3%7C37c354b285b047f5b22207b48d774ee3%7C0%7C0%7C638494567244070816%7CUnknown%7CTWFpbGZsb3d8eyJWIjoiMC4wLjAwMDAiLCJQIjoiV2luMzIiLCJBTiI6Ik1haWwiLCJXVCI6Mn0%3D%7C0%7C%7C%7C&amp;sdata=Qy%2BAWT2QJ%2BBxuzqzRslAXeCFcE5sayIQDB8oJGwxhRg%3D&amp;reserved=0" TargetMode="External"/><Relationship Id="rId2" Type="http://schemas.openxmlformats.org/officeDocument/2006/relationships/image" Target="../media/image2.jpeg"/><Relationship Id="rId16" Type="http://schemas.openxmlformats.org/officeDocument/2006/relationships/hyperlink" Target="https://gbr01.safelinks.protection.outlook.com/?url=https%3A%2F%2Fvimeo.com%2F832081270%3Fshare%3Dcopy&amp;data=05%7C02%7Cz.foan%40nhs.net%7Cb318df097dcf4866b59c08dc636d0db3%7C37c354b285b047f5b22207b48d774ee3%7C0%7C0%7C638494567244060730%7CUnknown%7CTWFpbGZsb3d8eyJWIjoiMC4wLjAwMDAiLCJQIjoiV2luMzIiLCJBTiI6Ik1haWwiLCJXVCI6Mn0%3D%7C0%7C%7C%7C&amp;sdata=632%2F7c38QQeTIbcZtC7j%2F3c5VevBSXEIAY3FXgqyfw0%3D&amp;reserved=0" TargetMode="External"/><Relationship Id="rId20" Type="http://schemas.openxmlformats.org/officeDocument/2006/relationships/hyperlink" Target="https://vimeo.com/832086347?share=copy" TargetMode="External"/><Relationship Id="rId1" Type="http://schemas.openxmlformats.org/officeDocument/2006/relationships/slideLayout" Target="../slideLayouts/slideLayout7.xml"/><Relationship Id="rId6" Type="http://schemas.openxmlformats.org/officeDocument/2006/relationships/hyperlink" Target="https://gbr01.safelinks.protection.outlook.com/?url=https%3A%2F%2Fvimeo.com%2F769006029%2F3b509bd6bf&amp;data=05%7C02%7Cz.foan%40nhs.net%7Cb318df097dcf4866b59c08dc636d0db3%7C37c354b285b047f5b22207b48d774ee3%7C0%7C0%7C638494567243965209%7CUnknown%7CTWFpbGZsb3d8eyJWIjoiMC4wLjAwMDAiLCJQIjoiV2luMzIiLCJBTiI6Ik1haWwiLCJXVCI6Mn0%3D%7C0%7C%7C%7C&amp;sdata=Yuryxc17xFEVu5dsS5pVbq4QnRVj%2F5XkDZPrlLfijfg%3D&amp;reserved=0" TargetMode="External"/><Relationship Id="rId11" Type="http://schemas.openxmlformats.org/officeDocument/2006/relationships/hyperlink" Target="https://gbr01.safelinks.protection.outlook.com/?url=https%3A%2F%2Fvimeo.com%2F806387559%2F3721239f2c&amp;data=05%7C02%7Cz.foan%40nhs.net%7Cb318df097dcf4866b59c08dc636d0db3%7C37c354b285b047f5b22207b48d774ee3%7C0%7C0%7C638494567244010546%7CUnknown%7CTWFpbGZsb3d8eyJWIjoiMC4wLjAwMDAiLCJQIjoiV2luMzIiLCJBTiI6Ik1haWwiLCJXVCI6Mn0%3D%7C0%7C%7C%7C&amp;sdata=ZkbAl9ybg2rpX6enMHkD0k8%2B8LBK9vIOFzxKibEyCMY%3D&amp;reserved=0" TargetMode="External"/><Relationship Id="rId24" Type="http://schemas.openxmlformats.org/officeDocument/2006/relationships/hyperlink" Target="https://gbr01.safelinks.protection.outlook.com/?url=https%3A%2F%2Fmentalhealthlda.cmail20.com%2Ft%2Fd-l-eiuhuyk-dyddlrkitl-u%2F&amp;data=05%7C02%7Cz.foan%40nhs.net%7Cf381d9a2ea214c5b226c08dc97b08918%7C37c354b285b047f5b22207b48d774ee3%7C0%7C0%7C638552031681362327%7CUnknown%7CTWFpbGZsb3d8eyJWIjoiMC4wLjAwMDAiLCJQIjoiV2luMzIiLCJBTiI6Ik1haWwiLCJXVCI6Mn0%3D%7C0%7C%7C%7C&amp;sdata=xmAB82UCJ6nduyEi%2BnRnF%2BfJ7xx69i4ckEUsS3G4UOc%3D&amp;reserved=0" TargetMode="External"/><Relationship Id="rId5" Type="http://schemas.openxmlformats.org/officeDocument/2006/relationships/hyperlink" Target="https://gbr01.safelinks.protection.outlook.com/?url=https%3A%2F%2Fvimeo.com%2F769007467%2Fa7cb5e2ef9&amp;data=05%7C02%7Cz.foan%40nhs.net%7Cb318df097dcf4866b59c08dc636d0db3%7C37c354b285b047f5b22207b48d774ee3%7C0%7C0%7C638494567243955693%7CUnknown%7CTWFpbGZsb3d8eyJWIjoiMC4wLjAwMDAiLCJQIjoiV2luMzIiLCJBTiI6Ik1haWwiLCJXVCI6Mn0%3D%7C0%7C%7C%7C&amp;sdata=X%2BbkqAji7ejR9niVgifU8JvlVPGOnys6rDRIx3RHe2c%3D&amp;reserved=0" TargetMode="External"/><Relationship Id="rId15" Type="http://schemas.openxmlformats.org/officeDocument/2006/relationships/hyperlink" Target="https://gbr01.safelinks.protection.outlook.com/?url=https%3A%2F%2Fvimeo.com%2F832083432%3Fshare%3Dcopy&amp;data=05%7C02%7Cz.foan%40nhs.net%7Cb318df097dcf4866b59c08dc636d0db3%7C37c354b285b047f5b22207b48d774ee3%7C0%7C0%7C638494567244051708%7CUnknown%7CTWFpbGZsb3d8eyJWIjoiMC4wLjAwMDAiLCJQIjoiV2luMzIiLCJBTiI6Ik1haWwiLCJXVCI6Mn0%3D%7C0%7C%7C%7C&amp;sdata=St5%2BA0VOqd%2B8RDKesKImLMplkrcbGBM0nSC3VLzbDoY%3D&amp;reserved=0" TargetMode="External"/><Relationship Id="rId23" Type="http://schemas.openxmlformats.org/officeDocument/2006/relationships/hyperlink" Target="https://gbr01.safelinks.protection.outlook.com/?url=https%3A%2F%2Fmentalhealthlda.cmail20.com%2Ft%2Fd-l-eiuhuyk-dyddlrkitl-k%2F&amp;data=05%7C02%7Cz.foan%40nhs.net%7Cf381d9a2ea214c5b226c08dc97b08918%7C37c354b285b047f5b22207b48d774ee3%7C0%7C0%7C638552031681356623%7CUnknown%7CTWFpbGZsb3d8eyJWIjoiMC4wLjAwMDAiLCJQIjoiV2luMzIiLCJBTiI6Ik1haWwiLCJXVCI6Mn0%3D%7C0%7C%7C%7C&amp;sdata=zDZEgcjoDj5XcTLSUV4Hjp7not1pep4JM4GbL2pgM90%3D&amp;reserved=0" TargetMode="External"/><Relationship Id="rId10" Type="http://schemas.openxmlformats.org/officeDocument/2006/relationships/hyperlink" Target="https://gbr01.safelinks.protection.outlook.com/?url=https%3A%2F%2Fvimeo.com%2F806387559%2F3721239f2c&amp;data=05%7C02%7Cz.foan%40nhs.net%7Cb318df097dcf4866b59c08dc636d0db3%7C37c354b285b047f5b22207b48d774ee3%7C0%7C0%7C638494567243999722%7CUnknown%7CTWFpbGZsb3d8eyJWIjoiMC4wLjAwMDAiLCJQIjoiV2luMzIiLCJBTiI6Ik1haWwiLCJXVCI6Mn0%3D%7C0%7C%7C%7C&amp;sdata=%2FIe%2Bbx33mFpEF3ve5wACzzNszzzJFbHO5BaC%2FAwP7Os%3D&amp;reserved=0" TargetMode="External"/><Relationship Id="rId19" Type="http://schemas.openxmlformats.org/officeDocument/2006/relationships/hyperlink" Target="https://gbr01.safelinks.protection.outlook.com/?url=https%3A%2F%2Fvimeo.com%2F832088080%3Fshare%3Dcopy&amp;data=05%7C02%7Cz.foan%40nhs.net%7Cb318df097dcf4866b59c08dc636d0db3%7C37c354b285b047f5b22207b48d774ee3%7C0%7C0%7C638494567244090484%7CUnknown%7CTWFpbGZsb3d8eyJWIjoiMC4wLjAwMDAiLCJQIjoiV2luMzIiLCJBTiI6Ik1haWwiLCJXVCI6Mn0%3D%7C0%7C%7C%7C&amp;sdata=y%2Fr%2BWjw1cJTm%2B96oPlrkPz6CsNdnei6wgU9z5AShjOg%3D&amp;reserved=0" TargetMode="External"/><Relationship Id="rId4" Type="http://schemas.openxmlformats.org/officeDocument/2006/relationships/hyperlink" Target="https://gbr01.safelinks.protection.outlook.com/?url=https%3A%2F%2Fvimeo.com%2F769007467%2Fa7cb5e2ef9&amp;data=05%7C02%7Cz.foan%40nhs.net%7Cb318df097dcf4866b59c08dc636d0db3%7C37c354b285b047f5b22207b48d774ee3%7C0%7C0%7C638494567243945220%7CUnknown%7CTWFpbGZsb3d8eyJWIjoiMC4wLjAwMDAiLCJQIjoiV2luMzIiLCJBTiI6Ik1haWwiLCJXVCI6Mn0%3D%7C0%7C%7C%7C&amp;sdata=joHMbCuluMaCL2apRviv%2Bsr3QoadFCidsMES3mrjzeI%3D&amp;reserved=0" TargetMode="External"/><Relationship Id="rId9" Type="http://schemas.openxmlformats.org/officeDocument/2006/relationships/hyperlink" Target="https://gbr01.safelinks.protection.outlook.com/?url=https%3A%2F%2Fvimeo.com%2F769003679%2Fa92801765f&amp;data=05%7C02%7Cz.foan%40nhs.net%7Cb318df097dcf4866b59c08dc636d0db3%7C37c354b285b047f5b22207b48d774ee3%7C0%7C0%7C638494567243989872%7CUnknown%7CTWFpbGZsb3d8eyJWIjoiMC4wLjAwMDAiLCJQIjoiV2luMzIiLCJBTiI6Ik1haWwiLCJXVCI6Mn0%3D%7C0%7C%7C%7C&amp;sdata=9C9zGgPAbOvPFDZeogrlCDc1Z0%2FT7FZxq9PpEBmRujA%3D&amp;reserved=0" TargetMode="External"/><Relationship Id="rId14" Type="http://schemas.openxmlformats.org/officeDocument/2006/relationships/hyperlink" Target="https://gbr01.safelinks.protection.outlook.com/?url=https%3A%2F%2Fvimeo.com%2F832083432%3Fshare%3Dcopy&amp;data=05%7C02%7Cz.foan%40nhs.net%7Cb318df097dcf4866b59c08dc636d0db3%7C37c354b285b047f5b22207b48d774ee3%7C0%7C0%7C638494567244041154%7CUnknown%7CTWFpbGZsb3d8eyJWIjoiMC4wLjAwMDAiLCJQIjoiV2luMzIiLCJBTiI6Ik1haWwiLCJXVCI6Mn0%3D%7C0%7C%7C%7C&amp;sdata=XOiqgG4P8SAld5K02SfhASF3macMqlMuDRIRD%2FUMCxo%3D&amp;reserved=0" TargetMode="External"/><Relationship Id="rId22" Type="http://schemas.openxmlformats.org/officeDocument/2006/relationships/hyperlink" Target="https://www.england.nhs.uk/publication/health-and-care-passport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al Support Stock Photo - Download Image Now - Learning Difficulty,  Disability, Support - iStock">
            <a:extLst>
              <a:ext uri="{FF2B5EF4-FFF2-40B4-BE49-F238E27FC236}">
                <a16:creationId xmlns:a16="http://schemas.microsoft.com/office/drawing/2014/main" id="{B31BD455-04E4-A1E4-1A51-ADE08AAFAC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513" y="4925230"/>
            <a:ext cx="5829300" cy="3886200"/>
          </a:xfrm>
          <a:prstGeom prst="rect">
            <a:avLst/>
          </a:prstGeom>
          <a:noFill/>
          <a:ln w="69850">
            <a:solidFill>
              <a:schemeClr val="accent1">
                <a:shade val="15000"/>
              </a:schemeClr>
            </a:solidFill>
          </a:ln>
          <a:extLst>
            <a:ext uri="{909E8E84-426E-40DD-AFC4-6F175D3DCCD1}">
              <a14:hiddenFill xmlns:a14="http://schemas.microsoft.com/office/drawing/2010/main">
                <a:solidFill>
                  <a:srgbClr val="FFFFFF"/>
                </a:solidFill>
              </a14:hiddenFill>
            </a:ext>
          </a:extLst>
        </p:spPr>
      </p:pic>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4"/>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F1587C56-8B16-3856-4D66-93D019531F8C}"/>
              </a:ext>
            </a:extLst>
          </p:cNvPr>
          <p:cNvSpPr txBox="1"/>
          <p:nvPr/>
        </p:nvSpPr>
        <p:spPr>
          <a:xfrm>
            <a:off x="5419725" y="4726776"/>
            <a:ext cx="11049000" cy="2923877"/>
          </a:xfrm>
          <a:prstGeom prst="rect">
            <a:avLst/>
          </a:prstGeom>
          <a:noFill/>
        </p:spPr>
        <p:txBody>
          <a:bodyPr wrap="square" rtlCol="0">
            <a:spAutoFit/>
          </a:bodyPr>
          <a:lstStyle/>
          <a:p>
            <a:pPr algn="ctr"/>
            <a:endParaRPr lang="en-GB" sz="4800" dirty="0"/>
          </a:p>
          <a:p>
            <a:pPr algn="ctr"/>
            <a:r>
              <a:rPr lang="en-GB" sz="4800" dirty="0"/>
              <a:t>Learning Bulletin</a:t>
            </a:r>
          </a:p>
          <a:p>
            <a:pPr algn="ctr"/>
            <a:r>
              <a:rPr lang="en-GB" sz="4800" dirty="0"/>
              <a:t>Issue 5</a:t>
            </a:r>
          </a:p>
          <a:p>
            <a:pPr algn="ctr"/>
            <a:r>
              <a:rPr lang="en-GB" sz="4000" dirty="0"/>
              <a:t>August 2024</a:t>
            </a:r>
          </a:p>
        </p:txBody>
      </p:sp>
      <p:sp>
        <p:nvSpPr>
          <p:cNvPr id="3" name="Flowchart: Alternate Process 2">
            <a:extLst>
              <a:ext uri="{FF2B5EF4-FFF2-40B4-BE49-F238E27FC236}">
                <a16:creationId xmlns:a16="http://schemas.microsoft.com/office/drawing/2014/main" id="{F276E877-D262-3695-1A72-15D252C5040A}"/>
              </a:ext>
            </a:extLst>
          </p:cNvPr>
          <p:cNvSpPr/>
          <p:nvPr/>
        </p:nvSpPr>
        <p:spPr>
          <a:xfrm>
            <a:off x="3276600" y="1104900"/>
            <a:ext cx="11819094" cy="4038600"/>
          </a:xfrm>
          <a:prstGeom prst="flowChartAlternateProcess">
            <a:avLst/>
          </a:prstGeom>
          <a:solidFill>
            <a:srgbClr val="FFFF00"/>
          </a:solidFill>
          <a:ln w="635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800" b="1" dirty="0">
                <a:solidFill>
                  <a:schemeClr val="tx1"/>
                </a:solidFill>
              </a:rPr>
              <a:t>LeDeR</a:t>
            </a:r>
          </a:p>
          <a:p>
            <a:pPr algn="ctr"/>
            <a:r>
              <a:rPr lang="en-GB" sz="4400" b="1" dirty="0">
                <a:solidFill>
                  <a:schemeClr val="tx1"/>
                </a:solidFill>
              </a:rPr>
              <a:t>Learning from the lives and deaths of people with learning disabilities and autistic people</a:t>
            </a:r>
          </a:p>
        </p:txBody>
      </p:sp>
      <p:sp>
        <p:nvSpPr>
          <p:cNvPr id="9" name="TextBox 8">
            <a:extLst>
              <a:ext uri="{FF2B5EF4-FFF2-40B4-BE49-F238E27FC236}">
                <a16:creationId xmlns:a16="http://schemas.microsoft.com/office/drawing/2014/main" id="{DCAD05A0-7DBF-C3F6-698C-D14F80B75CF2}"/>
              </a:ext>
            </a:extLst>
          </p:cNvPr>
          <p:cNvSpPr txBox="1"/>
          <p:nvPr/>
        </p:nvSpPr>
        <p:spPr>
          <a:xfrm>
            <a:off x="8620125" y="7703458"/>
            <a:ext cx="4648200" cy="1323439"/>
          </a:xfrm>
          <a:prstGeom prst="rect">
            <a:avLst/>
          </a:prstGeom>
          <a:noFill/>
          <a:ln w="28575">
            <a:noFill/>
          </a:ln>
        </p:spPr>
        <p:txBody>
          <a:bodyPr wrap="square" rtlCol="0">
            <a:spAutoFit/>
          </a:bodyPr>
          <a:lstStyle/>
          <a:p>
            <a:pPr algn="ctr"/>
            <a:endParaRPr lang="en-GB" sz="2000" b="1" dirty="0"/>
          </a:p>
          <a:p>
            <a:pPr algn="ctr"/>
            <a:r>
              <a:rPr lang="en-GB" sz="2000" b="1" dirty="0"/>
              <a:t>Frimley ICB LeDeR Programme contact:</a:t>
            </a:r>
          </a:p>
          <a:p>
            <a:pPr algn="ctr"/>
            <a:r>
              <a:rPr lang="en-GB" sz="2000" b="1" dirty="0">
                <a:hlinkClick r:id="rId5"/>
              </a:rPr>
              <a:t>frimleyicb.leder@nhs.net</a:t>
            </a:r>
            <a:r>
              <a:rPr lang="en-GB" sz="2000" b="1" dirty="0"/>
              <a:t> </a:t>
            </a:r>
          </a:p>
          <a:p>
            <a:pPr algn="ctr"/>
            <a:endParaRPr lang="en-GB"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2438400" y="717001"/>
            <a:ext cx="8458200" cy="140461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7200" b="1" dirty="0">
                <a:solidFill>
                  <a:schemeClr val="bg1"/>
                </a:solidFill>
                <a:latin typeface="Arial" panose="020B0604020202020204" pitchFamily="34" charset="0"/>
                <a:cs typeface="Arial" panose="020B0604020202020204" pitchFamily="34" charset="0"/>
              </a:rPr>
              <a:t>What is “LeDeR”?</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419099" y="2271827"/>
            <a:ext cx="15316200" cy="2109673"/>
          </a:xfrm>
          <a:prstGeom prst="round2DiagRec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2"/>
                </a:solidFill>
                <a:effectLst/>
                <a:latin typeface="Arial" panose="020B0604020202020204" pitchFamily="34" charset="0"/>
                <a:ea typeface="Calibri" panose="020F0502020204030204" pitchFamily="34" charset="0"/>
                <a:cs typeface="Arial" panose="020B0604020202020204" pitchFamily="34" charset="0"/>
              </a:rPr>
              <a:t>LeDeR is a service improvement programme which aims to improve care, reduce health inequalities, and prevent premature mortality of adults with a learning disability and autistic adults by reviewing information about the health and social care support people received. </a:t>
            </a:r>
          </a:p>
        </p:txBody>
      </p:sp>
      <p:sp>
        <p:nvSpPr>
          <p:cNvPr id="13" name="Rectangle: Diagonal Corners Rounded 12">
            <a:extLst>
              <a:ext uri="{FF2B5EF4-FFF2-40B4-BE49-F238E27FC236}">
                <a16:creationId xmlns:a16="http://schemas.microsoft.com/office/drawing/2014/main" id="{8A536328-3074-92CE-8969-E9DF1834CE77}"/>
              </a:ext>
            </a:extLst>
          </p:cNvPr>
          <p:cNvSpPr/>
          <p:nvPr/>
        </p:nvSpPr>
        <p:spPr>
          <a:xfrm>
            <a:off x="3048000" y="3992489"/>
            <a:ext cx="12992099" cy="3123109"/>
          </a:xfrm>
          <a:prstGeom prst="round2DiagRect">
            <a:avLst/>
          </a:prstGeom>
          <a:solidFill>
            <a:srgbClr val="CCFF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The LeDeR programme collates and shares the anonymised information about the deaths of people with learning disabilities and/or autistic people so that common themes, learning points and recommendations can be identified and taken forward into policy and practice improvements.</a:t>
            </a:r>
          </a:p>
        </p:txBody>
      </p:sp>
      <p:sp>
        <p:nvSpPr>
          <p:cNvPr id="14" name="Rectangle: Diagonal Corners Rounded 13">
            <a:extLst>
              <a:ext uri="{FF2B5EF4-FFF2-40B4-BE49-F238E27FC236}">
                <a16:creationId xmlns:a16="http://schemas.microsoft.com/office/drawing/2014/main" id="{580433F9-8553-4C00-4DD5-96F7BB74187F}"/>
              </a:ext>
            </a:extLst>
          </p:cNvPr>
          <p:cNvSpPr/>
          <p:nvPr/>
        </p:nvSpPr>
        <p:spPr>
          <a:xfrm>
            <a:off x="5867400" y="6367595"/>
            <a:ext cx="10515600" cy="2468665"/>
          </a:xfrm>
          <a:prstGeom prst="round2Diag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sz="28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This bulletin summarises learning from LeDeR reviews with the aim of sharing insights and promoting improvement across our health and social care system.</a:t>
            </a:r>
          </a:p>
        </p:txBody>
      </p:sp>
    </p:spTree>
    <p:extLst>
      <p:ext uri="{BB962C8B-B14F-4D97-AF65-F5344CB8AC3E}">
        <p14:creationId xmlns:p14="http://schemas.microsoft.com/office/powerpoint/2010/main" val="1974204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928" y="306855"/>
            <a:ext cx="14897101" cy="1109367"/>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In the previous issue, we focused on the importance of Screening and Resources. The focus for this bulletin is DNAs – did not attend:</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403363" y="1552051"/>
            <a:ext cx="13727039" cy="7723891"/>
          </a:xfrm>
          <a:prstGeom prst="round2Diag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5000"/>
              </a:lnSpc>
              <a:spcAft>
                <a:spcPts val="800"/>
              </a:spcAft>
            </a:pPr>
            <a:r>
              <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When a patient misses their appointment, it is referred to as a ‘Did Not Attend’ (DNA) or ‘Was Not Brought’ (WNB). During 2021/2022, nearly 7.5 million outpatient appointments were missed by patients, often for reasons outside of their control, and often linked to health inequalities. We know Non-attendance is a complex problem.</a:t>
            </a:r>
          </a:p>
          <a:p>
            <a:pPr>
              <a:lnSpc>
                <a:spcPct val="115000"/>
              </a:lnSpc>
              <a:spcAft>
                <a:spcPts val="800"/>
              </a:spcAft>
            </a:pPr>
            <a:r>
              <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Patients told NHSE that when they miss an appointment, it often stems from difficulties with processes / communication, and they were more likely to miss an appointment if they had a poor experience of attending a healthcare appointment previously.</a:t>
            </a:r>
          </a:p>
          <a:p>
            <a:pPr>
              <a:lnSpc>
                <a:spcPct val="115000"/>
              </a:lnSpc>
              <a:spcAft>
                <a:spcPts val="800"/>
              </a:spcAft>
            </a:pPr>
            <a:r>
              <a:rPr lang="en-GB" sz="1400" b="1" u="sng"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Some examples for DNAs are: </a:t>
            </a:r>
            <a:endPar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p>
            <a:pPr>
              <a:lnSpc>
                <a:spcPct val="115000"/>
              </a:lnSpc>
              <a:spcAft>
                <a:spcPts val="800"/>
              </a:spcAft>
              <a:tabLst>
                <a:tab pos="457200" algn="l"/>
              </a:tabLst>
            </a:pPr>
            <a:r>
              <a:rPr lang="en-GB" sz="1400" b="1" kern="100" dirty="0">
                <a:solidFill>
                  <a:schemeClr val="tx1"/>
                </a:solidFill>
                <a:effectLst/>
                <a:highlight>
                  <a:srgbClr val="FFFFFF"/>
                </a:highlight>
                <a:latin typeface="Arial" panose="020B0604020202020204" pitchFamily="34" charset="0"/>
                <a:ea typeface="Aptos" panose="020B0004020202020204" pitchFamily="34" charset="0"/>
                <a:cs typeface="Arial" panose="020B0604020202020204" pitchFamily="34" charset="0"/>
              </a:rPr>
              <a:t>Patient has forgotten about the appointment / Patient has not attended because they felt they no longer needed the appointment / Patient unaware of appointment / Transport issues / Difficulty arranging support for the time of the appointment / Cost issues / Patient has not been brought to the appointment by a carer or guardian responsible for their care (‘was not brought’).</a:t>
            </a:r>
            <a:endPar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p>
            <a:pPr>
              <a:lnSpc>
                <a:spcPct val="115000"/>
              </a:lnSpc>
              <a:spcAft>
                <a:spcPts val="800"/>
              </a:spcAft>
            </a:pPr>
            <a:r>
              <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We know that some people with learning disabilities and autism can find it hard to use health services. Some of the above reasons will apply, yet we need to be mindful of further considerations / reasonable adjustments:</a:t>
            </a:r>
          </a:p>
          <a:p>
            <a:pPr marL="342900" lvl="0" indent="-342900">
              <a:lnSpc>
                <a:spcPct val="115000"/>
              </a:lnSpc>
              <a:spcAft>
                <a:spcPts val="800"/>
              </a:spcAft>
              <a:buFont typeface="Roboto" panose="02000000000000000000" pitchFamily="2" charset="0"/>
              <a:buChar char="-"/>
              <a:tabLst>
                <a:tab pos="457200" algn="l"/>
              </a:tabLst>
            </a:pPr>
            <a:r>
              <a:rPr lang="en-GB" sz="1400" b="1" kern="100" dirty="0">
                <a:solidFill>
                  <a:schemeClr val="tx1"/>
                </a:solidFill>
                <a:effectLst/>
                <a:highlight>
                  <a:srgbClr val="FFFFFF"/>
                </a:highlight>
                <a:latin typeface="Arial" panose="020B0604020202020204" pitchFamily="34" charset="0"/>
                <a:ea typeface="Aptos" panose="020B0004020202020204" pitchFamily="34" charset="0"/>
                <a:cs typeface="Arial" panose="020B0604020202020204" pitchFamily="34" charset="0"/>
              </a:rPr>
              <a:t>Did the individual / carers understand the importance or need for the appointment?</a:t>
            </a:r>
            <a:endPar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p>
            <a:pPr marL="342900" lvl="0" indent="-342900">
              <a:lnSpc>
                <a:spcPct val="115000"/>
              </a:lnSpc>
              <a:spcAft>
                <a:spcPts val="800"/>
              </a:spcAft>
              <a:buFont typeface="Roboto" panose="02000000000000000000" pitchFamily="2" charset="0"/>
              <a:buChar char="-"/>
              <a:tabLst>
                <a:tab pos="457200" algn="l"/>
              </a:tabLst>
            </a:pPr>
            <a:r>
              <a:rPr lang="en-GB" sz="1400" b="1" kern="100" dirty="0">
                <a:solidFill>
                  <a:schemeClr val="tx1"/>
                </a:solidFill>
                <a:effectLst/>
                <a:highlight>
                  <a:srgbClr val="FFFFFF"/>
                </a:highlight>
                <a:latin typeface="Arial" panose="020B0604020202020204" pitchFamily="34" charset="0"/>
                <a:ea typeface="Aptos" panose="020B0004020202020204" pitchFamily="34" charset="0"/>
                <a:cs typeface="Arial" panose="020B0604020202020204" pitchFamily="34" charset="0"/>
              </a:rPr>
              <a:t>Are double appointments / early or late times considered / consistent staffing to accommodate their needs?</a:t>
            </a:r>
            <a:endPar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p>
            <a:pPr marL="342900" lvl="0" indent="-342900">
              <a:lnSpc>
                <a:spcPct val="115000"/>
              </a:lnSpc>
              <a:spcAft>
                <a:spcPts val="800"/>
              </a:spcAft>
              <a:buFont typeface="Roboto" panose="02000000000000000000" pitchFamily="2" charset="0"/>
              <a:buChar char="-"/>
              <a:tabLst>
                <a:tab pos="457200" algn="l"/>
              </a:tabLst>
            </a:pPr>
            <a:r>
              <a:rPr lang="en-GB" sz="1400" b="1" kern="100" dirty="0">
                <a:solidFill>
                  <a:schemeClr val="tx1"/>
                </a:solidFill>
                <a:effectLst/>
                <a:highlight>
                  <a:srgbClr val="FFFFFF"/>
                </a:highlight>
                <a:latin typeface="Arial" panose="020B0604020202020204" pitchFamily="34" charset="0"/>
                <a:ea typeface="Aptos" panose="020B0004020202020204" pitchFamily="34" charset="0"/>
                <a:cs typeface="Arial" panose="020B0604020202020204" pitchFamily="34" charset="0"/>
              </a:rPr>
              <a:t>Are different ways of communicating required?</a:t>
            </a:r>
            <a:endPar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p>
            <a:pPr marL="342900" lvl="0" indent="-342900">
              <a:lnSpc>
                <a:spcPct val="115000"/>
              </a:lnSpc>
              <a:spcAft>
                <a:spcPts val="800"/>
              </a:spcAft>
              <a:buFont typeface="Roboto" panose="02000000000000000000" pitchFamily="2" charset="0"/>
              <a:buChar char="-"/>
              <a:tabLst>
                <a:tab pos="457200" algn="l"/>
              </a:tabLst>
            </a:pPr>
            <a:r>
              <a:rPr lang="en-GB" sz="1400" b="1" kern="100" dirty="0">
                <a:solidFill>
                  <a:schemeClr val="tx1"/>
                </a:solidFill>
                <a:effectLst/>
                <a:highlight>
                  <a:srgbClr val="FFFFFF"/>
                </a:highlight>
                <a:latin typeface="Arial" panose="020B0604020202020204" pitchFamily="34" charset="0"/>
                <a:ea typeface="Aptos" panose="020B0004020202020204" pitchFamily="34" charset="0"/>
                <a:cs typeface="Arial" panose="020B0604020202020204" pitchFamily="34" charset="0"/>
              </a:rPr>
              <a:t>Has Easy read documentation been provided to help understanding?</a:t>
            </a:r>
            <a:endPar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p>
            <a:pPr marL="342900" lvl="0" indent="-342900">
              <a:lnSpc>
                <a:spcPct val="115000"/>
              </a:lnSpc>
              <a:spcAft>
                <a:spcPts val="800"/>
              </a:spcAft>
              <a:buFont typeface="Roboto" panose="02000000000000000000" pitchFamily="2" charset="0"/>
              <a:buChar char="-"/>
              <a:tabLst>
                <a:tab pos="457200" algn="l"/>
              </a:tabLst>
            </a:pPr>
            <a:r>
              <a:rPr lang="en-GB" sz="1400" b="1" kern="100" dirty="0">
                <a:solidFill>
                  <a:schemeClr val="tx1"/>
                </a:solidFill>
                <a:effectLst/>
                <a:highlight>
                  <a:srgbClr val="FFFFFF"/>
                </a:highlight>
                <a:latin typeface="Arial" panose="020B0604020202020204" pitchFamily="34" charset="0"/>
                <a:ea typeface="Aptos" panose="020B0004020202020204" pitchFamily="34" charset="0"/>
                <a:cs typeface="Arial" panose="020B0604020202020204" pitchFamily="34" charset="0"/>
              </a:rPr>
              <a:t>Any help been offered with managing issues of consent in line with the Mental Capacity Act?</a:t>
            </a:r>
            <a:endPar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p>
            <a:pPr marL="342900" lvl="0" indent="-342900">
              <a:lnSpc>
                <a:spcPct val="115000"/>
              </a:lnSpc>
              <a:spcAft>
                <a:spcPts val="800"/>
              </a:spcAft>
              <a:buFont typeface="Roboto" panose="02000000000000000000" pitchFamily="2" charset="0"/>
              <a:buChar char="-"/>
              <a:tabLst>
                <a:tab pos="457200" algn="l"/>
              </a:tabLst>
            </a:pPr>
            <a:r>
              <a:rPr lang="en-GB" sz="1400" b="1" kern="100" dirty="0">
                <a:solidFill>
                  <a:schemeClr val="tx1"/>
                </a:solidFill>
                <a:effectLst/>
                <a:highlight>
                  <a:srgbClr val="FFFFFF"/>
                </a:highlight>
                <a:latin typeface="Arial" panose="020B0604020202020204" pitchFamily="34" charset="0"/>
                <a:ea typeface="Aptos" panose="020B0004020202020204" pitchFamily="34" charset="0"/>
                <a:cs typeface="Arial" panose="020B0604020202020204" pitchFamily="34" charset="0"/>
              </a:rPr>
              <a:t>Are the individual / carers orientated well to time and place?</a:t>
            </a:r>
          </a:p>
          <a:p>
            <a:pPr marL="342900" lvl="0" indent="-342900">
              <a:lnSpc>
                <a:spcPct val="115000"/>
              </a:lnSpc>
              <a:spcAft>
                <a:spcPts val="800"/>
              </a:spcAft>
              <a:buFont typeface="Roboto" panose="02000000000000000000" pitchFamily="2" charset="0"/>
              <a:buChar char="-"/>
              <a:tabLst>
                <a:tab pos="457200" algn="l"/>
              </a:tabLst>
            </a:pPr>
            <a:r>
              <a:rPr lang="en-GB" sz="1400" b="1" kern="100" dirty="0">
                <a:solidFill>
                  <a:schemeClr val="tx1"/>
                </a:solidFill>
                <a:highlight>
                  <a:srgbClr val="FFFFFF"/>
                </a:highlight>
                <a:latin typeface="Arial" panose="020B0604020202020204" pitchFamily="34" charset="0"/>
                <a:ea typeface="Aptos" panose="020B0004020202020204" pitchFamily="34" charset="0"/>
                <a:cs typeface="Arial" panose="020B0604020202020204" pitchFamily="34" charset="0"/>
              </a:rPr>
              <a:t>Use of an advocate to help understand any reasons that may cause a person to DNA (family or volunteer).</a:t>
            </a:r>
            <a:endPar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p>
            <a:pPr>
              <a:lnSpc>
                <a:spcPct val="115000"/>
              </a:lnSpc>
              <a:spcAft>
                <a:spcPts val="800"/>
              </a:spcAft>
            </a:pPr>
            <a:r>
              <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We know vulnerable patient meetings are conducted to provide a level of safety netting, but there are patients who are not known to services or not recognised as vulnerable.</a:t>
            </a:r>
          </a:p>
          <a:p>
            <a:pPr>
              <a:lnSpc>
                <a:spcPct val="115000"/>
              </a:lnSpc>
              <a:spcAft>
                <a:spcPts val="800"/>
              </a:spcAft>
            </a:pPr>
            <a:r>
              <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There are numerous resources available for clinicians to support promoting the importance of screening / appointments and education for all people. These include: </a:t>
            </a:r>
            <a:r>
              <a:rPr lang="en-GB" sz="1400" b="1" u="sng" kern="100" dirty="0">
                <a:solidFill>
                  <a:schemeClr val="tx1"/>
                </a:solidFill>
                <a:effectLst/>
                <a:latin typeface="Arial" panose="020B0604020202020204" pitchFamily="34" charset="0"/>
                <a:ea typeface="Aptos" panose="020B00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LeDeR</a:t>
            </a:r>
            <a:r>
              <a:rPr lang="en-GB" sz="1400" b="1" u="sng" kern="100" dirty="0">
                <a:solidFill>
                  <a:schemeClr val="tx1"/>
                </a:solidFill>
                <a:effectLst/>
                <a:latin typeface="Arial" panose="020B0604020202020204" pitchFamily="34" charset="0"/>
                <a:ea typeface="Aptos" panose="020B00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 - Resource Bank</a:t>
            </a:r>
            <a:r>
              <a:rPr lang="en-GB" sz="1400" b="1" u="sng"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a:t>
            </a:r>
            <a:r>
              <a:rPr lang="en-GB" sz="1400" b="1" u="sng" kern="100" dirty="0">
                <a:solidFill>
                  <a:schemeClr val="tx1"/>
                </a:solidFill>
                <a:latin typeface="Arial" panose="020B0604020202020204" pitchFamily="34" charset="0"/>
                <a:ea typeface="Aptos" panose="020B0004020202020204" pitchFamily="34" charset="0"/>
                <a:cs typeface="Arial" panose="020B0604020202020204" pitchFamily="34" charset="0"/>
              </a:rPr>
              <a:t>[click link to access]</a:t>
            </a:r>
            <a:endPar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p>
            <a:pPr>
              <a:lnSpc>
                <a:spcPct val="115000"/>
              </a:lnSpc>
              <a:spcAft>
                <a:spcPts val="800"/>
              </a:spcAft>
            </a:pPr>
            <a:r>
              <a:rPr lang="en-GB" sz="14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Frimley ICB are currently commencing works to address these issues. The ICS Safeguarding group is discussing further in the August meeting.</a:t>
            </a:r>
          </a:p>
        </p:txBody>
      </p:sp>
      <p:pic>
        <p:nvPicPr>
          <p:cNvPr id="1026" name="Picture 2" descr="Castle Partnership - Last week 77 appointments were wasted due to patients  not cancelling their appointments that they no longer wanted/could not  attend. Please help us to help others by cancelling your">
            <a:extLst>
              <a:ext uri="{FF2B5EF4-FFF2-40B4-BE49-F238E27FC236}">
                <a16:creationId xmlns:a16="http://schemas.microsoft.com/office/drawing/2014/main" id="{CA1664A0-DD34-0FFE-4D36-4AF8F673E03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95694" y="2052487"/>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Cancelling your Appointment - Colton Mill Medical Centre">
            <a:extLst>
              <a:ext uri="{FF2B5EF4-FFF2-40B4-BE49-F238E27FC236}">
                <a16:creationId xmlns:a16="http://schemas.microsoft.com/office/drawing/2014/main" id="{CC87B025-FDE5-0D32-D71A-E30F1AF5E5F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130402" y="4246055"/>
            <a:ext cx="3451649" cy="201346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15M patients fail to turn up for their GP: Costs NHS £216m a year | UK |  News | Express.co.uk">
            <a:extLst>
              <a:ext uri="{FF2B5EF4-FFF2-40B4-BE49-F238E27FC236}">
                <a16:creationId xmlns:a16="http://schemas.microsoft.com/office/drawing/2014/main" id="{658B3777-E1E2-C201-19A0-A3F7829EBCE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82799" y="6717797"/>
            <a:ext cx="3139535" cy="1862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302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Some key learning points from recent LeDeR reviews…</a:t>
            </a:r>
          </a:p>
        </p:txBody>
      </p:sp>
      <p:sp>
        <p:nvSpPr>
          <p:cNvPr id="2" name="TextBox 1">
            <a:extLst>
              <a:ext uri="{FF2B5EF4-FFF2-40B4-BE49-F238E27FC236}">
                <a16:creationId xmlns:a16="http://schemas.microsoft.com/office/drawing/2014/main" id="{FE8B0750-AE30-28D9-ED28-E27F95DDBEE3}"/>
              </a:ext>
            </a:extLst>
          </p:cNvPr>
          <p:cNvSpPr txBox="1"/>
          <p:nvPr/>
        </p:nvSpPr>
        <p:spPr>
          <a:xfrm>
            <a:off x="5899941" y="2461474"/>
            <a:ext cx="4770949" cy="3539430"/>
          </a:xfrm>
          <a:prstGeom prst="rect">
            <a:avLst/>
          </a:prstGeom>
          <a:solidFill>
            <a:schemeClr val="accent3">
              <a:lumMod val="20000"/>
              <a:lumOff val="80000"/>
            </a:schemeClr>
          </a:solidFill>
          <a:ln w="28575">
            <a:solidFill>
              <a:schemeClr val="tx1"/>
            </a:solidFill>
          </a:ln>
        </p:spPr>
        <p:txBody>
          <a:bodyPr wrap="square" rtlCol="0">
            <a:spAutoFit/>
          </a:bodyPr>
          <a:lstStyle/>
          <a:p>
            <a:pPr algn="just"/>
            <a:r>
              <a:rPr lang="en-GB" sz="1600" b="1" dirty="0">
                <a:latin typeface="Arial" panose="020B0604020202020204" pitchFamily="34" charset="0"/>
                <a:cs typeface="Arial" panose="020B0604020202020204" pitchFamily="34" charset="0"/>
              </a:rPr>
              <a:t>CANCER SCREENING</a:t>
            </a:r>
          </a:p>
          <a:p>
            <a:pPr algn="just"/>
            <a:r>
              <a:rPr lang="en-GB" sz="1600" dirty="0">
                <a:latin typeface="Arial" panose="020B0604020202020204" pitchFamily="34" charset="0"/>
                <a:cs typeface="Arial" panose="020B0604020202020204" pitchFamily="34" charset="0"/>
              </a:rPr>
              <a:t>Bowel / Breast / Cervical screening should be offered to all appropriate patients within the designated age groups. It is vital that clear reasoning / explanations are provided, and any anxieties acknowledged with reasonable adjustments being put in place. Lack of screening should be followed up to understand why this has occurred and to support compliance in the future. </a:t>
            </a:r>
            <a:r>
              <a:rPr lang="en-GB" sz="1600" dirty="0">
                <a:solidFill>
                  <a:schemeClr val="tx1"/>
                </a:solidFill>
                <a:latin typeface="Arial" panose="020B0604020202020204" pitchFamily="34" charset="0"/>
                <a:ea typeface="Calibri" panose="020F0502020204030204" pitchFamily="34" charset="0"/>
                <a:cs typeface="Arial" panose="020B0604020202020204" pitchFamily="34" charset="0"/>
              </a:rPr>
              <a:t>GPs are encouraged to share their lists of eligible people with LD with the NHS screening hubs so that tailored information can be sent to people with their invitations.</a:t>
            </a:r>
          </a:p>
          <a:p>
            <a:pPr algn="just"/>
            <a:r>
              <a:rPr lang="en-GB" sz="1600" dirty="0">
                <a:latin typeface="Arial" panose="020B0604020202020204" pitchFamily="34" charset="0"/>
                <a:cs typeface="Arial" panose="020B0604020202020204" pitchFamily="34" charset="0"/>
              </a:rPr>
              <a:t>Capacity also needs to be considered.</a:t>
            </a:r>
          </a:p>
        </p:txBody>
      </p:sp>
      <p:sp>
        <p:nvSpPr>
          <p:cNvPr id="3" name="TextBox 2">
            <a:extLst>
              <a:ext uri="{FF2B5EF4-FFF2-40B4-BE49-F238E27FC236}">
                <a16:creationId xmlns:a16="http://schemas.microsoft.com/office/drawing/2014/main" id="{4A59F58C-C3A4-7E94-F3D4-52912DC20D33}"/>
              </a:ext>
            </a:extLst>
          </p:cNvPr>
          <p:cNvSpPr txBox="1"/>
          <p:nvPr/>
        </p:nvSpPr>
        <p:spPr>
          <a:xfrm>
            <a:off x="6039295" y="6340762"/>
            <a:ext cx="4524126" cy="2554545"/>
          </a:xfrm>
          <a:prstGeom prst="rect">
            <a:avLst/>
          </a:prstGeom>
          <a:solidFill>
            <a:schemeClr val="accent5">
              <a:lumMod val="20000"/>
              <a:lumOff val="80000"/>
            </a:schemeClr>
          </a:solidFill>
          <a:ln w="28575">
            <a:solidFill>
              <a:schemeClr val="tx1"/>
            </a:solidFill>
          </a:ln>
        </p:spPr>
        <p:txBody>
          <a:bodyPr wrap="square" rtlCol="0">
            <a:spAutoFit/>
          </a:bodyPr>
          <a:lstStyle/>
          <a:p>
            <a:pPr algn="just"/>
            <a:r>
              <a:rPr lang="en-GB" sz="1600" b="1" dirty="0">
                <a:latin typeface="Arial" panose="020B0604020202020204" pitchFamily="34" charset="0"/>
                <a:cs typeface="Arial" panose="020B0604020202020204" pitchFamily="34" charset="0"/>
              </a:rPr>
              <a:t>LISTENING TO CARERS / FAMILIES</a:t>
            </a:r>
          </a:p>
          <a:p>
            <a:pPr algn="just"/>
            <a:r>
              <a:rPr lang="en-GB" sz="1600" dirty="0">
                <a:latin typeface="Arial" panose="020B0604020202020204" pitchFamily="34" charset="0"/>
                <a:cs typeface="Arial" panose="020B0604020202020204" pitchFamily="34" charset="0"/>
              </a:rPr>
              <a:t>Carers and families should be listened to regarding individuals’ as they will know them best. Health professionals could misinterpret behaviours as indicating distress when this is normal for the person involved. Also, they should feel able to raise any queries with ease about their loved one / person in care, e.g., carers were unsure about feeding back queries regarding food and fluid intake.</a:t>
            </a:r>
          </a:p>
        </p:txBody>
      </p:sp>
      <p:sp>
        <p:nvSpPr>
          <p:cNvPr id="15" name="TextBox 14">
            <a:extLst>
              <a:ext uri="{FF2B5EF4-FFF2-40B4-BE49-F238E27FC236}">
                <a16:creationId xmlns:a16="http://schemas.microsoft.com/office/drawing/2014/main" id="{6B76B25E-5E4C-3F53-E24F-07F856D3259C}"/>
              </a:ext>
            </a:extLst>
          </p:cNvPr>
          <p:cNvSpPr txBox="1"/>
          <p:nvPr/>
        </p:nvSpPr>
        <p:spPr>
          <a:xfrm>
            <a:off x="578982" y="6752318"/>
            <a:ext cx="4896681" cy="2308324"/>
          </a:xfrm>
          <a:prstGeom prst="rect">
            <a:avLst/>
          </a:prstGeom>
          <a:solidFill>
            <a:schemeClr val="accent6">
              <a:lumMod val="40000"/>
              <a:lumOff val="60000"/>
            </a:schemeClr>
          </a:solidFill>
          <a:ln w="28575">
            <a:solidFill>
              <a:schemeClr val="tx1"/>
            </a:solidFill>
          </a:ln>
        </p:spPr>
        <p:txBody>
          <a:bodyPr wrap="square" rtlCol="0">
            <a:spAutoFit/>
          </a:bodyPr>
          <a:lstStyle/>
          <a:p>
            <a:pPr algn="just"/>
            <a:r>
              <a:rPr lang="en-GB" sz="1600" b="1" dirty="0">
                <a:latin typeface="Arial" panose="020B0604020202020204" pitchFamily="34" charset="0"/>
                <a:cs typeface="Arial" panose="020B0604020202020204" pitchFamily="34" charset="0"/>
              </a:rPr>
              <a:t>IMMUNISATIONS</a:t>
            </a:r>
          </a:p>
          <a:p>
            <a:pPr algn="just"/>
            <a:r>
              <a:rPr lang="en-GB" sz="1600" dirty="0">
                <a:latin typeface="Arial" panose="020B0604020202020204" pitchFamily="34" charset="0"/>
                <a:cs typeface="Arial" panose="020B0604020202020204" pitchFamily="34" charset="0"/>
              </a:rPr>
              <a:t>People with a Learning Disability can miss out on AHC and vaccinations (Influenza / shingles / pneumococcal / covid). Promoting reasonable adjustments, educational videos / promotion and MECC have all supported and encouraged uptake. Early vaccinations should be offered for highly vulnerable people. This continues to be a regular learning point raised. </a:t>
            </a:r>
          </a:p>
        </p:txBody>
      </p:sp>
      <p:sp>
        <p:nvSpPr>
          <p:cNvPr id="18" name="TextBox 17">
            <a:extLst>
              <a:ext uri="{FF2B5EF4-FFF2-40B4-BE49-F238E27FC236}">
                <a16:creationId xmlns:a16="http://schemas.microsoft.com/office/drawing/2014/main" id="{F9AC85B6-ADEC-132B-68AA-0C9EF955420A}"/>
              </a:ext>
            </a:extLst>
          </p:cNvPr>
          <p:cNvSpPr txBox="1"/>
          <p:nvPr/>
        </p:nvSpPr>
        <p:spPr>
          <a:xfrm>
            <a:off x="10914823" y="7566172"/>
            <a:ext cx="6934200" cy="1569660"/>
          </a:xfrm>
          <a:prstGeom prst="rect">
            <a:avLst/>
          </a:prstGeom>
          <a:solidFill>
            <a:schemeClr val="accent4">
              <a:lumMod val="20000"/>
              <a:lumOff val="80000"/>
            </a:schemeClr>
          </a:solidFill>
          <a:ln w="28575">
            <a:solidFill>
              <a:schemeClr val="tx1"/>
            </a:solidFill>
          </a:ln>
        </p:spPr>
        <p:txBody>
          <a:bodyPr wrap="square" rtlCol="0">
            <a:spAutoFit/>
          </a:bodyPr>
          <a:lstStyle/>
          <a:p>
            <a:pPr algn="just"/>
            <a:r>
              <a:rPr lang="en-GB" sz="1600" b="1" dirty="0">
                <a:latin typeface="Arial" panose="020B0604020202020204" pitchFamily="34" charset="0"/>
                <a:cs typeface="Arial" panose="020B0604020202020204" pitchFamily="34" charset="0"/>
              </a:rPr>
              <a:t>COMMUNICATION</a:t>
            </a:r>
          </a:p>
          <a:p>
            <a:pPr algn="just"/>
            <a:r>
              <a:rPr lang="en-GB" sz="1600" dirty="0">
                <a:effectLst/>
                <a:latin typeface="Arial" panose="020B0604020202020204" pitchFamily="34" charset="0"/>
                <a:cs typeface="Arial" panose="020B0604020202020204" pitchFamily="34" charset="0"/>
              </a:rPr>
              <a:t>A broad topic encompassing numerous areas and essential among all services to clarify who is doing what, why, when and where.  This is relevant to direct patient care and within commissioning services. Good communication results in positive collaboration and excellent holistic co-ordinated care. </a:t>
            </a:r>
          </a:p>
        </p:txBody>
      </p:sp>
      <p:sp>
        <p:nvSpPr>
          <p:cNvPr id="19" name="TextBox 18">
            <a:extLst>
              <a:ext uri="{FF2B5EF4-FFF2-40B4-BE49-F238E27FC236}">
                <a16:creationId xmlns:a16="http://schemas.microsoft.com/office/drawing/2014/main" id="{E6644F39-0FF2-533F-38C6-9300CE2C938D}"/>
              </a:ext>
            </a:extLst>
          </p:cNvPr>
          <p:cNvSpPr txBox="1"/>
          <p:nvPr/>
        </p:nvSpPr>
        <p:spPr>
          <a:xfrm>
            <a:off x="377813" y="2527829"/>
            <a:ext cx="5192198" cy="3785652"/>
          </a:xfrm>
          <a:prstGeom prst="rect">
            <a:avLst/>
          </a:prstGeom>
          <a:solidFill>
            <a:schemeClr val="tx2">
              <a:lumMod val="20000"/>
              <a:lumOff val="80000"/>
            </a:schemeClr>
          </a:solidFill>
          <a:ln w="28575">
            <a:solidFill>
              <a:schemeClr val="tx1"/>
            </a:solidFill>
          </a:ln>
        </p:spPr>
        <p:txBody>
          <a:bodyPr wrap="square" rtlCol="0">
            <a:spAutoFit/>
          </a:bodyPr>
          <a:lstStyle/>
          <a:p>
            <a:pPr algn="just"/>
            <a:r>
              <a:rPr lang="en-GB" sz="1600" b="1" dirty="0">
                <a:latin typeface="Arial" panose="020B0604020202020204" pitchFamily="34" charset="0"/>
                <a:cs typeface="Arial" panose="020B0604020202020204" pitchFamily="34" charset="0"/>
              </a:rPr>
              <a:t>END OF LIFE - ADVANCE CARE PLANNING</a:t>
            </a:r>
          </a:p>
          <a:p>
            <a:pPr algn="just"/>
            <a:r>
              <a:rPr lang="en-GB" sz="1600" dirty="0">
                <a:latin typeface="Arial" panose="020B0604020202020204" pitchFamily="34" charset="0"/>
                <a:cs typeface="Arial" panose="020B0604020202020204" pitchFamily="34" charset="0"/>
              </a:rPr>
              <a:t>An Advance Care Plan can guide family, carers, and healthcare professionals at a time when an individual may be too sick to make or communicate decisions. This needs to be handled sensitively and clearly communicated to those involved – what it means and why. It can help to convey a person’s wishes for later in life.</a:t>
            </a:r>
          </a:p>
          <a:p>
            <a:pPr algn="just"/>
            <a:r>
              <a:rPr lang="en-GB" sz="1600" dirty="0">
                <a:latin typeface="Arial" panose="020B0604020202020204" pitchFamily="34" charset="0"/>
                <a:cs typeface="Arial" panose="020B0604020202020204" pitchFamily="34" charset="0"/>
              </a:rPr>
              <a:t>In some cases, we have seen this left too late, e.g. 6 hours prior to death. The ReSPECT process creates personalised recommendations for a person’s clinical care and treatment in a future emergency in which they are unable to make or express choices. It is also important to ensure they are reviewed when circumstances change.</a:t>
            </a:r>
          </a:p>
        </p:txBody>
      </p:sp>
      <p:pic>
        <p:nvPicPr>
          <p:cNvPr id="24" name="Picture 23" descr="A red stamp with a circle and text&#10;&#10;Description automatically generated">
            <a:extLst>
              <a:ext uri="{FF2B5EF4-FFF2-40B4-BE49-F238E27FC236}">
                <a16:creationId xmlns:a16="http://schemas.microsoft.com/office/drawing/2014/main" id="{8AAF8089-2709-D989-62F5-496890F9D2D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11000" y="803596"/>
            <a:ext cx="2286000" cy="1216968"/>
          </a:xfrm>
          <a:prstGeom prst="rect">
            <a:avLst/>
          </a:prstGeom>
        </p:spPr>
      </p:pic>
      <p:sp>
        <p:nvSpPr>
          <p:cNvPr id="14" name="TextBox 13">
            <a:extLst>
              <a:ext uri="{FF2B5EF4-FFF2-40B4-BE49-F238E27FC236}">
                <a16:creationId xmlns:a16="http://schemas.microsoft.com/office/drawing/2014/main" id="{7944F69F-91A5-E62F-91AF-72195BAE0BB9}"/>
              </a:ext>
            </a:extLst>
          </p:cNvPr>
          <p:cNvSpPr txBox="1"/>
          <p:nvPr/>
        </p:nvSpPr>
        <p:spPr>
          <a:xfrm>
            <a:off x="11019043" y="2405284"/>
            <a:ext cx="6829980" cy="2062103"/>
          </a:xfrm>
          <a:prstGeom prst="rect">
            <a:avLst/>
          </a:prstGeom>
          <a:solidFill>
            <a:schemeClr val="bg2">
              <a:lumMod val="90000"/>
            </a:schemeClr>
          </a:solidFill>
          <a:ln w="28575">
            <a:solidFill>
              <a:schemeClr val="tx1"/>
            </a:solidFill>
          </a:ln>
        </p:spPr>
        <p:txBody>
          <a:bodyPr wrap="square" rtlCol="0">
            <a:spAutoFit/>
          </a:bodyPr>
          <a:lstStyle/>
          <a:p>
            <a:pPr algn="just"/>
            <a:r>
              <a:rPr lang="en-GB" sz="1600" b="1" dirty="0">
                <a:latin typeface="Arial" panose="020B0604020202020204" pitchFamily="34" charset="0"/>
                <a:cs typeface="Arial" panose="020B0604020202020204" pitchFamily="34" charset="0"/>
              </a:rPr>
              <a:t>CHOKING AWARENESS</a:t>
            </a:r>
          </a:p>
          <a:p>
            <a:pPr algn="just"/>
            <a:r>
              <a:rPr lang="en-GB" sz="1600" dirty="0">
                <a:latin typeface="Arial" panose="020B0604020202020204" pitchFamily="34" charset="0"/>
                <a:cs typeface="Arial" panose="020B0604020202020204" pitchFamily="34" charset="0"/>
              </a:rPr>
              <a:t>SALT referrals / assessments are completed for dysphagia and choking when signs are noted. Training is provided regularly to carers / families to promote awareness and what the risk factors are. Within this, silent choking needs to be highlighted and how this can be managed. There can often be no outward signs and therefore a risk of death. Supported living accommodations should also have a level of knowledge to support management of this.</a:t>
            </a:r>
          </a:p>
        </p:txBody>
      </p:sp>
      <p:sp>
        <p:nvSpPr>
          <p:cNvPr id="12" name="TextBox 11">
            <a:extLst>
              <a:ext uri="{FF2B5EF4-FFF2-40B4-BE49-F238E27FC236}">
                <a16:creationId xmlns:a16="http://schemas.microsoft.com/office/drawing/2014/main" id="{7500722C-B1BA-23D5-875E-1D5BBB328337}"/>
              </a:ext>
            </a:extLst>
          </p:cNvPr>
          <p:cNvSpPr txBox="1"/>
          <p:nvPr/>
        </p:nvSpPr>
        <p:spPr>
          <a:xfrm>
            <a:off x="11262688" y="4607984"/>
            <a:ext cx="6077731" cy="2800767"/>
          </a:xfrm>
          <a:prstGeom prst="rect">
            <a:avLst/>
          </a:prstGeom>
          <a:solidFill>
            <a:srgbClr val="FFFF99"/>
          </a:solidFill>
          <a:ln w="28575">
            <a:solidFill>
              <a:schemeClr val="tx1"/>
            </a:solidFill>
          </a:ln>
        </p:spPr>
        <p:txBody>
          <a:bodyPr wrap="square" rtlCol="0">
            <a:spAutoFit/>
          </a:bodyPr>
          <a:lstStyle/>
          <a:p>
            <a:pPr algn="just"/>
            <a:r>
              <a:rPr lang="en-GB" sz="1600" b="1" dirty="0">
                <a:latin typeface="Arial" panose="020B0604020202020204" pitchFamily="34" charset="0"/>
                <a:cs typeface="Arial" panose="020B0604020202020204" pitchFamily="34" charset="0"/>
              </a:rPr>
              <a:t>MENTAL HEALTH AND CAPACITY</a:t>
            </a:r>
          </a:p>
          <a:p>
            <a:pPr algn="just"/>
            <a:r>
              <a:rPr lang="en-GB" sz="1600" dirty="0">
                <a:latin typeface="Arial" panose="020B0604020202020204" pitchFamily="34" charset="0"/>
                <a:cs typeface="Arial" panose="020B0604020202020204" pitchFamily="34" charset="0"/>
              </a:rPr>
              <a:t>A</a:t>
            </a:r>
            <a:r>
              <a:rPr lang="en-GB" sz="1600" dirty="0">
                <a:solidFill>
                  <a:schemeClr val="tx1"/>
                </a:solidFill>
                <a:latin typeface="Arial" panose="020B0604020202020204" pitchFamily="34" charset="0"/>
                <a:cs typeface="Arial" panose="020B0604020202020204" pitchFamily="34" charset="0"/>
              </a:rPr>
              <a:t>n individual’s capacity should b</a:t>
            </a:r>
            <a:r>
              <a:rPr lang="en-GB" sz="1600" b="1" dirty="0">
                <a:solidFill>
                  <a:schemeClr val="tx1"/>
                </a:solidFill>
                <a:latin typeface="Arial" panose="020B0604020202020204" pitchFamily="34" charset="0"/>
                <a:cs typeface="Arial" panose="020B0604020202020204" pitchFamily="34" charset="0"/>
              </a:rPr>
              <a:t>e assessed on a decision-by-decision </a:t>
            </a:r>
            <a:r>
              <a:rPr lang="en-GB" sz="1600" dirty="0">
                <a:solidFill>
                  <a:schemeClr val="tx1"/>
                </a:solidFill>
                <a:latin typeface="Arial" panose="020B0604020202020204" pitchFamily="34" charset="0"/>
                <a:cs typeface="Arial" panose="020B0604020202020204" pitchFamily="34" charset="0"/>
              </a:rPr>
              <a:t>basis, beginning from an assumption that the person has capacity. </a:t>
            </a:r>
          </a:p>
          <a:p>
            <a:pPr algn="just"/>
            <a:r>
              <a:rPr lang="en-GB" sz="1600" dirty="0">
                <a:latin typeface="Arial" panose="020B0604020202020204" pitchFamily="34" charset="0"/>
                <a:cs typeface="Arial" panose="020B0604020202020204" pitchFamily="34" charset="0"/>
              </a:rPr>
              <a:t>This is an essential part of ensuring the right care is provided at the right time and place. </a:t>
            </a:r>
          </a:p>
          <a:p>
            <a:pPr algn="just"/>
            <a:r>
              <a:rPr lang="en-GB" sz="1600" dirty="0">
                <a:latin typeface="Arial" panose="020B0604020202020204" pitchFamily="34" charset="0"/>
                <a:cs typeface="Arial" panose="020B0604020202020204" pitchFamily="34" charset="0"/>
              </a:rPr>
              <a:t>Please ensure appropriate language is used, and that it is clearly documented, timed and dated, and shared so that all health professionals are aware. We have seen cases where no MCA was completed whilst a person was being cared for at home by family.</a:t>
            </a:r>
          </a:p>
        </p:txBody>
      </p:sp>
    </p:spTree>
    <p:extLst>
      <p:ext uri="{BB962C8B-B14F-4D97-AF65-F5344CB8AC3E}">
        <p14:creationId xmlns:p14="http://schemas.microsoft.com/office/powerpoint/2010/main" val="856826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We’re doing a lot of good things too. Here is some good practice picked up by our reviews…</a:t>
            </a:r>
          </a:p>
        </p:txBody>
      </p:sp>
      <p:sp>
        <p:nvSpPr>
          <p:cNvPr id="14" name="Speech Bubble: Rectangle with Corners Rounded 13">
            <a:extLst>
              <a:ext uri="{FF2B5EF4-FFF2-40B4-BE49-F238E27FC236}">
                <a16:creationId xmlns:a16="http://schemas.microsoft.com/office/drawing/2014/main" id="{EDCDB381-95B3-3E12-B177-642471C7F740}"/>
              </a:ext>
            </a:extLst>
          </p:cNvPr>
          <p:cNvSpPr/>
          <p:nvPr/>
        </p:nvSpPr>
        <p:spPr>
          <a:xfrm>
            <a:off x="12541336" y="2554803"/>
            <a:ext cx="5105400" cy="2033954"/>
          </a:xfrm>
          <a:prstGeom prst="wedgeRoundRectCallout">
            <a:avLst/>
          </a:prstGeom>
          <a:solidFill>
            <a:srgbClr val="CCFF3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Praise was given to the wider professional network who showed consistent support and an approach that was culturally sensitive and competent, allowing the family to access support as required</a:t>
            </a:r>
            <a:endParaRPr lang="en-GB" sz="2000" b="1" i="1" dirty="0">
              <a:solidFill>
                <a:schemeClr val="tx1"/>
              </a:solidFill>
              <a:latin typeface="Arial" panose="020B0604020202020204" pitchFamily="34" charset="0"/>
              <a:cs typeface="Arial" panose="020B0604020202020204" pitchFamily="34" charset="0"/>
            </a:endParaRPr>
          </a:p>
        </p:txBody>
      </p:sp>
      <p:sp>
        <p:nvSpPr>
          <p:cNvPr id="20" name="Speech Bubble: Rectangle with Corners Rounded 19">
            <a:extLst>
              <a:ext uri="{FF2B5EF4-FFF2-40B4-BE49-F238E27FC236}">
                <a16:creationId xmlns:a16="http://schemas.microsoft.com/office/drawing/2014/main" id="{BE883D65-1367-D9B0-5208-54F3926379C3}"/>
              </a:ext>
            </a:extLst>
          </p:cNvPr>
          <p:cNvSpPr/>
          <p:nvPr/>
        </p:nvSpPr>
        <p:spPr>
          <a:xfrm rot="21216750">
            <a:off x="277998" y="2986309"/>
            <a:ext cx="5638801" cy="1640161"/>
          </a:xfrm>
          <a:prstGeom prst="wedgeRoundRectCallout">
            <a:avLst/>
          </a:prstGeom>
          <a:solidFill>
            <a:srgbClr val="29C4E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Good communication reported amongst the supported living environment and all services involved with patient care</a:t>
            </a:r>
            <a:endParaRPr lang="en-GB" sz="2000" b="1" i="1" dirty="0">
              <a:solidFill>
                <a:schemeClr val="tx1"/>
              </a:solidFill>
              <a:latin typeface="Arial" panose="020B0604020202020204" pitchFamily="34" charset="0"/>
              <a:cs typeface="Arial" panose="020B0604020202020204" pitchFamily="34" charset="0"/>
            </a:endParaRPr>
          </a:p>
        </p:txBody>
      </p:sp>
      <p:pic>
        <p:nvPicPr>
          <p:cNvPr id="24" name="Picture 23" descr="A green thumb up symbol&#10;&#10;Description automatically generated">
            <a:extLst>
              <a:ext uri="{FF2B5EF4-FFF2-40B4-BE49-F238E27FC236}">
                <a16:creationId xmlns:a16="http://schemas.microsoft.com/office/drawing/2014/main" id="{274ED293-7150-A328-11F5-8075E482F5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5358" y="3879248"/>
            <a:ext cx="3685264" cy="3477868"/>
          </a:xfrm>
          <a:prstGeom prst="rect">
            <a:avLst/>
          </a:prstGeom>
        </p:spPr>
      </p:pic>
      <p:sp>
        <p:nvSpPr>
          <p:cNvPr id="2" name="Speech Bubble: Rectangle with Corners Rounded 1">
            <a:extLst>
              <a:ext uri="{FF2B5EF4-FFF2-40B4-BE49-F238E27FC236}">
                <a16:creationId xmlns:a16="http://schemas.microsoft.com/office/drawing/2014/main" id="{03234A17-EE1E-5BA5-BD74-F6957D40BE2D}"/>
              </a:ext>
            </a:extLst>
          </p:cNvPr>
          <p:cNvSpPr/>
          <p:nvPr/>
        </p:nvSpPr>
        <p:spPr>
          <a:xfrm>
            <a:off x="9677399" y="7683749"/>
            <a:ext cx="5638801" cy="1092277"/>
          </a:xfrm>
          <a:prstGeom prst="wedgeRoundRectCallou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Regular support from Frimley Park Hospital LD Liaison Nurses during admission</a:t>
            </a:r>
            <a:endParaRPr lang="en-GB" sz="2000" b="1" i="1" dirty="0">
              <a:solidFill>
                <a:schemeClr val="tx1"/>
              </a:solidFill>
              <a:latin typeface="Arial" panose="020B0604020202020204" pitchFamily="34" charset="0"/>
              <a:cs typeface="Arial" panose="020B0604020202020204" pitchFamily="34" charset="0"/>
            </a:endParaRPr>
          </a:p>
        </p:txBody>
      </p:sp>
      <p:sp>
        <p:nvSpPr>
          <p:cNvPr id="3" name="Speech Bubble: Rectangle with Corners Rounded 2">
            <a:extLst>
              <a:ext uri="{FF2B5EF4-FFF2-40B4-BE49-F238E27FC236}">
                <a16:creationId xmlns:a16="http://schemas.microsoft.com/office/drawing/2014/main" id="{B2BE6E8E-1BC3-7D6C-5766-7502E853FE14}"/>
              </a:ext>
            </a:extLst>
          </p:cNvPr>
          <p:cNvSpPr/>
          <p:nvPr/>
        </p:nvSpPr>
        <p:spPr>
          <a:xfrm>
            <a:off x="2057400" y="7494162"/>
            <a:ext cx="5638801" cy="1496601"/>
          </a:xfrm>
          <a:prstGeom prst="wedgeRoundRectCallou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SALT referral completed following observations of possible choke / cough post eating and drinking</a:t>
            </a:r>
            <a:endParaRPr lang="en-GB" sz="2000" b="1" i="1" dirty="0">
              <a:solidFill>
                <a:schemeClr val="tx1"/>
              </a:solidFill>
              <a:latin typeface="Arial" panose="020B0604020202020204" pitchFamily="34" charset="0"/>
              <a:cs typeface="Arial" panose="020B0604020202020204" pitchFamily="34" charset="0"/>
            </a:endParaRPr>
          </a:p>
        </p:txBody>
      </p:sp>
      <p:sp>
        <p:nvSpPr>
          <p:cNvPr id="12" name="Speech Bubble: Rectangle with Corners Rounded 11">
            <a:extLst>
              <a:ext uri="{FF2B5EF4-FFF2-40B4-BE49-F238E27FC236}">
                <a16:creationId xmlns:a16="http://schemas.microsoft.com/office/drawing/2014/main" id="{902C0B67-37C5-7663-509A-47575367802A}"/>
              </a:ext>
            </a:extLst>
          </p:cNvPr>
          <p:cNvSpPr/>
          <p:nvPr/>
        </p:nvSpPr>
        <p:spPr>
          <a:xfrm rot="275944">
            <a:off x="11905596" y="5454633"/>
            <a:ext cx="5638801" cy="1668223"/>
          </a:xfrm>
          <a:prstGeom prst="wedgeRoundRectCallou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GP provided Flu vaccine at Annual Health Check (AHC) due to dosage being missed whilst an inpatient</a:t>
            </a:r>
            <a:endParaRPr lang="en-GB" sz="2000" b="1" i="1" dirty="0">
              <a:solidFill>
                <a:schemeClr val="tx1"/>
              </a:solidFill>
              <a:latin typeface="Arial" panose="020B0604020202020204" pitchFamily="34" charset="0"/>
              <a:cs typeface="Arial" panose="020B0604020202020204" pitchFamily="34" charset="0"/>
            </a:endParaRPr>
          </a:p>
        </p:txBody>
      </p:sp>
      <p:sp>
        <p:nvSpPr>
          <p:cNvPr id="13" name="Speech Bubble: Rectangle with Corners Rounded 12">
            <a:extLst>
              <a:ext uri="{FF2B5EF4-FFF2-40B4-BE49-F238E27FC236}">
                <a16:creationId xmlns:a16="http://schemas.microsoft.com/office/drawing/2014/main" id="{1C4678B6-DD9D-1356-5338-70E7133719D2}"/>
              </a:ext>
            </a:extLst>
          </p:cNvPr>
          <p:cNvSpPr/>
          <p:nvPr/>
        </p:nvSpPr>
        <p:spPr>
          <a:xfrm rot="21216750">
            <a:off x="1159902" y="5205266"/>
            <a:ext cx="5638801" cy="1496601"/>
          </a:xfrm>
          <a:prstGeom prst="wedgeRoundRectCallou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Holistic, consistent and thorough care provided by GP and GP practice staff</a:t>
            </a:r>
            <a:endParaRPr lang="en-GB" sz="2000" b="1" i="1" dirty="0">
              <a:solidFill>
                <a:schemeClr val="tx1"/>
              </a:solidFill>
              <a:latin typeface="Arial" panose="020B0604020202020204" pitchFamily="34" charset="0"/>
              <a:cs typeface="Arial" panose="020B0604020202020204" pitchFamily="34" charset="0"/>
            </a:endParaRPr>
          </a:p>
        </p:txBody>
      </p:sp>
      <p:sp>
        <p:nvSpPr>
          <p:cNvPr id="15" name="Speech Bubble: Rectangle with Corners Rounded 14">
            <a:extLst>
              <a:ext uri="{FF2B5EF4-FFF2-40B4-BE49-F238E27FC236}">
                <a16:creationId xmlns:a16="http://schemas.microsoft.com/office/drawing/2014/main" id="{B5BC1B4C-AB7B-FEF4-0C2B-D901BF262BDE}"/>
              </a:ext>
            </a:extLst>
          </p:cNvPr>
          <p:cNvSpPr/>
          <p:nvPr/>
        </p:nvSpPr>
        <p:spPr>
          <a:xfrm>
            <a:off x="6381749" y="2453175"/>
            <a:ext cx="5638801" cy="1092277"/>
          </a:xfrm>
          <a:prstGeom prst="wedgeRoundRectCallou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Good overall monitoring of individuals’ health</a:t>
            </a:r>
            <a:endParaRPr lang="en-GB" sz="2000" b="1" i="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6317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2560FE3F-DA2A-CD9E-4655-D854CB1DDDD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E82F2FC2-38AD-4EBA-2510-0C66387FC1DD}"/>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009A5ABF-F26A-BB48-1F76-94B730751921}"/>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5" name="TextBox 4">
            <a:extLst>
              <a:ext uri="{FF2B5EF4-FFF2-40B4-BE49-F238E27FC236}">
                <a16:creationId xmlns:a16="http://schemas.microsoft.com/office/drawing/2014/main" id="{7F351827-8F6C-8556-AA82-244B6B613238}"/>
              </a:ext>
            </a:extLst>
          </p:cNvPr>
          <p:cNvSpPr txBox="1"/>
          <p:nvPr/>
        </p:nvSpPr>
        <p:spPr>
          <a:xfrm>
            <a:off x="1371600" y="672854"/>
            <a:ext cx="6151043" cy="461665"/>
          </a:xfrm>
          <a:prstGeom prst="rect">
            <a:avLst/>
          </a:prstGeom>
          <a:noFill/>
        </p:spPr>
        <p:txBody>
          <a:bodyPr wrap="none" rtlCol="0">
            <a:spAutoFit/>
          </a:bodyPr>
          <a:lstStyle/>
          <a:p>
            <a:r>
              <a:rPr lang="en-GB" sz="2400" b="1" dirty="0">
                <a:latin typeface="Arial" panose="020B0604020202020204" pitchFamily="34" charset="0"/>
                <a:cs typeface="Arial" panose="020B0604020202020204" pitchFamily="34" charset="0"/>
              </a:rPr>
              <a:t>Further resources and training available:</a:t>
            </a:r>
            <a:endParaRPr lang="en-GB" sz="2400" b="1" dirty="0">
              <a:highlight>
                <a:srgbClr val="FFFF00"/>
              </a:highlight>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43C2403-9490-7343-BEE5-8C1A80F0345B}"/>
              </a:ext>
            </a:extLst>
          </p:cNvPr>
          <p:cNvSpPr txBox="1"/>
          <p:nvPr/>
        </p:nvSpPr>
        <p:spPr>
          <a:xfrm>
            <a:off x="1371600" y="1714500"/>
            <a:ext cx="15011400" cy="7848302"/>
          </a:xfrm>
          <a:prstGeom prst="rect">
            <a:avLst/>
          </a:prstGeom>
          <a:noFill/>
        </p:spPr>
        <p:txBody>
          <a:bodyPr wrap="square" rtlCol="0">
            <a:spAutoFit/>
          </a:bodyPr>
          <a:lstStyle/>
          <a:p>
            <a:pPr algn="just" fontAlgn="ctr"/>
            <a:r>
              <a:rPr lang="en-GB" b="1" dirty="0">
                <a:solidFill>
                  <a:srgbClr val="030303"/>
                </a:solidFill>
                <a:effectLst/>
                <a:latin typeface="Arial" panose="020B0604020202020204" pitchFamily="34" charset="0"/>
                <a:ea typeface="Calibri" panose="020F0502020204030204" pitchFamily="34" charset="0"/>
                <a:cs typeface="Arial" panose="020B0604020202020204" pitchFamily="34" charset="0"/>
              </a:rPr>
              <a:t>Bespoke, local and Small – Small Supports for people with complicated lives and support needs</a:t>
            </a:r>
          </a:p>
          <a:p>
            <a:pPr marL="342900" indent="-342900" algn="just" fontAlgn="ctr">
              <a:buFont typeface="Arial" panose="020B0604020202020204" pitchFamily="34" charset="0"/>
              <a:buChar char="•"/>
            </a:pP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National Development team for Inclusion (</a:t>
            </a:r>
            <a:r>
              <a:rPr lang="en-GB" dirty="0" err="1">
                <a:solidFill>
                  <a:srgbClr val="030303"/>
                </a:solidFill>
                <a:effectLst/>
                <a:latin typeface="Arial" panose="020B0604020202020204" pitchFamily="34" charset="0"/>
                <a:ea typeface="Calibri" panose="020F0502020204030204" pitchFamily="34" charset="0"/>
                <a:cs typeface="Arial" panose="020B0604020202020204" pitchFamily="34" charset="0"/>
              </a:rPr>
              <a:t>NDTi</a:t>
            </a: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 are pleased to launch a new monthly programme of online events for 2024; people involved in the programme and the day-to-day delivery of support to</a:t>
            </a:r>
            <a:r>
              <a:rPr lang="en-GB" b="1" dirty="0">
                <a:solidFill>
                  <a:srgbClr val="030303"/>
                </a:solidFill>
                <a:effectLst/>
                <a:latin typeface="Arial" panose="020B0604020202020204" pitchFamily="34" charset="0"/>
                <a:ea typeface="Calibri" panose="020F0502020204030204" pitchFamily="34" charset="0"/>
                <a:cs typeface="Arial" panose="020B0604020202020204" pitchFamily="34" charset="0"/>
              </a:rPr>
              <a:t> </a:t>
            </a: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people will be sharing their thoughts, words and much learning over the coming months. </a:t>
            </a:r>
            <a:endParaRPr lang="en-GB" b="1" dirty="0">
              <a:solidFill>
                <a:srgbClr val="030303"/>
              </a:solidFill>
              <a:effectLst/>
              <a:latin typeface="Arial" panose="020B0604020202020204" pitchFamily="34" charset="0"/>
              <a:ea typeface="Calibri" panose="020F0502020204030204" pitchFamily="34" charset="0"/>
              <a:cs typeface="Arial" panose="020B0604020202020204" pitchFamily="34" charset="0"/>
            </a:endParaRPr>
          </a:p>
          <a:p>
            <a:pPr marL="342900" indent="-342900" algn="just" fontAlgn="ctr">
              <a:buFont typeface="Arial" panose="020B0604020202020204" pitchFamily="34" charset="0"/>
              <a:buChar char="•"/>
            </a:pP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These events will mostly be on the last Thursday of the month between 12 and 1pm, so please come along, bring your lunch and spend an hour learning more about the work of Small Supports Organisations and the </a:t>
            </a:r>
            <a:r>
              <a:rPr lang="en-GB" dirty="0" err="1">
                <a:solidFill>
                  <a:srgbClr val="030303"/>
                </a:solidFill>
                <a:effectLst/>
                <a:latin typeface="Arial" panose="020B0604020202020204" pitchFamily="34" charset="0"/>
                <a:ea typeface="Calibri" panose="020F0502020204030204" pitchFamily="34" charset="0"/>
                <a:cs typeface="Arial" panose="020B0604020202020204" pitchFamily="34" charset="0"/>
              </a:rPr>
              <a:t>NDTi</a:t>
            </a: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 programme. </a:t>
            </a:r>
            <a:endParaRPr lang="en-GB"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fontAlgn="ctr">
              <a:buFont typeface="Arial" panose="020B0604020202020204" pitchFamily="34" charset="0"/>
              <a:buChar char="•"/>
            </a:pP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The link to the page with more details and registration links is </a:t>
            </a:r>
            <a:r>
              <a:rPr lang="en-GB" u="sng" dirty="0">
                <a:solidFill>
                  <a:srgbClr val="005EB8"/>
                </a:solidFill>
                <a:effectLst/>
                <a:latin typeface="Arial" panose="020B0604020202020204" pitchFamily="34" charset="0"/>
                <a:ea typeface="Calibri" panose="020F0502020204030204" pitchFamily="34" charset="0"/>
                <a:cs typeface="Arial" panose="020B0604020202020204" pitchFamily="34" charset="0"/>
                <a:hlinkClick r:id="rId4"/>
              </a:rPr>
              <a:t>here</a:t>
            </a: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a:t>
            </a:r>
            <a:endParaRPr lang="en-GB"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fontAlgn="ctr">
              <a:buFont typeface="Arial" panose="020B0604020202020204" pitchFamily="34" charset="0"/>
              <a:buChar char="•"/>
            </a:pP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For more information, please email Nic Crosby – </a:t>
            </a:r>
            <a:r>
              <a:rPr lang="en-GB" u="sng" dirty="0">
                <a:solidFill>
                  <a:srgbClr val="005EB8"/>
                </a:solidFill>
                <a:effectLst/>
                <a:latin typeface="Arial" panose="020B0604020202020204" pitchFamily="34" charset="0"/>
                <a:ea typeface="Calibri" panose="020F0502020204030204" pitchFamily="34" charset="0"/>
                <a:cs typeface="Arial" panose="020B0604020202020204" pitchFamily="34" charset="0"/>
                <a:hlinkClick r:id="rId5"/>
              </a:rPr>
              <a:t>nic.crosby@ndti.org.uk</a:t>
            </a: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a:t>
            </a:r>
          </a:p>
          <a:p>
            <a:pPr algn="just" fontAlgn="ctr"/>
            <a:endParaRPr lang="en-GB" dirty="0">
              <a:solidFill>
                <a:srgbClr val="030303"/>
              </a:solidFill>
              <a:latin typeface="Arial" panose="020B0604020202020204" pitchFamily="34" charset="0"/>
              <a:ea typeface="Calibri" panose="020F0502020204030204" pitchFamily="34" charset="0"/>
              <a:cs typeface="Arial" panose="020B0604020202020204" pitchFamily="34" charset="0"/>
            </a:endParaRPr>
          </a:p>
          <a:p>
            <a:pPr algn="just" fontAlgn="ctr"/>
            <a:r>
              <a:rPr lang="en-GB" b="1" dirty="0">
                <a:solidFill>
                  <a:srgbClr val="030303"/>
                </a:solidFill>
                <a:effectLst/>
                <a:latin typeface="Arial" panose="020B0604020202020204" pitchFamily="34" charset="0"/>
                <a:ea typeface="Calibri" panose="020F0502020204030204" pitchFamily="34" charset="0"/>
                <a:cs typeface="Arial" panose="020B0604020202020204" pitchFamily="34" charset="0"/>
              </a:rPr>
              <a:t>Reasonable Adjustments Digital Flag: Health and social care staff training now available</a:t>
            </a:r>
            <a:endParaRPr lang="en-GB"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fontAlgn="ctr">
              <a:buFont typeface="Arial" panose="020B0604020202020204" pitchFamily="34" charset="0"/>
              <a:buChar char="•"/>
            </a:pP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Staff training for the Reasonable Adjustment Digital Flag is now available on the </a:t>
            </a:r>
            <a:r>
              <a:rPr lang="en-GB" u="sng" dirty="0">
                <a:solidFill>
                  <a:srgbClr val="005EB8"/>
                </a:solidFill>
                <a:effectLst/>
                <a:latin typeface="Arial" panose="020B0604020202020204" pitchFamily="34" charset="0"/>
                <a:ea typeface="Calibri" panose="020F0502020204030204" pitchFamily="34" charset="0"/>
                <a:cs typeface="Arial" panose="020B0604020202020204" pitchFamily="34" charset="0"/>
                <a:hlinkClick r:id="rId6"/>
              </a:rPr>
              <a:t>eLearning for healthcare website</a:t>
            </a: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 This training is available to all health and social care staff and support organisations to meet their obligations under the </a:t>
            </a:r>
            <a:r>
              <a:rPr lang="en-GB" u="sng" dirty="0">
                <a:solidFill>
                  <a:srgbClr val="005EB8"/>
                </a:solidFill>
                <a:effectLst/>
                <a:latin typeface="Arial" panose="020B0604020202020204" pitchFamily="34" charset="0"/>
                <a:ea typeface="Calibri" panose="020F0502020204030204" pitchFamily="34" charset="0"/>
                <a:cs typeface="Arial" panose="020B0604020202020204" pitchFamily="34" charset="0"/>
                <a:hlinkClick r:id="rId7"/>
              </a:rPr>
              <a:t>Reasonable Adjustment Digital Flag Information Standard</a:t>
            </a: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 Under this Standard, organisations must provide training as mandated within the Health and Social Care Act (2012). </a:t>
            </a:r>
            <a:endParaRPr lang="en-GB"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fontAlgn="ctr">
              <a:buFont typeface="Arial" panose="020B0604020202020204" pitchFamily="34" charset="0"/>
              <a:buChar char="•"/>
            </a:pP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The training has been developed with subject matter expertise and has been thoroughly tested across a range of clinical and administrative professions. The training will support staff working across health and social care to be able to provide the right care and treatment by making sure that the reasonable adjustment needs for disabled people are supported.    </a:t>
            </a:r>
            <a:endParaRPr lang="en-GB"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fontAlgn="ctr">
              <a:buFont typeface="Arial" panose="020B0604020202020204" pitchFamily="34" charset="0"/>
              <a:buChar char="•"/>
            </a:pPr>
            <a:r>
              <a:rPr lang="en-GB" dirty="0">
                <a:solidFill>
                  <a:srgbClr val="030303"/>
                </a:solidFill>
                <a:effectLst/>
                <a:latin typeface="Arial" panose="020B0604020202020204" pitchFamily="34" charset="0"/>
                <a:ea typeface="Calibri" panose="020F0502020204030204" pitchFamily="34" charset="0"/>
                <a:cs typeface="Arial" panose="020B0604020202020204" pitchFamily="34" charset="0"/>
              </a:rPr>
              <a:t>This is a single, short module covering the background, what reasonable adjustments are and the 6-step process to identify people with a disability or impairment (including autistic people and people with a learning disability) and their reasonable adjustment needs, to make access to care fair.  </a:t>
            </a:r>
          </a:p>
          <a:p>
            <a:pPr algn="just" fontAlgn="ctr"/>
            <a:endParaRPr lang="en-GB" dirty="0">
              <a:solidFill>
                <a:srgbClr val="030303"/>
              </a:solidFill>
              <a:latin typeface="Arial" panose="020B0604020202020204" pitchFamily="34" charset="0"/>
              <a:ea typeface="Calibri" panose="020F0502020204030204" pitchFamily="34" charset="0"/>
              <a:cs typeface="Arial" panose="020B0604020202020204" pitchFamily="34" charset="0"/>
            </a:endParaRPr>
          </a:p>
          <a:p>
            <a:pPr algn="l" fontAlgn="ctr"/>
            <a:r>
              <a:rPr lang="en-GB" b="1" i="0" dirty="0">
                <a:effectLst/>
                <a:latin typeface="Arial" panose="020B0604020202020204" pitchFamily="34" charset="0"/>
                <a:cs typeface="Arial" panose="020B0604020202020204" pitchFamily="34" charset="0"/>
              </a:rPr>
              <a:t>Maximising the contribution of AHPs in mental health, learning disability and autism settings</a:t>
            </a:r>
            <a:endParaRPr lang="en-GB" b="0" i="0" dirty="0">
              <a:effectLst/>
              <a:latin typeface="Arial" panose="020B0604020202020204" pitchFamily="34" charset="0"/>
              <a:cs typeface="Arial" panose="020B0604020202020204" pitchFamily="34" charset="0"/>
            </a:endParaRPr>
          </a:p>
          <a:p>
            <a:pPr marL="342900" indent="-342900" algn="l" fontAlgn="ctr">
              <a:buFont typeface="Arial" panose="020B0604020202020204" pitchFamily="34" charset="0"/>
              <a:buChar char="•"/>
            </a:pPr>
            <a:r>
              <a:rPr lang="en-GB" b="0" i="0" dirty="0">
                <a:solidFill>
                  <a:srgbClr val="030303"/>
                </a:solidFill>
                <a:effectLst/>
                <a:highlight>
                  <a:srgbClr val="FFFFFF"/>
                </a:highlight>
                <a:latin typeface="Arial" panose="020B0604020202020204" pitchFamily="34" charset="0"/>
                <a:cs typeface="Arial" panose="020B0604020202020204" pitchFamily="34" charset="0"/>
              </a:rPr>
              <a:t>NHS England has produced a </a:t>
            </a:r>
            <a:r>
              <a:rPr lang="en-GB" b="0" i="0" u="sng" dirty="0">
                <a:solidFill>
                  <a:srgbClr val="005EB8"/>
                </a:solidFill>
                <a:effectLst/>
                <a:highlight>
                  <a:srgbClr val="FFFFFF"/>
                </a:highlight>
                <a:latin typeface="Arial" panose="020B0604020202020204" pitchFamily="34" charset="0"/>
                <a:cs typeface="Arial" panose="020B0604020202020204" pitchFamily="34" charset="0"/>
                <a:hlinkClick r:id="rId8"/>
              </a:rPr>
              <a:t>practical toolkit</a:t>
            </a:r>
            <a:r>
              <a:rPr lang="en-GB" b="0" i="0" dirty="0">
                <a:solidFill>
                  <a:srgbClr val="030303"/>
                </a:solidFill>
                <a:effectLst/>
                <a:highlight>
                  <a:srgbClr val="FFFFFF"/>
                </a:highlight>
                <a:latin typeface="Arial" panose="020B0604020202020204" pitchFamily="34" charset="0"/>
                <a:cs typeface="Arial" panose="020B0604020202020204" pitchFamily="34" charset="0"/>
              </a:rPr>
              <a:t> on maximising the contribution of  Allied Health Professionals (AHPs) within mental health, learning disability and autism settings.</a:t>
            </a:r>
          </a:p>
          <a:p>
            <a:pPr marL="342900" indent="-342900" algn="l" fontAlgn="ctr">
              <a:buFont typeface="Arial" panose="020B0604020202020204" pitchFamily="34" charset="0"/>
              <a:buChar char="•"/>
            </a:pPr>
            <a:r>
              <a:rPr lang="en-GB" b="0" i="0" dirty="0">
                <a:solidFill>
                  <a:srgbClr val="030303"/>
                </a:solidFill>
                <a:effectLst/>
                <a:highlight>
                  <a:srgbClr val="FFFFFF"/>
                </a:highlight>
                <a:latin typeface="Arial" panose="020B0604020202020204" pitchFamily="34" charset="0"/>
                <a:cs typeface="Arial" panose="020B0604020202020204" pitchFamily="34" charset="0"/>
              </a:rPr>
              <a:t>The toolkit is intended as a guide for commissioners of mental health, learning disability, and autism services about the opportunities that AHPs present to this workforce. It can be used to support local and regional workforce decision-making. The document gives examples about the services the AHP community offers, and how they can be most efficiently and effectively utilised across primary and secondary care.</a:t>
            </a:r>
            <a:endParaRPr lang="en-GB" dirty="0">
              <a:effectLst/>
              <a:latin typeface="Arial" panose="020B0604020202020204" pitchFamily="34" charset="0"/>
              <a:ea typeface="Calibri" panose="020F0502020204030204" pitchFamily="34" charset="0"/>
              <a:cs typeface="Arial" panose="020B0604020202020204" pitchFamily="34" charset="0"/>
            </a:endParaRPr>
          </a:p>
          <a:p>
            <a:pPr algn="just"/>
            <a:endParaRPr lang="en-GB" dirty="0">
              <a:effectLst/>
              <a:latin typeface="Arial" panose="020B0604020202020204" pitchFamily="34" charset="0"/>
              <a:ea typeface="Calibri" panose="020F0502020204030204" pitchFamily="34" charset="0"/>
              <a:cs typeface="Arial" panose="020B0604020202020204" pitchFamily="34" charset="0"/>
            </a:endParaRPr>
          </a:p>
          <a:p>
            <a:pPr algn="just" fontAlgn="ctr"/>
            <a:endParaRPr lang="en-GB"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17993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2560FE3F-DA2A-CD9E-4655-D854CB1DDDD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E82F2FC2-38AD-4EBA-2510-0C66387FC1DD}"/>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009A5ABF-F26A-BB48-1F76-94B730751921}"/>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5" name="TextBox 4">
            <a:extLst>
              <a:ext uri="{FF2B5EF4-FFF2-40B4-BE49-F238E27FC236}">
                <a16:creationId xmlns:a16="http://schemas.microsoft.com/office/drawing/2014/main" id="{7F351827-8F6C-8556-AA82-244B6B613238}"/>
              </a:ext>
            </a:extLst>
          </p:cNvPr>
          <p:cNvSpPr txBox="1"/>
          <p:nvPr/>
        </p:nvSpPr>
        <p:spPr>
          <a:xfrm>
            <a:off x="1371600" y="672854"/>
            <a:ext cx="6151043" cy="461665"/>
          </a:xfrm>
          <a:prstGeom prst="rect">
            <a:avLst/>
          </a:prstGeom>
          <a:noFill/>
        </p:spPr>
        <p:txBody>
          <a:bodyPr wrap="none" rtlCol="0">
            <a:spAutoFit/>
          </a:bodyPr>
          <a:lstStyle/>
          <a:p>
            <a:r>
              <a:rPr lang="en-GB" sz="2400" b="1" dirty="0">
                <a:latin typeface="Arial" panose="020B0604020202020204" pitchFamily="34" charset="0"/>
                <a:cs typeface="Arial" panose="020B0604020202020204" pitchFamily="34" charset="0"/>
              </a:rPr>
              <a:t>Further resources and training available:</a:t>
            </a:r>
            <a:endParaRPr lang="en-GB" sz="2400" b="1" dirty="0">
              <a:highlight>
                <a:srgbClr val="FFFF00"/>
              </a:highlight>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43C2403-9490-7343-BEE5-8C1A80F0345B}"/>
              </a:ext>
            </a:extLst>
          </p:cNvPr>
          <p:cNvSpPr txBox="1"/>
          <p:nvPr/>
        </p:nvSpPr>
        <p:spPr>
          <a:xfrm>
            <a:off x="1371600" y="1422425"/>
            <a:ext cx="15011400" cy="6740307"/>
          </a:xfrm>
          <a:prstGeom prst="rect">
            <a:avLst/>
          </a:prstGeom>
          <a:noFill/>
        </p:spPr>
        <p:txBody>
          <a:bodyPr wrap="square" rtlCol="0">
            <a:spAutoFit/>
          </a:bodyPr>
          <a:lstStyle/>
          <a:p>
            <a:pPr algn="just" fontAlgn="ctr"/>
            <a:endParaRPr lang="en-GB" dirty="0">
              <a:solidFill>
                <a:srgbClr val="030303"/>
              </a:solidFill>
              <a:latin typeface="Arial" panose="020B0604020202020204" pitchFamily="34" charset="0"/>
              <a:ea typeface="Calibri" panose="020F0502020204030204" pitchFamily="34" charset="0"/>
              <a:cs typeface="Arial" panose="020B0604020202020204" pitchFamily="34" charset="0"/>
            </a:endParaRPr>
          </a:p>
          <a:p>
            <a:pPr algn="l" fontAlgn="ctr"/>
            <a:r>
              <a:rPr lang="en-GB" b="1" i="0" dirty="0">
                <a:effectLst/>
                <a:latin typeface="Arial" panose="020B0604020202020204" pitchFamily="34" charset="0"/>
                <a:cs typeface="Arial" panose="020B0604020202020204" pitchFamily="34" charset="0"/>
              </a:rPr>
              <a:t>National Guidance on Meeting the Needs of Autistic Adults Webinar</a:t>
            </a:r>
            <a:endParaRPr lang="en-GB" b="0" i="0" dirty="0">
              <a:effectLst/>
              <a:latin typeface="Arial" panose="020B0604020202020204" pitchFamily="34" charset="0"/>
              <a:cs typeface="Arial" panose="020B0604020202020204" pitchFamily="34" charset="0"/>
            </a:endParaRPr>
          </a:p>
          <a:p>
            <a:pPr marL="342900" indent="-342900" algn="l" fontAlgn="ctr">
              <a:buFont typeface="Arial" panose="020B0604020202020204" pitchFamily="34" charset="0"/>
              <a:buChar char="•"/>
            </a:pPr>
            <a:r>
              <a:rPr lang="en-GB" b="0" i="0" dirty="0">
                <a:solidFill>
                  <a:srgbClr val="030303"/>
                </a:solidFill>
                <a:effectLst/>
                <a:highlight>
                  <a:srgbClr val="FFFFFF"/>
                </a:highlight>
                <a:latin typeface="Arial" panose="020B0604020202020204" pitchFamily="34" charset="0"/>
                <a:cs typeface="Arial" panose="020B0604020202020204" pitchFamily="34" charset="0"/>
              </a:rPr>
              <a:t>A webinar on </a:t>
            </a:r>
            <a:r>
              <a:rPr lang="en-GB" b="0" i="0" u="sng" dirty="0">
                <a:solidFill>
                  <a:srgbClr val="005EB8"/>
                </a:solidFill>
                <a:effectLst/>
                <a:highlight>
                  <a:srgbClr val="FFFFFF"/>
                </a:highlight>
                <a:latin typeface="Arial" panose="020B0604020202020204" pitchFamily="34" charset="0"/>
                <a:cs typeface="Arial" panose="020B0604020202020204" pitchFamily="34" charset="0"/>
                <a:hlinkClick r:id="rId4"/>
              </a:rPr>
              <a:t>National Guidance</a:t>
            </a:r>
            <a:r>
              <a:rPr lang="en-GB" b="0" i="0" dirty="0">
                <a:solidFill>
                  <a:srgbClr val="030303"/>
                </a:solidFill>
                <a:effectLst/>
                <a:highlight>
                  <a:srgbClr val="FFFFFF"/>
                </a:highlight>
                <a:latin typeface="Arial" panose="020B0604020202020204" pitchFamily="34" charset="0"/>
                <a:cs typeface="Arial" panose="020B0604020202020204" pitchFamily="34" charset="0"/>
              </a:rPr>
              <a:t> for Meeting the Needs of Autistic Adults in Mental Health Services was held in May, and the recording is available on the </a:t>
            </a:r>
            <a:r>
              <a:rPr lang="en-GB" b="0" i="0" u="sng" dirty="0">
                <a:solidFill>
                  <a:srgbClr val="005EB8"/>
                </a:solidFill>
                <a:effectLst/>
                <a:highlight>
                  <a:srgbClr val="FFFFFF"/>
                </a:highlight>
                <a:latin typeface="Arial" panose="020B0604020202020204" pitchFamily="34" charset="0"/>
                <a:cs typeface="Arial" panose="020B0604020202020204" pitchFamily="34" charset="0"/>
                <a:hlinkClick r:id="rId5"/>
              </a:rPr>
              <a:t>FutureNHS platform</a:t>
            </a:r>
            <a:r>
              <a:rPr lang="en-GB" b="0" i="0" dirty="0">
                <a:solidFill>
                  <a:srgbClr val="030303"/>
                </a:solidFill>
                <a:effectLst/>
                <a:highlight>
                  <a:srgbClr val="FFFFFF"/>
                </a:highlight>
                <a:latin typeface="Arial" panose="020B0604020202020204" pitchFamily="34" charset="0"/>
                <a:cs typeface="Arial" panose="020B0604020202020204" pitchFamily="34" charset="0"/>
              </a:rPr>
              <a:t>.</a:t>
            </a:r>
          </a:p>
          <a:p>
            <a:pPr marL="342900" indent="-342900" algn="l" fontAlgn="ctr">
              <a:buFont typeface="Arial" panose="020B0604020202020204" pitchFamily="34" charset="0"/>
              <a:buChar char="•"/>
            </a:pPr>
            <a:r>
              <a:rPr lang="en-GB" b="0" i="0" dirty="0">
                <a:solidFill>
                  <a:srgbClr val="030303"/>
                </a:solidFill>
                <a:effectLst/>
                <a:highlight>
                  <a:srgbClr val="FFFFFF"/>
                </a:highlight>
                <a:latin typeface="Arial" panose="020B0604020202020204" pitchFamily="34" charset="0"/>
                <a:cs typeface="Arial" panose="020B0604020202020204" pitchFamily="34" charset="0"/>
              </a:rPr>
              <a:t>Introduced by Tom Cahill, National Director for Learning Disabilities and Autism, the webinar was aimed at ICB leads and mental health commissioners. The session helped  equip colleagues with an understanding of 10 key principles set out in National Guidance to improve the quality, accessibility and acceptability of care and support for autistic adults to meet their mental health needs, both in the community and in inpatient settings. The webinar also provided an overview of the complementary </a:t>
            </a:r>
            <a:r>
              <a:rPr lang="en-GB" b="0" i="0" u="sng" dirty="0">
                <a:solidFill>
                  <a:srgbClr val="005EB8"/>
                </a:solidFill>
                <a:effectLst/>
                <a:highlight>
                  <a:srgbClr val="FFFFFF"/>
                </a:highlight>
                <a:latin typeface="Arial" panose="020B0604020202020204" pitchFamily="34" charset="0"/>
                <a:cs typeface="Arial" panose="020B0604020202020204" pitchFamily="34" charset="0"/>
                <a:hlinkClick r:id="rId6"/>
              </a:rPr>
              <a:t>national guidance to support integrated care boards to commission acute mental health inpatient services for adults with a learning disability and autistic adults</a:t>
            </a:r>
            <a:r>
              <a:rPr lang="en-GB" b="0" i="0" dirty="0">
                <a:solidFill>
                  <a:srgbClr val="030303"/>
                </a:solidFill>
                <a:effectLst/>
                <a:highlight>
                  <a:srgbClr val="FFFFFF"/>
                </a:highlight>
                <a:latin typeface="Arial" panose="020B0604020202020204" pitchFamily="34" charset="0"/>
                <a:cs typeface="Arial" panose="020B0604020202020204" pitchFamily="34" charset="0"/>
              </a:rPr>
              <a:t>. Those who were unable to attend the live event are encouraged to watch the recording.</a:t>
            </a:r>
          </a:p>
          <a:p>
            <a:pPr algn="just" fontAlgn="ctr"/>
            <a:endParaRPr lang="en-GB" dirty="0">
              <a:solidFill>
                <a:srgbClr val="030303"/>
              </a:solidFill>
              <a:latin typeface="Arial" panose="020B0604020202020204" pitchFamily="34" charset="0"/>
              <a:ea typeface="Calibri" panose="020F0502020204030204" pitchFamily="34" charset="0"/>
              <a:cs typeface="Arial" panose="020B0604020202020204" pitchFamily="34" charset="0"/>
            </a:endParaRPr>
          </a:p>
          <a:p>
            <a:pPr algn="l" fontAlgn="ctr"/>
            <a:r>
              <a:rPr lang="en-GB" b="1" i="0" dirty="0">
                <a:effectLst/>
                <a:latin typeface="Arial" panose="020B0604020202020204" pitchFamily="34" charset="0"/>
                <a:cs typeface="Arial" panose="020B0604020202020204" pitchFamily="34" charset="0"/>
              </a:rPr>
              <a:t>Autism Central: New Podcast and Webinar Series for Professionals, Parents, and Carers</a:t>
            </a:r>
            <a:endParaRPr lang="en-GB" b="0" i="0" dirty="0">
              <a:effectLst/>
              <a:latin typeface="Arial" panose="020B0604020202020204" pitchFamily="34" charset="0"/>
              <a:cs typeface="Arial" panose="020B0604020202020204" pitchFamily="34" charset="0"/>
            </a:endParaRPr>
          </a:p>
          <a:p>
            <a:pPr marL="285750" indent="-285750" algn="l" fontAlgn="ctr">
              <a:buFont typeface="Arial" panose="020B0604020202020204" pitchFamily="34" charset="0"/>
              <a:buChar char="•"/>
            </a:pPr>
            <a:r>
              <a:rPr lang="en-GB" b="0" i="0" dirty="0">
                <a:solidFill>
                  <a:srgbClr val="030303"/>
                </a:solidFill>
                <a:effectLst/>
                <a:highlight>
                  <a:srgbClr val="FFFFFF"/>
                </a:highlight>
                <a:latin typeface="Arial" panose="020B0604020202020204" pitchFamily="34" charset="0"/>
                <a:cs typeface="Arial" panose="020B0604020202020204" pitchFamily="34" charset="0"/>
              </a:rPr>
              <a:t>Autism Central, funded by NHS England, is thrilled to announce the launch of two new educational series designed to support parents and carers of autistic adults, young people and children.</a:t>
            </a:r>
          </a:p>
          <a:p>
            <a:pPr marL="285750" indent="-285750" algn="l" fontAlgn="ctr">
              <a:buFont typeface="Arial" panose="020B0604020202020204" pitchFamily="34" charset="0"/>
              <a:buChar char="•"/>
            </a:pPr>
            <a:r>
              <a:rPr lang="en-GB" b="0" i="0" dirty="0">
                <a:solidFill>
                  <a:srgbClr val="030303"/>
                </a:solidFill>
                <a:effectLst/>
                <a:highlight>
                  <a:srgbClr val="FFFFFF"/>
                </a:highlight>
                <a:latin typeface="Arial" panose="020B0604020202020204" pitchFamily="34" charset="0"/>
                <a:cs typeface="Arial" panose="020B0604020202020204" pitchFamily="34" charset="0"/>
              </a:rPr>
              <a:t>The </a:t>
            </a:r>
            <a:r>
              <a:rPr lang="en-GB" b="0" i="0" u="sng" dirty="0">
                <a:solidFill>
                  <a:srgbClr val="005EB8"/>
                </a:solidFill>
                <a:effectLst/>
                <a:highlight>
                  <a:srgbClr val="FFFFFF"/>
                </a:highlight>
                <a:latin typeface="Arial" panose="020B0604020202020204" pitchFamily="34" charset="0"/>
                <a:cs typeface="Arial" panose="020B0604020202020204" pitchFamily="34" charset="0"/>
                <a:hlinkClick r:id="rId7"/>
              </a:rPr>
              <a:t>podcast series</a:t>
            </a:r>
            <a:r>
              <a:rPr lang="en-GB" b="0" i="0" dirty="0">
                <a:solidFill>
                  <a:srgbClr val="030303"/>
                </a:solidFill>
                <a:effectLst/>
                <a:highlight>
                  <a:srgbClr val="FFFFFF"/>
                </a:highlight>
                <a:latin typeface="Arial" panose="020B0604020202020204" pitchFamily="34" charset="0"/>
                <a:cs typeface="Arial" panose="020B0604020202020204" pitchFamily="34" charset="0"/>
              </a:rPr>
              <a:t>, Sensory Processing Focus, will be hosted by Holly </a:t>
            </a:r>
            <a:r>
              <a:rPr lang="en-GB" b="0" i="0" dirty="0" err="1">
                <a:solidFill>
                  <a:srgbClr val="030303"/>
                </a:solidFill>
                <a:effectLst/>
                <a:highlight>
                  <a:srgbClr val="FFFFFF"/>
                </a:highlight>
                <a:latin typeface="Arial" panose="020B0604020202020204" pitchFamily="34" charset="0"/>
                <a:cs typeface="Arial" panose="020B0604020202020204" pitchFamily="34" charset="0"/>
              </a:rPr>
              <a:t>Sprake</a:t>
            </a:r>
            <a:r>
              <a:rPr lang="en-GB" b="0" i="0" dirty="0">
                <a:solidFill>
                  <a:srgbClr val="030303"/>
                </a:solidFill>
                <a:effectLst/>
                <a:highlight>
                  <a:srgbClr val="FFFFFF"/>
                </a:highlight>
                <a:latin typeface="Arial" panose="020B0604020202020204" pitchFamily="34" charset="0"/>
                <a:cs typeface="Arial" panose="020B0604020202020204" pitchFamily="34" charset="0"/>
              </a:rPr>
              <a:t>-Hill, a neurodivergent occupational therapist, and will bring together autistic people, parents, carers, and professionals to explore sensory processing. Key episodes will include:</a:t>
            </a:r>
          </a:p>
          <a:p>
            <a:pPr marL="742950" lvl="1" indent="-285750" fontAlgn="ctr">
              <a:buFont typeface="Arial" panose="020B0604020202020204" pitchFamily="34" charset="0"/>
              <a:buChar char="•"/>
            </a:pPr>
            <a:r>
              <a:rPr lang="en-GB" b="0" i="0" dirty="0">
                <a:solidFill>
                  <a:srgbClr val="030303"/>
                </a:solidFill>
                <a:effectLst/>
                <a:highlight>
                  <a:srgbClr val="FFFFFF"/>
                </a:highlight>
                <a:latin typeface="Arial" panose="020B0604020202020204" pitchFamily="34" charset="0"/>
                <a:cs typeface="Arial" panose="020B0604020202020204" pitchFamily="34" charset="0"/>
              </a:rPr>
              <a:t>Sensory Needs of Non-Speaking Children</a:t>
            </a:r>
          </a:p>
          <a:p>
            <a:pPr marL="742950" lvl="1" indent="-285750" fontAlgn="ctr">
              <a:buFont typeface="Arial" panose="020B0604020202020204" pitchFamily="34" charset="0"/>
              <a:buChar char="•"/>
            </a:pPr>
            <a:r>
              <a:rPr lang="en-GB" b="0" i="0" dirty="0">
                <a:solidFill>
                  <a:srgbClr val="030303"/>
                </a:solidFill>
                <a:effectLst/>
                <a:highlight>
                  <a:srgbClr val="FFFFFF"/>
                </a:highlight>
                <a:latin typeface="Arial" panose="020B0604020202020204" pitchFamily="34" charset="0"/>
                <a:cs typeface="Arial" panose="020B0604020202020204" pitchFamily="34" charset="0"/>
              </a:rPr>
              <a:t>Experiencing Sensory Differences as an Autistic Person</a:t>
            </a:r>
          </a:p>
          <a:p>
            <a:pPr marL="742950" lvl="1" indent="-285750" fontAlgn="ctr">
              <a:buFont typeface="Arial" panose="020B0604020202020204" pitchFamily="34" charset="0"/>
              <a:buChar char="•"/>
            </a:pPr>
            <a:r>
              <a:rPr lang="en-GB" b="0" i="0" dirty="0">
                <a:solidFill>
                  <a:srgbClr val="030303"/>
                </a:solidFill>
                <a:effectLst/>
                <a:highlight>
                  <a:srgbClr val="FFFFFF"/>
                </a:highlight>
                <a:latin typeface="Arial" panose="020B0604020202020204" pitchFamily="34" charset="0"/>
                <a:cs typeface="Arial" panose="020B0604020202020204" pitchFamily="34" charset="0"/>
              </a:rPr>
              <a:t>Sensory Processing as a Non-Speaking Autistic Person</a:t>
            </a:r>
          </a:p>
          <a:p>
            <a:pPr marL="285750" indent="-285750" algn="l" fontAlgn="ctr">
              <a:buFont typeface="Arial" panose="020B0604020202020204" pitchFamily="34" charset="0"/>
              <a:buChar char="•"/>
            </a:pPr>
            <a:r>
              <a:rPr lang="en-GB" b="0" i="0" dirty="0">
                <a:solidFill>
                  <a:srgbClr val="030303"/>
                </a:solidFill>
                <a:effectLst/>
                <a:highlight>
                  <a:srgbClr val="FFFFFF"/>
                </a:highlight>
                <a:latin typeface="Arial" panose="020B0604020202020204" pitchFamily="34" charset="0"/>
                <a:cs typeface="Arial" panose="020B0604020202020204" pitchFamily="34" charset="0"/>
              </a:rPr>
              <a:t>There is also a new webinar series from Autism Central called </a:t>
            </a:r>
            <a:r>
              <a:rPr lang="en-GB" b="0" i="0" u="sng" dirty="0">
                <a:solidFill>
                  <a:srgbClr val="005EB8"/>
                </a:solidFill>
                <a:effectLst/>
                <a:highlight>
                  <a:srgbClr val="FFFFFF"/>
                </a:highlight>
                <a:latin typeface="Arial" panose="020B0604020202020204" pitchFamily="34" charset="0"/>
                <a:cs typeface="Arial" panose="020B0604020202020204" pitchFamily="34" charset="0"/>
                <a:hlinkClick r:id="rId8"/>
              </a:rPr>
              <a:t>Finding the Balance</a:t>
            </a:r>
            <a:r>
              <a:rPr lang="en-GB" b="0" i="0" dirty="0">
                <a:solidFill>
                  <a:srgbClr val="030303"/>
                </a:solidFill>
                <a:effectLst/>
                <a:highlight>
                  <a:srgbClr val="FFFFFF"/>
                </a:highlight>
                <a:latin typeface="Arial" panose="020B0604020202020204" pitchFamily="34" charset="0"/>
                <a:cs typeface="Arial" panose="020B0604020202020204" pitchFamily="34" charset="0"/>
              </a:rPr>
              <a:t>, which will include six insightful episodes.</a:t>
            </a:r>
          </a:p>
          <a:p>
            <a:pPr marL="285750" indent="-285750" algn="l" fontAlgn="ctr">
              <a:buFont typeface="Arial" panose="020B0604020202020204" pitchFamily="34" charset="0"/>
              <a:buChar char="•"/>
            </a:pPr>
            <a:r>
              <a:rPr lang="en-GB" b="0" i="0" dirty="0">
                <a:solidFill>
                  <a:srgbClr val="030303"/>
                </a:solidFill>
                <a:effectLst/>
                <a:highlight>
                  <a:srgbClr val="FFFFFF"/>
                </a:highlight>
                <a:latin typeface="Arial" panose="020B0604020202020204" pitchFamily="34" charset="0"/>
                <a:cs typeface="Arial" panose="020B0604020202020204" pitchFamily="34" charset="0"/>
              </a:rPr>
              <a:t>For more information, visit </a:t>
            </a:r>
            <a:r>
              <a:rPr lang="en-GB" b="0" i="0" u="sng" dirty="0">
                <a:solidFill>
                  <a:srgbClr val="005EB8"/>
                </a:solidFill>
                <a:effectLst/>
                <a:highlight>
                  <a:srgbClr val="FFFFFF"/>
                </a:highlight>
                <a:latin typeface="Arial" panose="020B0604020202020204" pitchFamily="34" charset="0"/>
                <a:cs typeface="Arial" panose="020B0604020202020204" pitchFamily="34" charset="0"/>
                <a:hlinkClick r:id="rId9"/>
              </a:rPr>
              <a:t>Autism Central</a:t>
            </a:r>
            <a:r>
              <a:rPr lang="en-GB" b="0" i="0" dirty="0">
                <a:solidFill>
                  <a:srgbClr val="030303"/>
                </a:solidFill>
                <a:effectLst/>
                <a:highlight>
                  <a:srgbClr val="FFFFFF"/>
                </a:highlight>
                <a:latin typeface="Arial" panose="020B0604020202020204" pitchFamily="34" charset="0"/>
                <a:cs typeface="Arial" panose="020B0604020202020204" pitchFamily="34" charset="0"/>
              </a:rPr>
              <a:t>.  </a:t>
            </a:r>
          </a:p>
          <a:p>
            <a:pPr algn="just" fontAlgn="ctr"/>
            <a:endParaRPr lang="en-GB" dirty="0">
              <a:effectLst/>
              <a:latin typeface="Arial" panose="020B0604020202020204" pitchFamily="34" charset="0"/>
              <a:ea typeface="Calibri" panose="020F0502020204030204" pitchFamily="34" charset="0"/>
              <a:cs typeface="Arial" panose="020B0604020202020204" pitchFamily="34" charset="0"/>
            </a:endParaRPr>
          </a:p>
          <a:p>
            <a:pPr algn="just"/>
            <a:endParaRPr lang="en-GB" dirty="0">
              <a:effectLst/>
              <a:latin typeface="Arial" panose="020B0604020202020204" pitchFamily="34" charset="0"/>
              <a:ea typeface="Calibri" panose="020F0502020204030204" pitchFamily="34" charset="0"/>
              <a:cs typeface="Arial" panose="020B0604020202020204" pitchFamily="34" charset="0"/>
            </a:endParaRPr>
          </a:p>
          <a:p>
            <a:pPr algn="just" fontAlgn="ctr"/>
            <a:endParaRPr lang="en-GB"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70973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8874BB85-62CC-9156-2AD0-D39AFBF5108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F90FB476-E3A6-77FD-0F54-0041FC7781BA}"/>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EB2E5E25-05A4-644B-9E31-8353B0E06B21}"/>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5" name="TextBox 4">
            <a:extLst>
              <a:ext uri="{FF2B5EF4-FFF2-40B4-BE49-F238E27FC236}">
                <a16:creationId xmlns:a16="http://schemas.microsoft.com/office/drawing/2014/main" id="{CA60E640-497A-B271-799D-6B2E454EE7A9}"/>
              </a:ext>
            </a:extLst>
          </p:cNvPr>
          <p:cNvSpPr txBox="1"/>
          <p:nvPr/>
        </p:nvSpPr>
        <p:spPr>
          <a:xfrm>
            <a:off x="1600200" y="666996"/>
            <a:ext cx="6151043" cy="461665"/>
          </a:xfrm>
          <a:prstGeom prst="rect">
            <a:avLst/>
          </a:prstGeom>
          <a:noFill/>
        </p:spPr>
        <p:txBody>
          <a:bodyPr wrap="none" rtlCol="0">
            <a:spAutoFit/>
          </a:bodyPr>
          <a:lstStyle/>
          <a:p>
            <a:r>
              <a:rPr lang="en-GB" sz="2400" b="1" dirty="0">
                <a:latin typeface="Arial" panose="020B0604020202020204" pitchFamily="34" charset="0"/>
                <a:cs typeface="Arial" panose="020B0604020202020204" pitchFamily="34" charset="0"/>
              </a:rPr>
              <a:t>Further resources and training available:</a:t>
            </a:r>
          </a:p>
        </p:txBody>
      </p:sp>
      <p:sp>
        <p:nvSpPr>
          <p:cNvPr id="7" name="TextBox 6">
            <a:extLst>
              <a:ext uri="{FF2B5EF4-FFF2-40B4-BE49-F238E27FC236}">
                <a16:creationId xmlns:a16="http://schemas.microsoft.com/office/drawing/2014/main" id="{C39D6672-4BB9-55EA-E6F1-D61B1299E5B9}"/>
              </a:ext>
            </a:extLst>
          </p:cNvPr>
          <p:cNvSpPr txBox="1"/>
          <p:nvPr/>
        </p:nvSpPr>
        <p:spPr>
          <a:xfrm>
            <a:off x="1563757" y="1264201"/>
            <a:ext cx="15087600" cy="7390036"/>
          </a:xfrm>
          <a:prstGeom prst="rect">
            <a:avLst/>
          </a:prstGeom>
          <a:noFill/>
        </p:spPr>
        <p:txBody>
          <a:bodyPr wrap="square" rtlCol="0">
            <a:spAutoFit/>
          </a:bodyPr>
          <a:lstStyle/>
          <a:p>
            <a:pPr>
              <a:lnSpc>
                <a:spcPct val="107000"/>
              </a:lnSpc>
              <a:spcAft>
                <a:spcPts val="800"/>
              </a:spcAft>
            </a:pPr>
            <a:r>
              <a:rPr lang="en-GB" b="1" kern="100" dirty="0">
                <a:effectLst/>
                <a:latin typeface="Arial" panose="020B0604020202020204" pitchFamily="34" charset="0"/>
                <a:ea typeface="Calibri" panose="020F0502020204030204" pitchFamily="34" charset="0"/>
                <a:cs typeface="Arial" panose="020B0604020202020204" pitchFamily="34" charset="0"/>
              </a:rPr>
              <a:t>Screening Materials:</a:t>
            </a:r>
          </a:p>
          <a:p>
            <a:pPr marL="285750" indent="-285750">
              <a:lnSpc>
                <a:spcPct val="107000"/>
              </a:lnSpc>
              <a:spcAft>
                <a:spcPts val="800"/>
              </a:spcAft>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Cervical cancer screening video </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5"/>
              </a:rPr>
              <a:t>vimeo.com/769007467/a7cb5e2ef9</a:t>
            </a:r>
            <a:endParaRPr lang="en-GB" kern="100" dirty="0">
              <a:effectLst/>
              <a:latin typeface="Arial" panose="020B06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Breast cancer screening video </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6"/>
              </a:rPr>
              <a:t>https://</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7"/>
              </a:rPr>
              <a:t>vimeo.com/769006029/3b509bd6bf</a:t>
            </a:r>
            <a:endParaRPr lang="en-GB" kern="100" dirty="0">
              <a:effectLst/>
              <a:latin typeface="Arial" panose="020B06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Annual Health Check </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8"/>
              </a:rPr>
              <a:t>https://</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9"/>
              </a:rPr>
              <a:t>vimeo.com/769003679/a92801765f</a:t>
            </a:r>
            <a:endParaRPr lang="en-GB" kern="100" dirty="0">
              <a:effectLst/>
              <a:latin typeface="Arial" panose="020B06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Annual Health Check (Makaton version) </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0"/>
              </a:rPr>
              <a:t>https://</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1"/>
              </a:rPr>
              <a:t>vimeo.com/806387559/3721239f2c</a:t>
            </a:r>
            <a:endParaRPr lang="en-GB" kern="100" dirty="0">
              <a:effectLst/>
              <a:latin typeface="Arial" panose="020B06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Bowel Cancer screening video  </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2"/>
              </a:rPr>
              <a:t>https://</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3"/>
              </a:rPr>
              <a:t>vimeo.com/769004795</a:t>
            </a:r>
            <a:endParaRPr lang="en-GB" kern="100" dirty="0">
              <a:effectLst/>
              <a:latin typeface="Arial" panose="020B06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Breast follow up video </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4"/>
              </a:rPr>
              <a:t>https://</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5"/>
              </a:rPr>
              <a:t>vimeo.com/832083432?share=copy</a:t>
            </a:r>
            <a:endParaRPr lang="en-GB" kern="100" dirty="0">
              <a:effectLst/>
              <a:latin typeface="Arial" panose="020B06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Cervical follow up video </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6"/>
              </a:rPr>
              <a:t>https://</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7"/>
              </a:rPr>
              <a:t>vimeo.com/832081270?share=copy</a:t>
            </a:r>
            <a:endParaRPr lang="en-GB" kern="100" dirty="0">
              <a:effectLst/>
              <a:latin typeface="Arial" panose="020B06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Colposcopy Treatment </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8"/>
              </a:rPr>
              <a:t>https://</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9"/>
              </a:rPr>
              <a:t>vimeo.com/832088080?share=copy</a:t>
            </a:r>
            <a:endParaRPr lang="en-GB" kern="100" dirty="0">
              <a:effectLst/>
              <a:latin typeface="Arial" panose="020B06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Bowel follow up video </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0"/>
              </a:rPr>
              <a:t>https://vimeo.com/832086347?share=copy</a:t>
            </a:r>
            <a:endPar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u="sng" kern="100" dirty="0">
              <a:solidFill>
                <a:srgbClr val="0563C1"/>
              </a:solidFill>
              <a:latin typeface="Arial" panose="020B0604020202020204" pitchFamily="34" charset="0"/>
              <a:ea typeface="Calibri" panose="020F0502020204030204" pitchFamily="34" charset="0"/>
              <a:cs typeface="Arial" panose="020B0604020202020204" pitchFamily="34" charset="0"/>
            </a:endParaRPr>
          </a:p>
          <a:p>
            <a:r>
              <a:rPr lang="en-GB" b="1" kern="100" dirty="0">
                <a:effectLst/>
                <a:latin typeface="Arial" panose="020B0604020202020204" pitchFamily="34" charset="0"/>
                <a:ea typeface="Calibri" panose="020F0502020204030204" pitchFamily="34" charset="0"/>
                <a:cs typeface="Arial" panose="020B0604020202020204" pitchFamily="34" charset="0"/>
              </a:rPr>
              <a:t>Easy Read Leaflets for use in Primary Care</a:t>
            </a:r>
            <a:endParaRPr lang="en-GB" kern="100" dirty="0">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To promote and support equitable and high-quality services, NHS England have resources available at </a:t>
            </a:r>
            <a:r>
              <a:rPr lang="en-GB"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1"/>
              </a:rPr>
              <a:t>LeDeR - Resource Bank</a:t>
            </a:r>
            <a:endParaRPr lang="en-GB" kern="100" dirty="0">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There are a variety of Easy read guides and short films to help provide clarity and understanding to our populations.</a:t>
            </a:r>
          </a:p>
          <a:p>
            <a:pPr marL="285750" indent="-285750">
              <a:buFont typeface="Arial" panose="020B0604020202020204" pitchFamily="34" charset="0"/>
              <a:buChar char="•"/>
            </a:pPr>
            <a:r>
              <a:rPr lang="en-GB" kern="100" dirty="0">
                <a:effectLst/>
                <a:latin typeface="Arial" panose="020B0604020202020204" pitchFamily="34" charset="0"/>
                <a:ea typeface="Calibri" panose="020F0502020204030204" pitchFamily="34" charset="0"/>
                <a:cs typeface="Arial" panose="020B0604020202020204" pitchFamily="34" charset="0"/>
              </a:rPr>
              <a:t>We encourage services to make use of any of the resources here that would help ensure people with learning disabilities and autistic people are supported to access the care and treatment they need.</a:t>
            </a:r>
          </a:p>
          <a:p>
            <a:r>
              <a:rPr lang="en-GB" kern="100" dirty="0">
                <a:effectLst/>
                <a:latin typeface="Arial" panose="020B0604020202020204" pitchFamily="34" charset="0"/>
                <a:ea typeface="Calibri" panose="020F0502020204030204" pitchFamily="34" charset="0"/>
                <a:cs typeface="Arial" panose="020B0604020202020204" pitchFamily="34" charset="0"/>
              </a:rPr>
              <a:t> </a:t>
            </a:r>
          </a:p>
          <a:p>
            <a:endParaRPr lang="en-GB"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b="1" dirty="0">
                <a:solidFill>
                  <a:srgbClr val="030303"/>
                </a:solidFill>
                <a:effectLst/>
                <a:latin typeface="Arial" panose="020B0604020202020204" pitchFamily="34" charset="0"/>
                <a:ea typeface="Aptos" panose="020B0004020202020204" pitchFamily="34" charset="0"/>
                <a:cs typeface="Arial" panose="020B0604020202020204" pitchFamily="34" charset="0"/>
              </a:rPr>
              <a:t>Health and Care Passport template and guidance - </a:t>
            </a:r>
            <a:r>
              <a:rPr lang="en-GB" dirty="0">
                <a:latin typeface="Arial" panose="020B0604020202020204" pitchFamily="34" charset="0"/>
                <a:cs typeface="Arial" panose="020B0604020202020204" pitchFamily="34" charset="0"/>
                <a:hlinkClick r:id="rId22"/>
              </a:rPr>
              <a:t>NHS England » Health and care passports</a:t>
            </a:r>
            <a:r>
              <a:rPr lang="en-GB" dirty="0">
                <a:latin typeface="Arial" panose="020B0604020202020204" pitchFamily="34" charset="0"/>
                <a:cs typeface="Arial" panose="020B0604020202020204" pitchFamily="34" charset="0"/>
              </a:rPr>
              <a:t> </a:t>
            </a:r>
          </a:p>
          <a:p>
            <a:pPr marL="285750" indent="-285750">
              <a:lnSpc>
                <a:spcPct val="107000"/>
              </a:lnSpc>
              <a:spcAft>
                <a:spcPts val="800"/>
              </a:spcAft>
              <a:buFont typeface="Arial" panose="020B0604020202020204" pitchFamily="34" charset="0"/>
              <a:buChar char="•"/>
            </a:pPr>
            <a:r>
              <a:rPr lang="en-GB" dirty="0">
                <a:solidFill>
                  <a:srgbClr val="030303"/>
                </a:solidFill>
                <a:effectLst/>
                <a:latin typeface="Arial" panose="020B0604020202020204" pitchFamily="34" charset="0"/>
                <a:ea typeface="Aptos" panose="020B0004020202020204" pitchFamily="34" charset="0"/>
                <a:cs typeface="Arial" panose="020B0604020202020204" pitchFamily="34" charset="0"/>
              </a:rPr>
              <a:t>The </a:t>
            </a:r>
            <a:r>
              <a:rPr lang="en-GB" u="sng" dirty="0">
                <a:solidFill>
                  <a:srgbClr val="005EB8"/>
                </a:solidFill>
                <a:effectLst/>
                <a:latin typeface="Arial" panose="020B0604020202020204" pitchFamily="34" charset="0"/>
                <a:ea typeface="Aptos" panose="020B0004020202020204" pitchFamily="34" charset="0"/>
                <a:cs typeface="Arial" panose="020B0604020202020204" pitchFamily="34" charset="0"/>
                <a:hlinkClick r:id="rId23"/>
              </a:rPr>
              <a:t>plain English</a:t>
            </a:r>
            <a:r>
              <a:rPr lang="en-GB" dirty="0">
                <a:solidFill>
                  <a:srgbClr val="030303"/>
                </a:solidFill>
                <a:effectLst/>
                <a:latin typeface="Arial" panose="020B0604020202020204" pitchFamily="34" charset="0"/>
                <a:ea typeface="Aptos" panose="020B0004020202020204" pitchFamily="34" charset="0"/>
                <a:cs typeface="Arial" panose="020B0604020202020204" pitchFamily="34" charset="0"/>
              </a:rPr>
              <a:t> and </a:t>
            </a:r>
            <a:r>
              <a:rPr lang="en-GB" u="sng" dirty="0">
                <a:solidFill>
                  <a:srgbClr val="005EB8"/>
                </a:solidFill>
                <a:effectLst/>
                <a:latin typeface="Arial" panose="020B0604020202020204" pitchFamily="34" charset="0"/>
                <a:ea typeface="Aptos" panose="020B0004020202020204" pitchFamily="34" charset="0"/>
                <a:cs typeface="Arial" panose="020B0604020202020204" pitchFamily="34" charset="0"/>
                <a:hlinkClick r:id="rId24"/>
              </a:rPr>
              <a:t>easy read</a:t>
            </a:r>
            <a:r>
              <a:rPr lang="en-GB" dirty="0">
                <a:solidFill>
                  <a:srgbClr val="030303"/>
                </a:solidFill>
                <a:effectLst/>
                <a:latin typeface="Arial" panose="020B0604020202020204" pitchFamily="34" charset="0"/>
                <a:ea typeface="Aptos" panose="020B0004020202020204" pitchFamily="34" charset="0"/>
                <a:cs typeface="Arial" panose="020B0604020202020204" pitchFamily="34" charset="0"/>
              </a:rPr>
              <a:t> guidance on how to the complete the health and care passport template is for people with a learning disability, autistic people, their families and carers.</a:t>
            </a:r>
          </a:p>
        </p:txBody>
      </p:sp>
    </p:spTree>
    <p:extLst>
      <p:ext uri="{BB962C8B-B14F-4D97-AF65-F5344CB8AC3E}">
        <p14:creationId xmlns:p14="http://schemas.microsoft.com/office/powerpoint/2010/main" val="22899747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1196</TotalTime>
  <Words>2455</Words>
  <Application>Microsoft Office PowerPoint</Application>
  <PresentationFormat>Custom</PresentationFormat>
  <Paragraphs>114</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Raavi</vt:lpstr>
      <vt:lpstr>Arial</vt:lpstr>
      <vt:lpstr>Calibri</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Bracknell North East Hampshire and Farnham Royal Borough of Windsor and Maidenhead Slough Surrey Heath</dc:title>
  <dc:creator>Davies Ellie</dc:creator>
  <cp:lastModifiedBy>CORCORAN, Paul (NHS FRIMLEY ICB - D4U1Y)</cp:lastModifiedBy>
  <cp:revision>69</cp:revision>
  <dcterms:created xsi:type="dcterms:W3CDTF">2006-08-16T00:00:00Z</dcterms:created>
  <dcterms:modified xsi:type="dcterms:W3CDTF">2024-07-21T13:20:01Z</dcterms:modified>
  <dc:identifier>DAEaadcxvHA</dc:identifier>
</cp:coreProperties>
</file>