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142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FD10-5F7F-4AA9-B95B-65FBB45DF4F9}" type="datetimeFigureOut">
              <a:rPr lang="en-US" smtClean="0"/>
              <a:t>8/6/2024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4FEE6-ACF8-4D0C-A01D-5A7E68C5CBA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FD10-5F7F-4AA9-B95B-65FBB45DF4F9}" type="datetimeFigureOut">
              <a:rPr lang="en-US" smtClean="0"/>
              <a:t>8/6/2024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4FEE6-ACF8-4D0C-A01D-5A7E68C5CBA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FD10-5F7F-4AA9-B95B-65FBB45DF4F9}" type="datetimeFigureOut">
              <a:rPr lang="en-US" smtClean="0"/>
              <a:t>8/6/2024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4FEE6-ACF8-4D0C-A01D-5A7E68C5CBA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FD10-5F7F-4AA9-B95B-65FBB45DF4F9}" type="datetimeFigureOut">
              <a:rPr lang="en-US" smtClean="0"/>
              <a:t>8/6/2024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4FEE6-ACF8-4D0C-A01D-5A7E68C5CBA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FD10-5F7F-4AA9-B95B-65FBB45DF4F9}" type="datetimeFigureOut">
              <a:rPr lang="en-US" smtClean="0"/>
              <a:t>8/6/2024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4FEE6-ACF8-4D0C-A01D-5A7E68C5CBA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FD10-5F7F-4AA9-B95B-65FBB45DF4F9}" type="datetimeFigureOut">
              <a:rPr lang="en-US" smtClean="0"/>
              <a:t>8/6/2024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4FEE6-ACF8-4D0C-A01D-5A7E68C5CBA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FD10-5F7F-4AA9-B95B-65FBB45DF4F9}" type="datetimeFigureOut">
              <a:rPr lang="en-US" smtClean="0"/>
              <a:t>8/6/2024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4FEE6-ACF8-4D0C-A01D-5A7E68C5CBA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FD10-5F7F-4AA9-B95B-65FBB45DF4F9}" type="datetimeFigureOut">
              <a:rPr lang="en-US" smtClean="0"/>
              <a:t>8/6/2024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4FEE6-ACF8-4D0C-A01D-5A7E68C5CBA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FD10-5F7F-4AA9-B95B-65FBB45DF4F9}" type="datetimeFigureOut">
              <a:rPr lang="en-US" smtClean="0"/>
              <a:t>8/6/2024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4FEE6-ACF8-4D0C-A01D-5A7E68C5CBA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FD10-5F7F-4AA9-B95B-65FBB45DF4F9}" type="datetimeFigureOut">
              <a:rPr lang="en-US" smtClean="0"/>
              <a:t>8/6/2024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4FEE6-ACF8-4D0C-A01D-5A7E68C5CBA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DFD10-5F7F-4AA9-B95B-65FBB45DF4F9}" type="datetimeFigureOut">
              <a:rPr lang="en-US" smtClean="0"/>
              <a:t>8/6/2024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4FEE6-ACF8-4D0C-A01D-5A7E68C5CBA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DFD10-5F7F-4AA9-B95B-65FBB45DF4F9}" type="datetimeFigureOut">
              <a:rPr lang="en-US" smtClean="0"/>
              <a:t>8/6/2024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4FEE6-ACF8-4D0C-A01D-5A7E68C5CBA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E5437-306F-5653-6174-45CD067E7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591" y="233809"/>
            <a:ext cx="9016409" cy="679526"/>
          </a:xfrm>
        </p:spPr>
        <p:txBody>
          <a:bodyPr>
            <a:normAutofit fontScale="90000"/>
          </a:bodyPr>
          <a:lstStyle/>
          <a:p>
            <a:r>
              <a:rPr lang="en-US" sz="3600" b="1">
                <a:solidFill>
                  <a:srgbClr val="0070C0"/>
                </a:solidFill>
                <a:latin typeface="Calibri" panose="020F0502020204030204" pitchFamily="34" charset="0"/>
              </a:rPr>
              <a:t>Action Plan</a:t>
            </a:r>
            <a:r>
              <a:rPr lang="en-US" sz="3600" b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: </a:t>
            </a:r>
            <a:br>
              <a:rPr lang="en-US" sz="3600" b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</a:br>
            <a:r>
              <a:rPr lang="en-GB" sz="1800" b="1">
                <a:latin typeface="Calibri" pitchFamily="34" charset="0"/>
                <a:ea typeface="Calibri" pitchFamily="34" charset="0"/>
                <a:cs typeface="Calibri" pitchFamily="34" charset="0"/>
              </a:rPr>
              <a:t>A lifelong reproductive health plan is recommended including a focus on preconception risk factors, healthy lifestyle and prevention of weight gain and optimisation of fertility)</a:t>
            </a:r>
            <a:endParaRPr lang="en-US" sz="1400" b="1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961E9A1-B128-4B1E-0BC4-6DBA50FF3FF9}"/>
              </a:ext>
            </a:extLst>
          </p:cNvPr>
          <p:cNvSpPr/>
          <p:nvPr/>
        </p:nvSpPr>
        <p:spPr>
          <a:xfrm>
            <a:off x="3398149" y="2940269"/>
            <a:ext cx="2472593" cy="1538912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691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PCOS Anovulation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F838B9E-357C-2FB3-FBAB-A43B21DCE39C}"/>
              </a:ext>
            </a:extLst>
          </p:cNvPr>
          <p:cNvSpPr/>
          <p:nvPr/>
        </p:nvSpPr>
        <p:spPr>
          <a:xfrm>
            <a:off x="3288389" y="1108378"/>
            <a:ext cx="2425346" cy="1538912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28575">
            <a:solidFill>
              <a:srgbClr val="FF691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Fertility MDT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Including urologists, radiologist, Dietician, Counsellor</a:t>
            </a:r>
            <a:endParaRPr lang="en-US" sz="1200" i="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Regular attendance to Endocrine MDT -  </a:t>
            </a:r>
            <a:r>
              <a:rPr lang="en-GB" sz="1200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Prolactin</a:t>
            </a:r>
            <a:r>
              <a:rPr lang="en-GB" sz="12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TSH, FAI/T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15741F7-F84F-D8B7-1CCF-6170D3779403}"/>
              </a:ext>
            </a:extLst>
          </p:cNvPr>
          <p:cNvSpPr/>
          <p:nvPr/>
        </p:nvSpPr>
        <p:spPr>
          <a:xfrm>
            <a:off x="1952697" y="5216503"/>
            <a:ext cx="2267879" cy="1407688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28575">
            <a:solidFill>
              <a:srgbClr val="FF691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Future Audit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User friendly Ovulation Induction Dashboard Template on shared drive</a:t>
            </a:r>
            <a:endParaRPr lang="en-US" sz="1200" i="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Pharmacy record of specific source of </a:t>
            </a:r>
            <a:r>
              <a:rPr lang="en-GB" sz="1200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Letrozole</a:t>
            </a:r>
            <a:r>
              <a:rPr lang="en-GB" sz="12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e-prescription 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ED6A70A-B8F8-ED01-2515-E97F76CC6CB5}"/>
              </a:ext>
            </a:extLst>
          </p:cNvPr>
          <p:cNvSpPr/>
          <p:nvPr/>
        </p:nvSpPr>
        <p:spPr>
          <a:xfrm>
            <a:off x="6688369" y="2420888"/>
            <a:ext cx="2274878" cy="2376263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28575">
            <a:solidFill>
              <a:srgbClr val="FF691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Mental health Support</a:t>
            </a:r>
            <a:endParaRPr lang="en-US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Talking Therapy, referral to counselling/CBT, drugs, CMHT, support group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Mental health and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Subfertility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PIL, Trust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Counselling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Service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Pre-empt welfare of the child discussion for ART referral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B80F0A0-49A5-9B4B-44EF-142F8DBEF885}"/>
              </a:ext>
            </a:extLst>
          </p:cNvPr>
          <p:cNvSpPr/>
          <p:nvPr/>
        </p:nvSpPr>
        <p:spPr>
          <a:xfrm>
            <a:off x="4772722" y="5216503"/>
            <a:ext cx="2194214" cy="1407688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28575">
            <a:solidFill>
              <a:srgbClr val="FF691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Fertility Clinic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Body weight and Fertility PIL, Dietetic/Fertility Nutrition Clinic, Welfare Clinic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934AE50-9C98-CCC7-9C21-59EAECE26188}"/>
              </a:ext>
            </a:extLst>
          </p:cNvPr>
          <p:cNvSpPr/>
          <p:nvPr/>
        </p:nvSpPr>
        <p:spPr>
          <a:xfrm>
            <a:off x="411486" y="1772816"/>
            <a:ext cx="2267879" cy="3109891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28575">
            <a:solidFill>
              <a:srgbClr val="FF691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GP Communication</a:t>
            </a:r>
          </a:p>
          <a:p>
            <a:pPr marL="285750" indent="-285750"/>
            <a:r>
              <a:rPr lang="en-US" sz="1200" b="1" i="0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     </a:t>
            </a:r>
            <a:r>
              <a:rPr lang="en-GB" sz="1200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Female age - </a:t>
            </a:r>
            <a:r>
              <a:rPr lang="en-GB" sz="12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timely referral to Specialist Fertility Clinic without undue delay, CPR-NICE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BMI - </a:t>
            </a:r>
            <a:r>
              <a:rPr lang="en-GB" sz="120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Primary care referral to group exercise sessions, dietetic clinic, bariatric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PCOS with irregular cycle early referral &lt;12 months +/-  suspected tubal disease, testicular problems, severe endometriosis,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Fx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POF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7A269A-54EF-CF6F-A31C-24DD9ED4FF97}"/>
              </a:ext>
            </a:extLst>
          </p:cNvPr>
          <p:cNvCxnSpPr>
            <a:cxnSpLocks/>
            <a:stCxn id="4" idx="0"/>
            <a:endCxn id="5" idx="2"/>
          </p:cNvCxnSpPr>
          <p:nvPr/>
        </p:nvCxnSpPr>
        <p:spPr>
          <a:xfrm flipH="1" flipV="1">
            <a:off x="4501062" y="2647290"/>
            <a:ext cx="133384" cy="292979"/>
          </a:xfrm>
          <a:prstGeom prst="line">
            <a:avLst/>
          </a:prstGeom>
          <a:ln w="38100">
            <a:solidFill>
              <a:srgbClr val="FF69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9C5D578-4AF8-9EE6-4B98-5C3620D6E56B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5870742" y="3609020"/>
            <a:ext cx="817627" cy="100705"/>
          </a:xfrm>
          <a:prstGeom prst="line">
            <a:avLst/>
          </a:prstGeom>
          <a:ln w="38100">
            <a:solidFill>
              <a:srgbClr val="FF69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1DBB9F-506B-EE73-6702-7C795E4773AF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 flipH="1">
            <a:off x="3086637" y="4479181"/>
            <a:ext cx="1547809" cy="737322"/>
          </a:xfrm>
          <a:prstGeom prst="line">
            <a:avLst/>
          </a:prstGeom>
          <a:ln w="38100">
            <a:solidFill>
              <a:srgbClr val="FF69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FD890EB-2D28-9D56-8975-24B516EE88AD}"/>
              </a:ext>
            </a:extLst>
          </p:cNvPr>
          <p:cNvCxnSpPr>
            <a:cxnSpLocks/>
            <a:endCxn id="9" idx="3"/>
          </p:cNvCxnSpPr>
          <p:nvPr/>
        </p:nvCxnSpPr>
        <p:spPr>
          <a:xfrm flipH="1" flipV="1">
            <a:off x="2679365" y="3327762"/>
            <a:ext cx="676209" cy="381963"/>
          </a:xfrm>
          <a:prstGeom prst="line">
            <a:avLst/>
          </a:prstGeom>
          <a:ln w="38100">
            <a:solidFill>
              <a:srgbClr val="FF69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A1C46B7-0776-88A2-AAF0-0EFED8C78DDA}"/>
              </a:ext>
            </a:extLst>
          </p:cNvPr>
          <p:cNvCxnSpPr>
            <a:cxnSpLocks/>
            <a:stCxn id="4" idx="2"/>
            <a:endCxn id="8" idx="0"/>
          </p:cNvCxnSpPr>
          <p:nvPr/>
        </p:nvCxnSpPr>
        <p:spPr>
          <a:xfrm>
            <a:off x="4634446" y="4479181"/>
            <a:ext cx="1235383" cy="737322"/>
          </a:xfrm>
          <a:prstGeom prst="line">
            <a:avLst/>
          </a:prstGeom>
          <a:ln w="38100">
            <a:solidFill>
              <a:srgbClr val="FF69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400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F27D3A322F9D4D9E0F444E4097AF33" ma:contentTypeVersion="18" ma:contentTypeDescription="Create a new document." ma:contentTypeScope="" ma:versionID="fc6e2f4f0d38ae9c1b438b7ea13e95b5">
  <xsd:schema xmlns:xsd="http://www.w3.org/2001/XMLSchema" xmlns:xs="http://www.w3.org/2001/XMLSchema" xmlns:p="http://schemas.microsoft.com/office/2006/metadata/properties" xmlns:ns1="http://schemas.microsoft.com/sharepoint/v3" xmlns:ns2="cb9ba6f8-7c8d-4921-a02e-ff14185f98e6" xmlns:ns3="a7cd7300-94fa-4d1e-b6b7-b5dc81e78a83" targetNamespace="http://schemas.microsoft.com/office/2006/metadata/properties" ma:root="true" ma:fieldsID="495116d325dd488bce4e7857d4060ca6" ns1:_="" ns2:_="" ns3:_="">
    <xsd:import namespace="http://schemas.microsoft.com/sharepoint/v3"/>
    <xsd:import namespace="cb9ba6f8-7c8d-4921-a02e-ff14185f98e6"/>
    <xsd:import namespace="a7cd7300-94fa-4d1e-b6b7-b5dc81e78a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9ba6f8-7c8d-4921-a02e-ff14185f98e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cd7300-94fa-4d1e-b6b7-b5dc81e78a83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b2779d1-2c2d-4a89-a016-f5a2cb1e612d}" ma:internalName="TaxCatchAll" ma:showField="CatchAllData" ma:web="a7cd7300-94fa-4d1e-b6b7-b5dc81e78a8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a7cd7300-94fa-4d1e-b6b7-b5dc81e78a83" xsi:nil="true"/>
    <_ip_UnifiedCompliancePolicyProperties xmlns="http://schemas.microsoft.com/sharepoint/v3" xsi:nil="true"/>
    <lcf76f155ced4ddcb4097134ff3c332f xmlns="cb9ba6f8-7c8d-4921-a02e-ff14185f98e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284EE4F-DB6A-4067-924D-FAAA39C99733}"/>
</file>

<file path=customXml/itemProps2.xml><?xml version="1.0" encoding="utf-8"?>
<ds:datastoreItem xmlns:ds="http://schemas.openxmlformats.org/officeDocument/2006/customXml" ds:itemID="{02207E1E-F709-4842-BD59-19E6A3EE427F}"/>
</file>

<file path=customXml/itemProps3.xml><?xml version="1.0" encoding="utf-8"?>
<ds:datastoreItem xmlns:ds="http://schemas.openxmlformats.org/officeDocument/2006/customXml" ds:itemID="{9051BAD7-FCF4-40B0-A4DA-90E88269ECD4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182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Action Plan:  A lifelong reproductive health plan is recommended including a focus on preconception risk factors, healthy lifestyle and prevention of weight gain and optimisation of fertility)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Plan:  A lifelong reproductive health plan is recommended including a focus on preconception risk factors, healthy lifestyle and prevention of weight gain and optimisation of fertility)</dc:title>
  <dc:creator>User1</dc:creator>
  <cp:lastModifiedBy>SOUTHBY, Tina (FRIMLEY HEALTH NHS FOUNDATION TRUST)</cp:lastModifiedBy>
  <cp:revision>2</cp:revision>
  <dcterms:created xsi:type="dcterms:W3CDTF">2024-07-05T14:38:42Z</dcterms:created>
  <dcterms:modified xsi:type="dcterms:W3CDTF">2024-08-06T13:00:24Z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0x0101002FF27D3A322F9D4D9E0F444E4097AF33</vt:lpwstr>
  </property>
</Properties>
</file>