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58" d="100"/>
          <a:sy n="58" d="100"/>
        </p:scale>
        <p:origin x="6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0F41B-EB9F-9607-8A7F-F6872EF6B7D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9E51D9E-987C-2E67-4236-32CDAE379F7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F6BBB4D-0DC3-563C-0C98-75370CC85D13}"/>
              </a:ext>
            </a:extLst>
          </p:cNvPr>
          <p:cNvSpPr>
            <a:spLocks noGrp="1"/>
          </p:cNvSpPr>
          <p:nvPr>
            <p:ph type="dt" sz="half" idx="10"/>
          </p:nvPr>
        </p:nvSpPr>
        <p:spPr/>
        <p:txBody>
          <a:bodyPr/>
          <a:lstStyle/>
          <a:p>
            <a:fld id="{57B2F438-E8A3-47E3-9BFC-C426CEED126C}" type="datetimeFigureOut">
              <a:rPr lang="en-GB" smtClean="0"/>
              <a:t>05/12/2023</a:t>
            </a:fld>
            <a:endParaRPr lang="en-GB"/>
          </a:p>
        </p:txBody>
      </p:sp>
      <p:sp>
        <p:nvSpPr>
          <p:cNvPr id="5" name="Footer Placeholder 4">
            <a:extLst>
              <a:ext uri="{FF2B5EF4-FFF2-40B4-BE49-F238E27FC236}">
                <a16:creationId xmlns:a16="http://schemas.microsoft.com/office/drawing/2014/main" id="{7F049847-1ED3-FA4F-10AB-517A8443D7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37D31F-FF7D-CE0E-6A8B-81A2DE0BAAC7}"/>
              </a:ext>
            </a:extLst>
          </p:cNvPr>
          <p:cNvSpPr>
            <a:spLocks noGrp="1"/>
          </p:cNvSpPr>
          <p:nvPr>
            <p:ph type="sldNum" sz="quarter" idx="12"/>
          </p:nvPr>
        </p:nvSpPr>
        <p:spPr/>
        <p:txBody>
          <a:bodyPr/>
          <a:lstStyle/>
          <a:p>
            <a:fld id="{C9B86F2E-DEA3-4733-B40B-000A39AB3E06}" type="slidenum">
              <a:rPr lang="en-GB" smtClean="0"/>
              <a:t>‹#›</a:t>
            </a:fld>
            <a:endParaRPr lang="en-GB"/>
          </a:p>
        </p:txBody>
      </p:sp>
    </p:spTree>
    <p:extLst>
      <p:ext uri="{BB962C8B-B14F-4D97-AF65-F5344CB8AC3E}">
        <p14:creationId xmlns:p14="http://schemas.microsoft.com/office/powerpoint/2010/main" val="3653911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56B2F-F3AA-738B-12C5-5EC5CC3E628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E01E293-5987-9CF2-1AD4-2BA7DD348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9F9DC0-9968-F05A-61A1-82FB1B6C7E67}"/>
              </a:ext>
            </a:extLst>
          </p:cNvPr>
          <p:cNvSpPr>
            <a:spLocks noGrp="1"/>
          </p:cNvSpPr>
          <p:nvPr>
            <p:ph type="dt" sz="half" idx="10"/>
          </p:nvPr>
        </p:nvSpPr>
        <p:spPr/>
        <p:txBody>
          <a:bodyPr/>
          <a:lstStyle/>
          <a:p>
            <a:fld id="{57B2F438-E8A3-47E3-9BFC-C426CEED126C}" type="datetimeFigureOut">
              <a:rPr lang="en-GB" smtClean="0"/>
              <a:t>05/12/2023</a:t>
            </a:fld>
            <a:endParaRPr lang="en-GB"/>
          </a:p>
        </p:txBody>
      </p:sp>
      <p:sp>
        <p:nvSpPr>
          <p:cNvPr id="5" name="Footer Placeholder 4">
            <a:extLst>
              <a:ext uri="{FF2B5EF4-FFF2-40B4-BE49-F238E27FC236}">
                <a16:creationId xmlns:a16="http://schemas.microsoft.com/office/drawing/2014/main" id="{5AB94313-E191-6875-86B7-8FC08B3FD8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9C168C-4133-5399-3CAC-BB04D99A6C3F}"/>
              </a:ext>
            </a:extLst>
          </p:cNvPr>
          <p:cNvSpPr>
            <a:spLocks noGrp="1"/>
          </p:cNvSpPr>
          <p:nvPr>
            <p:ph type="sldNum" sz="quarter" idx="12"/>
          </p:nvPr>
        </p:nvSpPr>
        <p:spPr/>
        <p:txBody>
          <a:bodyPr/>
          <a:lstStyle/>
          <a:p>
            <a:fld id="{C9B86F2E-DEA3-4733-B40B-000A39AB3E06}" type="slidenum">
              <a:rPr lang="en-GB" smtClean="0"/>
              <a:t>‹#›</a:t>
            </a:fld>
            <a:endParaRPr lang="en-GB"/>
          </a:p>
        </p:txBody>
      </p:sp>
    </p:spTree>
    <p:extLst>
      <p:ext uri="{BB962C8B-B14F-4D97-AF65-F5344CB8AC3E}">
        <p14:creationId xmlns:p14="http://schemas.microsoft.com/office/powerpoint/2010/main" val="3499663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BE4B3F-7328-5885-FE87-B47ACAC33D5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86FCAC5-FFF9-4572-7F24-0C2C711113B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87156B0-252A-7FBE-E3DA-7990C4E948E4}"/>
              </a:ext>
            </a:extLst>
          </p:cNvPr>
          <p:cNvSpPr>
            <a:spLocks noGrp="1"/>
          </p:cNvSpPr>
          <p:nvPr>
            <p:ph type="dt" sz="half" idx="10"/>
          </p:nvPr>
        </p:nvSpPr>
        <p:spPr/>
        <p:txBody>
          <a:bodyPr/>
          <a:lstStyle/>
          <a:p>
            <a:fld id="{57B2F438-E8A3-47E3-9BFC-C426CEED126C}" type="datetimeFigureOut">
              <a:rPr lang="en-GB" smtClean="0"/>
              <a:t>05/12/2023</a:t>
            </a:fld>
            <a:endParaRPr lang="en-GB"/>
          </a:p>
        </p:txBody>
      </p:sp>
      <p:sp>
        <p:nvSpPr>
          <p:cNvPr id="5" name="Footer Placeholder 4">
            <a:extLst>
              <a:ext uri="{FF2B5EF4-FFF2-40B4-BE49-F238E27FC236}">
                <a16:creationId xmlns:a16="http://schemas.microsoft.com/office/drawing/2014/main" id="{F5FF0471-9A02-EF78-E642-47456D805F7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1FFA02-84C9-5EC4-03CF-EBA08D504954}"/>
              </a:ext>
            </a:extLst>
          </p:cNvPr>
          <p:cNvSpPr>
            <a:spLocks noGrp="1"/>
          </p:cNvSpPr>
          <p:nvPr>
            <p:ph type="sldNum" sz="quarter" idx="12"/>
          </p:nvPr>
        </p:nvSpPr>
        <p:spPr/>
        <p:txBody>
          <a:bodyPr/>
          <a:lstStyle/>
          <a:p>
            <a:fld id="{C9B86F2E-DEA3-4733-B40B-000A39AB3E06}" type="slidenum">
              <a:rPr lang="en-GB" smtClean="0"/>
              <a:t>‹#›</a:t>
            </a:fld>
            <a:endParaRPr lang="en-GB"/>
          </a:p>
        </p:txBody>
      </p:sp>
    </p:spTree>
    <p:extLst>
      <p:ext uri="{BB962C8B-B14F-4D97-AF65-F5344CB8AC3E}">
        <p14:creationId xmlns:p14="http://schemas.microsoft.com/office/powerpoint/2010/main" val="538752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8965A-249A-8D19-A602-27AB1A07B98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FEF9EC8-5AA4-6A63-E984-A6C23F872C2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0B47555-DD1A-F837-51CE-66B2D371E8F1}"/>
              </a:ext>
            </a:extLst>
          </p:cNvPr>
          <p:cNvSpPr>
            <a:spLocks noGrp="1"/>
          </p:cNvSpPr>
          <p:nvPr>
            <p:ph type="dt" sz="half" idx="10"/>
          </p:nvPr>
        </p:nvSpPr>
        <p:spPr/>
        <p:txBody>
          <a:bodyPr/>
          <a:lstStyle/>
          <a:p>
            <a:fld id="{57B2F438-E8A3-47E3-9BFC-C426CEED126C}" type="datetimeFigureOut">
              <a:rPr lang="en-GB" smtClean="0"/>
              <a:t>05/12/2023</a:t>
            </a:fld>
            <a:endParaRPr lang="en-GB"/>
          </a:p>
        </p:txBody>
      </p:sp>
      <p:sp>
        <p:nvSpPr>
          <p:cNvPr id="5" name="Footer Placeholder 4">
            <a:extLst>
              <a:ext uri="{FF2B5EF4-FFF2-40B4-BE49-F238E27FC236}">
                <a16:creationId xmlns:a16="http://schemas.microsoft.com/office/drawing/2014/main" id="{43D9A5E8-892E-6296-B825-618C3F83CE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5BEBBDC-BF43-70FE-439A-06881CA3F48F}"/>
              </a:ext>
            </a:extLst>
          </p:cNvPr>
          <p:cNvSpPr>
            <a:spLocks noGrp="1"/>
          </p:cNvSpPr>
          <p:nvPr>
            <p:ph type="sldNum" sz="quarter" idx="12"/>
          </p:nvPr>
        </p:nvSpPr>
        <p:spPr/>
        <p:txBody>
          <a:bodyPr/>
          <a:lstStyle/>
          <a:p>
            <a:fld id="{C9B86F2E-DEA3-4733-B40B-000A39AB3E06}" type="slidenum">
              <a:rPr lang="en-GB" smtClean="0"/>
              <a:t>‹#›</a:t>
            </a:fld>
            <a:endParaRPr lang="en-GB"/>
          </a:p>
        </p:txBody>
      </p:sp>
    </p:spTree>
    <p:extLst>
      <p:ext uri="{BB962C8B-B14F-4D97-AF65-F5344CB8AC3E}">
        <p14:creationId xmlns:p14="http://schemas.microsoft.com/office/powerpoint/2010/main" val="2189198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B3DEE-09F5-7F38-93D4-5348227BF21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2D0DFA4-6B6E-0634-8B61-0B671ED16A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116A03-FD1E-32F1-9BA9-E4BAF5E799C9}"/>
              </a:ext>
            </a:extLst>
          </p:cNvPr>
          <p:cNvSpPr>
            <a:spLocks noGrp="1"/>
          </p:cNvSpPr>
          <p:nvPr>
            <p:ph type="dt" sz="half" idx="10"/>
          </p:nvPr>
        </p:nvSpPr>
        <p:spPr/>
        <p:txBody>
          <a:bodyPr/>
          <a:lstStyle/>
          <a:p>
            <a:fld id="{57B2F438-E8A3-47E3-9BFC-C426CEED126C}" type="datetimeFigureOut">
              <a:rPr lang="en-GB" smtClean="0"/>
              <a:t>05/12/2023</a:t>
            </a:fld>
            <a:endParaRPr lang="en-GB"/>
          </a:p>
        </p:txBody>
      </p:sp>
      <p:sp>
        <p:nvSpPr>
          <p:cNvPr id="5" name="Footer Placeholder 4">
            <a:extLst>
              <a:ext uri="{FF2B5EF4-FFF2-40B4-BE49-F238E27FC236}">
                <a16:creationId xmlns:a16="http://schemas.microsoft.com/office/drawing/2014/main" id="{B2D1A533-2795-8C36-7087-BF8E6ED41D8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FFA32C-8EDD-630E-5336-5F4AB6F736AF}"/>
              </a:ext>
            </a:extLst>
          </p:cNvPr>
          <p:cNvSpPr>
            <a:spLocks noGrp="1"/>
          </p:cNvSpPr>
          <p:nvPr>
            <p:ph type="sldNum" sz="quarter" idx="12"/>
          </p:nvPr>
        </p:nvSpPr>
        <p:spPr/>
        <p:txBody>
          <a:bodyPr/>
          <a:lstStyle/>
          <a:p>
            <a:fld id="{C9B86F2E-DEA3-4733-B40B-000A39AB3E06}" type="slidenum">
              <a:rPr lang="en-GB" smtClean="0"/>
              <a:t>‹#›</a:t>
            </a:fld>
            <a:endParaRPr lang="en-GB"/>
          </a:p>
        </p:txBody>
      </p:sp>
    </p:spTree>
    <p:extLst>
      <p:ext uri="{BB962C8B-B14F-4D97-AF65-F5344CB8AC3E}">
        <p14:creationId xmlns:p14="http://schemas.microsoft.com/office/powerpoint/2010/main" val="3887505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10563-5CAF-651A-D704-08DBF3BD810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70BD6E1-F813-E70D-BCA3-E0C62D5FB6B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9DEC9AD-293F-660E-3663-726ECDC8928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92AFAFD-6B79-154D-C912-C78768A51720}"/>
              </a:ext>
            </a:extLst>
          </p:cNvPr>
          <p:cNvSpPr>
            <a:spLocks noGrp="1"/>
          </p:cNvSpPr>
          <p:nvPr>
            <p:ph type="dt" sz="half" idx="10"/>
          </p:nvPr>
        </p:nvSpPr>
        <p:spPr/>
        <p:txBody>
          <a:bodyPr/>
          <a:lstStyle/>
          <a:p>
            <a:fld id="{57B2F438-E8A3-47E3-9BFC-C426CEED126C}" type="datetimeFigureOut">
              <a:rPr lang="en-GB" smtClean="0"/>
              <a:t>05/12/2023</a:t>
            </a:fld>
            <a:endParaRPr lang="en-GB"/>
          </a:p>
        </p:txBody>
      </p:sp>
      <p:sp>
        <p:nvSpPr>
          <p:cNvPr id="6" name="Footer Placeholder 5">
            <a:extLst>
              <a:ext uri="{FF2B5EF4-FFF2-40B4-BE49-F238E27FC236}">
                <a16:creationId xmlns:a16="http://schemas.microsoft.com/office/drawing/2014/main" id="{9D562519-70DE-E8E9-2C0B-B3D4ABBFE58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3F1A967-0EEC-5E83-7F50-00A652907299}"/>
              </a:ext>
            </a:extLst>
          </p:cNvPr>
          <p:cNvSpPr>
            <a:spLocks noGrp="1"/>
          </p:cNvSpPr>
          <p:nvPr>
            <p:ph type="sldNum" sz="quarter" idx="12"/>
          </p:nvPr>
        </p:nvSpPr>
        <p:spPr/>
        <p:txBody>
          <a:bodyPr/>
          <a:lstStyle/>
          <a:p>
            <a:fld id="{C9B86F2E-DEA3-4733-B40B-000A39AB3E06}" type="slidenum">
              <a:rPr lang="en-GB" smtClean="0"/>
              <a:t>‹#›</a:t>
            </a:fld>
            <a:endParaRPr lang="en-GB"/>
          </a:p>
        </p:txBody>
      </p:sp>
    </p:spTree>
    <p:extLst>
      <p:ext uri="{BB962C8B-B14F-4D97-AF65-F5344CB8AC3E}">
        <p14:creationId xmlns:p14="http://schemas.microsoft.com/office/powerpoint/2010/main" val="429415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AE822-AD84-779C-EFEF-951C0EEB111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45E059C-19F5-3D6A-8F7A-A498D07C40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F73463-5CDE-BD22-D1AD-C696B326DD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852078D-637B-4D1C-482C-329A8B119B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0F05C4-C7F0-4B7B-8074-E46EC38D3AE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E0F363D-17E3-55C8-295A-D1262A60D0BE}"/>
              </a:ext>
            </a:extLst>
          </p:cNvPr>
          <p:cNvSpPr>
            <a:spLocks noGrp="1"/>
          </p:cNvSpPr>
          <p:nvPr>
            <p:ph type="dt" sz="half" idx="10"/>
          </p:nvPr>
        </p:nvSpPr>
        <p:spPr/>
        <p:txBody>
          <a:bodyPr/>
          <a:lstStyle/>
          <a:p>
            <a:fld id="{57B2F438-E8A3-47E3-9BFC-C426CEED126C}" type="datetimeFigureOut">
              <a:rPr lang="en-GB" smtClean="0"/>
              <a:t>05/12/2023</a:t>
            </a:fld>
            <a:endParaRPr lang="en-GB"/>
          </a:p>
        </p:txBody>
      </p:sp>
      <p:sp>
        <p:nvSpPr>
          <p:cNvPr id="8" name="Footer Placeholder 7">
            <a:extLst>
              <a:ext uri="{FF2B5EF4-FFF2-40B4-BE49-F238E27FC236}">
                <a16:creationId xmlns:a16="http://schemas.microsoft.com/office/drawing/2014/main" id="{A76009F1-1D35-DA09-2514-8525EA4CA26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B8A6C17-A2EF-0B86-1D27-8889807D6FE8}"/>
              </a:ext>
            </a:extLst>
          </p:cNvPr>
          <p:cNvSpPr>
            <a:spLocks noGrp="1"/>
          </p:cNvSpPr>
          <p:nvPr>
            <p:ph type="sldNum" sz="quarter" idx="12"/>
          </p:nvPr>
        </p:nvSpPr>
        <p:spPr/>
        <p:txBody>
          <a:bodyPr/>
          <a:lstStyle/>
          <a:p>
            <a:fld id="{C9B86F2E-DEA3-4733-B40B-000A39AB3E06}" type="slidenum">
              <a:rPr lang="en-GB" smtClean="0"/>
              <a:t>‹#›</a:t>
            </a:fld>
            <a:endParaRPr lang="en-GB"/>
          </a:p>
        </p:txBody>
      </p:sp>
    </p:spTree>
    <p:extLst>
      <p:ext uri="{BB962C8B-B14F-4D97-AF65-F5344CB8AC3E}">
        <p14:creationId xmlns:p14="http://schemas.microsoft.com/office/powerpoint/2010/main" val="1749445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9A3B3-4F00-1865-D625-E6639E50297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87E4643-735D-A1BD-213D-3CD4814B21E8}"/>
              </a:ext>
            </a:extLst>
          </p:cNvPr>
          <p:cNvSpPr>
            <a:spLocks noGrp="1"/>
          </p:cNvSpPr>
          <p:nvPr>
            <p:ph type="dt" sz="half" idx="10"/>
          </p:nvPr>
        </p:nvSpPr>
        <p:spPr/>
        <p:txBody>
          <a:bodyPr/>
          <a:lstStyle/>
          <a:p>
            <a:fld id="{57B2F438-E8A3-47E3-9BFC-C426CEED126C}" type="datetimeFigureOut">
              <a:rPr lang="en-GB" smtClean="0"/>
              <a:t>05/12/2023</a:t>
            </a:fld>
            <a:endParaRPr lang="en-GB"/>
          </a:p>
        </p:txBody>
      </p:sp>
      <p:sp>
        <p:nvSpPr>
          <p:cNvPr id="4" name="Footer Placeholder 3">
            <a:extLst>
              <a:ext uri="{FF2B5EF4-FFF2-40B4-BE49-F238E27FC236}">
                <a16:creationId xmlns:a16="http://schemas.microsoft.com/office/drawing/2014/main" id="{FAE00234-EECB-5AC2-AAC4-7BB4E1D6974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2B0A506-3CB0-2845-7F0B-025352618410}"/>
              </a:ext>
            </a:extLst>
          </p:cNvPr>
          <p:cNvSpPr>
            <a:spLocks noGrp="1"/>
          </p:cNvSpPr>
          <p:nvPr>
            <p:ph type="sldNum" sz="quarter" idx="12"/>
          </p:nvPr>
        </p:nvSpPr>
        <p:spPr/>
        <p:txBody>
          <a:bodyPr/>
          <a:lstStyle/>
          <a:p>
            <a:fld id="{C9B86F2E-DEA3-4733-B40B-000A39AB3E06}" type="slidenum">
              <a:rPr lang="en-GB" smtClean="0"/>
              <a:t>‹#›</a:t>
            </a:fld>
            <a:endParaRPr lang="en-GB"/>
          </a:p>
        </p:txBody>
      </p:sp>
    </p:spTree>
    <p:extLst>
      <p:ext uri="{BB962C8B-B14F-4D97-AF65-F5344CB8AC3E}">
        <p14:creationId xmlns:p14="http://schemas.microsoft.com/office/powerpoint/2010/main" val="3409147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DD5B8B-C392-9CA6-23A5-50694356B01F}"/>
              </a:ext>
            </a:extLst>
          </p:cNvPr>
          <p:cNvSpPr>
            <a:spLocks noGrp="1"/>
          </p:cNvSpPr>
          <p:nvPr>
            <p:ph type="dt" sz="half" idx="10"/>
          </p:nvPr>
        </p:nvSpPr>
        <p:spPr/>
        <p:txBody>
          <a:bodyPr/>
          <a:lstStyle/>
          <a:p>
            <a:fld id="{57B2F438-E8A3-47E3-9BFC-C426CEED126C}" type="datetimeFigureOut">
              <a:rPr lang="en-GB" smtClean="0"/>
              <a:t>05/12/2023</a:t>
            </a:fld>
            <a:endParaRPr lang="en-GB"/>
          </a:p>
        </p:txBody>
      </p:sp>
      <p:sp>
        <p:nvSpPr>
          <p:cNvPr id="3" name="Footer Placeholder 2">
            <a:extLst>
              <a:ext uri="{FF2B5EF4-FFF2-40B4-BE49-F238E27FC236}">
                <a16:creationId xmlns:a16="http://schemas.microsoft.com/office/drawing/2014/main" id="{A3801C14-145D-CDAA-4C90-EAACB24EEB7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0CA9123-4B0D-D1FF-2CD1-84D5EAB00BDC}"/>
              </a:ext>
            </a:extLst>
          </p:cNvPr>
          <p:cNvSpPr>
            <a:spLocks noGrp="1"/>
          </p:cNvSpPr>
          <p:nvPr>
            <p:ph type="sldNum" sz="quarter" idx="12"/>
          </p:nvPr>
        </p:nvSpPr>
        <p:spPr/>
        <p:txBody>
          <a:bodyPr/>
          <a:lstStyle/>
          <a:p>
            <a:fld id="{C9B86F2E-DEA3-4733-B40B-000A39AB3E06}" type="slidenum">
              <a:rPr lang="en-GB" smtClean="0"/>
              <a:t>‹#›</a:t>
            </a:fld>
            <a:endParaRPr lang="en-GB"/>
          </a:p>
        </p:txBody>
      </p:sp>
    </p:spTree>
    <p:extLst>
      <p:ext uri="{BB962C8B-B14F-4D97-AF65-F5344CB8AC3E}">
        <p14:creationId xmlns:p14="http://schemas.microsoft.com/office/powerpoint/2010/main" val="178382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36CAD-5E93-1AD8-7A8F-B174AF5293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2A559EA-3EDD-0632-5480-EB8944E516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EEB1A78-1B75-D48E-C548-7CB43E0439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9A5C21-6569-219F-4030-579B1E0CB10D}"/>
              </a:ext>
            </a:extLst>
          </p:cNvPr>
          <p:cNvSpPr>
            <a:spLocks noGrp="1"/>
          </p:cNvSpPr>
          <p:nvPr>
            <p:ph type="dt" sz="half" idx="10"/>
          </p:nvPr>
        </p:nvSpPr>
        <p:spPr/>
        <p:txBody>
          <a:bodyPr/>
          <a:lstStyle/>
          <a:p>
            <a:fld id="{57B2F438-E8A3-47E3-9BFC-C426CEED126C}" type="datetimeFigureOut">
              <a:rPr lang="en-GB" smtClean="0"/>
              <a:t>05/12/2023</a:t>
            </a:fld>
            <a:endParaRPr lang="en-GB"/>
          </a:p>
        </p:txBody>
      </p:sp>
      <p:sp>
        <p:nvSpPr>
          <p:cNvPr id="6" name="Footer Placeholder 5">
            <a:extLst>
              <a:ext uri="{FF2B5EF4-FFF2-40B4-BE49-F238E27FC236}">
                <a16:creationId xmlns:a16="http://schemas.microsoft.com/office/drawing/2014/main" id="{FF2EB5A9-33E6-1AFA-3F63-E9BDFDEFC1C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C4C117C-2FB4-A85B-2A7C-6BA9047EC4CB}"/>
              </a:ext>
            </a:extLst>
          </p:cNvPr>
          <p:cNvSpPr>
            <a:spLocks noGrp="1"/>
          </p:cNvSpPr>
          <p:nvPr>
            <p:ph type="sldNum" sz="quarter" idx="12"/>
          </p:nvPr>
        </p:nvSpPr>
        <p:spPr/>
        <p:txBody>
          <a:bodyPr/>
          <a:lstStyle/>
          <a:p>
            <a:fld id="{C9B86F2E-DEA3-4733-B40B-000A39AB3E06}" type="slidenum">
              <a:rPr lang="en-GB" smtClean="0"/>
              <a:t>‹#›</a:t>
            </a:fld>
            <a:endParaRPr lang="en-GB"/>
          </a:p>
        </p:txBody>
      </p:sp>
    </p:spTree>
    <p:extLst>
      <p:ext uri="{BB962C8B-B14F-4D97-AF65-F5344CB8AC3E}">
        <p14:creationId xmlns:p14="http://schemas.microsoft.com/office/powerpoint/2010/main" val="3869924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B1AEC-6071-9BDA-8CA6-7924B11F8B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AB0ED39-4D25-BF5D-1084-F4A88F60AB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204095F-62CA-6976-1802-E1B58770B0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130D3B-6628-434B-7FAD-60646F1AC115}"/>
              </a:ext>
            </a:extLst>
          </p:cNvPr>
          <p:cNvSpPr>
            <a:spLocks noGrp="1"/>
          </p:cNvSpPr>
          <p:nvPr>
            <p:ph type="dt" sz="half" idx="10"/>
          </p:nvPr>
        </p:nvSpPr>
        <p:spPr/>
        <p:txBody>
          <a:bodyPr/>
          <a:lstStyle/>
          <a:p>
            <a:fld id="{57B2F438-E8A3-47E3-9BFC-C426CEED126C}" type="datetimeFigureOut">
              <a:rPr lang="en-GB" smtClean="0"/>
              <a:t>05/12/2023</a:t>
            </a:fld>
            <a:endParaRPr lang="en-GB"/>
          </a:p>
        </p:txBody>
      </p:sp>
      <p:sp>
        <p:nvSpPr>
          <p:cNvPr id="6" name="Footer Placeholder 5">
            <a:extLst>
              <a:ext uri="{FF2B5EF4-FFF2-40B4-BE49-F238E27FC236}">
                <a16:creationId xmlns:a16="http://schemas.microsoft.com/office/drawing/2014/main" id="{DB7AB137-5D7E-E01D-3941-C5C2B60E0B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3F8D3B9-4070-8EAB-F57F-9D0B82FD296E}"/>
              </a:ext>
            </a:extLst>
          </p:cNvPr>
          <p:cNvSpPr>
            <a:spLocks noGrp="1"/>
          </p:cNvSpPr>
          <p:nvPr>
            <p:ph type="sldNum" sz="quarter" idx="12"/>
          </p:nvPr>
        </p:nvSpPr>
        <p:spPr/>
        <p:txBody>
          <a:bodyPr/>
          <a:lstStyle/>
          <a:p>
            <a:fld id="{C9B86F2E-DEA3-4733-B40B-000A39AB3E06}" type="slidenum">
              <a:rPr lang="en-GB" smtClean="0"/>
              <a:t>‹#›</a:t>
            </a:fld>
            <a:endParaRPr lang="en-GB"/>
          </a:p>
        </p:txBody>
      </p:sp>
    </p:spTree>
    <p:extLst>
      <p:ext uri="{BB962C8B-B14F-4D97-AF65-F5344CB8AC3E}">
        <p14:creationId xmlns:p14="http://schemas.microsoft.com/office/powerpoint/2010/main" val="3047299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F8A349-63DA-F096-6C55-BB87DA688A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4F19A5-D8B0-0CC1-35A1-AE7F45B44A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05D927-76F5-2FC9-6BBC-3BF78700F34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B2F438-E8A3-47E3-9BFC-C426CEED126C}" type="datetimeFigureOut">
              <a:rPr lang="en-GB" smtClean="0"/>
              <a:t>05/12/2023</a:t>
            </a:fld>
            <a:endParaRPr lang="en-GB"/>
          </a:p>
        </p:txBody>
      </p:sp>
      <p:sp>
        <p:nvSpPr>
          <p:cNvPr id="5" name="Footer Placeholder 4">
            <a:extLst>
              <a:ext uri="{FF2B5EF4-FFF2-40B4-BE49-F238E27FC236}">
                <a16:creationId xmlns:a16="http://schemas.microsoft.com/office/drawing/2014/main" id="{D28976DE-7B95-A546-DC40-69793A243A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9A15AA3-9033-EF5C-021E-9FD56518BD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B86F2E-DEA3-4733-B40B-000A39AB3E06}" type="slidenum">
              <a:rPr lang="en-GB" smtClean="0"/>
              <a:t>‹#›</a:t>
            </a:fld>
            <a:endParaRPr lang="en-GB"/>
          </a:p>
        </p:txBody>
      </p:sp>
    </p:spTree>
    <p:extLst>
      <p:ext uri="{BB962C8B-B14F-4D97-AF65-F5344CB8AC3E}">
        <p14:creationId xmlns:p14="http://schemas.microsoft.com/office/powerpoint/2010/main" val="2777188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FFF8F-7182-6BD2-1F64-A612E2EE6138}"/>
              </a:ext>
            </a:extLst>
          </p:cNvPr>
          <p:cNvSpPr>
            <a:spLocks noGrp="1"/>
          </p:cNvSpPr>
          <p:nvPr>
            <p:ph type="ctrTitle"/>
          </p:nvPr>
        </p:nvSpPr>
        <p:spPr/>
        <p:txBody>
          <a:bodyPr/>
          <a:lstStyle/>
          <a:p>
            <a:r>
              <a:rPr lang="en-GB" dirty="0"/>
              <a:t>Fertility referral Criteria</a:t>
            </a:r>
          </a:p>
        </p:txBody>
      </p:sp>
      <p:sp>
        <p:nvSpPr>
          <p:cNvPr id="3" name="Subtitle 2">
            <a:extLst>
              <a:ext uri="{FF2B5EF4-FFF2-40B4-BE49-F238E27FC236}">
                <a16:creationId xmlns:a16="http://schemas.microsoft.com/office/drawing/2014/main" id="{3F2E861E-2B84-58BB-D62A-F58746B4EF7B}"/>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1775736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EF520-8A24-F9CD-DB07-12F50D0BDA5C}"/>
              </a:ext>
            </a:extLst>
          </p:cNvPr>
          <p:cNvSpPr>
            <a:spLocks noGrp="1"/>
          </p:cNvSpPr>
          <p:nvPr>
            <p:ph type="title"/>
          </p:nvPr>
        </p:nvSpPr>
        <p:spPr/>
        <p:txBody>
          <a:bodyPr/>
          <a:lstStyle/>
          <a:p>
            <a:r>
              <a:rPr lang="en-GB" dirty="0"/>
              <a:t>Tests for referral</a:t>
            </a:r>
          </a:p>
        </p:txBody>
      </p:sp>
      <p:sp>
        <p:nvSpPr>
          <p:cNvPr id="3" name="Content Placeholder 2">
            <a:extLst>
              <a:ext uri="{FF2B5EF4-FFF2-40B4-BE49-F238E27FC236}">
                <a16:creationId xmlns:a16="http://schemas.microsoft.com/office/drawing/2014/main" id="{4FC2807D-6EF4-FB5A-50FD-0BA24174227A}"/>
              </a:ext>
            </a:extLst>
          </p:cNvPr>
          <p:cNvSpPr>
            <a:spLocks noGrp="1"/>
          </p:cNvSpPr>
          <p:nvPr>
            <p:ph idx="1"/>
          </p:nvPr>
        </p:nvSpPr>
        <p:spPr/>
        <p:txBody>
          <a:bodyPr>
            <a:normAutofit lnSpcReduction="10000"/>
          </a:bodyPr>
          <a:lstStyle/>
          <a:p>
            <a:r>
              <a:rPr lang="en-GB" dirty="0"/>
              <a:t>Blood tests:</a:t>
            </a:r>
          </a:p>
          <a:p>
            <a:r>
              <a:rPr lang="en-GB" dirty="0"/>
              <a:t>Day 1-4 of cycle. Oestradiol, FSH, LH, Free androgen index, Prolactin, TSH, Rubella.</a:t>
            </a:r>
          </a:p>
          <a:p>
            <a:r>
              <a:rPr lang="en-GB" dirty="0"/>
              <a:t>Progesterone blood test 7 days prior to period</a:t>
            </a:r>
          </a:p>
          <a:p>
            <a:r>
              <a:rPr lang="en-GB" dirty="0"/>
              <a:t>If referring to WPH team, then an Ultrasound scan result is required.</a:t>
            </a:r>
          </a:p>
          <a:p>
            <a:r>
              <a:rPr lang="en-GB" dirty="0"/>
              <a:t>If referring to FPH team no ultrasound result is required.</a:t>
            </a:r>
          </a:p>
          <a:p>
            <a:r>
              <a:rPr lang="en-GB" dirty="0"/>
              <a:t>BMI:</a:t>
            </a:r>
          </a:p>
          <a:p>
            <a:r>
              <a:rPr lang="en-GB" dirty="0"/>
              <a:t>BMI needs to be 35 or below for referring to either FPH or WPH if the BMI is above this please refer to the appropriate provisions within your area.</a:t>
            </a:r>
          </a:p>
        </p:txBody>
      </p:sp>
    </p:spTree>
    <p:extLst>
      <p:ext uri="{BB962C8B-B14F-4D97-AF65-F5344CB8AC3E}">
        <p14:creationId xmlns:p14="http://schemas.microsoft.com/office/powerpoint/2010/main" val="3162484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7F3A0-A3A6-DEA4-929D-F69F16C54BB5}"/>
              </a:ext>
            </a:extLst>
          </p:cNvPr>
          <p:cNvSpPr>
            <a:spLocks noGrp="1"/>
          </p:cNvSpPr>
          <p:nvPr>
            <p:ph type="title"/>
          </p:nvPr>
        </p:nvSpPr>
        <p:spPr/>
        <p:txBody>
          <a:bodyPr/>
          <a:lstStyle/>
          <a:p>
            <a:r>
              <a:rPr lang="en-GB" dirty="0"/>
              <a:t>Tests con</a:t>
            </a:r>
          </a:p>
        </p:txBody>
      </p:sp>
      <p:sp>
        <p:nvSpPr>
          <p:cNvPr id="3" name="Content Placeholder 2">
            <a:extLst>
              <a:ext uri="{FF2B5EF4-FFF2-40B4-BE49-F238E27FC236}">
                <a16:creationId xmlns:a16="http://schemas.microsoft.com/office/drawing/2014/main" id="{9AB1BFA2-9D36-79D7-9E00-01D2F21AB7A1}"/>
              </a:ext>
            </a:extLst>
          </p:cNvPr>
          <p:cNvSpPr>
            <a:spLocks noGrp="1"/>
          </p:cNvSpPr>
          <p:nvPr>
            <p:ph idx="1"/>
          </p:nvPr>
        </p:nvSpPr>
        <p:spPr/>
        <p:txBody>
          <a:bodyPr/>
          <a:lstStyle/>
          <a:p>
            <a:r>
              <a:rPr lang="en-GB" dirty="0"/>
              <a:t>Semen analysis</a:t>
            </a:r>
          </a:p>
          <a:p>
            <a:r>
              <a:rPr lang="en-GB" dirty="0"/>
              <a:t>If 1</a:t>
            </a:r>
            <a:r>
              <a:rPr lang="en-GB" baseline="30000" dirty="0"/>
              <a:t>st</a:t>
            </a:r>
            <a:r>
              <a:rPr lang="en-GB" dirty="0"/>
              <a:t> sample doesn’t meet the thresholds repeat the test 12 weeks after the 1</a:t>
            </a:r>
            <a:r>
              <a:rPr lang="en-GB" baseline="30000" dirty="0"/>
              <a:t>st</a:t>
            </a:r>
            <a:r>
              <a:rPr lang="en-GB" dirty="0"/>
              <a:t> test. If the morphology is below 4% advise to start anti-oxidants, Vitamins C,D,E, selenium, Proxeed or well-man vitamins. </a:t>
            </a:r>
          </a:p>
          <a:p>
            <a:r>
              <a:rPr lang="en-GB" dirty="0"/>
              <a:t>If concentration below 5 million sperm per ml complete a referral to Urology team, Ultrasound scan, hormonal baseline bloods, genetic testing.</a:t>
            </a:r>
          </a:p>
          <a:p>
            <a:r>
              <a:rPr lang="en-GB" dirty="0"/>
              <a:t>We do have a joint Urology/Fertility team led by Mr Kalsi and Miss Hussain.</a:t>
            </a:r>
          </a:p>
        </p:txBody>
      </p:sp>
    </p:spTree>
    <p:extLst>
      <p:ext uri="{BB962C8B-B14F-4D97-AF65-F5344CB8AC3E}">
        <p14:creationId xmlns:p14="http://schemas.microsoft.com/office/powerpoint/2010/main" val="3065599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1A19E-DC17-9808-8C67-33D66570E3A1}"/>
              </a:ext>
            </a:extLst>
          </p:cNvPr>
          <p:cNvSpPr>
            <a:spLocks noGrp="1"/>
          </p:cNvSpPr>
          <p:nvPr>
            <p:ph type="title"/>
          </p:nvPr>
        </p:nvSpPr>
        <p:spPr/>
        <p:txBody>
          <a:bodyPr/>
          <a:lstStyle/>
          <a:p>
            <a:r>
              <a:rPr lang="en-GB" dirty="0"/>
              <a:t>Triaging of referrals</a:t>
            </a:r>
          </a:p>
        </p:txBody>
      </p:sp>
      <p:sp>
        <p:nvSpPr>
          <p:cNvPr id="3" name="Content Placeholder 2">
            <a:extLst>
              <a:ext uri="{FF2B5EF4-FFF2-40B4-BE49-F238E27FC236}">
                <a16:creationId xmlns:a16="http://schemas.microsoft.com/office/drawing/2014/main" id="{7371F95F-9C9F-65C6-7945-91823EC0F963}"/>
              </a:ext>
            </a:extLst>
          </p:cNvPr>
          <p:cNvSpPr>
            <a:spLocks noGrp="1"/>
          </p:cNvSpPr>
          <p:nvPr>
            <p:ph idx="1"/>
          </p:nvPr>
        </p:nvSpPr>
        <p:spPr/>
        <p:txBody>
          <a:bodyPr>
            <a:normAutofit fontScale="92500" lnSpcReduction="20000"/>
          </a:bodyPr>
          <a:lstStyle/>
          <a:p>
            <a:r>
              <a:rPr lang="en-GB" dirty="0"/>
              <a:t>WPH are triaged predominantly by Miss Banu specialist registrar or Oluwagbemisola </a:t>
            </a:r>
            <a:r>
              <a:rPr lang="en-GB" dirty="0" err="1"/>
              <a:t>Aremu</a:t>
            </a:r>
            <a:r>
              <a:rPr lang="en-GB" dirty="0"/>
              <a:t> CNS</a:t>
            </a:r>
          </a:p>
          <a:p>
            <a:r>
              <a:rPr lang="en-GB" dirty="0"/>
              <a:t>FPH are triaged predominantly by Janel Wisa CNS</a:t>
            </a:r>
          </a:p>
          <a:p>
            <a:endParaRPr lang="en-GB" dirty="0"/>
          </a:p>
          <a:p>
            <a:r>
              <a:rPr lang="en-GB" dirty="0"/>
              <a:t>CONSIDERATIONS:</a:t>
            </a:r>
          </a:p>
          <a:p>
            <a:r>
              <a:rPr lang="en-GB" dirty="0"/>
              <a:t>Overseas team will check the status of the couples with newer NHS numbers that currently start with 700 as since 2017 the funding for fertility treatment is no longer extended to people that have paid only a surcharge. Letters will be posted to the couple’s that this applies to. Referrals can be delayed due to this.</a:t>
            </a:r>
          </a:p>
          <a:p>
            <a:r>
              <a:rPr lang="en-GB" dirty="0"/>
              <a:t>Please use the Frimley Park Fertility referral form that can be </a:t>
            </a:r>
            <a:r>
              <a:rPr lang="en-GB"/>
              <a:t>found within DXS.</a:t>
            </a:r>
            <a:endParaRPr lang="en-GB" dirty="0"/>
          </a:p>
        </p:txBody>
      </p:sp>
    </p:spTree>
    <p:extLst>
      <p:ext uri="{BB962C8B-B14F-4D97-AF65-F5344CB8AC3E}">
        <p14:creationId xmlns:p14="http://schemas.microsoft.com/office/powerpoint/2010/main" val="21354770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284</Words>
  <Application>Microsoft Office PowerPoint</Application>
  <PresentationFormat>Widescreen</PresentationFormat>
  <Paragraphs>21</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Fertility referral Criteria</vt:lpstr>
      <vt:lpstr>Tests for referral</vt:lpstr>
      <vt:lpstr>Tests con</vt:lpstr>
      <vt:lpstr>Triaging of referrals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Fertility referral Criteria</dc:title>
  <dc:creator>WISA, Janel (FRIMLEY HEALTH NHS FOUNDATION TRUST)</dc:creator>
  <cp:lastModifiedBy>WISA, Janel (FRIMLEY HEALTH NHS FOUNDATION TRUST)</cp:lastModifiedBy>
  <cp:revision>2</cp:revision>
  <dcterms:created xsi:type="dcterms:W3CDTF">2023-12-04T16:44:59Z</dcterms:created>
  <dcterms:modified xsi:type="dcterms:W3CDTF">2023-12-05T08:34:03Z</dcterms:modified>
</cp:coreProperties>
</file>