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14747606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62" d="100"/>
          <a:sy n="62" d="100"/>
        </p:scale>
        <p:origin x="792" y="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08ECB4-6CC0-410D-805A-4922BD1C359C}" type="datetimeFigureOut">
              <a:rPr lang="en-GB" smtClean="0"/>
              <a:t>23/07/2024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4D429B-EDA2-4BC8-B1A7-039D65928F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17110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5253DD-5559-49E3-8002-74B1EFA5BEF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8390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439A03-C4A8-BF55-D102-F590689395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BB71656-C8B2-6BF7-727A-0AE9F2920F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D3CA98-EE44-8AA4-F6FA-0D6CE4340A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703C8-975B-4CA9-864B-38E5E3E413F7}" type="datetimeFigureOut">
              <a:rPr lang="en-GB" smtClean="0"/>
              <a:t>23/07/2024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355D-66E1-4984-3AEB-1E8DE9C728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879A67-3268-9FBE-0859-B70C950FA9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096EC-9E30-493C-BA6B-B1923C01B9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1580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569B28-4C97-10FF-5A17-EA8BD30D5B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16D4C0-3CA4-4A99-9446-F6D895D6A8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BC78B9-D690-1B33-A077-D795791F27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703C8-975B-4CA9-864B-38E5E3E413F7}" type="datetimeFigureOut">
              <a:rPr lang="en-GB" smtClean="0"/>
              <a:t>23/07/2024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5008A1-A492-0589-18AA-C16FFE1B71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D946AB-FB2F-4198-30ED-98EA3AF97C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096EC-9E30-493C-BA6B-B1923C01B9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88841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1188C98-0609-2049-A0D7-3B1578FA21A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E59AEF-A170-69C4-2F18-89872FBA9F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E9ADEA-1A24-EEF8-A96D-D159CFF8EF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703C8-975B-4CA9-864B-38E5E3E413F7}" type="datetimeFigureOut">
              <a:rPr lang="en-GB" smtClean="0"/>
              <a:t>23/07/2024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18B171-EADB-9757-39DD-45CE6ADFA8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D6662C-A6E6-D7C3-4F0A-4AA2A290DE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096EC-9E30-493C-BA6B-B1923C01B9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770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305A13-8009-CDBC-C280-CB7B6C6B3E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DD1BED-5D13-B5D5-D3E8-6D61DC0747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845622-B923-F0A7-E908-91EA7E5BE4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703C8-975B-4CA9-864B-38E5E3E413F7}" type="datetimeFigureOut">
              <a:rPr lang="en-GB" smtClean="0"/>
              <a:t>23/07/2024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A3BA9A-1DB4-58DF-B2D7-4D7E23B451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0C41EB-B817-94C5-23EB-34A209CEF6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096EC-9E30-493C-BA6B-B1923C01B9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0890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5153E7-E44A-654C-579A-B26738B45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FB84F6-85A9-22AB-6D38-48C2370321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0FACB0-3504-E12A-5096-703262FB1C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703C8-975B-4CA9-864B-38E5E3E413F7}" type="datetimeFigureOut">
              <a:rPr lang="en-GB" smtClean="0"/>
              <a:t>23/07/2024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3AFCB3-AF0B-F246-7979-56E5585DC5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4D431B-23FE-C155-7F6E-38F3EC95F0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096EC-9E30-493C-BA6B-B1923C01B9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7379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A22D25-1BE6-FD1E-5F0B-ABC0479418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E0F450-056A-B6BA-26C5-569165C309A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DB6F1F1-B062-035A-8DF3-0A63A8F2F2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F183F3-7A58-87CF-985C-F732795BC4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703C8-975B-4CA9-864B-38E5E3E413F7}" type="datetimeFigureOut">
              <a:rPr lang="en-GB" smtClean="0"/>
              <a:t>23/07/2024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885C5B-2F16-722B-7E7F-E7FA140217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A25243-B4F2-0604-B2E9-4CEE7BBD6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096EC-9E30-493C-BA6B-B1923C01B9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07296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E92A53-77F4-BC99-BB99-FFD053125E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85A343-7D76-9001-65C2-FA348D66B9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B345C1-9385-4CA2-260F-CE74C079AC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ADDA950-E71A-E946-8082-6F6F40A977F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61D4A7-D9F5-F630-EE0D-3EC16506B07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F0AF3BA-C847-C2CA-2BC3-C1553AF2DD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703C8-975B-4CA9-864B-38E5E3E413F7}" type="datetimeFigureOut">
              <a:rPr lang="en-GB" smtClean="0"/>
              <a:t>23/07/2024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826D5E6-42C7-92D3-2BBE-0C5B1BE829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718B4D6-D0B8-8069-FEC1-9579B79CFA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096EC-9E30-493C-BA6B-B1923C01B9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1269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0244C7-5529-003A-BA13-7B4B8FA5F8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96E96E2-3630-B9F2-D17A-7AB50A3617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703C8-975B-4CA9-864B-38E5E3E413F7}" type="datetimeFigureOut">
              <a:rPr lang="en-GB" smtClean="0"/>
              <a:t>23/07/2024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72C82B6-D39B-B217-AA7B-D0C12B1F94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357933-1164-0DB0-265D-CA52D0BF8E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096EC-9E30-493C-BA6B-B1923C01B9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5815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7F5192C-C9CD-E52A-6E83-1ADB20365C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703C8-975B-4CA9-864B-38E5E3E413F7}" type="datetimeFigureOut">
              <a:rPr lang="en-GB" smtClean="0"/>
              <a:t>23/07/2024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60EEC96-19CE-3681-51A0-AF9CA65F3B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9FA10D-AA00-733C-8224-BEBD989162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096EC-9E30-493C-BA6B-B1923C01B9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20017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6966BF-F8FD-5CB0-0190-987F6CC6D6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B7E3ED-9ED5-82FB-3E30-AAD5914642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AB6917-D2B7-7DC3-2AF9-10A44FBDA2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09D07F-04BF-3ED1-0FBC-4341A1D3E8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703C8-975B-4CA9-864B-38E5E3E413F7}" type="datetimeFigureOut">
              <a:rPr lang="en-GB" smtClean="0"/>
              <a:t>23/07/2024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C755B7-7D1B-D156-099D-4F27030C8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178187-C414-FDDA-A0AE-DF0DA6E59F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096EC-9E30-493C-BA6B-B1923C01B9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4267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64DA33-9334-D4D0-E50A-040559A6DF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2A63CBB-8B82-A602-91EC-7BB94D5CBAB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04D925A-8221-B52B-0402-8316A9C584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066BA2-CE57-51A0-4E80-589D915BE9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703C8-975B-4CA9-864B-38E5E3E413F7}" type="datetimeFigureOut">
              <a:rPr lang="en-GB" smtClean="0"/>
              <a:t>23/07/2024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211CD2-8F96-28BE-3575-68E0241BA6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BADD42-0B45-04E9-9D80-C6DA4507CC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096EC-9E30-493C-BA6B-B1923C01B9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8084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B266CC0-7DE3-E5E3-E3B0-F0098E1FD3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1B3A8D-38E1-D890-59E4-1BE7CC683D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5554FF-44D3-ECA5-5B15-2B0D47E9F4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F1703C8-975B-4CA9-864B-38E5E3E413F7}" type="datetimeFigureOut">
              <a:rPr lang="en-GB" smtClean="0"/>
              <a:t>23/07/2024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259B70-DAA9-66E3-DFD8-1E33723961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B5C7D5-340B-238B-3C40-2D15C0B2EA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1E096EC-9E30-493C-BA6B-B1923C01B9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817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.png"/><Relationship Id="rId7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gbr01.safelinks.protection.outlook.com/?url=http%3A%2F%2Fwww.nhs.uk%2Fmmr&amp;data=05%7C02%7Cheather.gilpin%40nhs.net%7C0c943a25cba14996952008dc9f48f29e%7C37c354b285b047f5b22207b48d774ee3%7C0%7C0%7C638560382855593230%7CUnknown%7CTWFpbGZsb3d8eyJWIjoiMC4wLjAwMDAiLCJQIjoiV2luMzIiLCJBTiI6Ik1haWwiLCJXVCI6Mn0%3D%7C0%7C%7C%7C&amp;sdata=T99P1CDq3ZKryObwUxAkYg3uFlQPRjEWiuiVR3LDOYM%3D&amp;reserved=0" TargetMode="External"/><Relationship Id="rId5" Type="http://schemas.openxmlformats.org/officeDocument/2006/relationships/hyperlink" Target="https://gbr01.safelinks.protection.outlook.com/?url=https%3A%2F%2Fwww.nhs.uk%2Fvaccinations%2F4-in-1-preschool-booster-vaccine%2F&amp;data=05%7C02%7Cheather.gilpin%40nhs.net%7C0c943a25cba14996952008dc9f48f29e%7C37c354b285b047f5b22207b48d774ee3%7C0%7C0%7C638560382855576935%7CUnknown%7CTWFpbGZsb3d8eyJWIjoiMC4wLjAwMDAiLCJQIjoiV2luMzIiLCJBTiI6Ik1haWwiLCJXVCI6Mn0%3D%7C0%7C%7C%7C&amp;sdata=EMsVhfFASiODz4brYYvXEw%2FAjnHfxrhJYN5saLfN%2FVE%3D&amp;reserved=0" TargetMode="External"/><Relationship Id="rId4" Type="http://schemas.openxmlformats.org/officeDocument/2006/relationships/hyperlink" Target="https://gbr01.safelinks.protection.outlook.com/?url=https%3A%2F%2Fsupport-ew.ardens.org.uk%2Fsupport%2Fsolutions%2Farticles%2F31000161076-childhood-immunisations&amp;data=05%7C02%7Cheather.gilpin%40nhs.net%7C0c943a25cba14996952008dc9f48f29e%7C37c354b285b047f5b22207b48d774ee3%7C0%7C0%7C638560382855554768%7CUnknown%7CTWFpbGZsb3d8eyJWIjoiMC4wLjAwMDAiLCJQIjoiV2luMzIiLCJBTiI6Ik1haWwiLCJXVCI6Mn0%3D%7C0%7C%7C%7C&amp;sdata=RHbZ4n5zJAfKPb8YMw7p9Iu3xVd3%2Bru4AxS%2BiJ8g2TQ%3D&amp;reserved=0" TargetMode="External"/><Relationship Id="rId9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"/>
          <p:cNvSpPr txBox="1"/>
          <p:nvPr/>
        </p:nvSpPr>
        <p:spPr>
          <a:xfrm>
            <a:off x="685800" y="6396949"/>
            <a:ext cx="10896600" cy="2564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014"/>
              </a:lnSpc>
            </a:pPr>
            <a:r>
              <a:rPr lang="en-US" sz="1439" dirty="0">
                <a:solidFill>
                  <a:srgbClr val="000000"/>
                </a:solidFill>
                <a:latin typeface="Raavi" panose="020B0502040204020203" pitchFamily="34" charset="0"/>
                <a:cs typeface="Raavi" panose="020B0502040204020203" pitchFamily="34" charset="0"/>
              </a:rPr>
              <a:t>Bracknell Forest      North East Hampshire and Farnham       Royal Borough of Windsor and Maidenhead        Slough        Surrey Heath </a:t>
            </a:r>
          </a:p>
        </p:txBody>
      </p:sp>
      <p:pic>
        <p:nvPicPr>
          <p:cNvPr id="6" name="Picture 5" descr="Shape, rectangle&#10;&#10;Description automatically generated">
            <a:extLst>
              <a:ext uri="{FF2B5EF4-FFF2-40B4-BE49-F238E27FC236}">
                <a16:creationId xmlns:a16="http://schemas.microsoft.com/office/drawing/2014/main" id="{9F94482B-1AF5-14CB-38CD-7072723D56C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82501"/>
          <a:stretch/>
        </p:blipFill>
        <p:spPr bwMode="auto">
          <a:xfrm>
            <a:off x="812800" y="6250322"/>
            <a:ext cx="10617200" cy="14662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D5F04D67-DE04-BF65-6BDE-920F48E90414}"/>
              </a:ext>
            </a:extLst>
          </p:cNvPr>
          <p:cNvSpPr/>
          <p:nvPr/>
        </p:nvSpPr>
        <p:spPr>
          <a:xfrm>
            <a:off x="2336800" y="6477000"/>
            <a:ext cx="50800" cy="50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19178C35-E10F-F798-4599-363BD8AEB3A1}"/>
              </a:ext>
            </a:extLst>
          </p:cNvPr>
          <p:cNvSpPr/>
          <p:nvPr/>
        </p:nvSpPr>
        <p:spPr>
          <a:xfrm rot="5012199">
            <a:off x="5387497" y="6493387"/>
            <a:ext cx="50800" cy="50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B12BB64-4640-7089-47C5-587F307BB58C}"/>
              </a:ext>
            </a:extLst>
          </p:cNvPr>
          <p:cNvSpPr/>
          <p:nvPr/>
        </p:nvSpPr>
        <p:spPr>
          <a:xfrm rot="5012199">
            <a:off x="9095898" y="6490201"/>
            <a:ext cx="50800" cy="50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ED9487F-4E0E-AD69-16F3-E9FC24B20A1D}"/>
              </a:ext>
            </a:extLst>
          </p:cNvPr>
          <p:cNvSpPr/>
          <p:nvPr/>
        </p:nvSpPr>
        <p:spPr>
          <a:xfrm rot="5012199">
            <a:off x="10010298" y="6499789"/>
            <a:ext cx="50800" cy="50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85951CC-E203-A0D9-40B2-9D420CBD5C08}"/>
              </a:ext>
            </a:extLst>
          </p:cNvPr>
          <p:cNvSpPr txBox="1"/>
          <p:nvPr/>
        </p:nvSpPr>
        <p:spPr>
          <a:xfrm>
            <a:off x="685800" y="4306504"/>
            <a:ext cx="11277599" cy="379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endParaRPr lang="en-GB" sz="1867" b="1" dirty="0">
              <a:ea typeface="Calibri" panose="020F05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3CEC144-07EB-9C75-B5D6-14E64F2D6FE6}"/>
              </a:ext>
            </a:extLst>
          </p:cNvPr>
          <p:cNvSpPr txBox="1"/>
          <p:nvPr/>
        </p:nvSpPr>
        <p:spPr>
          <a:xfrm>
            <a:off x="407377" y="134738"/>
            <a:ext cx="96564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chemeClr val="accent1"/>
                </a:solidFill>
              </a:rPr>
              <a:t>Information on running searches within EMIS  to improve uptake of Pre-school boosters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BE9C709-C197-4981-BFCB-C22AFFA1E4D6}"/>
              </a:ext>
            </a:extLst>
          </p:cNvPr>
          <p:cNvSpPr txBox="1"/>
          <p:nvPr/>
        </p:nvSpPr>
        <p:spPr>
          <a:xfrm>
            <a:off x="762000" y="964470"/>
            <a:ext cx="10210800" cy="553998"/>
          </a:xfrm>
          <a:prstGeom prst="rect">
            <a:avLst/>
          </a:prstGeom>
          <a:noFill/>
          <a:ln w="28575">
            <a:noFill/>
          </a:ln>
        </p:spPr>
        <p:txBody>
          <a:bodyPr wrap="square">
            <a:spAutoFit/>
          </a:bodyPr>
          <a:lstStyle/>
          <a:p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0DE0A53-A750-D9EA-374B-376C9991F0C8}"/>
              </a:ext>
            </a:extLst>
          </p:cNvPr>
          <p:cNvSpPr txBox="1"/>
          <p:nvPr/>
        </p:nvSpPr>
        <p:spPr>
          <a:xfrm>
            <a:off x="533400" y="1166842"/>
            <a:ext cx="10668000" cy="4601260"/>
          </a:xfrm>
          <a:prstGeom prst="rect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600" dirty="0"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As children of this age start school, it is important that they are protected against a range of unpleasant and often serious childhood diseases.</a:t>
            </a:r>
          </a:p>
          <a:p>
            <a:r>
              <a:rPr lang="en-GB" sz="1600" dirty="0"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Please complete the following actions. </a:t>
            </a:r>
          </a:p>
          <a:p>
            <a:endParaRPr lang="en-GB" sz="1600" dirty="0">
              <a:effectLst/>
              <a:latin typeface="Calibri" panose="020F0502020204030204" pitchFamily="34" charset="0"/>
              <a:ea typeface="Aptos" panose="020B0004020202020204" pitchFamily="34" charset="0"/>
            </a:endParaRPr>
          </a:p>
          <a:p>
            <a:pPr marL="342900" indent="-342900">
              <a:buAutoNum type="arabicPeriod"/>
            </a:pPr>
            <a:r>
              <a:rPr lang="en-GB" sz="1600" dirty="0"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Search: Please use the Recall search below within EMIS to identify all children who have not had both pre-school boosters</a:t>
            </a:r>
          </a:p>
          <a:p>
            <a:pPr marL="342900" indent="-342900">
              <a:buAutoNum type="arabicPeriod"/>
            </a:pPr>
            <a:endParaRPr lang="en-GB" sz="1600" dirty="0">
              <a:effectLst/>
              <a:latin typeface="Calibri" panose="020F0502020204030204" pitchFamily="34" charset="0"/>
              <a:ea typeface="Aptos" panose="020B0004020202020204" pitchFamily="34" charset="0"/>
            </a:endParaRPr>
          </a:p>
          <a:p>
            <a:r>
              <a:rPr lang="en-GB" sz="1600" dirty="0"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 </a:t>
            </a:r>
          </a:p>
          <a:p>
            <a:pPr marL="342900" indent="-342900">
              <a:buAutoNum type="arabicPeriod"/>
            </a:pPr>
            <a:endParaRPr lang="en-GB" sz="1600" dirty="0">
              <a:latin typeface="Calibri" panose="020F0502020204030204" pitchFamily="34" charset="0"/>
              <a:ea typeface="Aptos" panose="020B0004020202020204" pitchFamily="34" charset="0"/>
            </a:endParaRPr>
          </a:p>
          <a:p>
            <a:pPr marL="342900" indent="-342900">
              <a:buAutoNum type="arabicPeriod"/>
            </a:pPr>
            <a:endParaRPr lang="en-GB" sz="1600" dirty="0">
              <a:effectLst/>
              <a:latin typeface="Calibri" panose="020F0502020204030204" pitchFamily="34" charset="0"/>
              <a:ea typeface="Aptos" panose="020B0004020202020204" pitchFamily="34" charset="0"/>
            </a:endParaRPr>
          </a:p>
          <a:p>
            <a:pPr marL="342900" indent="-342900">
              <a:buAutoNum type="arabicPeriod"/>
            </a:pPr>
            <a:endParaRPr lang="en-GB" sz="1600" dirty="0">
              <a:latin typeface="Calibri" panose="020F0502020204030204" pitchFamily="34" charset="0"/>
              <a:ea typeface="Aptos" panose="020B0004020202020204" pitchFamily="34" charset="0"/>
            </a:endParaRPr>
          </a:p>
          <a:p>
            <a:pPr marL="342900" indent="-342900">
              <a:buAutoNum type="arabicPeriod"/>
            </a:pPr>
            <a:endParaRPr lang="en-GB" sz="1600" dirty="0">
              <a:effectLst/>
              <a:latin typeface="Calibri" panose="020F0502020204030204" pitchFamily="34" charset="0"/>
              <a:ea typeface="Aptos" panose="020B0004020202020204" pitchFamily="34" charset="0"/>
            </a:endParaRPr>
          </a:p>
          <a:p>
            <a:pPr marL="342900" indent="-342900">
              <a:buAutoNum type="arabicPeriod"/>
            </a:pPr>
            <a:endParaRPr lang="en-GB" sz="1600" dirty="0">
              <a:latin typeface="Calibri" panose="020F0502020204030204" pitchFamily="34" charset="0"/>
              <a:ea typeface="Aptos" panose="020B0004020202020204" pitchFamily="34" charset="0"/>
            </a:endParaRPr>
          </a:p>
          <a:p>
            <a:pPr marL="457200"/>
            <a:endParaRPr lang="en-GB" sz="1600" dirty="0">
              <a:highlight>
                <a:srgbClr val="FFFFFF"/>
              </a:highlight>
              <a:latin typeface="Calibri" panose="020F0502020204030204" pitchFamily="34" charset="0"/>
              <a:ea typeface="Aptos" panose="020B0004020202020204" pitchFamily="34" charset="0"/>
            </a:endParaRPr>
          </a:p>
          <a:p>
            <a:pPr marL="457200"/>
            <a:r>
              <a:rPr lang="en-GB" sz="160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ea typeface="Aptos" panose="020B0004020202020204" pitchFamily="34" charset="0"/>
              </a:rPr>
              <a:t>(Please use this </a:t>
            </a:r>
            <a:r>
              <a:rPr lang="en-GB" sz="1600" u="sng" dirty="0">
                <a:solidFill>
                  <a:srgbClr val="467886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ea typeface="Aptos" panose="020B0004020202020204" pitchFamily="34" charset="0"/>
                <a:hlinkClick r:id="rId4"/>
              </a:rPr>
              <a:t>LINK</a:t>
            </a:r>
            <a:r>
              <a:rPr lang="en-GB" sz="160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ea typeface="Aptos" panose="020B0004020202020204" pitchFamily="34" charset="0"/>
              </a:rPr>
              <a:t> to view the childhood immunisation resources developed by Ardens to assist practices)</a:t>
            </a:r>
          </a:p>
          <a:p>
            <a:pPr marL="457200"/>
            <a:endParaRPr lang="en-GB" sz="1100" dirty="0">
              <a:effectLst/>
              <a:latin typeface="Calibri" panose="020F0502020204030204" pitchFamily="34" charset="0"/>
              <a:ea typeface="Aptos" panose="020B0004020202020204" pitchFamily="34" charset="0"/>
            </a:endParaRPr>
          </a:p>
          <a:p>
            <a:r>
              <a:rPr lang="en-GB" sz="1600" dirty="0">
                <a:latin typeface="Calibri" panose="020F0502020204030204" pitchFamily="34" charset="0"/>
                <a:ea typeface="Aptos" panose="020B0004020202020204" pitchFamily="34" charset="0"/>
              </a:rPr>
              <a:t>2. </a:t>
            </a:r>
            <a:r>
              <a:rPr lang="en-GB" sz="1600" dirty="0"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Text the suggested following text message: - </a:t>
            </a:r>
          </a:p>
          <a:p>
            <a:pPr marL="685800"/>
            <a:r>
              <a:rPr lang="en-GB" sz="1400" i="1" dirty="0">
                <a:effectLst/>
                <a:latin typeface="Arial" panose="020B0604020202020204" pitchFamily="34" charset="0"/>
                <a:ea typeface="Aptos" panose="020B0004020202020204" pitchFamily="34" charset="0"/>
              </a:rPr>
              <a:t>Is your child starting school in September? </a:t>
            </a:r>
            <a:r>
              <a:rPr lang="en-GB" sz="1400" i="1" dirty="0">
                <a:solidFill>
                  <a:srgbClr val="242424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</a:rPr>
              <a:t>Our records show that your child</a:t>
            </a:r>
            <a:r>
              <a:rPr lang="en-GB" sz="1400" i="1" dirty="0">
                <a:effectLst/>
                <a:latin typeface="Arial" panose="020B0604020202020204" pitchFamily="34" charset="0"/>
                <a:ea typeface="Aptos" panose="020B0004020202020204" pitchFamily="34" charset="0"/>
              </a:rPr>
              <a:t> is not up to date with</a:t>
            </a:r>
            <a:r>
              <a:rPr lang="en-GB" sz="1400" i="1" dirty="0">
                <a:solidFill>
                  <a:srgbClr val="242424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</a:rPr>
              <a:t> their pre-school immunisations. </a:t>
            </a:r>
            <a:r>
              <a:rPr lang="en-GB" sz="1400" i="1" dirty="0">
                <a:effectLst/>
                <a:latin typeface="Arial" panose="020B0604020202020204" pitchFamily="34" charset="0"/>
                <a:ea typeface="Aptos" panose="020B0004020202020204" pitchFamily="34" charset="0"/>
              </a:rPr>
              <a:t>Give </a:t>
            </a:r>
            <a:r>
              <a:rPr lang="en-GB" sz="1400" i="1" dirty="0">
                <a:solidFill>
                  <a:srgbClr val="242424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</a:rPr>
              <a:t>your child the best protection against serious childhood diseases as they grow up. Contact your child’s GP practice to book their appointment. </a:t>
            </a:r>
            <a:r>
              <a:rPr lang="en-GB" sz="1400" i="1" u="sng" dirty="0">
                <a:solidFill>
                  <a:srgbClr val="467886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hlinkClick r:id="rId5"/>
              </a:rPr>
              <a:t>https://www.nhs.uk/vaccinations/4-in-1-preschool-booster-vaccine/</a:t>
            </a:r>
            <a:r>
              <a:rPr lang="en-GB" sz="1400" i="1" dirty="0">
                <a:solidFill>
                  <a:srgbClr val="242424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</a:rPr>
              <a:t> </a:t>
            </a:r>
            <a:r>
              <a:rPr lang="en-GB" sz="1400" i="1" u="sng" dirty="0">
                <a:solidFill>
                  <a:srgbClr val="467886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hlinkClick r:id="rId6"/>
              </a:rPr>
              <a:t>www.nhs.uk/mmr</a:t>
            </a:r>
            <a:endParaRPr lang="en-GB" sz="1400" dirty="0">
              <a:effectLst/>
              <a:latin typeface="Calibri" panose="020F0502020204030204" pitchFamily="34" charset="0"/>
              <a:ea typeface="Aptos" panose="020B0004020202020204" pitchFamily="34" charset="0"/>
            </a:endParaRPr>
          </a:p>
        </p:txBody>
      </p:sp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D69D2555-EB99-BA30-AE5B-FCFF8988530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0818" y="329740"/>
            <a:ext cx="859182" cy="67365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1534901-42A6-2A01-22DF-739A2BC3AC7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5800" y="2477932"/>
            <a:ext cx="3161905" cy="182857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2400B471-2FAE-26A7-0F1D-EB1F7BDC198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847705" y="2595715"/>
            <a:ext cx="3895238" cy="1733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26525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267</TotalTime>
  <Words>179</Words>
  <Application>Microsoft Office PowerPoint</Application>
  <PresentationFormat>Widescreen</PresentationFormat>
  <Paragraphs>19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Aptos</vt:lpstr>
      <vt:lpstr>Aptos Display</vt:lpstr>
      <vt:lpstr>Arial</vt:lpstr>
      <vt:lpstr>Calibri</vt:lpstr>
      <vt:lpstr>Raavi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EDWARDS, Cate (NHS FRIMLEY ICB - D4U1Y)</dc:creator>
  <cp:lastModifiedBy>EDWARDS, Cate (NHS FRIMLEY ICB - D4U1Y)</cp:lastModifiedBy>
  <cp:revision>2</cp:revision>
  <dcterms:created xsi:type="dcterms:W3CDTF">2024-07-19T13:40:04Z</dcterms:created>
  <dcterms:modified xsi:type="dcterms:W3CDTF">2024-07-23T10:31:46Z</dcterms:modified>
</cp:coreProperties>
</file>