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147476067" r:id="rId2"/>
    <p:sldId id="214747606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FC1BD-4C49-4A6F-9BF1-D7C8B2A5EBCE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4911A-4E79-401D-BBCF-B55553416A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253DD-5559-49E3-8002-74B1EFA5BE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39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5253DD-5559-49E3-8002-74B1EFA5BE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095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32995-7854-AE28-9265-6B2CA6913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DAB9B-B196-613A-9B60-6AE6C1B726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1DCA3-75EC-5998-AD84-E14E906B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D012-6582-F4F3-E188-9AD5FC991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8E3FE-6571-4363-48C8-2DC4152F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02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E49D3-014D-C71C-58F3-0A3F9CD3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1DAB2D-DBED-4788-8433-B4C079820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F78EC-228F-49FC-DEB1-BE43810E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9CE3B-4309-8D08-F9E9-020C7169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2898A-FD85-DF74-50AB-65EA8990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32112C-32D2-A079-D367-50EC70E230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FA8966-6256-85E9-7DE5-2AB35DAD3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EC20E-2178-A577-0C72-29A07AFA5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A341A-188B-CEFA-ABA7-2486F2752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696CB-FC32-205C-E63F-169820284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87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8EF45-74D1-9050-A3A5-7089FFA73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E15A4-B5B2-5840-F5A5-835453A34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45DC7-C9C9-1BA9-73A1-D129A97EE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30C95-10E2-0552-D995-4A5833823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C1E05-2B10-51B6-EB48-48122AC43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2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A8B5A-B548-1C9D-7E06-AE0D16E89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EA11A-810F-D83D-19DC-0567B6083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5C1A9-6512-E9B5-C5EA-19B47CA48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D8F56-B3A0-5D17-4F0E-BD26BC26C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D8EF1-78DD-3761-6C6A-95574323E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8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AF79-617A-2228-CBC9-478FB8AE7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4AC6E-35D6-56D7-36EF-FEC53A1C1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84834-0EDF-B5E3-D1CB-1850B258D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F3BBF-29C5-DF21-0B11-3312B5F4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09DEEC-9A70-8CDD-8DC7-6924A5F85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E5B48-923B-E759-9D07-1FA1034F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52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6A041-C43E-1837-DB20-6AF1F7ABB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41B7D-0A0F-B1C7-5872-C91AE0A05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7AC021-D67C-61F2-324F-093BBCD40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5B760D-11D0-9D1E-DA14-2E1EA069F7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15E0C4-8386-F6F8-966F-ADE05A4877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53FF62-B0AF-5F77-C1DB-AEA7D7497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204002-4701-B510-78A8-9B8BDE8C1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876654-EB6E-CB6C-4D84-0B43D274F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15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94AB4-2AD3-167E-4825-A5F8F28DA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17D719-A5AF-0BC3-129B-EB65A15B1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27840-C734-DC20-DD35-C539D1995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4C57C-F7E8-2F8A-519A-0D61994D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519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6E78D-7D6D-07DC-8A8D-0A3E44441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D9C028-FD58-8C89-D117-8FCAAF3D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2004A-CFDD-385D-BCA9-1158ADF24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86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4B3AB-7B05-CE44-573D-A2D9AAC81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E8195-C88F-42F5-D845-DAD5B5F87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3D46B2-C742-C0DE-D5EF-49FADFA07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320921-1740-45D6-06BE-649616F9A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E068FB-558E-AA18-F041-B28F4703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21117-53AA-4A28-2650-6A2ACB6AD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09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BEF18-F984-7907-952F-8B1A4F77E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A0347-6952-7895-6264-305E35A1DC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B3FFE7-A74A-24AA-EF19-5EEFD8394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150F34-ABAC-7BCD-6A18-93EA19EB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C28A9-4CE9-F3C3-1E00-8C62332F3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58A0-E1FA-1E18-5598-E41BA7960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14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56E5AE-04D8-F8EB-4AD5-868720E57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714C0-C602-321B-2A3C-0ADF7A35C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C9A42-0D15-1A59-3321-88DE227544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12CD08-ADD2-4A0D-8668-664CA2B68FC6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428B7-3870-A3C2-8619-3F624AC08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3A6BC-2A3C-F215-E5C9-4A127DFF9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08F605-E471-4790-8163-B60F66834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85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gbr01.safelinks.protection.outlook.com/?url=https%3A%2F%2Fwww.gov.uk%2Fgovernment%2Fpublications%2Frespiratory-syncytial-virus-rsv-maternal-vaccination&amp;data=05%7C02%7Ccate.edwards%40nhs.net%7Cd4d8cb2651ec479abe3208dca28964f9%7C37c354b285b047f5b22207b48d774ee3%7C0%7C0%7C638563958186473290%7CUnknown%7CTWFpbGZsb3d8eyJWIjoiMC4wLjAwMDAiLCJQIjoiV2luMzIiLCJBTiI6Ik1haWwiLCJXVCI6Mn0%3D%7C0%7C%7C%7C&amp;sdata=jSj2CiJPqTGLb7UJQiFr1GZAQugeV6J267zYkxW7iLk%3D&amp;reserved=0" TargetMode="External"/><Relationship Id="rId13" Type="http://schemas.openxmlformats.org/officeDocument/2006/relationships/hyperlink" Target="https://gbr01.safelinks.protection.outlook.com/?url=https%3A%2F%2Fwww.healthpublications.gov.uk%2FViewProduct.html%3Fsp%3DSrsvposterforolderadults&amp;data=05%7C02%7Ccate.edwards%40nhs.net%7Cd4d8cb2651ec479abe3208dca28964f9%7C37c354b285b047f5b22207b48d774ee3%7C0%7C0%7C638563958186502585%7CUnknown%7CTWFpbGZsb3d8eyJWIjoiMC4wLjAwMDAiLCJQIjoiV2luMzIiLCJBTiI6Ik1haWwiLCJXVCI6Mn0%3D%7C0%7C%7C%7C&amp;sdata=zBxSv6XucMqXUlw0zdE2KwbyyIWMqixLdBH2Szj5tXo%3D&amp;reserved=0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gbr01.safelinks.protection.outlook.com/?url=https%3A%2F%2Fkhub.net%2Fdocuments%2F135939561%2F1052259885%2FRespiratory%2Bsyncytial%2Bvirus%2B%2528RSV%2529%2Bvaccination%2Bof%2Bpregnant%2Bwomen%2Bfor%2Binfant%2Bprotection.pptx%2Fd9847a8c-a2d3-cad2-6d62-5763fed5de9d&amp;data=05%7C02%7Ccate.edwards%40nhs.net%7Cd4d8cb2651ec479abe3208dca28964f9%7C37c354b285b047f5b22207b48d774ee3%7C0%7C0%7C638563958186466811%7CUnknown%7CTWFpbGZsb3d8eyJWIjoiMC4wLjAwMDAiLCJQIjoiV2luMzIiLCJBTiI6Ik1haWwiLCJXVCI6Mn0%3D%7C0%7C%7C%7C&amp;sdata=mRDG6VN27P0KUO4HassVXBMsXWsVjwvwM18mdfrrZBg%3D&amp;reserved=0" TargetMode="External"/><Relationship Id="rId12" Type="http://schemas.openxmlformats.org/officeDocument/2006/relationships/hyperlink" Target="https://gbr01.safelinks.protection.outlook.com/?url=https%3A%2F%2Fwww.healthpublications.gov.uk%2FViewProduct.html%3Fsp%3DSguidetothersvvaccineforolderadults&amp;data=05%7C02%7Ccate.edwards%40nhs.net%7Cd4d8cb2651ec479abe3208dca28964f9%7C37c354b285b047f5b22207b48d774ee3%7C0%7C0%7C638563958186496913%7CUnknown%7CTWFpbGZsb3d8eyJWIjoiMC4wLjAwMDAiLCJQIjoiV2luMzIiLCJBTiI6Ik1haWwiLCJXVCI6Mn0%3D%7C0%7C%7C%7C&amp;sdata=rVvnnU%2BfEUWvE3UzW5FUmL981yGUhLItwx8ux12o2bs%3D&amp;reserved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br01.safelinks.protection.outlook.com/?url=https%3A%2F%2Fkhub.net%2Fdocuments%2F135939561%2F1052259885%2FRespiratory%2Bsyncytial%2Bvirus%2B%2528RSV%2529%2Bvaccination%2Bprogramme%2Bfor%2Bolder%2Badults.pptx%2F7e3d8821-d068-ef4f-3820-a59c70bfe682&amp;data=05%7C02%7Ccate.edwards%40nhs.net%7Cd4d8cb2651ec479abe3208dca28964f9%7C37c354b285b047f5b22207b48d774ee3%7C0%7C0%7C638563958186459760%7CUnknown%7CTWFpbGZsb3d8eyJWIjoiMC4wLjAwMDAiLCJQIjoiV2luMzIiLCJBTiI6Ik1haWwiLCJXVCI6Mn0%3D%7C0%7C%7C%7C&amp;sdata=gtQw7nh0Rc47DR7q%2BpBSVUD6L6sFFXi0QIhUtQspsEE%3D&amp;reserved=0" TargetMode="External"/><Relationship Id="rId11" Type="http://schemas.openxmlformats.org/officeDocument/2006/relationships/hyperlink" Target="https://gbr01.safelinks.protection.outlook.com/?url=https%3A%2F%2Fwww.gov.uk%2Fgovernment%2Fpublications%2Frespiratory-syncytial-virus-rsv-vaccination-for-older-adults&amp;data=05%7C02%7Ccate.edwards%40nhs.net%7Cd4d8cb2651ec479abe3208dca28964f9%7C37c354b285b047f5b22207b48d774ee3%7C0%7C0%7C638563958186491169%7CUnknown%7CTWFpbGZsb3d8eyJWIjoiMC4wLjAwMDAiLCJQIjoiV2luMzIiLCJBTiI6Ik1haWwiLCJXVCI6Mn0%3D%7C0%7C%7C%7C&amp;sdata=qHJxmyPMhmzvgE32nlkvarqfc0FxZ%2B%2FODger6TLJ8N0%3D&amp;reserved=0" TargetMode="External"/><Relationship Id="rId5" Type="http://schemas.openxmlformats.org/officeDocument/2006/relationships/hyperlink" Target="https://gbr01.safelinks.protection.outlook.com/?url=https%3A%2F%2Fwww.gov.uk%2Fgovernment%2Fpublications%2Frespiratory-syncytial-virus-rsv-programme-information-for-healthcare-professionals&amp;data=05%7C02%7Ccate.edwards%40nhs.net%7Cd4d8cb2651ec479abe3208dca28964f9%7C37c354b285b047f5b22207b48d774ee3%7C0%7C0%7C638563958186451008%7CUnknown%7CTWFpbGZsb3d8eyJWIjoiMC4wLjAwMDAiLCJQIjoiV2luMzIiLCJBTiI6Ik1haWwiLCJXVCI6Mn0%3D%7C0%7C%7C%7C&amp;sdata=ANwsP6plrD7%2FfV3lmd6Byx3%2FZtfMNgxuD5Q2IspYWow%3D&amp;reserved=0" TargetMode="External"/><Relationship Id="rId10" Type="http://schemas.openxmlformats.org/officeDocument/2006/relationships/hyperlink" Target="https://gbr01.safelinks.protection.outlook.com/?url=https%3A%2F%2Fwww.healthpublications.gov.uk%2FViewProduct.html%3Fsp%3DSrsvposterforpregnantwomen&amp;data=05%7C02%7Ccate.edwards%40nhs.net%7Cd4d8cb2651ec479abe3208dca28964f9%7C37c354b285b047f5b22207b48d774ee3%7C0%7C0%7C638563958186485418%7CUnknown%7CTWFpbGZsb3d8eyJWIjoiMC4wLjAwMDAiLCJQIjoiV2luMzIiLCJBTiI6Ik1haWwiLCJXVCI6Mn0%3D%7C0%7C%7C%7C&amp;sdata=ZIyC9%2Fh%2BrtClXqGAmTFAcnbHqn8scj391dMaILYgYMc%3D&amp;reserved=0" TargetMode="External"/><Relationship Id="rId4" Type="http://schemas.openxmlformats.org/officeDocument/2006/relationships/hyperlink" Target="https://gbr01.safelinks.protection.outlook.com/?url=https%3A%2F%2Fwww.gov.uk%2Fgovernment%2Fpublications%2Frespiratory-syncytial-virus-the-green-book-chapter-27a&amp;data=05%7C02%7Ccate.edwards%40nhs.net%7Cd4d8cb2651ec479abe3208dca28964f9%7C37c354b285b047f5b22207b48d774ee3%7C0%7C0%7C638563958186439794%7CUnknown%7CTWFpbGZsb3d8eyJWIjoiMC4wLjAwMDAiLCJQIjoiV2luMzIiLCJBTiI6Ik1haWwiLCJXVCI6Mn0%3D%7C0%7C%7C%7C&amp;sdata=kslQYjCELaBYfD3cXbWQSxxd2I5otZqh9%2FnqIkBvTGY%3D&amp;reserved=0" TargetMode="External"/><Relationship Id="rId9" Type="http://schemas.openxmlformats.org/officeDocument/2006/relationships/hyperlink" Target="https://gbr01.safelinks.protection.outlook.com/?url=https%3A%2F%2Fwww.healthpublications.gov.uk%2FViewProduct.html%3Fsp%3DSaguidetothersvvaccinationforpregnantwomenleaflet&amp;data=05%7C02%7Ccate.edwards%40nhs.net%7Cd4d8cb2651ec479abe3208dca28964f9%7C37c354b285b047f5b22207b48d774ee3%7C0%7C0%7C638563958186479441%7CUnknown%7CTWFpbGZsb3d8eyJWIjoiMC4wLjAwMDAiLCJQIjoiV2luMzIiLCJBTiI6Ik1haWwiLCJXVCI6Mn0%3D%7C0%7C%7C%7C&amp;sdata=xAYP%2BjROMjlQc1OAmjPv2kDvy29g66O5I3fkUT3bUfM%3D&amp;reserved=0" TargetMode="External"/><Relationship Id="rId1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br01.safelinks.protection.outlook.com/?url=https%3A%2F%2Fwww.gov.uk%2Fgovernment%2Fcollections%2Frespiratory-syncytial-virus-rsv-vaccination-programme&amp;data=05%7C02%7Ccate.edwards%40nhs.net%7C7e4dc853b8b84776c23c08dca6685886%7C37c354b285b047f5b22207b48d774ee3%7C0%7C0%7C638568214376337054%7CUnknown%7CTWFpbGZsb3d8eyJWIjoiMC4wLjAwMDAiLCJQIjoiV2luMzIiLCJBTiI6Ik1haWwiLCJXVCI6Mn0%3D%7C0%7C%7C%7C&amp;sdata=HGkflIdCglCRTp5nqnHSzob0UF9u2siLhYjn9xXscsk%3D&amp;reserved=0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gbr01.safelinks.protection.outlook.com/?url=https%3A%2F%2Fwww.pfizerpro.co.uk%2Fmedicine%2Fabrysvo%2Fdosing%2Fpreparation&amp;data=05%7C02%7Ccate.edwards%40nhs.net%7C7e4dc853b8b84776c23c08dca6685886%7C37c354b285b047f5b22207b48d774ee3%7C0%7C0%7C638568214376330599%7CUnknown%7CTWFpbGZsb3d8eyJWIjoiMC4wLjAwMDAiLCJQIjoiV2luMzIiLCJBTiI6Ik1haWwiLCJXVCI6Mn0%3D%7C0%7C%7C%7C&amp;sdata=vXypWySxhjuK3tQ16xYOpsw6IOdKstNP4gLx%2FvGcwTk%3D&amp;reserved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br01.safelinks.protection.outlook.com/?url=https%3A%2F%2Fdrive.google.com%2Fdrive%2Ffolders%2F13Y60rUAG4ElefcfXJh455iE0oBtLFoAP%3Fusp%3Dsharing&amp;data=05%7C02%7Ccate.edwards%40nhs.net%7C7e4dc853b8b84776c23c08dca6685886%7C37c354b285b047f5b22207b48d774ee3%7C0%7C0%7C638568214376323260%7CUnknown%7CTWFpbGZsb3d8eyJWIjoiMC4wLjAwMDAiLCJQIjoiV2luMzIiLCJBTiI6Ik1haWwiLCJXVCI6Mn0%3D%7C0%7C%7C%7C&amp;sdata=3I8g2PvwkdepTrwiKdObPpefEpW%2FLZGlcm2p5sLFGfw%3D&amp;reserved=0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gbr01.safelinks.protection.outlook.com/ap/t-59584e83/?url=https%3A%2F%2Fteams.microsoft.com%2Fl%2Fmeetup-join%2F19%253ameeting_ZmYzNzFjNGQtY2MyZS00NmRkLTliNDktOWExZWRhYjZmMWU2%2540thread.v2%2F0%3Fcontext%3D%257B%2522Tid%2522%253A%2522ee4e1499-4a35-4b2e-ad47-5f3cf9de8666%2522%252C%2522Oid%2522%253A%252249818385-0499-4c42-a710-fe4f261247e7%2522%252C%2522IsBroadcastMeeting%2522%253Atrue%252C%2522role%2522%253A%2522a%2522%257D%26btype%3Da%26role%3Da&amp;data=05%7C02%7Ccate.edwards%40nhs.net%7C7e4dc853b8b84776c23c08dca6685886%7C37c354b285b047f5b22207b48d774ee3%7C0%7C0%7C638568214376312816%7CUnknown%7CTWFpbGZsb3d8eyJWIjoiMC4wLjAwMDAiLCJQIjoiV2luMzIiLCJBTiI6Ik1haWwiLCJXVCI6Mn0%3D%7C0%7C%7C%7C&amp;sdata=E91pc2DIcrocvhwMs6m1ca9y5gmJsFeM1XAMj0jOTW8%3D&amp;reserved=0" TargetMode="External"/><Relationship Id="rId10" Type="http://schemas.openxmlformats.org/officeDocument/2006/relationships/hyperlink" Target="https://gbr01.safelinks.protection.outlook.com/?url=https%3A%2F%2Fwww.healthpublications.gov.uk%2FHome.html&amp;data=05%7C02%7Ccate.edwards%40nhs.net%7C7e4dc853b8b84776c23c08dca6685886%7C37c354b285b047f5b22207b48d774ee3%7C0%7C0%7C638568214376350458%7CUnknown%7CTWFpbGZsb3d8eyJWIjoiMC4wLjAwMDAiLCJQIjoiV2luMzIiLCJBTiI6Ik1haWwiLCJXVCI6Mn0%3D%7C0%7C%7C%7C&amp;sdata=d7p1Iw7e4TfPnnifHF3o2te1NcIDRgUoJOmL%2FKgAuwY%3D&amp;reserved=0" TargetMode="External"/><Relationship Id="rId4" Type="http://schemas.openxmlformats.org/officeDocument/2006/relationships/hyperlink" Target="https://gbr01.safelinks.protection.outlook.com/ap/t-59584e83/?url=https%3A%2F%2Fteams.microsoft.com%2Fl%2Fmeetup-join%2F19%253ameeting_MzZlNzFiMGItM2Y0MC00N2EyLWI2MzctZDMzOTdkY2VlNjQw%2540thread.v2%2F0%3Fcontext%3D%257B%2522Tid%2522%253A%2522ee4e1499-4a35-4b2e-ad47-5f3cf9de8666%2522%252C%2522Oid%2522%253A%252249818385-0499-4c42-a710-fe4f261247e7%2522%252C%2522IsBroadcastMeeting%2522%253Atrue%252C%2522role%2522%253A%2522a%2522%257D%26btype%3Da%26role%3Da&amp;data=05%7C02%7Ccate.edwards%40nhs.net%7C7e4dc853b8b84776c23c08dca6685886%7C37c354b285b047f5b22207b48d774ee3%7C0%7C0%7C638568214376298055%7CUnknown%7CTWFpbGZsb3d8eyJWIjoiMC4wLjAwMDAiLCJQIjoiV2luMzIiLCJBTiI6Ik1haWwiLCJXVCI6Mn0%3D%7C0%7C%7C%7C&amp;sdata=tBbl8kFOtgQY121WwzYC6V%2BXqCjLa2wlq84FWvfBMpw%3D&amp;reserved=0" TargetMode="External"/><Relationship Id="rId9" Type="http://schemas.openxmlformats.org/officeDocument/2006/relationships/hyperlink" Target="https://gbr01.safelinks.protection.outlook.com/?url=https%3A%2F%2Fwww.gov.uk%2Fgovernment%2Fcollections%2Fimmunisation%23training-resources&amp;data=05%7C02%7Ccate.edwards%40nhs.net%7C7e4dc853b8b84776c23c08dca6685886%7C37c354b285b047f5b22207b48d774ee3%7C0%7C0%7C638568214376343286%7CUnknown%7CTWFpbGZsb3d8eyJWIjoiMC4wLjAwMDAiLCJQIjoiV2luMzIiLCJBTiI6Ik1haWwiLCJXVCI6Mn0%3D%7C0%7C%7C%7C&amp;sdata=r5JKlk5v1Txpdfb1eHyaQY0QgG5Tsi1LksQquoxNBsY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685800" y="6396949"/>
            <a:ext cx="10896600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14"/>
              </a:lnSpc>
            </a:pPr>
            <a:r>
              <a:rPr lang="en-US" sz="1439" dirty="0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6" name="Picture 5" descr="Shape, rectangle&#10;&#10;Description automatically generated">
            <a:extLst>
              <a:ext uri="{FF2B5EF4-FFF2-40B4-BE49-F238E27FC236}">
                <a16:creationId xmlns:a16="http://schemas.microsoft.com/office/drawing/2014/main" id="{9F94482B-1AF5-14CB-38CD-7072723D56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501"/>
          <a:stretch/>
        </p:blipFill>
        <p:spPr bwMode="auto">
          <a:xfrm>
            <a:off x="812800" y="6250322"/>
            <a:ext cx="10617200" cy="146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5F04D67-DE04-BF65-6BDE-920F48E90414}"/>
              </a:ext>
            </a:extLst>
          </p:cNvPr>
          <p:cNvSpPr/>
          <p:nvPr/>
        </p:nvSpPr>
        <p:spPr>
          <a:xfrm>
            <a:off x="2336800" y="6477000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178C35-E10F-F798-4599-363BD8AEB3A1}"/>
              </a:ext>
            </a:extLst>
          </p:cNvPr>
          <p:cNvSpPr/>
          <p:nvPr/>
        </p:nvSpPr>
        <p:spPr>
          <a:xfrm rot="5012199">
            <a:off x="5387497" y="6493387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12BB64-4640-7089-47C5-587F307BB58C}"/>
              </a:ext>
            </a:extLst>
          </p:cNvPr>
          <p:cNvSpPr/>
          <p:nvPr/>
        </p:nvSpPr>
        <p:spPr>
          <a:xfrm rot="5012199">
            <a:off x="9095898" y="6490201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D9487F-4E0E-AD69-16F3-E9FC24B20A1D}"/>
              </a:ext>
            </a:extLst>
          </p:cNvPr>
          <p:cNvSpPr/>
          <p:nvPr/>
        </p:nvSpPr>
        <p:spPr>
          <a:xfrm rot="5012199">
            <a:off x="10010298" y="6499789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951CC-E203-A0D9-40B2-9D420CBD5C08}"/>
              </a:ext>
            </a:extLst>
          </p:cNvPr>
          <p:cNvSpPr txBox="1"/>
          <p:nvPr/>
        </p:nvSpPr>
        <p:spPr>
          <a:xfrm>
            <a:off x="685800" y="4306504"/>
            <a:ext cx="11277599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GB" sz="1867" b="1" dirty="0"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EC144-07EB-9C75-B5D6-14E64F2D6FE6}"/>
              </a:ext>
            </a:extLst>
          </p:cNvPr>
          <p:cNvSpPr txBox="1"/>
          <p:nvPr/>
        </p:nvSpPr>
        <p:spPr>
          <a:xfrm>
            <a:off x="609600" y="329740"/>
            <a:ext cx="9656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/>
                </a:solidFill>
              </a:rPr>
              <a:t>NHSE updated RSV materials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E9C709-C197-4981-BFCB-C22AFFA1E4D6}"/>
              </a:ext>
            </a:extLst>
          </p:cNvPr>
          <p:cNvSpPr txBox="1"/>
          <p:nvPr/>
        </p:nvSpPr>
        <p:spPr>
          <a:xfrm>
            <a:off x="762000" y="913155"/>
            <a:ext cx="10210800" cy="553998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DE0A53-A750-D9EA-374B-376C9991F0C8}"/>
              </a:ext>
            </a:extLst>
          </p:cNvPr>
          <p:cNvSpPr txBox="1"/>
          <p:nvPr/>
        </p:nvSpPr>
        <p:spPr>
          <a:xfrm>
            <a:off x="533400" y="881347"/>
            <a:ext cx="10668000" cy="5262979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Information shared by NHSE  -  RSV programme materials have now been published: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lvl="0"/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Green Book chapter: </a:t>
            </a:r>
            <a:r>
              <a:rPr lang="en-GB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https://www.gov.uk/government/publications/respiratory-syncytial-virus-the-green-book-chapter-27a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</a:t>
            </a:r>
          </a:p>
          <a:p>
            <a:pPr lvl="0"/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Guidance documents and training slide set for health care professionals: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GB" sz="1600" u="sng" dirty="0">
                <a:solidFill>
                  <a:srgbClr val="0B0C0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https://www.gov.uk/government/publications/respiratory-syncytial-virus-rsv-programme-information-for-healthcare-professionals</a:t>
            </a:r>
            <a:endParaRPr lang="en-GB" sz="1600" dirty="0">
              <a:solidFill>
                <a:srgbClr val="0B0C0C"/>
              </a:solidFill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GB" sz="1600" u="sng" dirty="0">
                <a:solidFill>
                  <a:srgbClr val="1D70B8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RSV older adults vaccination programme slide set</a:t>
            </a:r>
            <a:endParaRPr lang="en-GB" sz="1600" dirty="0">
              <a:solidFill>
                <a:srgbClr val="0B0C0C"/>
              </a:solidFill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GB" sz="1600" u="sng" dirty="0">
                <a:solidFill>
                  <a:srgbClr val="1D70B8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RSV maternal vaccination programme slide set</a:t>
            </a:r>
            <a:endParaRPr lang="en-GB" sz="1600" dirty="0">
              <a:solidFill>
                <a:srgbClr val="0B0C0C"/>
              </a:solidFill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</a:t>
            </a:r>
          </a:p>
          <a:p>
            <a:pPr lvl="0"/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Maternal vaccination leaflet and poster for sharing and the links to the .GOV.UK page and the health publications page where pre-order is open: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GB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Respiratory syncytial virus (RSV): maternal vaccination - GOV.UK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GB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9"/>
              </a:rPr>
              <a:t>RSV for Pregnant Women Leaflet 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– Order via </a:t>
            </a:r>
            <a:r>
              <a:rPr lang="en-GB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HealthPublications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product code: C24RSV03EN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GB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0"/>
              </a:rPr>
              <a:t>RSV Poster for Pregnant Women 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– Order via </a:t>
            </a:r>
            <a:r>
              <a:rPr lang="en-GB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HealthPublications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product code: RSVPGEN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US" sz="16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lvl="0"/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Older adult 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leaflet and poster for sharing and the links to the .GOV.UK page and the health publications page where pre-order is open: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1"/>
              </a:rPr>
              <a:t>RSV vaccination for older adults on .GOV.UK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2"/>
              </a:rPr>
              <a:t>Older Adults Leaflet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- Order via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HealthPublications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product code: C24RSV01EN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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3"/>
              </a:rPr>
              <a:t>Older Adults Poster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- Order via </a:t>
            </a:r>
            <a:r>
              <a:rPr lang="en-US" sz="16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HealthPublications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product code: RSVOAEN</a:t>
            </a:r>
            <a:endParaRPr lang="en-GB" sz="1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69D2555-EB99-BA30-AE5B-FCFF8988530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818" y="329740"/>
            <a:ext cx="859182" cy="6736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652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685800" y="6396949"/>
            <a:ext cx="10896600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14"/>
              </a:lnSpc>
            </a:pPr>
            <a:r>
              <a:rPr lang="en-US" sz="1439" dirty="0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6" name="Picture 5" descr="Shape, rectangle&#10;&#10;Description automatically generated">
            <a:extLst>
              <a:ext uri="{FF2B5EF4-FFF2-40B4-BE49-F238E27FC236}">
                <a16:creationId xmlns:a16="http://schemas.microsoft.com/office/drawing/2014/main" id="{9F94482B-1AF5-14CB-38CD-7072723D56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501"/>
          <a:stretch/>
        </p:blipFill>
        <p:spPr bwMode="auto">
          <a:xfrm>
            <a:off x="812800" y="6250322"/>
            <a:ext cx="10617200" cy="146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5F04D67-DE04-BF65-6BDE-920F48E90414}"/>
              </a:ext>
            </a:extLst>
          </p:cNvPr>
          <p:cNvSpPr/>
          <p:nvPr/>
        </p:nvSpPr>
        <p:spPr>
          <a:xfrm>
            <a:off x="2336800" y="6477000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178C35-E10F-F798-4599-363BD8AEB3A1}"/>
              </a:ext>
            </a:extLst>
          </p:cNvPr>
          <p:cNvSpPr/>
          <p:nvPr/>
        </p:nvSpPr>
        <p:spPr>
          <a:xfrm rot="5012199">
            <a:off x="5387497" y="6493387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12BB64-4640-7089-47C5-587F307BB58C}"/>
              </a:ext>
            </a:extLst>
          </p:cNvPr>
          <p:cNvSpPr/>
          <p:nvPr/>
        </p:nvSpPr>
        <p:spPr>
          <a:xfrm rot="5012199">
            <a:off x="9095898" y="6490201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D9487F-4E0E-AD69-16F3-E9FC24B20A1D}"/>
              </a:ext>
            </a:extLst>
          </p:cNvPr>
          <p:cNvSpPr/>
          <p:nvPr/>
        </p:nvSpPr>
        <p:spPr>
          <a:xfrm rot="5012199">
            <a:off x="10010298" y="6499789"/>
            <a:ext cx="50800" cy="5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951CC-E203-A0D9-40B2-9D420CBD5C08}"/>
              </a:ext>
            </a:extLst>
          </p:cNvPr>
          <p:cNvSpPr txBox="1"/>
          <p:nvPr/>
        </p:nvSpPr>
        <p:spPr>
          <a:xfrm>
            <a:off x="685800" y="4306504"/>
            <a:ext cx="11277599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GB" sz="1867" b="1" dirty="0"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EC144-07EB-9C75-B5D6-14E64F2D6FE6}"/>
              </a:ext>
            </a:extLst>
          </p:cNvPr>
          <p:cNvSpPr txBox="1"/>
          <p:nvPr/>
        </p:nvSpPr>
        <p:spPr>
          <a:xfrm>
            <a:off x="609600" y="329740"/>
            <a:ext cx="9656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/>
                </a:solidFill>
              </a:rPr>
              <a:t>UKHSA Webinar Recording links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E9C709-C197-4981-BFCB-C22AFFA1E4D6}"/>
              </a:ext>
            </a:extLst>
          </p:cNvPr>
          <p:cNvSpPr txBox="1"/>
          <p:nvPr/>
        </p:nvSpPr>
        <p:spPr>
          <a:xfrm>
            <a:off x="762000" y="913155"/>
            <a:ext cx="10210800" cy="553998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DE0A53-A750-D9EA-374B-376C9991F0C8}"/>
              </a:ext>
            </a:extLst>
          </p:cNvPr>
          <p:cNvSpPr txBox="1"/>
          <p:nvPr/>
        </p:nvSpPr>
        <p:spPr>
          <a:xfrm>
            <a:off x="533400" y="881347"/>
            <a:ext cx="10668000" cy="5715411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Aptos" panose="020B0004020202020204" pitchFamily="34" charset="0"/>
                <a:ea typeface="Aptos" panose="020B0004020202020204" pitchFamily="34" charset="0"/>
              </a:rPr>
              <a:t>Webinar Recording links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Recording link for older person RSV vaccine programme webinar</a:t>
            </a:r>
            <a:endParaRPr lang="en-GB" sz="1800" dirty="0">
              <a:solidFill>
                <a:srgbClr val="0563C1"/>
              </a:solidFill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5"/>
              </a:rPr>
              <a:t>Recording link for maternal RSV vaccine programme webinar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If you are unable to access these links the recordings are also available on Google Drive: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hlinkClick r:id="rId6"/>
              </a:rPr>
              <a:t>Google Drive link – RSV webinars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b="1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Vaccine preparation video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The manufacturer (Pfizer) video of how to prepare the ABRYSVO RSV Vaccine is below (the same video was shown in both webinars):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hlinkClick r:id="rId7"/>
              </a:rPr>
              <a:t>Pfizer preparation video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b="1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Further resources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RSV vaccination programme documents can be accessed on GOV.UK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8"/>
              </a:rPr>
              <a:t>here.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This will be updated with further resources in the coming weeks ahead of the operational rollout from September 2024.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UKHSA immunisation training resources can be found on GOV.UK at the link below: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9"/>
              </a:rPr>
              <a:t>Immunisation training resources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Link to Health Publications web page: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10"/>
              </a:rPr>
              <a:t>Health Publications website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69D2555-EB99-BA30-AE5B-FCFF8988530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818" y="329740"/>
            <a:ext cx="859182" cy="6736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061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382</Words>
  <Application>Microsoft Office PowerPoint</Application>
  <PresentationFormat>Widescreen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Raavi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EDWARDS, Cate (NHS FRIMLEY ICB - D4U1Y)</dc:creator>
  <cp:lastModifiedBy>EDWARDS, Cate (NHS FRIMLEY ICB - D4U1Y)</cp:lastModifiedBy>
  <cp:revision>1</cp:revision>
  <dcterms:created xsi:type="dcterms:W3CDTF">2024-07-17T14:38:22Z</dcterms:created>
  <dcterms:modified xsi:type="dcterms:W3CDTF">2024-07-17T14:42:12Z</dcterms:modified>
</cp:coreProperties>
</file>