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61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8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6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581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80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3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3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833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0">
            <a:extLst>
              <a:ext uri="{FF2B5EF4-FFF2-40B4-BE49-F238E27FC236}">
                <a16:creationId xmlns:a16="http://schemas.microsoft.com/office/drawing/2014/main" id="{22B34758-9E88-47CF-97D6-6500D97D9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878" y="1037982"/>
            <a:ext cx="10641498" cy="611649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rgbClr val="005EB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sz="2800">
              <a:solidFill>
                <a:srgbClr val="005EB8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34C2919C-3AD4-436F-A0CC-4F48C43AA5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1878" y="1833143"/>
            <a:ext cx="10641498" cy="2244128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5AB091A9-979F-438D-A004-40CFB3EAC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0676" y="6333442"/>
            <a:ext cx="5723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3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defTabSz="914538">
              <a:defRPr/>
            </a:pPr>
            <a:endParaRPr lang="en-US">
              <a:solidFill>
                <a:srgbClr val="A5A5A5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800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clothing, human face, person, smile&#10;&#10;Description automatically generated">
            <a:extLst>
              <a:ext uri="{FF2B5EF4-FFF2-40B4-BE49-F238E27FC236}">
                <a16:creationId xmlns:a16="http://schemas.microsoft.com/office/drawing/2014/main" id="{15FC90AE-88BB-6562-8F51-203C1521AE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2" y="430"/>
            <a:ext cx="12190476" cy="68571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0728E2-B757-CACE-05FF-2C02678DF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7825" y="1264204"/>
            <a:ext cx="5740073" cy="4510632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 descr="A logo with colorful squares&#10;&#10;Description automatically generated">
            <a:extLst>
              <a:ext uri="{FF2B5EF4-FFF2-40B4-BE49-F238E27FC236}">
                <a16:creationId xmlns:a16="http://schemas.microsoft.com/office/drawing/2014/main" id="{53D1B712-07F0-ACB5-CCF0-9BB9CF8940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5731" t="28039" r="11091" b="34228"/>
          <a:stretch/>
        </p:blipFill>
        <p:spPr>
          <a:xfrm>
            <a:off x="201708" y="181471"/>
            <a:ext cx="2339786" cy="75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431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Pag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89AF5555-6EC4-6BA8-D62D-7F0438F605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52" y="225790"/>
            <a:ext cx="2506391" cy="58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8B2F6BB4-3E42-E8A3-C28F-9DAC211FC866}"/>
              </a:ext>
            </a:extLst>
          </p:cNvPr>
          <p:cNvGrpSpPr/>
          <p:nvPr userDrawn="1"/>
        </p:nvGrpSpPr>
        <p:grpSpPr>
          <a:xfrm>
            <a:off x="9873519" y="266965"/>
            <a:ext cx="1891444" cy="504000"/>
            <a:chOff x="19256910" y="2189004"/>
            <a:chExt cx="3782887" cy="1008000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101B214E-E7A0-361F-DAFE-AC739EF2C8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256910" y="2189004"/>
              <a:ext cx="1008000" cy="1008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C3F3DC1-8BDA-C35F-BBE0-8EB4F338436A}"/>
                </a:ext>
              </a:extLst>
            </p:cNvPr>
            <p:cNvSpPr txBox="1"/>
            <p:nvPr/>
          </p:nvSpPr>
          <p:spPr>
            <a:xfrm>
              <a:off x="20236662" y="2456828"/>
              <a:ext cx="2803135" cy="553998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GB" sz="1200">
                  <a:solidFill>
                    <a:srgbClr val="006B8F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CONNECTED CARE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F892E4D0-D188-2E4F-5AC5-0CA569E3C46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7040" y="6191993"/>
            <a:ext cx="11337925" cy="53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79767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38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10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6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9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3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15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983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814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644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6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1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1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726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1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31" indent="0">
              <a:buNone/>
              <a:defRPr sz="1333" b="1"/>
            </a:lvl2pPr>
            <a:lvl3pPr marL="609660" indent="0">
              <a:buNone/>
              <a:defRPr sz="1200" b="1"/>
            </a:lvl3pPr>
            <a:lvl4pPr marL="914492" indent="0">
              <a:buNone/>
              <a:defRPr sz="1067" b="1"/>
            </a:lvl4pPr>
            <a:lvl5pPr marL="1219322" indent="0">
              <a:buNone/>
              <a:defRPr sz="1067" b="1"/>
            </a:lvl5pPr>
            <a:lvl6pPr marL="1524152" indent="0">
              <a:buNone/>
              <a:defRPr sz="1067" b="1"/>
            </a:lvl6pPr>
            <a:lvl7pPr marL="1828983" indent="0">
              <a:buNone/>
              <a:defRPr sz="1067" b="1"/>
            </a:lvl7pPr>
            <a:lvl8pPr marL="2133814" indent="0">
              <a:buNone/>
              <a:defRPr sz="1067" b="1"/>
            </a:lvl8pPr>
            <a:lvl9pPr marL="2438644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1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5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31" indent="0">
              <a:buNone/>
              <a:defRPr sz="1333" b="1"/>
            </a:lvl2pPr>
            <a:lvl3pPr marL="609660" indent="0">
              <a:buNone/>
              <a:defRPr sz="1200" b="1"/>
            </a:lvl3pPr>
            <a:lvl4pPr marL="914492" indent="0">
              <a:buNone/>
              <a:defRPr sz="1067" b="1"/>
            </a:lvl4pPr>
            <a:lvl5pPr marL="1219322" indent="0">
              <a:buNone/>
              <a:defRPr sz="1067" b="1"/>
            </a:lvl5pPr>
            <a:lvl6pPr marL="1524152" indent="0">
              <a:buNone/>
              <a:defRPr sz="1067" b="1"/>
            </a:lvl6pPr>
            <a:lvl7pPr marL="1828983" indent="0">
              <a:buNone/>
              <a:defRPr sz="1067" b="1"/>
            </a:lvl7pPr>
            <a:lvl8pPr marL="2133814" indent="0">
              <a:buNone/>
              <a:defRPr sz="1067" b="1"/>
            </a:lvl8pPr>
            <a:lvl9pPr marL="2438644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5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238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93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84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8" y="182035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5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31" indent="0">
              <a:buNone/>
              <a:defRPr sz="800"/>
            </a:lvl2pPr>
            <a:lvl3pPr marL="609660" indent="0">
              <a:buNone/>
              <a:defRPr sz="667"/>
            </a:lvl3pPr>
            <a:lvl4pPr marL="914492" indent="0">
              <a:buNone/>
              <a:defRPr sz="600"/>
            </a:lvl4pPr>
            <a:lvl5pPr marL="1219322" indent="0">
              <a:buNone/>
              <a:defRPr sz="600"/>
            </a:lvl5pPr>
            <a:lvl6pPr marL="1524152" indent="0">
              <a:buNone/>
              <a:defRPr sz="600"/>
            </a:lvl6pPr>
            <a:lvl7pPr marL="1828983" indent="0">
              <a:buNone/>
              <a:defRPr sz="600"/>
            </a:lvl7pPr>
            <a:lvl8pPr marL="2133814" indent="0">
              <a:buNone/>
              <a:defRPr sz="600"/>
            </a:lvl8pPr>
            <a:lvl9pPr marL="2438644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063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1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31" indent="0">
              <a:buNone/>
              <a:defRPr sz="1867"/>
            </a:lvl2pPr>
            <a:lvl3pPr marL="609660" indent="0">
              <a:buNone/>
              <a:defRPr sz="1600"/>
            </a:lvl3pPr>
            <a:lvl4pPr marL="914492" indent="0">
              <a:buNone/>
              <a:defRPr sz="1333"/>
            </a:lvl4pPr>
            <a:lvl5pPr marL="1219322" indent="0">
              <a:buNone/>
              <a:defRPr sz="1333"/>
            </a:lvl5pPr>
            <a:lvl6pPr marL="1524152" indent="0">
              <a:buNone/>
              <a:defRPr sz="1333"/>
            </a:lvl6pPr>
            <a:lvl7pPr marL="1828983" indent="0">
              <a:buNone/>
              <a:defRPr sz="1333"/>
            </a:lvl7pPr>
            <a:lvl8pPr marL="2133814" indent="0">
              <a:buNone/>
              <a:defRPr sz="1333"/>
            </a:lvl8pPr>
            <a:lvl9pPr marL="2438644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6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31" indent="0">
              <a:buNone/>
              <a:defRPr sz="800"/>
            </a:lvl2pPr>
            <a:lvl3pPr marL="609660" indent="0">
              <a:buNone/>
              <a:defRPr sz="667"/>
            </a:lvl3pPr>
            <a:lvl4pPr marL="914492" indent="0">
              <a:buNone/>
              <a:defRPr sz="600"/>
            </a:lvl4pPr>
            <a:lvl5pPr marL="1219322" indent="0">
              <a:buNone/>
              <a:defRPr sz="600"/>
            </a:lvl5pPr>
            <a:lvl6pPr marL="1524152" indent="0">
              <a:buNone/>
              <a:defRPr sz="600"/>
            </a:lvl6pPr>
            <a:lvl7pPr marL="1828983" indent="0">
              <a:buNone/>
              <a:defRPr sz="600"/>
            </a:lvl7pPr>
            <a:lvl8pPr marL="2133814" indent="0">
              <a:buNone/>
              <a:defRPr sz="600"/>
            </a:lvl8pPr>
            <a:lvl9pPr marL="2438644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847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1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8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8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8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7A366AE2-290E-3706-4BF7-511222661104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422" y="1"/>
            <a:ext cx="1768178" cy="76799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4">
            <a:extLst>
              <a:ext uri="{FF2B5EF4-FFF2-40B4-BE49-F238E27FC236}">
                <a16:creationId xmlns:a16="http://schemas.microsoft.com/office/drawing/2014/main" id="{40FF5A6C-68D5-BA11-0417-1FE77CE5428E}"/>
              </a:ext>
            </a:extLst>
          </p:cNvPr>
          <p:cNvSpPr txBox="1"/>
          <p:nvPr userDrawn="1"/>
        </p:nvSpPr>
        <p:spPr>
          <a:xfrm>
            <a:off x="685800" y="6396949"/>
            <a:ext cx="10896600" cy="2564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014"/>
              </a:lnSpc>
            </a:pPr>
            <a:r>
              <a:rPr lang="en-US" sz="1439">
                <a:solidFill>
                  <a:srgbClr val="000000"/>
                </a:solidFill>
                <a:latin typeface="Raavi" panose="020B0502040204020203" pitchFamily="34" charset="0"/>
                <a:cs typeface="Raavi" panose="020B0502040204020203" pitchFamily="34" charset="0"/>
              </a:rPr>
              <a:t>Bracknell Forest      North East Hampshire and Farnham       Royal Borough of Windsor and Maidenhead        Slough        Surrey Heath </a:t>
            </a:r>
          </a:p>
        </p:txBody>
      </p:sp>
      <p:pic>
        <p:nvPicPr>
          <p:cNvPr id="9" name="Picture 8" descr="Shape, rectangle&#10;&#10;Description automatically generated">
            <a:extLst>
              <a:ext uri="{FF2B5EF4-FFF2-40B4-BE49-F238E27FC236}">
                <a16:creationId xmlns:a16="http://schemas.microsoft.com/office/drawing/2014/main" id="{4C42853F-A873-F055-4350-EDA3D2CED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/>
          <a:srcRect b="82501"/>
          <a:stretch/>
        </p:blipFill>
        <p:spPr bwMode="auto">
          <a:xfrm>
            <a:off x="812800" y="6250322"/>
            <a:ext cx="10617200" cy="1466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68329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60966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60966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50" indent="-190520" algn="l" defTabSz="60966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76" indent="-152416" algn="l" defTabSz="60966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907" indent="-152416" algn="l" defTabSz="60966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738" indent="-152416" algn="l" defTabSz="60966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568" indent="-152416" algn="l" defTabSz="60966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398" indent="-152416" algn="l" defTabSz="60966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228" indent="-152416" algn="l" defTabSz="60966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1060" indent="-152416" algn="l" defTabSz="60966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6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31" algn="l" defTabSz="60966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60" algn="l" defTabSz="60966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92" algn="l" defTabSz="60966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322" algn="l" defTabSz="60966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152" algn="l" defTabSz="60966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983" algn="l" defTabSz="60966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814" algn="l" defTabSz="60966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644" algn="l" defTabSz="60966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frimley.traininghub@nhs.ne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039BD-F940-F2B9-C399-79325169E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Group Clinic Training – book now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79571-6793-F5B6-4193-19F818F96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066801"/>
            <a:ext cx="11629053" cy="488613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9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Seeing patients in a group setting, either in person or virtually, has been shown to have clear advantages for patients and clinicians. For clinicians benefits include increased productivity, quality and time/cost effectiveness, less repetition, and a chance to get to know patients in a more relaxed setting. For patients peer support and feedback from fellow patients is invaluable, and improved access is also a benefit.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9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you are interested in finding out more about setting up and running Group sessions with your patients, then Frimley Training Hub with the training provider ELC is offering </a:t>
            </a:r>
            <a:r>
              <a:rPr lang="en-GB" sz="22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face to face training</a:t>
            </a:r>
            <a:r>
              <a:rPr lang="en-GB" sz="19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It will be focussing on Group Education - which has many potential examples such as diabetes, respiratory, menopause….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9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sessions are open to all primary care staff; GP’s, Nurses, AHP’s, and non-clinical staff members. 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9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There are two sessions available to choose from: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9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Wednesday 19</a:t>
            </a:r>
            <a:r>
              <a:rPr lang="en-GB" sz="1900" b="1" kern="1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GB" sz="19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June – 1.00pm – 5.00pm - </a:t>
            </a:r>
            <a:r>
              <a:rPr lang="en-GB" sz="19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Easthampstead</a:t>
            </a:r>
            <a:r>
              <a:rPr lang="en-GB" sz="19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Baptist Church, Bracknell</a:t>
            </a:r>
            <a:endParaRPr lang="en-GB" sz="19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9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Wednesday 3</a:t>
            </a:r>
            <a:r>
              <a:rPr lang="en-GB" sz="1900" b="1" kern="1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rd</a:t>
            </a:r>
            <a:r>
              <a:rPr lang="en-GB" sz="19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July – 1.00pm – 5.00pm - Holiday Inn Farnborough</a:t>
            </a:r>
            <a:endParaRPr lang="en-GB" sz="19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9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you would like to attend one of these sessions, please email Frimley Training Hub </a:t>
            </a:r>
            <a:r>
              <a:rPr lang="en-GB" sz="1900" u="sng" kern="100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frimley.traininghub@nhs.net</a:t>
            </a:r>
            <a:r>
              <a:rPr lang="en-GB" sz="19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to reserve your place. 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120570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Raavi</vt:lpstr>
      <vt:lpstr>Segoe UI</vt:lpstr>
      <vt:lpstr>1_Office Theme</vt:lpstr>
      <vt:lpstr>Group Clinic Training – book now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Clinic Training – book now </dc:title>
  <dc:creator>ANDREWS, Melanie (NHS FRIMLEY ICB - D4U1Y)</dc:creator>
  <cp:lastModifiedBy>ANDREWS, Melanie (NHS FRIMLEY ICB - D4U1Y)</cp:lastModifiedBy>
  <cp:revision>1</cp:revision>
  <dcterms:created xsi:type="dcterms:W3CDTF">2024-05-29T16:46:16Z</dcterms:created>
  <dcterms:modified xsi:type="dcterms:W3CDTF">2024-05-29T16:47:02Z</dcterms:modified>
</cp:coreProperties>
</file>