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7" r:id="rId2"/>
    <p:sldId id="259"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3189"/>
    <a:srgbClr val="D60093"/>
    <a:srgbClr val="00CC99"/>
    <a:srgbClr val="6600FF"/>
    <a:srgbClr val="0000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15" autoAdjust="0"/>
    <p:restoredTop sz="93792" autoAdjust="0"/>
  </p:normalViewPr>
  <p:slideViewPr>
    <p:cSldViewPr>
      <p:cViewPr varScale="1">
        <p:scale>
          <a:sx n="72" d="100"/>
          <a:sy n="72" d="100"/>
        </p:scale>
        <p:origin x="1020"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313976-9F48-4FDC-8C35-C1359A1EF51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E9C5BED1-FA02-470C-B74E-84B73FEEB4BE}">
      <dgm:prSet/>
      <dgm:spPr/>
      <dgm:t>
        <a:bodyPr/>
        <a:lstStyle/>
        <a:p>
          <a:r>
            <a:rPr lang="en-GB" dirty="0"/>
            <a:t>We are working to assist practices in obtaining the necessary licenses and are organizing a webinar with the Senior Programme Manager from Kent and Medway, </a:t>
          </a:r>
          <a:endParaRPr lang="en-US" dirty="0"/>
        </a:p>
      </dgm:t>
    </dgm:pt>
    <dgm:pt modelId="{ABD6E51A-86DE-4771-88E9-308AD91A97A1}" type="parTrans" cxnId="{95058B36-5923-4833-9F3F-7CF071D03A30}">
      <dgm:prSet/>
      <dgm:spPr/>
      <dgm:t>
        <a:bodyPr/>
        <a:lstStyle/>
        <a:p>
          <a:endParaRPr lang="en-US"/>
        </a:p>
      </dgm:t>
    </dgm:pt>
    <dgm:pt modelId="{2C84F402-838F-43B5-8CA7-64618FE84643}" type="sibTrans" cxnId="{95058B36-5923-4833-9F3F-7CF071D03A30}">
      <dgm:prSet/>
      <dgm:spPr/>
      <dgm:t>
        <a:bodyPr/>
        <a:lstStyle/>
        <a:p>
          <a:endParaRPr lang="en-US"/>
        </a:p>
      </dgm:t>
    </dgm:pt>
    <dgm:pt modelId="{2F6D7505-043C-4EE8-8B10-E404E9C11CC0}">
      <dgm:prSet/>
      <dgm:spPr/>
      <dgm:t>
        <a:bodyPr/>
        <a:lstStyle/>
        <a:p>
          <a:r>
            <a:rPr lang="en-GB" dirty="0"/>
            <a:t>This webinar will guide practices through the skilled worker visa and license process along with Q&amp;A session</a:t>
          </a:r>
          <a:endParaRPr lang="en-US" dirty="0"/>
        </a:p>
      </dgm:t>
    </dgm:pt>
    <dgm:pt modelId="{0394B1EC-BE0B-4B1E-9F9B-ACCAE48394AB}" type="parTrans" cxnId="{82E54A75-9C1C-4447-8E86-C2B4001258F4}">
      <dgm:prSet/>
      <dgm:spPr/>
      <dgm:t>
        <a:bodyPr/>
        <a:lstStyle/>
        <a:p>
          <a:endParaRPr lang="en-US"/>
        </a:p>
      </dgm:t>
    </dgm:pt>
    <dgm:pt modelId="{CCC589E1-D5D8-47AE-830C-A6D15B675793}" type="sibTrans" cxnId="{82E54A75-9C1C-4447-8E86-C2B4001258F4}">
      <dgm:prSet/>
      <dgm:spPr/>
      <dgm:t>
        <a:bodyPr/>
        <a:lstStyle/>
        <a:p>
          <a:endParaRPr lang="en-US"/>
        </a:p>
      </dgm:t>
    </dgm:pt>
    <dgm:pt modelId="{B5A0008D-463F-4F1C-99D3-D7875D40A767}">
      <dgm:prSet/>
      <dgm:spPr/>
      <dgm:t>
        <a:bodyPr/>
        <a:lstStyle/>
        <a:p>
          <a:r>
            <a:rPr lang="en-GB" dirty="0"/>
            <a:t>14</a:t>
          </a:r>
          <a:r>
            <a:rPr lang="en-GB" baseline="30000" dirty="0"/>
            <a:t>th</a:t>
          </a:r>
          <a:r>
            <a:rPr lang="en-GB" dirty="0"/>
            <a:t> June 2024, </a:t>
          </a:r>
        </a:p>
        <a:p>
          <a:r>
            <a:rPr lang="en-GB" dirty="0"/>
            <a:t>1:00Pm- 2:00Pm.</a:t>
          </a:r>
          <a:endParaRPr lang="en-US" dirty="0"/>
        </a:p>
      </dgm:t>
    </dgm:pt>
    <dgm:pt modelId="{878F724C-2C2C-4887-A85B-CE3A75D41363}" type="parTrans" cxnId="{DFD5B7E9-2120-4909-8603-7427D66A8EEE}">
      <dgm:prSet/>
      <dgm:spPr/>
      <dgm:t>
        <a:bodyPr/>
        <a:lstStyle/>
        <a:p>
          <a:endParaRPr lang="en-US"/>
        </a:p>
      </dgm:t>
    </dgm:pt>
    <dgm:pt modelId="{F20F7BC5-BFFF-4B75-8681-DF711E0FC797}" type="sibTrans" cxnId="{DFD5B7E9-2120-4909-8603-7427D66A8EEE}">
      <dgm:prSet/>
      <dgm:spPr/>
      <dgm:t>
        <a:bodyPr/>
        <a:lstStyle/>
        <a:p>
          <a:endParaRPr lang="en-US"/>
        </a:p>
      </dgm:t>
    </dgm:pt>
    <dgm:pt modelId="{E136ADFF-D864-488C-B022-246DC055DE7C}" type="pres">
      <dgm:prSet presAssocID="{61313976-9F48-4FDC-8C35-C1359A1EF519}" presName="hierChild1" presStyleCnt="0">
        <dgm:presLayoutVars>
          <dgm:chPref val="1"/>
          <dgm:dir/>
          <dgm:animOne val="branch"/>
          <dgm:animLvl val="lvl"/>
          <dgm:resizeHandles/>
        </dgm:presLayoutVars>
      </dgm:prSet>
      <dgm:spPr/>
    </dgm:pt>
    <dgm:pt modelId="{B9ED3963-1451-4A1F-BB3F-6FFFD1E810BF}" type="pres">
      <dgm:prSet presAssocID="{E9C5BED1-FA02-470C-B74E-84B73FEEB4BE}" presName="hierRoot1" presStyleCnt="0"/>
      <dgm:spPr/>
    </dgm:pt>
    <dgm:pt modelId="{5A2FCCCB-B76E-4288-BB33-50076E7D5BF8}" type="pres">
      <dgm:prSet presAssocID="{E9C5BED1-FA02-470C-B74E-84B73FEEB4BE}" presName="composite" presStyleCnt="0"/>
      <dgm:spPr/>
    </dgm:pt>
    <dgm:pt modelId="{A929347C-AE71-4D62-B157-2058CF7EBBB5}" type="pres">
      <dgm:prSet presAssocID="{E9C5BED1-FA02-470C-B74E-84B73FEEB4BE}" presName="background" presStyleLbl="node0" presStyleIdx="0" presStyleCnt="3"/>
      <dgm:spPr/>
    </dgm:pt>
    <dgm:pt modelId="{337363FB-124C-410F-A273-0DF6BE9386F0}" type="pres">
      <dgm:prSet presAssocID="{E9C5BED1-FA02-470C-B74E-84B73FEEB4BE}" presName="text" presStyleLbl="fgAcc0" presStyleIdx="0" presStyleCnt="3" custScaleX="110967" custScaleY="113638" custLinFactNeighborX="-5857" custLinFactNeighborY="-16281">
        <dgm:presLayoutVars>
          <dgm:chPref val="3"/>
        </dgm:presLayoutVars>
      </dgm:prSet>
      <dgm:spPr/>
    </dgm:pt>
    <dgm:pt modelId="{05B70702-B0E1-448C-A938-AB17DAA4898A}" type="pres">
      <dgm:prSet presAssocID="{E9C5BED1-FA02-470C-B74E-84B73FEEB4BE}" presName="hierChild2" presStyleCnt="0"/>
      <dgm:spPr/>
    </dgm:pt>
    <dgm:pt modelId="{6D3604FD-B82A-4609-BFF7-36C0C32B85B7}" type="pres">
      <dgm:prSet presAssocID="{2F6D7505-043C-4EE8-8B10-E404E9C11CC0}" presName="hierRoot1" presStyleCnt="0"/>
      <dgm:spPr/>
    </dgm:pt>
    <dgm:pt modelId="{9AD9B3CA-077D-4B41-8958-FBE4D67072A8}" type="pres">
      <dgm:prSet presAssocID="{2F6D7505-043C-4EE8-8B10-E404E9C11CC0}" presName="composite" presStyleCnt="0"/>
      <dgm:spPr/>
    </dgm:pt>
    <dgm:pt modelId="{BEEC9294-77AD-40B5-8D3A-F3040A3CE1E1}" type="pres">
      <dgm:prSet presAssocID="{2F6D7505-043C-4EE8-8B10-E404E9C11CC0}" presName="background" presStyleLbl="node0" presStyleIdx="1" presStyleCnt="3"/>
      <dgm:spPr/>
    </dgm:pt>
    <dgm:pt modelId="{E2C9399C-189E-4C21-BDAD-800D2926744D}" type="pres">
      <dgm:prSet presAssocID="{2F6D7505-043C-4EE8-8B10-E404E9C11CC0}" presName="text" presStyleLbl="fgAcc0" presStyleIdx="1" presStyleCnt="3">
        <dgm:presLayoutVars>
          <dgm:chPref val="3"/>
        </dgm:presLayoutVars>
      </dgm:prSet>
      <dgm:spPr/>
    </dgm:pt>
    <dgm:pt modelId="{EAA21823-DE0F-4119-90D5-03F66EFC231C}" type="pres">
      <dgm:prSet presAssocID="{2F6D7505-043C-4EE8-8B10-E404E9C11CC0}" presName="hierChild2" presStyleCnt="0"/>
      <dgm:spPr/>
    </dgm:pt>
    <dgm:pt modelId="{710ED37E-3594-482E-AFDA-4AF123662015}" type="pres">
      <dgm:prSet presAssocID="{B5A0008D-463F-4F1C-99D3-D7875D40A767}" presName="hierRoot1" presStyleCnt="0"/>
      <dgm:spPr/>
    </dgm:pt>
    <dgm:pt modelId="{57ADC49B-6FD4-4CBF-9D0C-80AAFDDF366E}" type="pres">
      <dgm:prSet presAssocID="{B5A0008D-463F-4F1C-99D3-D7875D40A767}" presName="composite" presStyleCnt="0"/>
      <dgm:spPr/>
    </dgm:pt>
    <dgm:pt modelId="{D1396F0A-3C21-4B2D-8A24-786D9FD4CD11}" type="pres">
      <dgm:prSet presAssocID="{B5A0008D-463F-4F1C-99D3-D7875D40A767}" presName="background" presStyleLbl="node0" presStyleIdx="2" presStyleCnt="3"/>
      <dgm:spPr/>
    </dgm:pt>
    <dgm:pt modelId="{E70D6BDC-50E7-407E-BB99-DB4BA0BFF6EC}" type="pres">
      <dgm:prSet presAssocID="{B5A0008D-463F-4F1C-99D3-D7875D40A767}" presName="text" presStyleLbl="fgAcc0" presStyleIdx="2" presStyleCnt="3">
        <dgm:presLayoutVars>
          <dgm:chPref val="3"/>
        </dgm:presLayoutVars>
      </dgm:prSet>
      <dgm:spPr/>
    </dgm:pt>
    <dgm:pt modelId="{BEDB7D6E-BB75-4C77-8A12-486C4F380880}" type="pres">
      <dgm:prSet presAssocID="{B5A0008D-463F-4F1C-99D3-D7875D40A767}" presName="hierChild2" presStyleCnt="0"/>
      <dgm:spPr/>
    </dgm:pt>
  </dgm:ptLst>
  <dgm:cxnLst>
    <dgm:cxn modelId="{C3D4CF10-C499-4DB4-B24A-6385ED7A7717}" type="presOf" srcId="{B5A0008D-463F-4F1C-99D3-D7875D40A767}" destId="{E70D6BDC-50E7-407E-BB99-DB4BA0BFF6EC}" srcOrd="0" destOrd="0" presId="urn:microsoft.com/office/officeart/2005/8/layout/hierarchy1"/>
    <dgm:cxn modelId="{A883F72A-5A78-4147-AAF2-DD614266E9B7}" type="presOf" srcId="{2F6D7505-043C-4EE8-8B10-E404E9C11CC0}" destId="{E2C9399C-189E-4C21-BDAD-800D2926744D}" srcOrd="0" destOrd="0" presId="urn:microsoft.com/office/officeart/2005/8/layout/hierarchy1"/>
    <dgm:cxn modelId="{95058B36-5923-4833-9F3F-7CF071D03A30}" srcId="{61313976-9F48-4FDC-8C35-C1359A1EF519}" destId="{E9C5BED1-FA02-470C-B74E-84B73FEEB4BE}" srcOrd="0" destOrd="0" parTransId="{ABD6E51A-86DE-4771-88E9-308AD91A97A1}" sibTransId="{2C84F402-838F-43B5-8CA7-64618FE84643}"/>
    <dgm:cxn modelId="{82E54A75-9C1C-4447-8E86-C2B4001258F4}" srcId="{61313976-9F48-4FDC-8C35-C1359A1EF519}" destId="{2F6D7505-043C-4EE8-8B10-E404E9C11CC0}" srcOrd="1" destOrd="0" parTransId="{0394B1EC-BE0B-4B1E-9F9B-ACCAE48394AB}" sibTransId="{CCC589E1-D5D8-47AE-830C-A6D15B675793}"/>
    <dgm:cxn modelId="{DB0456BE-845A-413D-88BB-7D986BEDFBE6}" type="presOf" srcId="{61313976-9F48-4FDC-8C35-C1359A1EF519}" destId="{E136ADFF-D864-488C-B022-246DC055DE7C}" srcOrd="0" destOrd="0" presId="urn:microsoft.com/office/officeart/2005/8/layout/hierarchy1"/>
    <dgm:cxn modelId="{DFD5B7E9-2120-4909-8603-7427D66A8EEE}" srcId="{61313976-9F48-4FDC-8C35-C1359A1EF519}" destId="{B5A0008D-463F-4F1C-99D3-D7875D40A767}" srcOrd="2" destOrd="0" parTransId="{878F724C-2C2C-4887-A85B-CE3A75D41363}" sibTransId="{F20F7BC5-BFFF-4B75-8681-DF711E0FC797}"/>
    <dgm:cxn modelId="{A2F570F3-700C-47EE-9408-40867682C056}" type="presOf" srcId="{E9C5BED1-FA02-470C-B74E-84B73FEEB4BE}" destId="{337363FB-124C-410F-A273-0DF6BE9386F0}" srcOrd="0" destOrd="0" presId="urn:microsoft.com/office/officeart/2005/8/layout/hierarchy1"/>
    <dgm:cxn modelId="{C8A947D5-FA5B-4E25-A8EB-561595AC0869}" type="presParOf" srcId="{E136ADFF-D864-488C-B022-246DC055DE7C}" destId="{B9ED3963-1451-4A1F-BB3F-6FFFD1E810BF}" srcOrd="0" destOrd="0" presId="urn:microsoft.com/office/officeart/2005/8/layout/hierarchy1"/>
    <dgm:cxn modelId="{1A3874F5-CB50-40E4-AC02-A7413ED1927D}" type="presParOf" srcId="{B9ED3963-1451-4A1F-BB3F-6FFFD1E810BF}" destId="{5A2FCCCB-B76E-4288-BB33-50076E7D5BF8}" srcOrd="0" destOrd="0" presId="urn:microsoft.com/office/officeart/2005/8/layout/hierarchy1"/>
    <dgm:cxn modelId="{425A18E1-A6EB-40CE-A18D-EBA08F790F49}" type="presParOf" srcId="{5A2FCCCB-B76E-4288-BB33-50076E7D5BF8}" destId="{A929347C-AE71-4D62-B157-2058CF7EBBB5}" srcOrd="0" destOrd="0" presId="urn:microsoft.com/office/officeart/2005/8/layout/hierarchy1"/>
    <dgm:cxn modelId="{B49BFC08-C9BA-4F96-AE16-E118C7D59E4D}" type="presParOf" srcId="{5A2FCCCB-B76E-4288-BB33-50076E7D5BF8}" destId="{337363FB-124C-410F-A273-0DF6BE9386F0}" srcOrd="1" destOrd="0" presId="urn:microsoft.com/office/officeart/2005/8/layout/hierarchy1"/>
    <dgm:cxn modelId="{9EB0E018-ABC1-4B2F-86AE-85AE7AD5C7F8}" type="presParOf" srcId="{B9ED3963-1451-4A1F-BB3F-6FFFD1E810BF}" destId="{05B70702-B0E1-448C-A938-AB17DAA4898A}" srcOrd="1" destOrd="0" presId="urn:microsoft.com/office/officeart/2005/8/layout/hierarchy1"/>
    <dgm:cxn modelId="{6C29C324-33EF-4907-9E34-31AFE3F3D8CC}" type="presParOf" srcId="{E136ADFF-D864-488C-B022-246DC055DE7C}" destId="{6D3604FD-B82A-4609-BFF7-36C0C32B85B7}" srcOrd="1" destOrd="0" presId="urn:microsoft.com/office/officeart/2005/8/layout/hierarchy1"/>
    <dgm:cxn modelId="{A43FFE40-C04D-461D-A6C0-041A3A11F4D3}" type="presParOf" srcId="{6D3604FD-B82A-4609-BFF7-36C0C32B85B7}" destId="{9AD9B3CA-077D-4B41-8958-FBE4D67072A8}" srcOrd="0" destOrd="0" presId="urn:microsoft.com/office/officeart/2005/8/layout/hierarchy1"/>
    <dgm:cxn modelId="{1504BE97-B274-4F4C-AA83-43401120594B}" type="presParOf" srcId="{9AD9B3CA-077D-4B41-8958-FBE4D67072A8}" destId="{BEEC9294-77AD-40B5-8D3A-F3040A3CE1E1}" srcOrd="0" destOrd="0" presId="urn:microsoft.com/office/officeart/2005/8/layout/hierarchy1"/>
    <dgm:cxn modelId="{5BBAAAD4-AA2D-4EED-9789-60A28635874F}" type="presParOf" srcId="{9AD9B3CA-077D-4B41-8958-FBE4D67072A8}" destId="{E2C9399C-189E-4C21-BDAD-800D2926744D}" srcOrd="1" destOrd="0" presId="urn:microsoft.com/office/officeart/2005/8/layout/hierarchy1"/>
    <dgm:cxn modelId="{C93C0E16-1FB3-4D22-8E97-42E8B97217D4}" type="presParOf" srcId="{6D3604FD-B82A-4609-BFF7-36C0C32B85B7}" destId="{EAA21823-DE0F-4119-90D5-03F66EFC231C}" srcOrd="1" destOrd="0" presId="urn:microsoft.com/office/officeart/2005/8/layout/hierarchy1"/>
    <dgm:cxn modelId="{EC7CC25E-9ECC-4EDB-B4AC-5BE8088CAAC1}" type="presParOf" srcId="{E136ADFF-D864-488C-B022-246DC055DE7C}" destId="{710ED37E-3594-482E-AFDA-4AF123662015}" srcOrd="2" destOrd="0" presId="urn:microsoft.com/office/officeart/2005/8/layout/hierarchy1"/>
    <dgm:cxn modelId="{DF34E636-CBFC-40FC-886E-7E785DE1813F}" type="presParOf" srcId="{710ED37E-3594-482E-AFDA-4AF123662015}" destId="{57ADC49B-6FD4-4CBF-9D0C-80AAFDDF366E}" srcOrd="0" destOrd="0" presId="urn:microsoft.com/office/officeart/2005/8/layout/hierarchy1"/>
    <dgm:cxn modelId="{4C4929E2-52ED-40C0-ABB6-A0D5651AC578}" type="presParOf" srcId="{57ADC49B-6FD4-4CBF-9D0C-80AAFDDF366E}" destId="{D1396F0A-3C21-4B2D-8A24-786D9FD4CD11}" srcOrd="0" destOrd="0" presId="urn:microsoft.com/office/officeart/2005/8/layout/hierarchy1"/>
    <dgm:cxn modelId="{A0C95979-3C46-4E39-971F-5C5886600BFD}" type="presParOf" srcId="{57ADC49B-6FD4-4CBF-9D0C-80AAFDDF366E}" destId="{E70D6BDC-50E7-407E-BB99-DB4BA0BFF6EC}" srcOrd="1" destOrd="0" presId="urn:microsoft.com/office/officeart/2005/8/layout/hierarchy1"/>
    <dgm:cxn modelId="{858B5879-0D26-45D9-997D-9B5D02705EE8}" type="presParOf" srcId="{710ED37E-3594-482E-AFDA-4AF123662015}" destId="{BEDB7D6E-BB75-4C77-8A12-486C4F380880}"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9347C-AE71-4D62-B157-2058CF7EBBB5}">
      <dsp:nvSpPr>
        <dsp:cNvPr id="0" name=""/>
        <dsp:cNvSpPr/>
      </dsp:nvSpPr>
      <dsp:spPr>
        <a:xfrm>
          <a:off x="-119879" y="657194"/>
          <a:ext cx="2373041" cy="154315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7363FB-124C-410F-A273-0DF6BE9386F0}">
      <dsp:nvSpPr>
        <dsp:cNvPr id="0" name=""/>
        <dsp:cNvSpPr/>
      </dsp:nvSpPr>
      <dsp:spPr>
        <a:xfrm>
          <a:off x="117733" y="882926"/>
          <a:ext cx="2373041" cy="154315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We are working to assist practices in obtaining the necessary licenses and are organizing a webinar with the Senior Programme Manager from Kent and Medway, </a:t>
          </a:r>
          <a:endParaRPr lang="en-US" sz="1400" kern="1200" dirty="0"/>
        </a:p>
      </dsp:txBody>
      <dsp:txXfrm>
        <a:off x="162930" y="928123"/>
        <a:ext cx="2282647" cy="1452758"/>
      </dsp:txXfrm>
    </dsp:sp>
    <dsp:sp modelId="{BEEC9294-77AD-40B5-8D3A-F3040A3CE1E1}">
      <dsp:nvSpPr>
        <dsp:cNvPr id="0" name=""/>
        <dsp:cNvSpPr/>
      </dsp:nvSpPr>
      <dsp:spPr>
        <a:xfrm>
          <a:off x="2853639" y="878282"/>
          <a:ext cx="2138511" cy="135795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C9399C-189E-4C21-BDAD-800D2926744D}">
      <dsp:nvSpPr>
        <dsp:cNvPr id="0" name=""/>
        <dsp:cNvSpPr/>
      </dsp:nvSpPr>
      <dsp:spPr>
        <a:xfrm>
          <a:off x="3091251" y="1104014"/>
          <a:ext cx="2138511" cy="135795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This webinar will guide practices through the skilled worker visa and license process along with Q&amp;A session</a:t>
          </a:r>
          <a:endParaRPr lang="en-US" sz="1400" kern="1200" dirty="0"/>
        </a:p>
      </dsp:txBody>
      <dsp:txXfrm>
        <a:off x="3131024" y="1143787"/>
        <a:ext cx="2058965" cy="1278408"/>
      </dsp:txXfrm>
    </dsp:sp>
    <dsp:sp modelId="{D1396F0A-3C21-4B2D-8A24-786D9FD4CD11}">
      <dsp:nvSpPr>
        <dsp:cNvPr id="0" name=""/>
        <dsp:cNvSpPr/>
      </dsp:nvSpPr>
      <dsp:spPr>
        <a:xfrm>
          <a:off x="5467375" y="878282"/>
          <a:ext cx="2138511" cy="135795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0D6BDC-50E7-407E-BB99-DB4BA0BFF6EC}">
      <dsp:nvSpPr>
        <dsp:cNvPr id="0" name=""/>
        <dsp:cNvSpPr/>
      </dsp:nvSpPr>
      <dsp:spPr>
        <a:xfrm>
          <a:off x="5704987" y="1104014"/>
          <a:ext cx="2138511" cy="135795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14</a:t>
          </a:r>
          <a:r>
            <a:rPr lang="en-GB" sz="1400" kern="1200" baseline="30000" dirty="0"/>
            <a:t>th</a:t>
          </a:r>
          <a:r>
            <a:rPr lang="en-GB" sz="1400" kern="1200" dirty="0"/>
            <a:t> June 2024, </a:t>
          </a:r>
        </a:p>
        <a:p>
          <a:pPr marL="0" lvl="0" indent="0" algn="ctr" defTabSz="622300">
            <a:lnSpc>
              <a:spcPct val="90000"/>
            </a:lnSpc>
            <a:spcBef>
              <a:spcPct val="0"/>
            </a:spcBef>
            <a:spcAft>
              <a:spcPct val="35000"/>
            </a:spcAft>
            <a:buNone/>
          </a:pPr>
          <a:r>
            <a:rPr lang="en-GB" sz="1400" kern="1200" dirty="0"/>
            <a:t>1:00Pm- 2:00Pm.</a:t>
          </a:r>
          <a:endParaRPr lang="en-US" sz="1400" kern="1200" dirty="0"/>
        </a:p>
      </dsp:txBody>
      <dsp:txXfrm>
        <a:off x="5744760" y="1143787"/>
        <a:ext cx="2058965" cy="12784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A47433-4459-46BD-94A3-D7F64EA2AA5A}" type="datetimeFigureOut">
              <a:rPr lang="en-GB" smtClean="0"/>
              <a:t>29/05/2024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92F417-1050-48F2-9FD3-23C147D9B4E9}" type="slidenum">
              <a:rPr lang="en-GB" smtClean="0"/>
              <a:t>‹#›</a:t>
            </a:fld>
            <a:endParaRPr lang="en-GB"/>
          </a:p>
        </p:txBody>
      </p:sp>
    </p:spTree>
    <p:extLst>
      <p:ext uri="{BB962C8B-B14F-4D97-AF65-F5344CB8AC3E}">
        <p14:creationId xmlns:p14="http://schemas.microsoft.com/office/powerpoint/2010/main" val="813043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E79EB-9311-39DA-728E-995D028A0A9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3CBDFF1F-0B1A-740F-3C31-B19912895D1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191AB15-7315-E7AC-A75C-5DEA7EF1AFEB}"/>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5" name="Footer Placeholder 4">
            <a:extLst>
              <a:ext uri="{FF2B5EF4-FFF2-40B4-BE49-F238E27FC236}">
                <a16:creationId xmlns:a16="http://schemas.microsoft.com/office/drawing/2014/main" id="{4A258A8F-5758-B2ED-1CEB-8C18D04EF5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F0EC4B-6762-46D3-81EE-6F55753F7F7E}"/>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902252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0882C-DFD3-8661-E336-F0BCE6189CB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EDE66C-8E21-0170-FD5E-C29563AF94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7425B9-AF95-D46E-DB3F-DC28FF24077E}"/>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5" name="Footer Placeholder 4">
            <a:extLst>
              <a:ext uri="{FF2B5EF4-FFF2-40B4-BE49-F238E27FC236}">
                <a16:creationId xmlns:a16="http://schemas.microsoft.com/office/drawing/2014/main" id="{E5DD541D-F9F0-9481-0DDD-B02C3E6DD7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0BA24F-3037-0A2C-4829-1A0BE5995F15}"/>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654633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88EC4-FCE3-012C-A1A7-F63D328C6954}"/>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C1DC3D-288E-9CA6-B747-5CD932DF59C2}"/>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A45850-F27F-755D-4016-8B96FD44B5CA}"/>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5" name="Footer Placeholder 4">
            <a:extLst>
              <a:ext uri="{FF2B5EF4-FFF2-40B4-BE49-F238E27FC236}">
                <a16:creationId xmlns:a16="http://schemas.microsoft.com/office/drawing/2014/main" id="{59B4E625-5C93-BD20-47B5-03A3866873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A67552-2CC2-630A-7CC3-5420E9291500}"/>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447368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DFBC1-2977-DC07-4CB2-F3BBD1FB26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541E863-E994-9C09-D943-C4FB05A01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AF62DE-C9BC-44CD-6A14-6107DA8D20D2}"/>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5" name="Footer Placeholder 4">
            <a:extLst>
              <a:ext uri="{FF2B5EF4-FFF2-40B4-BE49-F238E27FC236}">
                <a16:creationId xmlns:a16="http://schemas.microsoft.com/office/drawing/2014/main" id="{54EA7348-F357-7CBA-35D5-65A087C54C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10AE3B-EED6-181E-1355-0C9F28C81B32}"/>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2149756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F63DA-3230-5501-FA99-230DE2011E6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FEE45B5-67C8-90D4-A9C5-9DC21DB982E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E33EB6-1914-F5B0-9F6A-2B55E2B8417E}"/>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5" name="Footer Placeholder 4">
            <a:extLst>
              <a:ext uri="{FF2B5EF4-FFF2-40B4-BE49-F238E27FC236}">
                <a16:creationId xmlns:a16="http://schemas.microsoft.com/office/drawing/2014/main" id="{1A680765-CA63-CC48-8F0B-2277284E4E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BE2708-A092-388E-0FBD-68A46C5BA408}"/>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3611483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0FC76-F7EF-EEE8-390E-0EAAEA564E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7A1A09-BF37-A38F-EC4B-750AD431E247}"/>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64957B9-FCBC-7A6E-FC3F-414C09F1DF89}"/>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2D955EE-562E-448E-E7D8-C01767A2A1EA}"/>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6" name="Footer Placeholder 5">
            <a:extLst>
              <a:ext uri="{FF2B5EF4-FFF2-40B4-BE49-F238E27FC236}">
                <a16:creationId xmlns:a16="http://schemas.microsoft.com/office/drawing/2014/main" id="{1579CF1A-4181-0021-E9B5-3A7F6568A3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F0636E-10FF-BF61-CE66-2EA6A6D3A9E7}"/>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99649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49279-4BB1-0EC7-7D7F-5F4281B6F274}"/>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4C4CFE-6A33-BEE9-F01F-ED1FCBEFAAB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127D9F9-078A-FDFC-8436-D263EAAEABB1}"/>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42E84CF-F33A-2912-F78D-37207A84BB2B}"/>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807FA41-D163-9E60-2F58-043B434C96A4}"/>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6465136-F5D8-F1CA-CB89-77B04F27775D}"/>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8" name="Footer Placeholder 7">
            <a:extLst>
              <a:ext uri="{FF2B5EF4-FFF2-40B4-BE49-F238E27FC236}">
                <a16:creationId xmlns:a16="http://schemas.microsoft.com/office/drawing/2014/main" id="{0E43B87D-1FF5-8E57-A48C-C79848A223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3B8846D-64F2-7DCA-AA9B-E16A2B7534DD}"/>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3463565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82EB6-3B8C-B981-BC7D-8D1EF73606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2CCE13E-6F64-ADCA-CCA8-5B6F29E5620D}"/>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4" name="Footer Placeholder 3">
            <a:extLst>
              <a:ext uri="{FF2B5EF4-FFF2-40B4-BE49-F238E27FC236}">
                <a16:creationId xmlns:a16="http://schemas.microsoft.com/office/drawing/2014/main" id="{4BBCBE32-F855-FA77-3572-F314876A7C4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10642A9-4DC3-B90C-DD7F-5E11B7014853}"/>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2990708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A82B9D-11E6-1215-3232-0A2FB4849C6C}"/>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3" name="Footer Placeholder 2">
            <a:extLst>
              <a:ext uri="{FF2B5EF4-FFF2-40B4-BE49-F238E27FC236}">
                <a16:creationId xmlns:a16="http://schemas.microsoft.com/office/drawing/2014/main" id="{3E3CB73D-7549-2074-FEE1-91C67908DD9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EC97150-D5DE-D9D7-F09C-C0D4F413CA57}"/>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1009940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A4288-7D50-5CBB-4BC9-B4586F268BD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073DDB-95FE-01AF-4FCA-3331110CB58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E38A062-AE86-DC28-FEB1-F70A2E20CC8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405550C-7335-84B7-3C3B-51CA77C3840E}"/>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6" name="Footer Placeholder 5">
            <a:extLst>
              <a:ext uri="{FF2B5EF4-FFF2-40B4-BE49-F238E27FC236}">
                <a16:creationId xmlns:a16="http://schemas.microsoft.com/office/drawing/2014/main" id="{53F2EB0F-BE54-2CAA-F7CE-6D189B89C60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4DF3ACA-3647-0D0B-5BE7-98DE52A51ED9}"/>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3973257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9E4B2-2FD3-3994-DF6A-E8A26F9F3F0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DBF8C3F-306F-6308-5032-B089715881A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A548CB8E-F64B-0F93-4FFC-13124551AAB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F58E7F9-CF05-9528-3881-7AC91A882486}"/>
              </a:ext>
            </a:extLst>
          </p:cNvPr>
          <p:cNvSpPr>
            <a:spLocks noGrp="1"/>
          </p:cNvSpPr>
          <p:nvPr>
            <p:ph type="dt" sz="half" idx="10"/>
          </p:nvPr>
        </p:nvSpPr>
        <p:spPr/>
        <p:txBody>
          <a:bodyPr/>
          <a:lstStyle/>
          <a:p>
            <a:fld id="{034B4EFD-2A52-460C-82AC-FE7FACA15B4E}" type="datetimeFigureOut">
              <a:rPr lang="en-GB" smtClean="0"/>
              <a:t>29/05/2024</a:t>
            </a:fld>
            <a:endParaRPr lang="en-GB"/>
          </a:p>
        </p:txBody>
      </p:sp>
      <p:sp>
        <p:nvSpPr>
          <p:cNvPr id="6" name="Footer Placeholder 5">
            <a:extLst>
              <a:ext uri="{FF2B5EF4-FFF2-40B4-BE49-F238E27FC236}">
                <a16:creationId xmlns:a16="http://schemas.microsoft.com/office/drawing/2014/main" id="{0E06358D-58AC-7428-FD8E-D66200F105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8E4CC4-3D30-EC4D-30CA-EA58AF51A94D}"/>
              </a:ext>
            </a:extLst>
          </p:cNvPr>
          <p:cNvSpPr>
            <a:spLocks noGrp="1"/>
          </p:cNvSpPr>
          <p:nvPr>
            <p:ph type="sldNum" sz="quarter" idx="12"/>
          </p:nvPr>
        </p:nvSpPr>
        <p:spPr/>
        <p:txBody>
          <a:bodyPr/>
          <a:lstStyle/>
          <a:p>
            <a:fld id="{59925507-5FAB-435F-B63F-CEDFFD2E0730}" type="slidenum">
              <a:rPr lang="en-GB" smtClean="0"/>
              <a:t>‹#›</a:t>
            </a:fld>
            <a:endParaRPr lang="en-GB"/>
          </a:p>
        </p:txBody>
      </p:sp>
    </p:spTree>
    <p:extLst>
      <p:ext uri="{BB962C8B-B14F-4D97-AF65-F5344CB8AC3E}">
        <p14:creationId xmlns:p14="http://schemas.microsoft.com/office/powerpoint/2010/main" val="337240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7A79FA-8108-756E-1B8A-1B32BB1D369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10742B9-0704-FA35-09BA-FCCCB71C3CD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F7FCF50-42B6-1073-BC17-8040B6DA2F6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34B4EFD-2A52-460C-82AC-FE7FACA15B4E}" type="datetimeFigureOut">
              <a:rPr lang="en-GB" smtClean="0"/>
              <a:t>29/05/2024</a:t>
            </a:fld>
            <a:endParaRPr lang="en-GB"/>
          </a:p>
        </p:txBody>
      </p:sp>
      <p:sp>
        <p:nvSpPr>
          <p:cNvPr id="5" name="Footer Placeholder 4">
            <a:extLst>
              <a:ext uri="{FF2B5EF4-FFF2-40B4-BE49-F238E27FC236}">
                <a16:creationId xmlns:a16="http://schemas.microsoft.com/office/drawing/2014/main" id="{ED1DF75F-D618-992A-9446-197DC21DB6BA}"/>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D71E43A-8F33-9A83-121A-FAC057CB7F7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9925507-5FAB-435F-B63F-CEDFFD2E0730}" type="slidenum">
              <a:rPr lang="en-GB" smtClean="0"/>
              <a:t>‹#›</a:t>
            </a:fld>
            <a:endParaRPr lang="en-GB"/>
          </a:p>
        </p:txBody>
      </p:sp>
    </p:spTree>
    <p:extLst>
      <p:ext uri="{BB962C8B-B14F-4D97-AF65-F5344CB8AC3E}">
        <p14:creationId xmlns:p14="http://schemas.microsoft.com/office/powerpoint/2010/main" val="12472839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A35793-6CF3-3F2B-A3A0-BF0478CAEDEA}"/>
              </a:ext>
            </a:extLst>
          </p:cNvPr>
          <p:cNvPicPr>
            <a:picLocks noChangeAspect="1"/>
          </p:cNvPicPr>
          <p:nvPr/>
        </p:nvPicPr>
        <p:blipFill>
          <a:blip r:embed="rId2"/>
          <a:stretch>
            <a:fillRect/>
          </a:stretch>
        </p:blipFill>
        <p:spPr>
          <a:xfrm>
            <a:off x="6588224" y="6114097"/>
            <a:ext cx="2555776" cy="771633"/>
          </a:xfrm>
          <a:prstGeom prst="rect">
            <a:avLst/>
          </a:prstGeom>
        </p:spPr>
      </p:pic>
      <p:pic>
        <p:nvPicPr>
          <p:cNvPr id="9" name="Picture 8">
            <a:extLst>
              <a:ext uri="{FF2B5EF4-FFF2-40B4-BE49-F238E27FC236}">
                <a16:creationId xmlns:a16="http://schemas.microsoft.com/office/drawing/2014/main" id="{31C3DA49-FB4B-865B-516F-DEEA0FBA8FF3}"/>
              </a:ext>
            </a:extLst>
          </p:cNvPr>
          <p:cNvPicPr>
            <a:picLocks noChangeAspect="1"/>
          </p:cNvPicPr>
          <p:nvPr/>
        </p:nvPicPr>
        <p:blipFill>
          <a:blip r:embed="rId2"/>
          <a:stretch>
            <a:fillRect/>
          </a:stretch>
        </p:blipFill>
        <p:spPr>
          <a:xfrm>
            <a:off x="0" y="6125203"/>
            <a:ext cx="3458211" cy="771633"/>
          </a:xfrm>
          <a:prstGeom prst="rect">
            <a:avLst/>
          </a:prstGeom>
        </p:spPr>
      </p:pic>
      <p:pic>
        <p:nvPicPr>
          <p:cNvPr id="15" name="Picture 14">
            <a:extLst>
              <a:ext uri="{FF2B5EF4-FFF2-40B4-BE49-F238E27FC236}">
                <a16:creationId xmlns:a16="http://schemas.microsoft.com/office/drawing/2014/main" id="{67B13BCC-5792-527F-A36A-1725EF63CF8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645934" y="251552"/>
            <a:ext cx="2391374" cy="743265"/>
          </a:xfrm>
          <a:prstGeom prst="rect">
            <a:avLst/>
          </a:prstGeom>
        </p:spPr>
      </p:pic>
      <p:sp>
        <p:nvSpPr>
          <p:cNvPr id="17" name="TextBox 16">
            <a:extLst>
              <a:ext uri="{FF2B5EF4-FFF2-40B4-BE49-F238E27FC236}">
                <a16:creationId xmlns:a16="http://schemas.microsoft.com/office/drawing/2014/main" id="{BB4CD64C-A064-E553-D5E6-12E30CB2E2BA}"/>
              </a:ext>
            </a:extLst>
          </p:cNvPr>
          <p:cNvSpPr txBox="1"/>
          <p:nvPr/>
        </p:nvSpPr>
        <p:spPr>
          <a:xfrm>
            <a:off x="227640" y="908720"/>
            <a:ext cx="8809668" cy="4755725"/>
          </a:xfrm>
          <a:prstGeom prst="rect">
            <a:avLst/>
          </a:prstGeom>
          <a:noFill/>
        </p:spPr>
        <p:txBody>
          <a:bodyPr wrap="square">
            <a:spAutoFit/>
          </a:bodyPr>
          <a:lstStyle/>
          <a:p>
            <a:pPr algn="ctr">
              <a:lnSpc>
                <a:spcPct val="107000"/>
              </a:lnSpc>
              <a:spcAft>
                <a:spcPts val="800"/>
              </a:spcAft>
            </a:pPr>
            <a:r>
              <a:rPr lang="en-GB" sz="2400" b="1" kern="100" dirty="0">
                <a:solidFill>
                  <a:srgbClr val="C43189"/>
                </a:solidFill>
                <a:effectLst/>
                <a:latin typeface="+mj-lt"/>
                <a:ea typeface="Calibri" panose="020F0502020204030204" pitchFamily="34" charset="0"/>
                <a:cs typeface="Times New Roman" panose="02020603050405020304" pitchFamily="18" charset="0"/>
              </a:rPr>
              <a:t>Webinar: Boost GP recruitment with a Tier 2 Sponsorship Licence! </a:t>
            </a:r>
            <a:endParaRPr lang="en-GB" sz="2400" kern="100" dirty="0">
              <a:solidFill>
                <a:srgbClr val="C43189"/>
              </a:solidFill>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The NHS Primary Care Access and Recovery Plan emphasizes increasing GP specialty training and ensuring effective recruitment and retention. Part of this involves utilising overseas recruitment, which requires Practices to hold a sponsorship license.</a:t>
            </a: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Obtaining a Tier 2 Sponsorship Licence is a route for employing non-European Economic Area (non-EEA) clinicians wanting to work in the UK. However, the process can be complicated. </a:t>
            </a: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The Frimley Training Hub are pleased to invite Sharon Lee, Senior Primary Care Workforce Programme Lead for Kent and Medway ICB, to provide guidance on how to navigate the process.  Sharon has supported many Practices across Kent and Medway securing the licence and will be sharing her intel with us at the upcoming webinar:</a:t>
            </a:r>
          </a:p>
          <a:p>
            <a:pPr>
              <a:lnSpc>
                <a:spcPct val="107000"/>
              </a:lnSpc>
              <a:spcAft>
                <a:spcPts val="800"/>
              </a:spcAft>
            </a:pPr>
            <a:r>
              <a:rPr lang="en-GB" sz="1400" b="1" kern="100" dirty="0">
                <a:effectLst/>
                <a:latin typeface="Calibri" panose="020F0502020204030204" pitchFamily="34" charset="0"/>
                <a:ea typeface="Calibri" panose="020F0502020204030204" pitchFamily="34" charset="0"/>
                <a:cs typeface="Times New Roman" panose="02020603050405020304" pitchFamily="18" charset="0"/>
              </a:rPr>
              <a:t>Date: Thursday, 14th June 2024</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b="1" kern="100" dirty="0">
                <a:effectLst/>
                <a:latin typeface="Calibri" panose="020F0502020204030204" pitchFamily="34" charset="0"/>
                <a:ea typeface="Calibri" panose="020F0502020204030204" pitchFamily="34" charset="0"/>
                <a:cs typeface="Times New Roman" panose="02020603050405020304" pitchFamily="18" charset="0"/>
              </a:rPr>
              <a:t>Time:</a:t>
            </a: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b="1" kern="100" dirty="0">
                <a:effectLst/>
                <a:latin typeface="Calibri" panose="020F0502020204030204" pitchFamily="34" charset="0"/>
                <a:ea typeface="Calibri" panose="020F0502020204030204" pitchFamily="34" charset="0"/>
                <a:cs typeface="Times New Roman" panose="02020603050405020304" pitchFamily="18" charset="0"/>
              </a:rPr>
              <a:t>13:00 – 14:00</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Practice Managers feedback about obtaining a sponsorship license:</a:t>
            </a: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i="1" kern="100" dirty="0">
                <a:effectLst/>
                <a:latin typeface="Calibri" panose="020F0502020204030204" pitchFamily="34" charset="0"/>
                <a:ea typeface="Calibri" panose="020F0502020204030204" pitchFamily="34" charset="0"/>
                <a:cs typeface="Times New Roman" panose="02020603050405020304" pitchFamily="18" charset="0"/>
              </a:rPr>
              <a:t>This will make a huge difference to our practice as we already have a doctor who we will be employing and without the Tier2 sponsorship i.e. Certificate of Sponsorship (COS) this would have not been possible.”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i="1" kern="100" dirty="0">
                <a:effectLst/>
                <a:latin typeface="Calibri" panose="020F0502020204030204" pitchFamily="34" charset="0"/>
                <a:ea typeface="Calibri" panose="020F0502020204030204" pitchFamily="34" charset="0"/>
                <a:cs typeface="Times New Roman" panose="02020603050405020304" pitchFamily="18" charset="0"/>
              </a:rPr>
              <a:t>“I would encourage all practices to apply for Tier2 sponsorship which will help with the recruitment crisis we have in primary care.”</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D9773150-A594-7934-9802-0C0C9967C756}"/>
              </a:ext>
            </a:extLst>
          </p:cNvPr>
          <p:cNvPicPr>
            <a:picLocks noChangeAspect="1"/>
          </p:cNvPicPr>
          <p:nvPr/>
        </p:nvPicPr>
        <p:blipFill>
          <a:blip r:embed="rId2"/>
          <a:stretch>
            <a:fillRect/>
          </a:stretch>
        </p:blipFill>
        <p:spPr>
          <a:xfrm>
            <a:off x="3458211" y="6114098"/>
            <a:ext cx="3130013" cy="771633"/>
          </a:xfrm>
          <a:prstGeom prst="rect">
            <a:avLst/>
          </a:prstGeom>
        </p:spPr>
      </p:pic>
    </p:spTree>
    <p:extLst>
      <p:ext uri="{BB962C8B-B14F-4D97-AF65-F5344CB8AC3E}">
        <p14:creationId xmlns:p14="http://schemas.microsoft.com/office/powerpoint/2010/main" val="3295586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A35793-6CF3-3F2B-A3A0-BF0478CAEDEA}"/>
              </a:ext>
            </a:extLst>
          </p:cNvPr>
          <p:cNvPicPr>
            <a:picLocks noChangeAspect="1"/>
          </p:cNvPicPr>
          <p:nvPr/>
        </p:nvPicPr>
        <p:blipFill>
          <a:blip r:embed="rId2"/>
          <a:stretch>
            <a:fillRect/>
          </a:stretch>
        </p:blipFill>
        <p:spPr>
          <a:xfrm>
            <a:off x="6588224" y="6114097"/>
            <a:ext cx="2555776" cy="771633"/>
          </a:xfrm>
          <a:prstGeom prst="rect">
            <a:avLst/>
          </a:prstGeom>
        </p:spPr>
      </p:pic>
      <p:pic>
        <p:nvPicPr>
          <p:cNvPr id="9" name="Picture 8">
            <a:extLst>
              <a:ext uri="{FF2B5EF4-FFF2-40B4-BE49-F238E27FC236}">
                <a16:creationId xmlns:a16="http://schemas.microsoft.com/office/drawing/2014/main" id="{31C3DA49-FB4B-865B-516F-DEEA0FBA8FF3}"/>
              </a:ext>
            </a:extLst>
          </p:cNvPr>
          <p:cNvPicPr>
            <a:picLocks noChangeAspect="1"/>
          </p:cNvPicPr>
          <p:nvPr/>
        </p:nvPicPr>
        <p:blipFill>
          <a:blip r:embed="rId2"/>
          <a:stretch>
            <a:fillRect/>
          </a:stretch>
        </p:blipFill>
        <p:spPr>
          <a:xfrm>
            <a:off x="0" y="6125203"/>
            <a:ext cx="3458211" cy="771633"/>
          </a:xfrm>
          <a:prstGeom prst="rect">
            <a:avLst/>
          </a:prstGeom>
        </p:spPr>
      </p:pic>
      <p:pic>
        <p:nvPicPr>
          <p:cNvPr id="15" name="Picture 14">
            <a:extLst>
              <a:ext uri="{FF2B5EF4-FFF2-40B4-BE49-F238E27FC236}">
                <a16:creationId xmlns:a16="http://schemas.microsoft.com/office/drawing/2014/main" id="{67B13BCC-5792-527F-A36A-1725EF63CF8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645934" y="251552"/>
            <a:ext cx="2391374" cy="743265"/>
          </a:xfrm>
          <a:prstGeom prst="rect">
            <a:avLst/>
          </a:prstGeom>
        </p:spPr>
      </p:pic>
      <p:sp>
        <p:nvSpPr>
          <p:cNvPr id="17" name="TextBox 16">
            <a:extLst>
              <a:ext uri="{FF2B5EF4-FFF2-40B4-BE49-F238E27FC236}">
                <a16:creationId xmlns:a16="http://schemas.microsoft.com/office/drawing/2014/main" id="{BB4CD64C-A064-E553-D5E6-12E30CB2E2BA}"/>
              </a:ext>
            </a:extLst>
          </p:cNvPr>
          <p:cNvSpPr txBox="1"/>
          <p:nvPr/>
        </p:nvSpPr>
        <p:spPr>
          <a:xfrm>
            <a:off x="227640" y="908720"/>
            <a:ext cx="7440704" cy="584775"/>
          </a:xfrm>
          <a:prstGeom prst="rect">
            <a:avLst/>
          </a:prstGeom>
          <a:noFill/>
        </p:spPr>
        <p:txBody>
          <a:bodyPr wrap="square">
            <a:spAutoFit/>
          </a:bodyPr>
          <a:lstStyle/>
          <a:p>
            <a:pPr algn="ctr" defTabSz="685800"/>
            <a:r>
              <a:rPr lang="en-GB" sz="3200" b="1" dirty="0">
                <a:solidFill>
                  <a:srgbClr val="C43189"/>
                </a:solidFill>
                <a:latin typeface="+mj-lt"/>
                <a:ea typeface="+mj-ea"/>
                <a:cs typeface="+mj-cs"/>
              </a:rPr>
              <a:t>Sponsorship Licence support for practices</a:t>
            </a:r>
          </a:p>
        </p:txBody>
      </p:sp>
      <p:pic>
        <p:nvPicPr>
          <p:cNvPr id="3" name="Picture 2">
            <a:extLst>
              <a:ext uri="{FF2B5EF4-FFF2-40B4-BE49-F238E27FC236}">
                <a16:creationId xmlns:a16="http://schemas.microsoft.com/office/drawing/2014/main" id="{D9773150-A594-7934-9802-0C0C9967C756}"/>
              </a:ext>
            </a:extLst>
          </p:cNvPr>
          <p:cNvPicPr>
            <a:picLocks noChangeAspect="1"/>
          </p:cNvPicPr>
          <p:nvPr/>
        </p:nvPicPr>
        <p:blipFill>
          <a:blip r:embed="rId2"/>
          <a:stretch>
            <a:fillRect/>
          </a:stretch>
        </p:blipFill>
        <p:spPr>
          <a:xfrm>
            <a:off x="3458211" y="6114098"/>
            <a:ext cx="3130013" cy="771633"/>
          </a:xfrm>
          <a:prstGeom prst="rect">
            <a:avLst/>
          </a:prstGeom>
        </p:spPr>
      </p:pic>
      <p:sp>
        <p:nvSpPr>
          <p:cNvPr id="4" name="TextBox 3">
            <a:extLst>
              <a:ext uri="{FF2B5EF4-FFF2-40B4-BE49-F238E27FC236}">
                <a16:creationId xmlns:a16="http://schemas.microsoft.com/office/drawing/2014/main" id="{CF174760-5418-AAE6-8BEE-E048858B22CE}"/>
              </a:ext>
            </a:extLst>
          </p:cNvPr>
          <p:cNvSpPr txBox="1"/>
          <p:nvPr/>
        </p:nvSpPr>
        <p:spPr>
          <a:xfrm>
            <a:off x="539552" y="1754542"/>
            <a:ext cx="7992888" cy="1200329"/>
          </a:xfrm>
          <a:prstGeom prst="rect">
            <a:avLst/>
          </a:prstGeom>
          <a:noFill/>
        </p:spPr>
        <p:txBody>
          <a:bodyPr wrap="square">
            <a:spAutoFit/>
          </a:bodyPr>
          <a:lstStyle/>
          <a:p>
            <a:r>
              <a:rPr lang="en-GB" sz="1800" dirty="0">
                <a:effectLst/>
                <a:latin typeface="Calibri" panose="020F0502020204030204" pitchFamily="34" charset="0"/>
                <a:ea typeface="Calibri" panose="020F0502020204030204" pitchFamily="34" charset="0"/>
              </a:rPr>
              <a:t>The NHS Primary Care Access and Recovery Plan emphasizes increasing GP specialty training and ensuring effective recruitment and retention. Part of this involves utilizing overseas recruitment, which requires practices to hold a sponsorship license.</a:t>
            </a:r>
          </a:p>
        </p:txBody>
      </p:sp>
      <p:graphicFrame>
        <p:nvGraphicFramePr>
          <p:cNvPr id="19" name="TextBox 5">
            <a:extLst>
              <a:ext uri="{FF2B5EF4-FFF2-40B4-BE49-F238E27FC236}">
                <a16:creationId xmlns:a16="http://schemas.microsoft.com/office/drawing/2014/main" id="{57B24C95-E45D-01F6-4818-DDC5D8049EEB}"/>
              </a:ext>
            </a:extLst>
          </p:cNvPr>
          <p:cNvGraphicFramePr/>
          <p:nvPr/>
        </p:nvGraphicFramePr>
        <p:xfrm>
          <a:off x="539552" y="2577542"/>
          <a:ext cx="7848872" cy="35254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a:extLst>
              <a:ext uri="{FF2B5EF4-FFF2-40B4-BE49-F238E27FC236}">
                <a16:creationId xmlns:a16="http://schemas.microsoft.com/office/drawing/2014/main" id="{101DE521-5B47-E2CA-BF75-58BD088BFC1E}"/>
              </a:ext>
            </a:extLst>
          </p:cNvPr>
          <p:cNvSpPr txBox="1"/>
          <p:nvPr/>
        </p:nvSpPr>
        <p:spPr>
          <a:xfrm>
            <a:off x="395536" y="5373216"/>
            <a:ext cx="4840966" cy="369332"/>
          </a:xfrm>
          <a:prstGeom prst="rect">
            <a:avLst/>
          </a:prstGeom>
          <a:noFill/>
        </p:spPr>
        <p:txBody>
          <a:bodyPr wrap="square" rtlCol="0">
            <a:spAutoFit/>
          </a:bodyPr>
          <a:lstStyle/>
          <a:p>
            <a:r>
              <a:rPr lang="en-GB" b="1" dirty="0"/>
              <a:t>Register your interest to: alina.bista1@nhs.net</a:t>
            </a:r>
          </a:p>
        </p:txBody>
      </p:sp>
    </p:spTree>
    <p:extLst>
      <p:ext uri="{BB962C8B-B14F-4D97-AF65-F5344CB8AC3E}">
        <p14:creationId xmlns:p14="http://schemas.microsoft.com/office/powerpoint/2010/main" val="364957170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NEHFCCG Powerpoint presentation template 131119</Template>
  <TotalTime>14472</TotalTime>
  <Words>335</Words>
  <Application>Microsoft Office PowerPoint</Application>
  <PresentationFormat>On-screen Show (4:3)</PresentationFormat>
  <Paragraphs>16</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1_Office Theme</vt:lpstr>
      <vt:lpstr>PowerPoint Presentation</vt:lpstr>
      <vt:lpstr>PowerPoint Presentation</vt:lpstr>
    </vt:vector>
  </TitlesOfParts>
  <Company>SCW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Pennington Lauren</dc:creator>
  <cp:lastModifiedBy>BLOOMFIELD, Claire (NHS FRIMLEY ICB - D4U1Y)</cp:lastModifiedBy>
  <cp:revision>575</cp:revision>
  <dcterms:created xsi:type="dcterms:W3CDTF">2020-03-18T11:23:03Z</dcterms:created>
  <dcterms:modified xsi:type="dcterms:W3CDTF">2024-05-29T09:26:15Z</dcterms:modified>
</cp:coreProperties>
</file>