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4" r:id="rId3"/>
    <p:sldId id="270" r:id="rId4"/>
    <p:sldId id="263" r:id="rId5"/>
    <p:sldId id="262" r:id="rId6"/>
    <p:sldId id="267" r:id="rId7"/>
    <p:sldId id="260" r:id="rId8"/>
    <p:sldId id="271" r:id="rId9"/>
    <p:sldId id="27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B3D9493-72CC-E033-1F63-CBD3CE955356}" name="TATTAM, Paul (NHS FRIMLEY ICB - D4U1Y)" initials="PT" userId="S::paul.tattam1@nhs.net::a3e66d6f-a153-4877-985e-7ef8db2839c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2A0B0-44AA-F3E6-98BE-81023AD3400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975EAB2-4EFD-5840-08F3-41C72EB804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25EF6B8-51BD-3D34-1260-042B0EB3C23B}"/>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5" name="Footer Placeholder 4">
            <a:extLst>
              <a:ext uri="{FF2B5EF4-FFF2-40B4-BE49-F238E27FC236}">
                <a16:creationId xmlns:a16="http://schemas.microsoft.com/office/drawing/2014/main" id="{541A430D-D5B7-B909-1A5D-C126B5D1521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74F65EE-08AD-62BA-D5D1-2DA088609347}"/>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1072624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198B5-7824-D439-C8CA-CD319C33FC0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8C0C735-BCC0-53B4-B4E5-0097B7B865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E4C0419-DD60-41E6-6645-7A21328DCADE}"/>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5" name="Footer Placeholder 4">
            <a:extLst>
              <a:ext uri="{FF2B5EF4-FFF2-40B4-BE49-F238E27FC236}">
                <a16:creationId xmlns:a16="http://schemas.microsoft.com/office/drawing/2014/main" id="{7310D121-203D-B184-90EB-FB705FC823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DB788DA-F10C-4A86-5A27-2C4259D12493}"/>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3236717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E033C6F-DF46-7BD5-854C-C7DABC52A67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E9136C1-A1EC-EF68-D6AF-5B0560FC3F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2F126C-31A4-611E-5559-E03488305C74}"/>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5" name="Footer Placeholder 4">
            <a:extLst>
              <a:ext uri="{FF2B5EF4-FFF2-40B4-BE49-F238E27FC236}">
                <a16:creationId xmlns:a16="http://schemas.microsoft.com/office/drawing/2014/main" id="{71314E45-5EDD-B16D-932A-10A92FACBD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F9B940-EC1A-042F-332E-BC8B7AFE6804}"/>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4123398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ADA20-889D-0820-93BF-A9A6B3170DF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813C23C-55B5-268D-AE9A-B8041E48A4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C855534-DA9F-80FF-A938-231D49A280BE}"/>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5" name="Footer Placeholder 4">
            <a:extLst>
              <a:ext uri="{FF2B5EF4-FFF2-40B4-BE49-F238E27FC236}">
                <a16:creationId xmlns:a16="http://schemas.microsoft.com/office/drawing/2014/main" id="{28CFEAA5-CE7C-681A-92D5-15D834956B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360302F-7E78-42EC-CF4B-8185A67D91EA}"/>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124891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52D8D0-BA0F-EA3F-D607-23D6DB51D6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D1720B7-1EB8-F224-BC6E-B4CCAC1181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9CBDE6-1CCF-635A-E164-E85224FD1C1B}"/>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5" name="Footer Placeholder 4">
            <a:extLst>
              <a:ext uri="{FF2B5EF4-FFF2-40B4-BE49-F238E27FC236}">
                <a16:creationId xmlns:a16="http://schemas.microsoft.com/office/drawing/2014/main" id="{E34ACBA1-4FA3-A8E6-04CE-CE4F2FFC4C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211043-E566-00F8-5CD8-55E7E63A11BF}"/>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4261975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A36AF-3CE9-91F1-DCAB-05CE40B28CB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0E11EB4-8F1C-7F0F-4448-3E125D13AD6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C397CDE-B78A-9957-5140-E31196CA564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FB66EFA-7488-67D4-497A-68CDD6660AB2}"/>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6" name="Footer Placeholder 5">
            <a:extLst>
              <a:ext uri="{FF2B5EF4-FFF2-40B4-BE49-F238E27FC236}">
                <a16:creationId xmlns:a16="http://schemas.microsoft.com/office/drawing/2014/main" id="{8E5B0F33-A117-2E6D-C1F9-6C3DB849661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CF60F6A-18B6-602A-7D9A-FCA3EFA6AFA5}"/>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1303520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1A8BA-71A5-B377-9DEF-F308DAD5E3D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C00010A-79A4-184F-9139-8F81DC8AF7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94ABB65-6FD4-BE4E-E9D2-C8BBE3B936B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28967C3-A593-8977-4CC2-BEE328A8C9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D2FB37-B364-DE9E-7587-E182EF5297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A2C4A1F-9385-DD1B-9327-50F5BC52E35A}"/>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8" name="Footer Placeholder 7">
            <a:extLst>
              <a:ext uri="{FF2B5EF4-FFF2-40B4-BE49-F238E27FC236}">
                <a16:creationId xmlns:a16="http://schemas.microsoft.com/office/drawing/2014/main" id="{AA7416E7-99E2-80EA-0CF0-CB5A8A21845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8294133-009F-0EDE-11CA-5874902D481F}"/>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3974991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5B6FF-2D13-DE5A-657A-4E69C62A102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E44DD93-1FFF-D4B0-154F-3197F81133B1}"/>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4" name="Footer Placeholder 3">
            <a:extLst>
              <a:ext uri="{FF2B5EF4-FFF2-40B4-BE49-F238E27FC236}">
                <a16:creationId xmlns:a16="http://schemas.microsoft.com/office/drawing/2014/main" id="{B66C3573-7249-24C3-33A5-680F7A1E6D3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3E51627-248B-F1DA-22F0-ECEA71F52073}"/>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1524708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B33256-7749-9C5C-AF0A-7D5B8D6CED1A}"/>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3" name="Footer Placeholder 2">
            <a:extLst>
              <a:ext uri="{FF2B5EF4-FFF2-40B4-BE49-F238E27FC236}">
                <a16:creationId xmlns:a16="http://schemas.microsoft.com/office/drawing/2014/main" id="{C2B4F2A9-A8C5-2FA0-F676-866664CEBD4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A03C321-61FE-2DDF-B92C-6CCC0B6E5941}"/>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4186301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7B1B9-E86F-2FC3-3C53-810E61F36C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67AC353-DF08-E413-D6C9-3F3AAB0485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E49FC43-03BF-2E08-5B81-EC302C2CE7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0DC660-0E15-FC59-2160-303A868BCD39}"/>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6" name="Footer Placeholder 5">
            <a:extLst>
              <a:ext uri="{FF2B5EF4-FFF2-40B4-BE49-F238E27FC236}">
                <a16:creationId xmlns:a16="http://schemas.microsoft.com/office/drawing/2014/main" id="{999A5D03-03DE-5E75-22AD-BEE1171153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D7C4A7-DEA9-711C-53BB-B164964CEC07}"/>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596780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61C76-11DC-A0BC-13F1-E9533CC810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85E818-93D5-D975-CB1B-339EA85E565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14FA59D8-F518-0DB1-B5DC-81C1DCC7C3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4AE718-0751-B435-03A4-3B8D61876735}"/>
              </a:ext>
            </a:extLst>
          </p:cNvPr>
          <p:cNvSpPr>
            <a:spLocks noGrp="1"/>
          </p:cNvSpPr>
          <p:nvPr>
            <p:ph type="dt" sz="half" idx="10"/>
          </p:nvPr>
        </p:nvSpPr>
        <p:spPr/>
        <p:txBody>
          <a:bodyPr/>
          <a:lstStyle/>
          <a:p>
            <a:fld id="{384F0B3D-A1D9-4AA7-9511-2D534D900C40}" type="datetimeFigureOut">
              <a:rPr lang="en-GB" smtClean="0"/>
              <a:t>16/05/2024</a:t>
            </a:fld>
            <a:endParaRPr lang="en-GB"/>
          </a:p>
        </p:txBody>
      </p:sp>
      <p:sp>
        <p:nvSpPr>
          <p:cNvPr id="6" name="Footer Placeholder 5">
            <a:extLst>
              <a:ext uri="{FF2B5EF4-FFF2-40B4-BE49-F238E27FC236}">
                <a16:creationId xmlns:a16="http://schemas.microsoft.com/office/drawing/2014/main" id="{EC0621A7-B68D-42E5-860E-6482685BAB9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9CC8A8-035E-1435-877A-C1B49669BA8A}"/>
              </a:ext>
            </a:extLst>
          </p:cNvPr>
          <p:cNvSpPr>
            <a:spLocks noGrp="1"/>
          </p:cNvSpPr>
          <p:nvPr>
            <p:ph type="sldNum" sz="quarter" idx="12"/>
          </p:nvPr>
        </p:nvSpPr>
        <p:spPr/>
        <p:txBody>
          <a:bodyPr/>
          <a:lstStyle/>
          <a:p>
            <a:fld id="{A3405FE6-70AA-4E6C-95AB-9B2DAEB71A09}" type="slidenum">
              <a:rPr lang="en-GB" smtClean="0"/>
              <a:t>‹#›</a:t>
            </a:fld>
            <a:endParaRPr lang="en-GB"/>
          </a:p>
        </p:txBody>
      </p:sp>
    </p:spTree>
    <p:extLst>
      <p:ext uri="{BB962C8B-B14F-4D97-AF65-F5344CB8AC3E}">
        <p14:creationId xmlns:p14="http://schemas.microsoft.com/office/powerpoint/2010/main" val="386519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6DDD74-6DC2-D79D-796C-D828B9B542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088CC65-FD58-F01D-7B3F-981B8713BD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115297-7CE3-0B5D-6532-9FD3031FB5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4F0B3D-A1D9-4AA7-9511-2D534D900C40}" type="datetimeFigureOut">
              <a:rPr lang="en-GB" smtClean="0"/>
              <a:t>16/05/2024</a:t>
            </a:fld>
            <a:endParaRPr lang="en-GB"/>
          </a:p>
        </p:txBody>
      </p:sp>
      <p:sp>
        <p:nvSpPr>
          <p:cNvPr id="5" name="Footer Placeholder 4">
            <a:extLst>
              <a:ext uri="{FF2B5EF4-FFF2-40B4-BE49-F238E27FC236}">
                <a16:creationId xmlns:a16="http://schemas.microsoft.com/office/drawing/2014/main" id="{C140E055-BEF0-5BB8-FF03-4F57385611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93F51ED-CD03-BCAB-904E-D795BD8233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405FE6-70AA-4E6C-95AB-9B2DAEB71A09}" type="slidenum">
              <a:rPr lang="en-GB" smtClean="0"/>
              <a:t>‹#›</a:t>
            </a:fld>
            <a:endParaRPr lang="en-GB"/>
          </a:p>
        </p:txBody>
      </p:sp>
    </p:spTree>
    <p:extLst>
      <p:ext uri="{BB962C8B-B14F-4D97-AF65-F5344CB8AC3E}">
        <p14:creationId xmlns:p14="http://schemas.microsoft.com/office/powerpoint/2010/main" val="1498388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hyperlink" Target="https://www.cqc.org.uk/guidance-providers/gps/gp-mythbusters/gp-mythbuster-106-primary-care-first-contact-practitioners-fcps" TargetMode="External"/><Relationship Id="rId4" Type="http://schemas.openxmlformats.org/officeDocument/2006/relationships/hyperlink" Target="https://www.cqc.org.uk/sites/default/files/fid2932547-employment-requirements-regulation-19.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s://www.cqc.org.uk/assessment/evidence-categories/evidence-categories-sector-group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hyperlink" Target="https://gbr01.safelinks.protection.outlook.com/?url=https%3A%2F%2Flnks.gd%2Fl%2FeyJhbGciOiJIUzI1NiJ9.eyJidWxsZXRpbl9saW5rX2lkIjoxMDEsInVyaSI6ImJwMjpjbGljayIsInVybCI6Imh0dHBzOi8veW91dHUuYmUvYmVoVG5HUGhNWEU_c2k9aUl5anJrSHFWWlBjVUNKXyIsImJ1bGxldGluX2lkIjoiMjAyNDAxMjIuODg5MzY0ODEifQ.-Pkldiox4SzbEVAFfFxGZ3xOOsi-LoS1lyetWL5DSIQ%2Fs%2F1155361904%2Fbr%2F235769140989-l&amp;data=05%7C02%7Ce.woodward-stammers%40nhs.net%7C6cf1de4ee6b4430795c308dc1b72fb89%7C37c354b285b047f5b22207b48d774ee3%7C0%7C0%7C638415427882387347%7CUnknown%7CTWFpbGZsb3d8eyJWIjoiMC4wLjAwMDAiLCJQIjoiV2luMzIiLCJBTiI6Ik1haWwiLCJXVCI6Mn0%3D%7C3000%7C%7C%7C&amp;sdata=0df8LDMSPllPxQaMx8nMKm%2FLP%2Fh7vOPPY4zrW89liKQ%3D&amp;reserved=0" TargetMode="External"/><Relationship Id="rId4" Type="http://schemas.openxmlformats.org/officeDocument/2006/relationships/hyperlink" Target="mailto:enquiries@cqc.org.uk"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hyperlink" Target="https://www.cqc.org.uk/node/9219"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gbr01.safelinks.protection.outlook.com/?url=https%3A%2F%2Flnks.gd%2Fl%2FeyJhbGciOiJIUzI1NiJ9.eyJidWxsZXRpbl9saW5rX2lkIjoxMTQsInVyaSI6ImJwMjpjbGljayIsInVybCI6Imh0dHBzOi8vd3d3LnlvdXR1YmUuY29tL3BsYXlsaXN0P2xpc3Q9UExFd0x6T2RfWFctSVUtRkNYMmd2TnUzT1lHMWFIbjM2NSIsImJ1bGxldGluX2lkIjoiMjAyNDAxMjIuODg5MzY0ODEifQ.jIhqigD7ZdVIMQ1-r-mT8GxTA3LWq3S-5HW6qd9uvuU%2Fs%2F1155361904%2Fbr%2F235769140989-l&amp;data=05%7C02%7Ce.woodward-stammers%40nhs.net%7C6cf1de4ee6b4430795c308dc1b72fb89%7C37c354b285b047f5b22207b48d774ee3%7C0%7C0%7C638415427882483535%7CUnknown%7CTWFpbGZsb3d8eyJWIjoiMC4wLjAwMDAiLCJQIjoiV2luMzIiLCJBTiI6Ik1haWwiLCJXVCI6Mn0%3D%7C3000%7C%7C%7C&amp;sdata=ROnysciWJLBTcQ3Ql%2BPEfapbKD1w%2BdjPQ3cAeKQqxpI%3D&amp;reserved=0" TargetMode="External"/><Relationship Id="rId3" Type="http://schemas.openxmlformats.org/officeDocument/2006/relationships/image" Target="../media/image2.jpg"/><Relationship Id="rId7" Type="http://schemas.openxmlformats.org/officeDocument/2006/relationships/hyperlink" Target="https://gbr01.safelinks.protection.outlook.com/?url=https%3A%2F%2Flnks.gd%2Fl%2FeyJhbGciOiJIUzI1NiJ9.eyJidWxsZXRpbl9saW5rX2lkIjoxMTMsInVyaSI6ImJwMjpjbGljayIsInVybCI6Imh0dHBzOi8vd3d3LmNxYy5vcmcudWsvbmV3cy9uZXdzbGV0dGVycy1hbGVydHMvZW1haWwtbmV3c2xldHRlcnMtY3FjIiwiYnVsbGV0aW5faWQiOiIyMDI0MDEyMi44ODkzNjQ4MSJ9.YKMPNK6-UlnFxgrp_el1Tteq4pzcI7lLOkkcIUFyWpg%2Fs%2F1155361904%2Fbr%2F235769140989-l&amp;data=05%7C02%7Ce.woodward-stammers%40nhs.net%7C6cf1de4ee6b4430795c308dc1b72fb89%7C37c354b285b047f5b22207b48d774ee3%7C0%7C0%7C638415427882476746%7CUnknown%7CTWFpbGZsb3d8eyJWIjoiMC4wLjAwMDAiLCJQIjoiV2luMzIiLCJBTiI6Ik1haWwiLCJXVCI6Mn0%3D%7C3000%7C%7C%7C&amp;sdata=cqIRxIUbokXHQzsqTaKz5X4ZuTJVdK4sg3X9Fs%2FgKIA%3D&amp;reserved=0"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gbr01.safelinks.protection.outlook.com/?url=https%3A%2F%2Flnks.gd%2Fl%2FeyJhbGciOiJIUzI1NiJ9.eyJidWxsZXRpbl9saW5rX2lkIjoxMTIsInVyaSI6ImJwMjpjbGljayIsInVybCI6Imh0dHBzOi8vd3d3LmNxYy5vcmcudWsvZ3VpZGFuY2UtcHJvdmlkZXJzL25vdGlmaWNhdGlvbnMvY2hhbmdlcy1yZWdpc3RlcmVkLWRldGFpbHMtY2hhbmdlLWNvbnRhY3QtZGV0YWlscy1ub3RpZmljYXRpb24iLCJidWxsZXRpbl9pZCI6IjIwMjQwMTIyLjg4OTM2NDgxIn0.KfKP9Ojrym2JsrOYoh32HLMtfpD9-58a9E8Cxk-Zc0c%2Fs%2F1155361904%2Fbr%2F235769140989-l&amp;data=05%7C02%7Ce.woodward-stammers%40nhs.net%7C6cf1de4ee6b4430795c308dc1b72fb89%7C37c354b285b047f5b22207b48d774ee3%7C0%7C0%7C638415427882469722%7CUnknown%7CTWFpbGZsb3d8eyJWIjoiMC4wLjAwMDAiLCJQIjoiV2luMzIiLCJBTiI6Ik1haWwiLCJXVCI6Mn0%3D%7C3000%7C%7C%7C&amp;sdata=MNKeeaBxqiSdG4m51VUbXeL4Lj9qNYrVB4LXQ32ddYE%3D&amp;reserved=0" TargetMode="External"/><Relationship Id="rId11" Type="http://schemas.openxmlformats.org/officeDocument/2006/relationships/hyperlink" Target="mailto:frimleyicb.prescribing@nhs.net" TargetMode="External"/><Relationship Id="rId5" Type="http://schemas.openxmlformats.org/officeDocument/2006/relationships/hyperlink" Target="https://www.ardens.org.uk/cqc/" TargetMode="External"/><Relationship Id="rId10" Type="http://schemas.openxmlformats.org/officeDocument/2006/relationships/hyperlink" Target="mailto:Frimleyicb.quality@nhs.net" TargetMode="External"/><Relationship Id="rId4" Type="http://schemas.openxmlformats.org/officeDocument/2006/relationships/hyperlink" Target="https://gbr01.safelinks.protection.outlook.com/?url=https%3A%2F%2Flnks.gd%2Fl%2FeyJhbGciOiJIUzI1NiJ9.eyJidWxsZXRpbl9saW5rX2lkIjoxMTEsInVyaSI6ImJwMjpjbGljayIsInVybCI6Imh0dHBzOi8vd3d3LmNxYy5vcmcudWsvYXNzZXNzbWVudCIsImJ1bGxldGluX2lkIjoiMjAyNDAxMjIuODg5MzY0ODEifQ.v_8KYr3W4w-8nu0nk3Lx6lenDOrJiocDINPhTwSN_fw%2Fs%2F1155361904%2Fbr%2F235769140989-l&amp;data=05%7C02%7Ce.woodward-stammers%40nhs.net%7C6cf1de4ee6b4430795c308dc1b72fb89%7C37c354b285b047f5b22207b48d774ee3%7C0%7C0%7C638415427882462950%7CUnknown%7CTWFpbGZsb3d8eyJWIjoiMC4wLjAwMDAiLCJQIjoiV2luMzIiLCJBTiI6Ik1haWwiLCJXVCI6Mn0%3D%7C3000%7C%7C%7C&amp;sdata=0Y4N7fNgL1Q1s0yjWPyw%2BnbX2aHI8GecUO36GgFBcZA%3D&amp;reserved=0" TargetMode="External"/><Relationship Id="rId9" Type="http://schemas.openxmlformats.org/officeDocument/2006/relationships/hyperlink" Target="https://gbr01.safelinks.protection.outlook.com/?url=https%3A%2F%2Flnks.gd%2Fl%2FeyJhbGciOiJIUzI1NiJ9.eyJidWxsZXRpbl9saW5rX2lkIjoxMTUsInVyaSI6ImJwMjpjbGljayIsInVybCI6Imh0dHBzOi8vY3FjLmNpdGl6ZW5sYWIuY28vZW4tR0IvIiwiYnVsbGV0aW5faWQiOiIyMDI0MDEyMi44ODkzNjQ4MSJ9.CngKQawSp0kDvi350fz5_LreGkmwB_ZFBTqwilZHXOg%2Fs%2F1155361904%2Fbr%2F235769140989-l&amp;data=05%7C02%7Ce.woodward-stammers%40nhs.net%7C6cf1de4ee6b4430795c308dc1b72fb89%7C37c354b285b047f5b22207b48d774ee3%7C0%7C0%7C638415427882490687%7CUnknown%7CTWFpbGZsb3d8eyJWIjoiMC4wLjAwMDAiLCJQIjoiV2luMzIiLCJBTiI6Ik1haWwiLCJXVCI6Mn0%3D%7C3000%7C%7C%7C&amp;sdata=yN5Q%2BKLxvI6E7OhhCWFlumPLAs9G4EBCLpwRVsymdRs%3D&amp;reserved=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hyperlink" Target="https://gbr01.safelinks.protection.outlook.com/?url=https%3A%2F%2Fwww.gov.uk%2Fgovernment%2Fpublications%2Fnational-measles-guidelines&amp;data=05%7C02%7Ce.woodward-stammers%40nhs.net%7C6b96d8783472451e627e08dc74d19847%7C37c354b285b047f5b22207b48d774ee3%7C0%7C0%7C638513690752364108%7CUnknown%7CTWFpbGZsb3d8eyJWIjoiMC4wLjAwMDAiLCJQIjoiV2luMzIiLCJBTiI6Ik1haWwiLCJXVCI6Mn0%3D%7C0%7C%7C%7C&amp;sdata=hFY44cSRR7lYSIHUmHJEjal5MaPZJi9PAubXXsOgLM4%3D&amp;reserved=0"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hyperlink" Target="https://www.england.nhs.uk/wp-content/uploads/2022/09/nipcm-appendix-11a-v2.7.pdf" TargetMode="External"/><Relationship Id="rId5" Type="http://schemas.openxmlformats.org/officeDocument/2006/relationships/hyperlink" Target="https://gbr01.safelinks.protection.outlook.com/?url=https%3A%2F%2Fwww.england.nhs.uk%2Flong-read%2Fguidance-for-risk-assessment-and-infection-prevention-and-control-measures-for-measles-in-healthcare-settings%2F&amp;data=05%7C02%7Ce.woodward-stammers%40nhs.net%7C6b96d8783472451e627e08dc74d19847%7C37c354b285b047f5b22207b48d774ee3%7C0%7C0%7C638513690752350963%7CUnknown%7CTWFpbGZsb3d8eyJWIjoiMC4wLjAwMDAiLCJQIjoiV2luMzIiLCJBTiI6Ik1haWwiLCJXVCI6Mn0%3D%7C0%7C%7C%7C&amp;sdata=IBsLB5jdqQB%2BsbIapeBry6uedN%2BjHFCqbtaA%2Fy6siSo%3D&amp;reserved=0" TargetMode="External"/><Relationship Id="rId4" Type="http://schemas.openxmlformats.org/officeDocument/2006/relationships/hyperlink" Target="https://gbr01.safelinks.protection.outlook.com/?url=https%3A%2F%2Fview.officeapps.live.com%2Fop%2Fview.aspx%3Fsrc%3Dhttps%253A%252F%252Fwww.england.nhs.uk%252Fwp-content%252Fuploads%252F2024%252F03%252FPRN01102-appendix-1-practical-steps-towards-completing-a-local-risk-assessment-for-measles-in-healthcare-setti.docx%26wdOrigin%3DBROWSELINK&amp;data=05%7C02%7Ce.woodward-stammers%40nhs.net%7C6b96d8783472451e627e08dc74d19847%7C37c354b285b047f5b22207b48d774ee3%7C0%7C0%7C638513690752337424%7CUnknown%7CTWFpbGZsb3d8eyJWIjoiMC4wLjAwMDAiLCJQIjoiV2luMzIiLCJBTiI6Ik1haWwiLCJXVCI6Mn0%3D%7C0%7C%7C%7C&amp;sdata=STX4Bq4oTHaTfxOhMPHBezgSsomWYj9zmfF%2Fc%2FBOkII%3D&amp;reserved=0"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hyperlink" Target="https://gbr01.safelinks.protection.outlook.com/?url=https%3A%2F%2Fwww.nice.org.uk%2Fguidance%2FQS120%2Fchapter%2FQuality-statement-6-Structured-medication-review&amp;data=05%7C02%7Ce.woodward-stammers%40nhs.net%7Ce80ea85312d0422372d908dc75238d23%7C37c354b285b047f5b22207b48d774ee3%7C0%7C0%7C638514042750597734%7CUnknown%7CTWFpbGZsb3d8eyJWIjoiMC4wLjAwMDAiLCJQIjoiV2luMzIiLCJBTiI6Ik1haWwiLCJXVCI6Mn0%3D%7C0%7C%7C%7C&amp;sdata=xOV6NuQRwUeU%2F2ef06W3SLmrP37qW9F%2B00Nn8WBPoz0%3D&amp;reserved=0" TargetMode="External"/><Relationship Id="rId4" Type="http://schemas.openxmlformats.org/officeDocument/2006/relationships/hyperlink" Target="https://gbr01.safelinks.protection.outlook.com/?url=https%3A%2F%2Fwww.gmc-uk.org%2Fprofessional-standards%2Fprofessional-standards-for-doctors%2Fgood-practice-in-prescribing-and-managing-medicines-and-devices%2Frepeat-prescribing-and-prescribing-with-repeats&amp;data=05%7C02%7Ce.woodward-stammers%40nhs.net%7Ce80ea85312d0422372d908dc75238d23%7C37c354b285b047f5b22207b48d774ee3%7C0%7C0%7C638514042750585631%7CUnknown%7CTWFpbGZsb3d8eyJWIjoiMC4wLjAwMDAiLCJQIjoiV2luMzIiLCJBTiI6Ik1haWwiLCJXVCI6Mn0%3D%7C0%7C%7C%7C&amp;sdata=ulh89Bx%2BT7nXKe6YqUC8wgiMxrgQYjxNZc0ICUtGfio%3D&amp;reserved=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684" y="271780"/>
            <a:ext cx="4536797" cy="871220"/>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2" name="TextBox 1">
            <a:extLst>
              <a:ext uri="{FF2B5EF4-FFF2-40B4-BE49-F238E27FC236}">
                <a16:creationId xmlns:a16="http://schemas.microsoft.com/office/drawing/2014/main" id="{BEEF8AFF-F488-5C68-1FB2-D4E99A706E7E}"/>
              </a:ext>
            </a:extLst>
          </p:cNvPr>
          <p:cNvSpPr txBox="1"/>
          <p:nvPr/>
        </p:nvSpPr>
        <p:spPr>
          <a:xfrm>
            <a:off x="2838433" y="2197894"/>
            <a:ext cx="6062286" cy="1231106"/>
          </a:xfrm>
          <a:prstGeom prst="rect">
            <a:avLst/>
          </a:prstGeom>
          <a:noFill/>
        </p:spPr>
        <p:txBody>
          <a:bodyPr wrap="square" rtlCol="0">
            <a:spAutoFit/>
          </a:bodyPr>
          <a:lstStyle/>
          <a:p>
            <a:pPr algn="ctr"/>
            <a:r>
              <a:rPr lang="en-GB" sz="2800" dirty="0"/>
              <a:t>Learning From CQC Assessments </a:t>
            </a:r>
          </a:p>
          <a:p>
            <a:pPr algn="ctr"/>
            <a:r>
              <a:rPr lang="en-GB" sz="2800" dirty="0"/>
              <a:t>March /April 2024</a:t>
            </a:r>
          </a:p>
          <a:p>
            <a:endParaRPr lang="en-GB" dirty="0"/>
          </a:p>
        </p:txBody>
      </p:sp>
    </p:spTree>
    <p:extLst>
      <p:ext uri="{BB962C8B-B14F-4D97-AF65-F5344CB8AC3E}">
        <p14:creationId xmlns:p14="http://schemas.microsoft.com/office/powerpoint/2010/main" val="1975762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684" y="271780"/>
            <a:ext cx="4536797" cy="871220"/>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2" name="TextBox 1">
            <a:extLst>
              <a:ext uri="{FF2B5EF4-FFF2-40B4-BE49-F238E27FC236}">
                <a16:creationId xmlns:a16="http://schemas.microsoft.com/office/drawing/2014/main" id="{BEEF8AFF-F488-5C68-1FB2-D4E99A706E7E}"/>
              </a:ext>
            </a:extLst>
          </p:cNvPr>
          <p:cNvSpPr txBox="1"/>
          <p:nvPr/>
        </p:nvSpPr>
        <p:spPr>
          <a:xfrm>
            <a:off x="3412296" y="819849"/>
            <a:ext cx="6545435" cy="523220"/>
          </a:xfrm>
          <a:prstGeom prst="rect">
            <a:avLst/>
          </a:prstGeom>
          <a:noFill/>
        </p:spPr>
        <p:txBody>
          <a:bodyPr wrap="square" rtlCol="0">
            <a:spAutoFit/>
          </a:bodyPr>
          <a:lstStyle/>
          <a:p>
            <a:r>
              <a:rPr lang="en-GB" sz="2800" dirty="0"/>
              <a:t>Assessment Triggers</a:t>
            </a:r>
            <a:endParaRPr lang="en-GB" dirty="0"/>
          </a:p>
        </p:txBody>
      </p:sp>
      <p:sp>
        <p:nvSpPr>
          <p:cNvPr id="3" name="TextBox 2">
            <a:extLst>
              <a:ext uri="{FF2B5EF4-FFF2-40B4-BE49-F238E27FC236}">
                <a16:creationId xmlns:a16="http://schemas.microsoft.com/office/drawing/2014/main" id="{FA840119-A50A-12FF-3749-30040D45B799}"/>
              </a:ext>
            </a:extLst>
          </p:cNvPr>
          <p:cNvSpPr txBox="1"/>
          <p:nvPr/>
        </p:nvSpPr>
        <p:spPr>
          <a:xfrm>
            <a:off x="640318" y="1517716"/>
            <a:ext cx="9812364" cy="4524315"/>
          </a:xfrm>
          <a:prstGeom prst="rect">
            <a:avLst/>
          </a:prstGeom>
          <a:noFill/>
        </p:spPr>
        <p:txBody>
          <a:bodyPr wrap="square" rtlCol="0">
            <a:spAutoFit/>
          </a:bodyPr>
          <a:lstStyle/>
          <a:p>
            <a:r>
              <a:rPr lang="en-GB" dirty="0"/>
              <a:t>CQC have assessed several practices within Frimley ICB  via the new single assessment framework. Assessments have been a combination of focused assessments where inspectors have looked at some key questions and full assessments where inspectors will look at all key questions. </a:t>
            </a:r>
          </a:p>
          <a:p>
            <a:r>
              <a:rPr lang="en-GB" dirty="0"/>
              <a:t> </a:t>
            </a:r>
          </a:p>
          <a:p>
            <a:r>
              <a:rPr lang="en-GB" dirty="0"/>
              <a:t>The assessments have been carried out either remotely (requesting evidence and interviewing staff remotely) or a combination of remote interviews/searches and onsite visits. </a:t>
            </a:r>
          </a:p>
          <a:p>
            <a:endParaRPr lang="en-GB" dirty="0"/>
          </a:p>
          <a:p>
            <a:r>
              <a:rPr lang="en-GB" dirty="0"/>
              <a:t>Triggers for assessments announced for practices in Frimley ICB include:</a:t>
            </a:r>
          </a:p>
          <a:p>
            <a:pPr marL="800100" lvl="1" indent="-342900">
              <a:buFont typeface="Arial" panose="020B0604020202020204" pitchFamily="34" charset="0"/>
              <a:buChar char="•"/>
            </a:pPr>
            <a:r>
              <a:rPr lang="en-GB" dirty="0"/>
              <a:t>Re-assessment based on a previous requires improvement or inadequate ratings</a:t>
            </a:r>
          </a:p>
          <a:p>
            <a:pPr marL="800100" lvl="1" indent="-342900">
              <a:buFont typeface="Arial" panose="020B0604020202020204" pitchFamily="34" charset="0"/>
              <a:buChar char="•"/>
            </a:pPr>
            <a:r>
              <a:rPr lang="en-GB" dirty="0"/>
              <a:t>Complaints/ concerns raised to CQC</a:t>
            </a:r>
          </a:p>
          <a:p>
            <a:pPr marL="800100" lvl="1" indent="-342900">
              <a:buFont typeface="Arial" panose="020B0604020202020204" pitchFamily="34" charset="0"/>
              <a:buChar char="•"/>
            </a:pPr>
            <a:r>
              <a:rPr lang="en-GB" dirty="0"/>
              <a:t>Time since last inspection (2015)</a:t>
            </a:r>
          </a:p>
          <a:p>
            <a:pPr marL="800100" lvl="1" indent="-342900">
              <a:buFont typeface="Arial" panose="020B0604020202020204" pitchFamily="34" charset="0"/>
              <a:buChar char="•"/>
            </a:pPr>
            <a:r>
              <a:rPr lang="en-GB" dirty="0"/>
              <a:t>Change of location, assessment within 12 months</a:t>
            </a:r>
          </a:p>
          <a:p>
            <a:pPr marL="800100" lvl="1" indent="-342900">
              <a:buFont typeface="Arial" panose="020B0604020202020204" pitchFamily="34" charset="0"/>
              <a:buChar char="•"/>
            </a:pPr>
            <a:r>
              <a:rPr lang="en-GB" dirty="0"/>
              <a:t>Change of registration</a:t>
            </a:r>
          </a:p>
          <a:p>
            <a:pPr marL="800100" lvl="1" indent="-342900">
              <a:buFont typeface="Arial" panose="020B0604020202020204" pitchFamily="34" charset="0"/>
              <a:buChar char="•"/>
            </a:pPr>
            <a:endParaRPr lang="en-GB" dirty="0"/>
          </a:p>
          <a:p>
            <a:r>
              <a:rPr lang="en-GB" dirty="0"/>
              <a:t>CQC have a risk-based approach to prioritising assessments and information is gathered from a number of different intelligence sources. The triggers above do not necessarily result in an assessment</a:t>
            </a:r>
          </a:p>
        </p:txBody>
      </p:sp>
    </p:spTree>
    <p:extLst>
      <p:ext uri="{BB962C8B-B14F-4D97-AF65-F5344CB8AC3E}">
        <p14:creationId xmlns:p14="http://schemas.microsoft.com/office/powerpoint/2010/main" val="35512648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642" y="55395"/>
            <a:ext cx="3163100" cy="607423"/>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2" name="TextBox 1">
            <a:extLst>
              <a:ext uri="{FF2B5EF4-FFF2-40B4-BE49-F238E27FC236}">
                <a16:creationId xmlns:a16="http://schemas.microsoft.com/office/drawing/2014/main" id="{BEEF8AFF-F488-5C68-1FB2-D4E99A706E7E}"/>
              </a:ext>
            </a:extLst>
          </p:cNvPr>
          <p:cNvSpPr txBox="1"/>
          <p:nvPr/>
        </p:nvSpPr>
        <p:spPr>
          <a:xfrm>
            <a:off x="3392852" y="-4426"/>
            <a:ext cx="6922939" cy="800219"/>
          </a:xfrm>
          <a:prstGeom prst="rect">
            <a:avLst/>
          </a:prstGeom>
          <a:noFill/>
        </p:spPr>
        <p:txBody>
          <a:bodyPr wrap="square" rtlCol="0">
            <a:spAutoFit/>
          </a:bodyPr>
          <a:lstStyle/>
          <a:p>
            <a:r>
              <a:rPr lang="en-GB" sz="2800" dirty="0"/>
              <a:t>Areas of focus from recent inspections</a:t>
            </a:r>
          </a:p>
          <a:p>
            <a:endParaRPr lang="en-GB" dirty="0"/>
          </a:p>
        </p:txBody>
      </p:sp>
      <p:sp>
        <p:nvSpPr>
          <p:cNvPr id="4" name="TextBox 3">
            <a:extLst>
              <a:ext uri="{FF2B5EF4-FFF2-40B4-BE49-F238E27FC236}">
                <a16:creationId xmlns:a16="http://schemas.microsoft.com/office/drawing/2014/main" id="{86FA9A8D-3FAE-D8D4-F229-01422F7A14D5}"/>
              </a:ext>
            </a:extLst>
          </p:cNvPr>
          <p:cNvSpPr txBox="1"/>
          <p:nvPr/>
        </p:nvSpPr>
        <p:spPr>
          <a:xfrm>
            <a:off x="1321715" y="439093"/>
            <a:ext cx="10750643" cy="1477328"/>
          </a:xfrm>
          <a:prstGeom prst="rect">
            <a:avLst/>
          </a:prstGeom>
          <a:noFill/>
        </p:spPr>
        <p:txBody>
          <a:bodyPr wrap="square" rtlCol="0">
            <a:spAutoFit/>
          </a:bodyPr>
          <a:lstStyle/>
          <a:p>
            <a:r>
              <a:rPr lang="en-GB" dirty="0"/>
              <a:t>CQC have identified failure of compliance with regulation in the following areas:</a:t>
            </a:r>
          </a:p>
          <a:p>
            <a:endParaRPr lang="en-GB" dirty="0"/>
          </a:p>
          <a:p>
            <a:endParaRPr lang="en-GB" dirty="0"/>
          </a:p>
          <a:p>
            <a:endParaRPr lang="en-GB" dirty="0"/>
          </a:p>
          <a:p>
            <a:endParaRPr lang="en-GB" dirty="0"/>
          </a:p>
        </p:txBody>
      </p:sp>
      <p:graphicFrame>
        <p:nvGraphicFramePr>
          <p:cNvPr id="5" name="Table 4">
            <a:extLst>
              <a:ext uri="{FF2B5EF4-FFF2-40B4-BE49-F238E27FC236}">
                <a16:creationId xmlns:a16="http://schemas.microsoft.com/office/drawing/2014/main" id="{8F8A6D26-9448-2023-7D7F-643ACE558C18}"/>
              </a:ext>
            </a:extLst>
          </p:cNvPr>
          <p:cNvGraphicFramePr>
            <a:graphicFrameLocks noGrp="1"/>
          </p:cNvGraphicFramePr>
          <p:nvPr>
            <p:extLst>
              <p:ext uri="{D42A27DB-BD31-4B8C-83A1-F6EECF244321}">
                <p14:modId xmlns:p14="http://schemas.microsoft.com/office/powerpoint/2010/main" val="2133250000"/>
              </p:ext>
            </p:extLst>
          </p:nvPr>
        </p:nvGraphicFramePr>
        <p:xfrm>
          <a:off x="119640" y="752450"/>
          <a:ext cx="11952717" cy="6052447"/>
        </p:xfrm>
        <a:graphic>
          <a:graphicData uri="http://schemas.openxmlformats.org/drawingml/2006/table">
            <a:tbl>
              <a:tblPr firstRow="1" bandRow="1">
                <a:tableStyleId>{5C22544A-7EE6-4342-B048-85BDC9FD1C3A}</a:tableStyleId>
              </a:tblPr>
              <a:tblGrid>
                <a:gridCol w="4404963">
                  <a:extLst>
                    <a:ext uri="{9D8B030D-6E8A-4147-A177-3AD203B41FA5}">
                      <a16:colId xmlns:a16="http://schemas.microsoft.com/office/drawing/2014/main" val="2446323398"/>
                    </a:ext>
                  </a:extLst>
                </a:gridCol>
                <a:gridCol w="7547754">
                  <a:extLst>
                    <a:ext uri="{9D8B030D-6E8A-4147-A177-3AD203B41FA5}">
                      <a16:colId xmlns:a16="http://schemas.microsoft.com/office/drawing/2014/main" val="4012179162"/>
                    </a:ext>
                  </a:extLst>
                </a:gridCol>
              </a:tblGrid>
              <a:tr h="302508">
                <a:tc>
                  <a:txBody>
                    <a:bodyPr/>
                    <a:lstStyle/>
                    <a:p>
                      <a:r>
                        <a:rPr lang="en-GB" sz="1400" dirty="0"/>
                        <a:t>Areas of concern/non-compliance:</a:t>
                      </a:r>
                    </a:p>
                  </a:txBody>
                  <a:tcPr/>
                </a:tc>
                <a:tc>
                  <a:txBody>
                    <a:bodyPr/>
                    <a:lstStyle/>
                    <a:p>
                      <a:r>
                        <a:rPr lang="en-GB" sz="1400" dirty="0"/>
                        <a:t>What actions can practices take?</a:t>
                      </a:r>
                    </a:p>
                  </a:txBody>
                  <a:tcPr/>
                </a:tc>
                <a:extLst>
                  <a:ext uri="{0D108BD9-81ED-4DB2-BD59-A6C34878D82A}">
                    <a16:rowId xmlns:a16="http://schemas.microsoft.com/office/drawing/2014/main" val="3823361593"/>
                  </a:ext>
                </a:extLst>
              </a:tr>
              <a:tr h="57476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100" b="1" dirty="0"/>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Culture of safety and learning</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Risk management</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Good governance processes</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Health and safety – legionella, fire safety, electrical safety, COSHH, emergency equipment</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Recruitment and HR process</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Infection Prevention and control</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Medicines safety – high risk drugs, PGDs, blank prescriptions</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Medication reviews</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Clinical systems tasks - backlogs </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Long term conditions – identification and prevention</a:t>
                      </a: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v"/>
                        <a:tabLst/>
                        <a:defRPr/>
                      </a:pPr>
                      <a:r>
                        <a:rPr lang="en-GB" sz="1200" b="1" dirty="0"/>
                        <a:t>Caring workforce</a:t>
                      </a:r>
                    </a:p>
                  </a:txBody>
                  <a:tcPr/>
                </a:tc>
                <a:tc>
                  <a:txBody>
                    <a:bodyPr/>
                    <a:lstStyle/>
                    <a:p>
                      <a:pPr marL="171450" indent="-171450">
                        <a:buFont typeface="Wingdings" panose="05000000000000000000" pitchFamily="2" charset="2"/>
                        <a:buChar char="Ø"/>
                      </a:pPr>
                      <a:r>
                        <a:rPr lang="en-GB" sz="1100" dirty="0"/>
                        <a:t>Ensure there are processes for </a:t>
                      </a:r>
                      <a:r>
                        <a:rPr lang="en-GB" sz="1100" b="1" dirty="0"/>
                        <a:t>learning from events </a:t>
                      </a:r>
                      <a:r>
                        <a:rPr lang="en-GB" sz="1100" dirty="0"/>
                        <a:t>and that information and </a:t>
                      </a:r>
                      <a:r>
                        <a:rPr lang="en-GB" sz="1100" b="1" dirty="0"/>
                        <a:t>learning is disseminated </a:t>
                      </a:r>
                      <a:r>
                        <a:rPr lang="en-GB" sz="1100" dirty="0"/>
                        <a:t>to staff appropriately</a:t>
                      </a:r>
                    </a:p>
                    <a:p>
                      <a:pPr marL="171450" indent="-171450">
                        <a:buFont typeface="Wingdings" panose="05000000000000000000" pitchFamily="2" charset="2"/>
                        <a:buChar char="Ø"/>
                      </a:pPr>
                      <a:r>
                        <a:rPr lang="en-GB" sz="1100" dirty="0"/>
                        <a:t>Ensure </a:t>
                      </a:r>
                      <a:r>
                        <a:rPr lang="en-GB" sz="1100" b="1" dirty="0"/>
                        <a:t>safety alerts </a:t>
                      </a:r>
                      <a:r>
                        <a:rPr lang="en-GB" sz="1100" dirty="0"/>
                        <a:t>are reviewed, disseminated and appropriately managed:</a:t>
                      </a:r>
                    </a:p>
                    <a:p>
                      <a:pPr marL="628650" lvl="1" indent="-171450">
                        <a:buFont typeface="Arial" panose="020B0604020202020204" pitchFamily="34" charset="0"/>
                        <a:buChar char="•"/>
                      </a:pPr>
                      <a:r>
                        <a:rPr lang="en-GB" sz="1100" dirty="0"/>
                        <a:t>capture all actions taken in response to the alert and/or the number of patients potentially affected by the alert</a:t>
                      </a:r>
                    </a:p>
                    <a:p>
                      <a:pPr marL="628650" lvl="1" indent="-171450">
                        <a:buFont typeface="Arial" panose="020B0604020202020204" pitchFamily="34" charset="0"/>
                        <a:buChar char="•"/>
                      </a:pPr>
                      <a:r>
                        <a:rPr lang="en-GB" sz="1100" dirty="0"/>
                        <a:t>Ensure monitoring of ongoing adherence to the alert information via searches to identify pt to review and audit of documentation in patient clinical records </a:t>
                      </a:r>
                    </a:p>
                    <a:p>
                      <a:pPr marL="171450" indent="-171450">
                        <a:buFont typeface="Wingdings" panose="05000000000000000000" pitchFamily="2" charset="2"/>
                        <a:buChar char="Ø"/>
                      </a:pPr>
                      <a:r>
                        <a:rPr lang="en-GB" sz="1100" dirty="0"/>
                        <a:t>Run the </a:t>
                      </a:r>
                      <a:r>
                        <a:rPr lang="en-GB" sz="1100" b="1" dirty="0"/>
                        <a:t>CQC Ardens searches </a:t>
                      </a:r>
                      <a:r>
                        <a:rPr lang="en-GB" sz="1100" dirty="0"/>
                        <a:t>regularly (e.g. quarterly) and review the patients identified</a:t>
                      </a:r>
                    </a:p>
                    <a:p>
                      <a:pPr marL="171450" indent="-171450">
                        <a:buFont typeface="Wingdings" panose="05000000000000000000" pitchFamily="2" charset="2"/>
                        <a:buChar char="Ø"/>
                      </a:pPr>
                      <a:r>
                        <a:rPr lang="en-GB" sz="1100" b="1" dirty="0"/>
                        <a:t>High risk drugs </a:t>
                      </a:r>
                      <a:r>
                        <a:rPr lang="en-GB" sz="1100" dirty="0"/>
                        <a:t>– </a:t>
                      </a:r>
                      <a:r>
                        <a:rPr lang="en-GB" sz="1100" b="1" dirty="0"/>
                        <a:t>risk assessed </a:t>
                      </a:r>
                      <a:r>
                        <a:rPr lang="en-GB" sz="1100" dirty="0"/>
                        <a:t>and monitoring as per national guidance. Ensure patients are receiving </a:t>
                      </a:r>
                      <a:r>
                        <a:rPr lang="en-GB" sz="1100" b="1" dirty="0"/>
                        <a:t>appropriate review </a:t>
                      </a:r>
                      <a:r>
                        <a:rPr lang="en-GB" sz="1100" dirty="0"/>
                        <a:t>and counselling and this is </a:t>
                      </a:r>
                      <a:r>
                        <a:rPr lang="en-GB" sz="1100" b="1" dirty="0"/>
                        <a:t>documented</a:t>
                      </a:r>
                      <a:r>
                        <a:rPr lang="en-GB" sz="1100" dirty="0"/>
                        <a:t> in clinical record/appropriate alerts/flags. Run </a:t>
                      </a:r>
                      <a:r>
                        <a:rPr lang="en-GB" sz="1100" b="1" dirty="0"/>
                        <a:t>audits</a:t>
                      </a:r>
                      <a:r>
                        <a:rPr lang="en-GB" sz="1100" dirty="0"/>
                        <a:t> to ensure compliance.</a:t>
                      </a:r>
                    </a:p>
                    <a:p>
                      <a:pPr marL="171450" indent="-171450">
                        <a:buFont typeface="Wingdings" panose="05000000000000000000" pitchFamily="2" charset="2"/>
                        <a:buChar char="Ø"/>
                      </a:pPr>
                      <a:r>
                        <a:rPr lang="en-GB" sz="1100" dirty="0"/>
                        <a:t>Ensure </a:t>
                      </a:r>
                      <a:r>
                        <a:rPr lang="en-GB" sz="1100" b="1" dirty="0"/>
                        <a:t>risks are promptly identified </a:t>
                      </a:r>
                      <a:r>
                        <a:rPr lang="en-GB" sz="1100" dirty="0"/>
                        <a:t>(with dates) and there is a documented register and mitigations/control measures</a:t>
                      </a:r>
                    </a:p>
                    <a:p>
                      <a:pPr marL="171450" indent="-171450">
                        <a:buFont typeface="Wingdings" panose="05000000000000000000" pitchFamily="2" charset="2"/>
                        <a:buChar char="Ø"/>
                      </a:pPr>
                      <a:r>
                        <a:rPr lang="en-GB" sz="1100" dirty="0"/>
                        <a:t> </a:t>
                      </a:r>
                      <a:r>
                        <a:rPr lang="en-GB" sz="1100" b="1" u="sng" dirty="0"/>
                        <a:t>All risks </a:t>
                      </a:r>
                      <a:r>
                        <a:rPr lang="en-GB" sz="1100" dirty="0"/>
                        <a:t>are identified and documented (if in doubt, add it)</a:t>
                      </a:r>
                    </a:p>
                    <a:p>
                      <a:pPr marL="171450" indent="-171450">
                        <a:buFont typeface="Wingdings" panose="05000000000000000000" pitchFamily="2" charset="2"/>
                        <a:buChar char="Ø"/>
                      </a:pPr>
                      <a:r>
                        <a:rPr lang="en-GB" sz="1100" b="1" dirty="0"/>
                        <a:t>Health and safety </a:t>
                      </a:r>
                      <a:r>
                        <a:rPr lang="en-GB" sz="1100" dirty="0"/>
                        <a:t>assessments and audits, areas of risks identified and mitigated:</a:t>
                      </a:r>
                    </a:p>
                    <a:p>
                      <a:pPr marL="628650" lvl="1" indent="-171450">
                        <a:buFont typeface="Arial" panose="020B0604020202020204" pitchFamily="34" charset="0"/>
                        <a:buChar char="•"/>
                      </a:pPr>
                      <a:r>
                        <a:rPr lang="en-GB" sz="1100" dirty="0"/>
                        <a:t>Electrical safety</a:t>
                      </a:r>
                    </a:p>
                    <a:p>
                      <a:pPr marL="628650" lvl="1" indent="-171450">
                        <a:buFont typeface="Arial" panose="020B0604020202020204" pitchFamily="34" charset="0"/>
                        <a:buChar char="•"/>
                      </a:pPr>
                      <a:r>
                        <a:rPr lang="en-GB" sz="1100" dirty="0"/>
                        <a:t>Legionella</a:t>
                      </a:r>
                    </a:p>
                    <a:p>
                      <a:pPr marL="628650" lvl="1" indent="-171450">
                        <a:buFont typeface="Arial" panose="020B0604020202020204" pitchFamily="34" charset="0"/>
                        <a:buChar char="•"/>
                      </a:pPr>
                      <a:r>
                        <a:rPr lang="en-GB" sz="1100" dirty="0"/>
                        <a:t>Fire Safety</a:t>
                      </a:r>
                    </a:p>
                    <a:p>
                      <a:pPr marL="628650" lvl="1" indent="-171450">
                        <a:buFont typeface="Arial" panose="020B0604020202020204" pitchFamily="34" charset="0"/>
                        <a:buChar char="•"/>
                      </a:pPr>
                      <a:r>
                        <a:rPr lang="en-GB" sz="1100" dirty="0"/>
                        <a:t>COSHH</a:t>
                      </a:r>
                    </a:p>
                    <a:p>
                      <a:pPr marL="628650" lvl="1" indent="-171450">
                        <a:buFont typeface="Arial" panose="020B0604020202020204" pitchFamily="34" charset="0"/>
                        <a:buChar char="•"/>
                      </a:pPr>
                      <a:r>
                        <a:rPr lang="en-GB" sz="1100" dirty="0"/>
                        <a:t>Emergency equipment</a:t>
                      </a:r>
                    </a:p>
                    <a:p>
                      <a:pPr marL="171450" lvl="0" indent="-171450">
                        <a:buFont typeface="Wingdings" panose="05000000000000000000" pitchFamily="2" charset="2"/>
                        <a:buChar char="Ø"/>
                      </a:pPr>
                      <a:r>
                        <a:rPr lang="en-GB" sz="1100" dirty="0"/>
                        <a:t>Have </a:t>
                      </a:r>
                      <a:r>
                        <a:rPr lang="en-GB" sz="1100" b="1" dirty="0"/>
                        <a:t>processes</a:t>
                      </a:r>
                      <a:r>
                        <a:rPr lang="en-GB" sz="1100" dirty="0"/>
                        <a:t> in place and </a:t>
                      </a:r>
                      <a:r>
                        <a:rPr lang="en-GB" sz="1100" b="1" dirty="0"/>
                        <a:t>assurance</a:t>
                      </a:r>
                      <a:r>
                        <a:rPr lang="en-GB" sz="1100" dirty="0"/>
                        <a:t> on recruitment checks in accordance with </a:t>
                      </a:r>
                      <a:r>
                        <a:rPr lang="en-GB" sz="1100" b="1" dirty="0">
                          <a:hlinkClick r:id="rId4"/>
                        </a:rPr>
                        <a:t>Schedule 3</a:t>
                      </a:r>
                      <a:endParaRPr lang="en-GB" sz="1100" b="1" dirty="0"/>
                    </a:p>
                    <a:p>
                      <a:pPr marL="171450" lvl="0" indent="-171450">
                        <a:buFont typeface="Wingdings" panose="05000000000000000000" pitchFamily="2" charset="2"/>
                        <a:buChar char="Ø"/>
                      </a:pPr>
                      <a:r>
                        <a:rPr lang="en-GB" sz="1100" dirty="0"/>
                        <a:t> Workforce - define areas of </a:t>
                      </a:r>
                      <a:r>
                        <a:rPr lang="en-GB" sz="1100" b="1" dirty="0"/>
                        <a:t>responsibility and accountability</a:t>
                      </a:r>
                      <a:r>
                        <a:rPr lang="en-GB" sz="1100" dirty="0"/>
                        <a:t>, clarity on supervision arrangements, performance review records, training</a:t>
                      </a:r>
                    </a:p>
                    <a:p>
                      <a:pPr marL="171450" lvl="0" indent="-171450">
                        <a:buFont typeface="Wingdings" panose="05000000000000000000" pitchFamily="2" charset="2"/>
                        <a:buChar char="Ø"/>
                      </a:pPr>
                      <a:r>
                        <a:rPr lang="en-GB" sz="1100" dirty="0"/>
                        <a:t> Where staff are working across practices, </a:t>
                      </a:r>
                      <a:r>
                        <a:rPr lang="en-GB" sz="1100" b="1" dirty="0"/>
                        <a:t>all member practices </a:t>
                      </a:r>
                      <a:r>
                        <a:rPr lang="en-GB" sz="1100" dirty="0"/>
                        <a:t>need clear documented </a:t>
                      </a:r>
                      <a:r>
                        <a:rPr lang="en-GB" sz="1100" b="1" dirty="0">
                          <a:hlinkClick r:id="rId5"/>
                        </a:rPr>
                        <a:t>assurance information </a:t>
                      </a:r>
                      <a:r>
                        <a:rPr lang="en-GB" sz="1100" dirty="0"/>
                        <a:t>from employing organisation</a:t>
                      </a:r>
                    </a:p>
                    <a:p>
                      <a:pPr marL="171450" lvl="0" indent="-171450">
                        <a:buFont typeface="Wingdings" panose="05000000000000000000" pitchFamily="2" charset="2"/>
                        <a:buChar char="Ø"/>
                      </a:pPr>
                      <a:r>
                        <a:rPr lang="en-GB" sz="1100" dirty="0"/>
                        <a:t>Ensure </a:t>
                      </a:r>
                      <a:r>
                        <a:rPr lang="en-GB" sz="1100" b="1" dirty="0"/>
                        <a:t>processes and risk assessments </a:t>
                      </a:r>
                      <a:r>
                        <a:rPr lang="en-GB" sz="1100" dirty="0"/>
                        <a:t>in place for </a:t>
                      </a:r>
                      <a:r>
                        <a:rPr lang="en-GB" sz="1100" b="1" dirty="0"/>
                        <a:t>staff immunisations</a:t>
                      </a:r>
                    </a:p>
                    <a:p>
                      <a:pPr marL="171450" lvl="0" indent="-171450">
                        <a:buFont typeface="Wingdings" panose="05000000000000000000" pitchFamily="2" charset="2"/>
                        <a:buChar char="Ø"/>
                      </a:pPr>
                      <a:r>
                        <a:rPr lang="en-GB" sz="1100" dirty="0"/>
                        <a:t>Check and have an ongoing process for </a:t>
                      </a:r>
                      <a:r>
                        <a:rPr lang="en-GB" sz="1100" b="1" dirty="0"/>
                        <a:t>expiry dates </a:t>
                      </a:r>
                      <a:r>
                        <a:rPr lang="en-GB" sz="1100" dirty="0"/>
                        <a:t>of consumables</a:t>
                      </a:r>
                    </a:p>
                    <a:p>
                      <a:pPr marL="171450" lvl="0" indent="-171450">
                        <a:buFont typeface="Wingdings" panose="05000000000000000000" pitchFamily="2" charset="2"/>
                        <a:buChar char="Ø"/>
                      </a:pPr>
                      <a:r>
                        <a:rPr lang="en-GB" sz="1100" dirty="0"/>
                        <a:t>Ensure </a:t>
                      </a:r>
                      <a:r>
                        <a:rPr lang="en-GB" sz="1100" b="1" dirty="0"/>
                        <a:t>processes in place </a:t>
                      </a:r>
                      <a:r>
                        <a:rPr lang="en-GB" sz="1100" dirty="0"/>
                        <a:t>to make ready clinical spaces in line with </a:t>
                      </a:r>
                      <a:r>
                        <a:rPr lang="en-GB" sz="1100" b="1" dirty="0"/>
                        <a:t>IPC requirements</a:t>
                      </a:r>
                    </a:p>
                    <a:p>
                      <a:pPr marL="171450" lvl="0" indent="-171450">
                        <a:buFont typeface="Wingdings" panose="05000000000000000000" pitchFamily="2" charset="2"/>
                        <a:buChar char="Ø"/>
                      </a:pPr>
                      <a:r>
                        <a:rPr lang="en-GB" sz="1100" b="1" dirty="0"/>
                        <a:t>PGDs</a:t>
                      </a:r>
                      <a:r>
                        <a:rPr lang="en-GB" sz="1100" dirty="0"/>
                        <a:t>- Ensure authorisations by the lead GP are completed </a:t>
                      </a:r>
                      <a:r>
                        <a:rPr lang="en-GB" sz="1100" u="sng" dirty="0"/>
                        <a:t>following </a:t>
                      </a:r>
                      <a:r>
                        <a:rPr lang="en-GB" sz="1100" dirty="0"/>
                        <a:t>the health professionals signed the agreement</a:t>
                      </a:r>
                    </a:p>
                    <a:p>
                      <a:pPr marL="171450" lvl="0" indent="-171450">
                        <a:buFont typeface="Wingdings" panose="05000000000000000000" pitchFamily="2" charset="2"/>
                        <a:buChar char="Ø"/>
                      </a:pPr>
                      <a:r>
                        <a:rPr lang="en-GB" sz="1100" b="1" dirty="0"/>
                        <a:t>Blank prescription </a:t>
                      </a:r>
                      <a:r>
                        <a:rPr lang="en-GB" sz="1100" dirty="0"/>
                        <a:t>form written </a:t>
                      </a:r>
                      <a:r>
                        <a:rPr lang="en-GB" sz="1100" b="1" dirty="0"/>
                        <a:t>policy in place </a:t>
                      </a:r>
                      <a:r>
                        <a:rPr lang="en-GB" sz="1100" dirty="0"/>
                        <a:t>with a recording system and process</a:t>
                      </a:r>
                    </a:p>
                    <a:p>
                      <a:pPr marL="171450" lvl="0" indent="-171450">
                        <a:buFont typeface="Wingdings" panose="05000000000000000000" pitchFamily="2" charset="2"/>
                        <a:buChar char="Ø"/>
                      </a:pPr>
                      <a:r>
                        <a:rPr lang="en-GB" sz="1100" dirty="0"/>
                        <a:t>Ensure </a:t>
                      </a:r>
                      <a:r>
                        <a:rPr lang="en-GB" sz="1100" b="1" dirty="0"/>
                        <a:t>medication reviews </a:t>
                      </a:r>
                      <a:r>
                        <a:rPr lang="en-GB" sz="1100" dirty="0"/>
                        <a:t>are carried out in line with </a:t>
                      </a:r>
                      <a:r>
                        <a:rPr lang="en-GB" sz="1100" b="1" dirty="0"/>
                        <a:t>professional standards </a:t>
                      </a:r>
                      <a:r>
                        <a:rPr lang="en-GB" sz="1100" dirty="0"/>
                        <a:t>guidelines and clearly documented</a:t>
                      </a:r>
                    </a:p>
                    <a:p>
                      <a:pPr marL="171450" lvl="0" indent="-171450">
                        <a:buFont typeface="Wingdings" panose="05000000000000000000" pitchFamily="2" charset="2"/>
                        <a:buChar char="Ø"/>
                      </a:pPr>
                      <a:r>
                        <a:rPr lang="en-GB" sz="1100" dirty="0"/>
                        <a:t>Ensure </a:t>
                      </a:r>
                      <a:r>
                        <a:rPr lang="en-GB" sz="1100" b="1" dirty="0"/>
                        <a:t>clinical tasks </a:t>
                      </a:r>
                      <a:r>
                        <a:rPr lang="en-GB" sz="1100" dirty="0"/>
                        <a:t>are actioned, </a:t>
                      </a:r>
                      <a:r>
                        <a:rPr lang="en-GB" sz="1100" b="1" dirty="0"/>
                        <a:t>documented </a:t>
                      </a:r>
                      <a:r>
                        <a:rPr lang="en-GB" sz="1100" dirty="0"/>
                        <a:t>and marked as complete</a:t>
                      </a:r>
                    </a:p>
                    <a:p>
                      <a:pPr marL="171450" lvl="0" indent="-171450">
                        <a:buFont typeface="Wingdings" panose="05000000000000000000" pitchFamily="2" charset="2"/>
                        <a:buChar char="Ø"/>
                      </a:pPr>
                      <a:r>
                        <a:rPr lang="en-GB" sz="1100" dirty="0"/>
                        <a:t>Ensure patients with </a:t>
                      </a:r>
                      <a:r>
                        <a:rPr lang="en-GB" sz="1100" b="1" dirty="0"/>
                        <a:t>long term conditions </a:t>
                      </a:r>
                      <a:r>
                        <a:rPr lang="en-GB" sz="1100" dirty="0"/>
                        <a:t>are identified (coded) and reviewed in line with </a:t>
                      </a:r>
                      <a:r>
                        <a:rPr lang="en-GB" sz="1100" b="1" dirty="0"/>
                        <a:t>national guidelines </a:t>
                      </a:r>
                      <a:r>
                        <a:rPr lang="en-GB" sz="1100" dirty="0"/>
                        <a:t>and best practice</a:t>
                      </a:r>
                    </a:p>
                    <a:p>
                      <a:pPr marL="171450" lvl="0" indent="-171450">
                        <a:buFont typeface="Wingdings" panose="05000000000000000000" pitchFamily="2" charset="2"/>
                        <a:buChar char="Ø"/>
                      </a:pPr>
                      <a:r>
                        <a:rPr lang="en-GB" sz="1100" dirty="0"/>
                        <a:t>Ensure </a:t>
                      </a:r>
                      <a:r>
                        <a:rPr lang="en-GB" sz="1100" b="1" dirty="0"/>
                        <a:t>reviews</a:t>
                      </a:r>
                      <a:r>
                        <a:rPr lang="en-GB" sz="1100" dirty="0"/>
                        <a:t> are carried out for patients with high use of </a:t>
                      </a:r>
                      <a:r>
                        <a:rPr lang="en-GB" sz="1100" b="1" dirty="0"/>
                        <a:t>SABA inhalers</a:t>
                      </a:r>
                      <a:r>
                        <a:rPr lang="en-GB" sz="1100" dirty="0"/>
                        <a:t>, regularly run </a:t>
                      </a:r>
                      <a:r>
                        <a:rPr lang="en-GB" sz="1100" b="1" dirty="0"/>
                        <a:t>high SABA quantity </a:t>
                      </a:r>
                      <a:r>
                        <a:rPr lang="en-GB" sz="1100" dirty="0"/>
                        <a:t>searches found in Ardens and identify patients for review</a:t>
                      </a:r>
                    </a:p>
                    <a:p>
                      <a:pPr marL="171450" lvl="0" indent="-171450">
                        <a:buFont typeface="Wingdings" panose="05000000000000000000" pitchFamily="2" charset="2"/>
                        <a:buChar char="Ø"/>
                      </a:pPr>
                      <a:r>
                        <a:rPr lang="en-GB" sz="1100" dirty="0"/>
                        <a:t>Ensure people with </a:t>
                      </a:r>
                      <a:r>
                        <a:rPr lang="en-GB" sz="1100" b="1" dirty="0"/>
                        <a:t>mental health concerns </a:t>
                      </a:r>
                      <a:r>
                        <a:rPr lang="en-GB" sz="1100" dirty="0"/>
                        <a:t>are able to access services and needs are addressed</a:t>
                      </a:r>
                    </a:p>
                  </a:txBody>
                  <a:tcPr/>
                </a:tc>
                <a:extLst>
                  <a:ext uri="{0D108BD9-81ED-4DB2-BD59-A6C34878D82A}">
                    <a16:rowId xmlns:a16="http://schemas.microsoft.com/office/drawing/2014/main" val="1611371596"/>
                  </a:ext>
                </a:extLst>
              </a:tr>
            </a:tbl>
          </a:graphicData>
        </a:graphic>
      </p:graphicFrame>
    </p:spTree>
    <p:extLst>
      <p:ext uri="{BB962C8B-B14F-4D97-AF65-F5344CB8AC3E}">
        <p14:creationId xmlns:p14="http://schemas.microsoft.com/office/powerpoint/2010/main" val="528972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684" y="271780"/>
            <a:ext cx="4536797" cy="871220"/>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2" name="TextBox 1">
            <a:extLst>
              <a:ext uri="{FF2B5EF4-FFF2-40B4-BE49-F238E27FC236}">
                <a16:creationId xmlns:a16="http://schemas.microsoft.com/office/drawing/2014/main" id="{BEEF8AFF-F488-5C68-1FB2-D4E99A706E7E}"/>
              </a:ext>
            </a:extLst>
          </p:cNvPr>
          <p:cNvSpPr txBox="1"/>
          <p:nvPr/>
        </p:nvSpPr>
        <p:spPr>
          <a:xfrm>
            <a:off x="3412297" y="819849"/>
            <a:ext cx="5043806" cy="800219"/>
          </a:xfrm>
          <a:prstGeom prst="rect">
            <a:avLst/>
          </a:prstGeom>
          <a:noFill/>
        </p:spPr>
        <p:txBody>
          <a:bodyPr wrap="square" rtlCol="0">
            <a:spAutoFit/>
          </a:bodyPr>
          <a:lstStyle/>
          <a:p>
            <a:r>
              <a:rPr lang="en-GB" sz="2800" dirty="0"/>
              <a:t>Single Assessment Framework</a:t>
            </a:r>
          </a:p>
          <a:p>
            <a:endParaRPr lang="en-GB" dirty="0"/>
          </a:p>
        </p:txBody>
      </p:sp>
      <p:sp>
        <p:nvSpPr>
          <p:cNvPr id="3" name="TextBox 2">
            <a:extLst>
              <a:ext uri="{FF2B5EF4-FFF2-40B4-BE49-F238E27FC236}">
                <a16:creationId xmlns:a16="http://schemas.microsoft.com/office/drawing/2014/main" id="{FA840119-A50A-12FF-3749-30040D45B799}"/>
              </a:ext>
            </a:extLst>
          </p:cNvPr>
          <p:cNvSpPr txBox="1"/>
          <p:nvPr/>
        </p:nvSpPr>
        <p:spPr>
          <a:xfrm>
            <a:off x="782931" y="1511419"/>
            <a:ext cx="9283700" cy="4708981"/>
          </a:xfrm>
          <a:prstGeom prst="rect">
            <a:avLst/>
          </a:prstGeom>
          <a:noFill/>
        </p:spPr>
        <p:txBody>
          <a:bodyPr wrap="square" rtlCol="0">
            <a:spAutoFit/>
          </a:bodyPr>
          <a:lstStyle/>
          <a:p>
            <a:pPr marL="285750" indent="-285750">
              <a:buFont typeface="Arial" panose="020B0604020202020204" pitchFamily="34" charset="0"/>
              <a:buChar char="•"/>
            </a:pPr>
            <a:r>
              <a:rPr lang="en-GB" dirty="0"/>
              <a:t>Applies to providers, local authorities and integrated care systems</a:t>
            </a:r>
          </a:p>
          <a:p>
            <a:pPr marL="285750" indent="-285750">
              <a:buFont typeface="Arial" panose="020B0604020202020204" pitchFamily="34" charset="0"/>
              <a:buChar char="•"/>
            </a:pPr>
            <a:r>
              <a:rPr lang="en-GB" dirty="0"/>
              <a:t>5 key questions (safe, effective, caring, responsive and well-led) and 4-point ratings scale (outstanding, good, requires improvement and inadequate)</a:t>
            </a:r>
          </a:p>
          <a:p>
            <a:pPr marL="285750" indent="-285750">
              <a:buFont typeface="Arial" panose="020B0604020202020204" pitchFamily="34" charset="0"/>
              <a:buChar char="•"/>
            </a:pPr>
            <a:r>
              <a:rPr lang="en-GB" dirty="0"/>
              <a:t>Quality statements – replacing KLOEs, Scoring system – 1 to 4</a:t>
            </a:r>
          </a:p>
          <a:p>
            <a:pPr marL="285750" indent="-285750">
              <a:buFont typeface="Arial" panose="020B0604020202020204" pitchFamily="34" charset="0"/>
              <a:buChar char="•"/>
            </a:pPr>
            <a:r>
              <a:rPr lang="en-GB" dirty="0"/>
              <a:t>Six evidence categories – </a:t>
            </a:r>
            <a:r>
              <a:rPr lang="en-GB" dirty="0">
                <a:hlinkClick r:id="rId4"/>
              </a:rPr>
              <a:t>varies depending on sector group </a:t>
            </a:r>
            <a:endParaRPr lang="en-GB" dirty="0"/>
          </a:p>
          <a:p>
            <a:pPr marL="742950" lvl="1" indent="-285750">
              <a:buFont typeface="Arial" panose="020B0604020202020204" pitchFamily="34" charset="0"/>
              <a:buChar char="•"/>
            </a:pPr>
            <a:r>
              <a:rPr lang="en-GB" dirty="0"/>
              <a:t>Under each, they’ll use evidence to understand the quality of care being delivered and the performance against each quality statement</a:t>
            </a:r>
          </a:p>
          <a:p>
            <a:pPr marL="1200150" lvl="2" indent="-285750">
              <a:buFont typeface="Arial" panose="020B0604020202020204" pitchFamily="34" charset="0"/>
              <a:buChar char="•"/>
            </a:pPr>
            <a:r>
              <a:rPr lang="en-GB" sz="1400" dirty="0"/>
              <a:t>Peoples experience of health and care services</a:t>
            </a:r>
          </a:p>
          <a:p>
            <a:pPr marL="1200150" lvl="2" indent="-285750">
              <a:buFont typeface="Arial" panose="020B0604020202020204" pitchFamily="34" charset="0"/>
              <a:buChar char="•"/>
            </a:pPr>
            <a:r>
              <a:rPr lang="en-GB" sz="1400" dirty="0"/>
              <a:t>Feedback from staff and leaders</a:t>
            </a:r>
          </a:p>
          <a:p>
            <a:pPr marL="1200150" lvl="2" indent="-285750">
              <a:buFont typeface="Arial" panose="020B0604020202020204" pitchFamily="34" charset="0"/>
              <a:buChar char="•"/>
            </a:pPr>
            <a:r>
              <a:rPr lang="en-GB" sz="1400" dirty="0"/>
              <a:t>Feedback from partners</a:t>
            </a:r>
          </a:p>
          <a:p>
            <a:pPr marL="1200150" lvl="2" indent="-285750">
              <a:buFont typeface="Arial" panose="020B0604020202020204" pitchFamily="34" charset="0"/>
              <a:buChar char="•"/>
            </a:pPr>
            <a:r>
              <a:rPr lang="en-GB" sz="1400" dirty="0"/>
              <a:t>Observation</a:t>
            </a:r>
          </a:p>
          <a:p>
            <a:pPr marL="1200150" lvl="2" indent="-285750">
              <a:buFont typeface="Arial" panose="020B0604020202020204" pitchFamily="34" charset="0"/>
              <a:buChar char="•"/>
            </a:pPr>
            <a:r>
              <a:rPr lang="en-GB" sz="1400" dirty="0"/>
              <a:t>Processes</a:t>
            </a:r>
          </a:p>
          <a:p>
            <a:pPr marL="1200150" lvl="2" indent="-285750">
              <a:buFont typeface="Arial" panose="020B0604020202020204" pitchFamily="34" charset="0"/>
              <a:buChar char="•"/>
            </a:pPr>
            <a:r>
              <a:rPr lang="en-GB" sz="1400" dirty="0"/>
              <a:t>Outcomes</a:t>
            </a:r>
            <a:endParaRPr lang="en-GB" dirty="0"/>
          </a:p>
          <a:p>
            <a:pPr marL="285750" indent="-285750">
              <a:buFont typeface="Arial" panose="020B0604020202020204" pitchFamily="34" charset="0"/>
              <a:buChar char="•"/>
            </a:pPr>
            <a:r>
              <a:rPr lang="en-GB" dirty="0"/>
              <a:t>Evidence gathered both onsite and off site</a:t>
            </a:r>
          </a:p>
          <a:p>
            <a:pPr marL="285750" indent="-285750">
              <a:buFont typeface="Arial" panose="020B0604020202020204" pitchFamily="34" charset="0"/>
              <a:buChar char="•"/>
            </a:pPr>
            <a:r>
              <a:rPr lang="en-GB" dirty="0"/>
              <a:t>For first assessments under the new approach and for new registrations, CQC will look at all evidence categories for a particular quality statement</a:t>
            </a:r>
          </a:p>
          <a:p>
            <a:endParaRPr lang="en-GB" dirty="0"/>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1872408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684" y="271780"/>
            <a:ext cx="4536797" cy="871220"/>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2" name="TextBox 1">
            <a:extLst>
              <a:ext uri="{FF2B5EF4-FFF2-40B4-BE49-F238E27FC236}">
                <a16:creationId xmlns:a16="http://schemas.microsoft.com/office/drawing/2014/main" id="{BEEF8AFF-F488-5C68-1FB2-D4E99A706E7E}"/>
              </a:ext>
            </a:extLst>
          </p:cNvPr>
          <p:cNvSpPr txBox="1"/>
          <p:nvPr/>
        </p:nvSpPr>
        <p:spPr>
          <a:xfrm>
            <a:off x="4016305" y="853043"/>
            <a:ext cx="3575732" cy="800219"/>
          </a:xfrm>
          <a:prstGeom prst="rect">
            <a:avLst/>
          </a:prstGeom>
          <a:noFill/>
        </p:spPr>
        <p:txBody>
          <a:bodyPr wrap="square" rtlCol="0">
            <a:spAutoFit/>
          </a:bodyPr>
          <a:lstStyle/>
          <a:p>
            <a:r>
              <a:rPr lang="en-GB" sz="2800" dirty="0"/>
              <a:t>What’s changed</a:t>
            </a:r>
          </a:p>
          <a:p>
            <a:endParaRPr lang="en-GB" dirty="0"/>
          </a:p>
        </p:txBody>
      </p:sp>
      <p:sp>
        <p:nvSpPr>
          <p:cNvPr id="3" name="TextBox 2">
            <a:extLst>
              <a:ext uri="{FF2B5EF4-FFF2-40B4-BE49-F238E27FC236}">
                <a16:creationId xmlns:a16="http://schemas.microsoft.com/office/drawing/2014/main" id="{FA840119-A50A-12FF-3749-30040D45B799}"/>
              </a:ext>
            </a:extLst>
          </p:cNvPr>
          <p:cNvSpPr txBox="1"/>
          <p:nvPr/>
        </p:nvSpPr>
        <p:spPr>
          <a:xfrm>
            <a:off x="774542" y="1253152"/>
            <a:ext cx="9283700" cy="4544834"/>
          </a:xfrm>
          <a:prstGeom prst="rect">
            <a:avLst/>
          </a:prstGeom>
          <a:noFill/>
        </p:spPr>
        <p:txBody>
          <a:bodyPr wrap="square" rtlCol="0">
            <a:spAutoFit/>
          </a:bodyPr>
          <a:lstStyle/>
          <a:p>
            <a:pPr>
              <a:spcAft>
                <a:spcPts val="1125"/>
              </a:spcAft>
            </a:pPr>
            <a:r>
              <a:rPr lang="en-GB" sz="1800" b="1" u="sng" dirty="0">
                <a:effectLst/>
                <a:latin typeface="Helvetica" panose="020B0604020202020204" pitchFamily="34" charset="0"/>
                <a:ea typeface="Calibri" panose="020F0502020204030204" pitchFamily="34" charset="0"/>
              </a:rPr>
              <a:t>Communication/Engagement</a:t>
            </a:r>
          </a:p>
          <a:p>
            <a:pPr marL="742950" lvl="1" indent="-285750">
              <a:spcAft>
                <a:spcPts val="1125"/>
              </a:spcAft>
              <a:buFont typeface="Arial" panose="020B0604020202020204" pitchFamily="34" charset="0"/>
              <a:buChar char="•"/>
            </a:pPr>
            <a:r>
              <a:rPr lang="en-GB" dirty="0">
                <a:effectLst/>
                <a:latin typeface="Helvetica" panose="020B0604020202020204" pitchFamily="34" charset="0"/>
                <a:ea typeface="Calibri" panose="020F0502020204030204" pitchFamily="34" charset="0"/>
              </a:rPr>
              <a:t>CQC are making changes to the way providers interact with CQC – centralised help desk </a:t>
            </a:r>
            <a:r>
              <a:rPr lang="fr-FR" dirty="0">
                <a:effectLst/>
                <a:latin typeface="Helvetica" panose="020B0604020202020204" pitchFamily="34" charset="0"/>
                <a:ea typeface="Calibri" panose="020F0502020204030204" pitchFamily="34" charset="0"/>
              </a:rPr>
              <a:t>Email - </a:t>
            </a:r>
            <a:r>
              <a:rPr lang="fr-FR" dirty="0">
                <a:effectLst/>
                <a:latin typeface="Helvetica" panose="020B0604020202020204" pitchFamily="34" charset="0"/>
                <a:ea typeface="Calibri" panose="020F0502020204030204" pitchFamily="34" charset="0"/>
                <a:hlinkClick r:id="rId4"/>
              </a:rPr>
              <a:t>enquiries@cqc.org.uk</a:t>
            </a:r>
            <a:r>
              <a:rPr lang="fr-FR" dirty="0">
                <a:effectLst/>
                <a:latin typeface="Helvetica" panose="020B0604020202020204" pitchFamily="34" charset="0"/>
                <a:ea typeface="Calibri" panose="020F0502020204030204" pitchFamily="34" charset="0"/>
              </a:rPr>
              <a:t> Phone – 03000 616161</a:t>
            </a:r>
            <a:endParaRPr lang="en-GB" dirty="0">
              <a:effectLst/>
              <a:latin typeface="Helvetica" panose="020B0604020202020204" pitchFamily="34" charset="0"/>
              <a:ea typeface="Calibri" panose="020F0502020204030204" pitchFamily="34" charset="0"/>
            </a:endParaRPr>
          </a:p>
          <a:p>
            <a:pPr marL="742950" lvl="1" indent="-285750">
              <a:spcAft>
                <a:spcPts val="1125"/>
              </a:spcAft>
              <a:buFont typeface="Arial" panose="020B0604020202020204" pitchFamily="34" charset="0"/>
              <a:buChar char="•"/>
            </a:pPr>
            <a:r>
              <a:rPr lang="en-GB" dirty="0">
                <a:latin typeface="Helvetica" panose="020B0604020202020204" pitchFamily="34" charset="0"/>
                <a:ea typeface="Calibri" panose="020F0502020204030204" pitchFamily="34" charset="0"/>
              </a:rPr>
              <a:t>Introducing new and improved digital services – faster and easier way to share information – provider portal</a:t>
            </a:r>
          </a:p>
          <a:p>
            <a:pPr marL="1200150" lvl="2" indent="-285750">
              <a:spcAft>
                <a:spcPts val="1125"/>
              </a:spcAft>
              <a:buFont typeface="Arial" panose="020B0604020202020204" pitchFamily="34" charset="0"/>
              <a:buChar char="•"/>
            </a:pPr>
            <a:r>
              <a:rPr lang="en-GB" dirty="0">
                <a:latin typeface="Helvetica" panose="020B0604020202020204" pitchFamily="34" charset="0"/>
                <a:ea typeface="Calibri" panose="020F0502020204030204" pitchFamily="34" charset="0"/>
              </a:rPr>
              <a:t>Statutory notifications</a:t>
            </a:r>
          </a:p>
          <a:p>
            <a:pPr marL="1200150" lvl="2" indent="-285750">
              <a:spcAft>
                <a:spcPts val="1125"/>
              </a:spcAft>
              <a:buFont typeface="Arial" panose="020B0604020202020204" pitchFamily="34" charset="0"/>
              <a:buChar char="•"/>
            </a:pPr>
            <a:r>
              <a:rPr lang="en-GB" dirty="0">
                <a:latin typeface="Helvetica" panose="020B0604020202020204" pitchFamily="34" charset="0"/>
                <a:ea typeface="Calibri" panose="020F0502020204030204" pitchFamily="34" charset="0"/>
              </a:rPr>
              <a:t>Registration actions</a:t>
            </a:r>
          </a:p>
          <a:p>
            <a:pPr marL="1200150" lvl="2" indent="-285750">
              <a:spcAft>
                <a:spcPts val="1125"/>
              </a:spcAft>
              <a:buFont typeface="Arial" panose="020B0604020202020204" pitchFamily="34" charset="0"/>
              <a:buChar char="•"/>
            </a:pPr>
            <a:r>
              <a:rPr lang="en-GB" dirty="0">
                <a:latin typeface="Helvetica" panose="020B0604020202020204" pitchFamily="34" charset="0"/>
                <a:ea typeface="Calibri" panose="020F0502020204030204" pitchFamily="34" charset="0"/>
              </a:rPr>
              <a:t>Existing users invited (by end of Feb 24)</a:t>
            </a:r>
          </a:p>
          <a:p>
            <a:pPr marL="1200150" lvl="2" indent="-285750">
              <a:spcAft>
                <a:spcPts val="1125"/>
              </a:spcAft>
              <a:buFont typeface="Arial" panose="020B0604020202020204" pitchFamily="34" charset="0"/>
              <a:buChar char="•"/>
            </a:pPr>
            <a:r>
              <a:rPr lang="en-GB" dirty="0">
                <a:latin typeface="Helvetica" panose="020B0604020202020204" pitchFamily="34" charset="0"/>
                <a:ea typeface="Calibri" panose="020F0502020204030204" pitchFamily="34" charset="0"/>
              </a:rPr>
              <a:t>From March 24 any provider can register</a:t>
            </a:r>
          </a:p>
          <a:p>
            <a:pPr marL="742950" lvl="1" indent="-285750">
              <a:spcAft>
                <a:spcPts val="1125"/>
              </a:spcAft>
              <a:buFont typeface="Arial" panose="020B0604020202020204" pitchFamily="34" charset="0"/>
              <a:buChar char="•"/>
            </a:pPr>
            <a:r>
              <a:rPr lang="en-GB" dirty="0">
                <a:latin typeface="Helvetica" panose="020B0604020202020204" pitchFamily="34" charset="0"/>
                <a:ea typeface="Calibri" panose="020F0502020204030204" pitchFamily="34" charset="0"/>
              </a:rPr>
              <a:t>Providers asked to ensure all contact details CQC hold for their organisation are correct</a:t>
            </a:r>
          </a:p>
          <a:p>
            <a:pPr marL="742950" lvl="1" indent="-285750">
              <a:spcAft>
                <a:spcPts val="1125"/>
              </a:spcAft>
              <a:buFont typeface="Arial" panose="020B0604020202020204" pitchFamily="34" charset="0"/>
              <a:buChar char="•"/>
            </a:pPr>
            <a:r>
              <a:rPr lang="en-GB" dirty="0">
                <a:latin typeface="Helvetica" panose="020B0604020202020204" pitchFamily="34" charset="0"/>
                <a:ea typeface="Calibri" panose="020F0502020204030204" pitchFamily="34" charset="0"/>
              </a:rPr>
              <a:t>For more info watch</a:t>
            </a:r>
            <a:r>
              <a:rPr lang="en-GB" sz="1800" dirty="0">
                <a:effectLst/>
                <a:latin typeface="Helvetica" panose="020B0604020202020204" pitchFamily="34" charset="0"/>
                <a:ea typeface="Times New Roman" panose="02020603050405020304" pitchFamily="18" charset="0"/>
              </a:rPr>
              <a:t> the </a:t>
            </a:r>
            <a:r>
              <a:rPr lang="en-GB" sz="1800" u="sng" dirty="0">
                <a:solidFill>
                  <a:srgbClr val="1D5782"/>
                </a:solidFill>
                <a:effectLst/>
                <a:latin typeface="Helvetica" panose="020B0604020202020204" pitchFamily="34" charset="0"/>
                <a:ea typeface="Times New Roman" panose="02020603050405020304" pitchFamily="18" charset="0"/>
                <a:hlinkClick r:id="rId5"/>
              </a:rPr>
              <a:t>introduction to our new provider portal</a:t>
            </a:r>
            <a:r>
              <a:rPr lang="en-GB" sz="1800" dirty="0">
                <a:effectLst/>
                <a:latin typeface="Helvetica" panose="020B0604020202020204" pitchFamily="34" charset="0"/>
                <a:ea typeface="Times New Roman" panose="02020603050405020304" pitchFamily="18" charset="0"/>
              </a:rPr>
              <a:t> </a:t>
            </a:r>
            <a:endParaRPr lang="en-GB"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62515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684" y="271780"/>
            <a:ext cx="4536797" cy="871220"/>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2" name="TextBox 1">
            <a:extLst>
              <a:ext uri="{FF2B5EF4-FFF2-40B4-BE49-F238E27FC236}">
                <a16:creationId xmlns:a16="http://schemas.microsoft.com/office/drawing/2014/main" id="{BEEF8AFF-F488-5C68-1FB2-D4E99A706E7E}"/>
              </a:ext>
            </a:extLst>
          </p:cNvPr>
          <p:cNvSpPr txBox="1"/>
          <p:nvPr/>
        </p:nvSpPr>
        <p:spPr>
          <a:xfrm>
            <a:off x="3747857" y="771968"/>
            <a:ext cx="4825692" cy="800219"/>
          </a:xfrm>
          <a:prstGeom prst="rect">
            <a:avLst/>
          </a:prstGeom>
          <a:noFill/>
        </p:spPr>
        <p:txBody>
          <a:bodyPr wrap="square" rtlCol="0">
            <a:spAutoFit/>
          </a:bodyPr>
          <a:lstStyle/>
          <a:p>
            <a:r>
              <a:rPr lang="en-GB" sz="2800" dirty="0"/>
              <a:t>Differences from old way</a:t>
            </a:r>
          </a:p>
          <a:p>
            <a:endParaRPr lang="en-GB" dirty="0"/>
          </a:p>
        </p:txBody>
      </p:sp>
      <p:sp>
        <p:nvSpPr>
          <p:cNvPr id="3" name="TextBox 2">
            <a:extLst>
              <a:ext uri="{FF2B5EF4-FFF2-40B4-BE49-F238E27FC236}">
                <a16:creationId xmlns:a16="http://schemas.microsoft.com/office/drawing/2014/main" id="{FA840119-A50A-12FF-3749-30040D45B799}"/>
              </a:ext>
            </a:extLst>
          </p:cNvPr>
          <p:cNvSpPr txBox="1"/>
          <p:nvPr/>
        </p:nvSpPr>
        <p:spPr>
          <a:xfrm>
            <a:off x="791319" y="1572187"/>
            <a:ext cx="11098651" cy="3970318"/>
          </a:xfrm>
          <a:prstGeom prst="rect">
            <a:avLst/>
          </a:prstGeom>
          <a:noFill/>
        </p:spPr>
        <p:txBody>
          <a:bodyPr wrap="square" rtlCol="0">
            <a:spAutoFit/>
          </a:bodyPr>
          <a:lstStyle/>
          <a:p>
            <a:pPr algn="l"/>
            <a:r>
              <a:rPr lang="en-GB" sz="1400" b="1" i="0" dirty="0">
                <a:solidFill>
                  <a:srgbClr val="212121"/>
                </a:solidFill>
                <a:effectLst/>
                <a:latin typeface="Open Sans" panose="020B0606030504020204" pitchFamily="34" charset="0"/>
              </a:rPr>
              <a:t>Gathering evidence:</a:t>
            </a:r>
            <a:r>
              <a:rPr lang="en-GB" sz="1400" b="0" i="0" dirty="0">
                <a:solidFill>
                  <a:srgbClr val="212121"/>
                </a:solidFill>
                <a:effectLst/>
                <a:latin typeface="Open Sans" panose="020B0606030504020204" pitchFamily="34" charset="0"/>
              </a:rPr>
              <a:t> This includes people’s experiences of services. We’ll gather evidence to support our judgements in a variety of ways and at different times – not just through inspections. This means inspections will support this activity, rather than being our primary way to collect evidence.</a:t>
            </a:r>
          </a:p>
          <a:p>
            <a:pPr algn="l"/>
            <a:endParaRPr lang="en-GB" sz="1400" b="0" i="0" dirty="0">
              <a:solidFill>
                <a:srgbClr val="212121"/>
              </a:solidFill>
              <a:effectLst/>
              <a:latin typeface="Open Sans" panose="020B0606030504020204" pitchFamily="34" charset="0"/>
            </a:endParaRPr>
          </a:p>
          <a:p>
            <a:pPr algn="l"/>
            <a:r>
              <a:rPr lang="en-GB" sz="1400" b="1" i="0" dirty="0">
                <a:solidFill>
                  <a:srgbClr val="212121"/>
                </a:solidFill>
                <a:effectLst/>
                <a:latin typeface="Open Sans" panose="020B0606030504020204" pitchFamily="34" charset="0"/>
              </a:rPr>
              <a:t>Frequency of assessments:</a:t>
            </a:r>
            <a:r>
              <a:rPr lang="en-GB" sz="1400" b="0" i="0" dirty="0">
                <a:solidFill>
                  <a:srgbClr val="212121"/>
                </a:solidFill>
                <a:effectLst/>
                <a:latin typeface="Open Sans" panose="020B0606030504020204" pitchFamily="34" charset="0"/>
              </a:rPr>
              <a:t> We will no longer use the rating of a service as the main driver when deciding when we next need to assess. Evidence we collect or information we receive at any time can trigger an assessment.</a:t>
            </a:r>
          </a:p>
          <a:p>
            <a:pPr algn="l"/>
            <a:endParaRPr lang="en-GB" sz="1400" b="0" i="0" dirty="0">
              <a:solidFill>
                <a:srgbClr val="212121"/>
              </a:solidFill>
              <a:effectLst/>
              <a:latin typeface="Open Sans" panose="020B0606030504020204" pitchFamily="34" charset="0"/>
            </a:endParaRPr>
          </a:p>
          <a:p>
            <a:pPr algn="l"/>
            <a:r>
              <a:rPr lang="en-GB" sz="1400" b="1" i="0" dirty="0">
                <a:solidFill>
                  <a:srgbClr val="212121"/>
                </a:solidFill>
                <a:effectLst/>
                <a:latin typeface="Open Sans" panose="020B0606030504020204" pitchFamily="34" charset="0"/>
              </a:rPr>
              <a:t>Assessing quality:</a:t>
            </a:r>
            <a:r>
              <a:rPr lang="en-GB" sz="1400" b="0" i="0" dirty="0">
                <a:solidFill>
                  <a:srgbClr val="212121"/>
                </a:solidFill>
                <a:effectLst/>
                <a:latin typeface="Open Sans" panose="020B0606030504020204" pitchFamily="34" charset="0"/>
              </a:rPr>
              <a:t> We’ll make judgements about quality more regularly, instead of only after an inspection as we do currently. We’ll use evidence from a variety of sources and look at any number of quality statements to do this. Our assessments will be more structured and transparent, using </a:t>
            </a:r>
            <a:r>
              <a:rPr lang="en-GB" sz="1400" b="0" i="0" u="sng" dirty="0">
                <a:solidFill>
                  <a:srgbClr val="004D90"/>
                </a:solidFill>
                <a:effectLst/>
                <a:latin typeface="Open Sans" panose="020B0606030504020204" pitchFamily="34" charset="0"/>
                <a:hlinkClick r:id="rId4"/>
              </a:rPr>
              <a:t>evidence categories</a:t>
            </a:r>
            <a:r>
              <a:rPr lang="en-GB" sz="1400" b="0" i="0" dirty="0">
                <a:solidFill>
                  <a:srgbClr val="212121"/>
                </a:solidFill>
                <a:effectLst/>
                <a:latin typeface="Open Sans" panose="020B0606030504020204" pitchFamily="34" charset="0"/>
              </a:rPr>
              <a:t> and giving a score for what we find. The way we make our decisions about ratings will be clearer and easier to understand.</a:t>
            </a:r>
          </a:p>
          <a:p>
            <a:pPr algn="l"/>
            <a:endParaRPr lang="en-GB" sz="1400" b="0" i="0" dirty="0">
              <a:solidFill>
                <a:srgbClr val="212121"/>
              </a:solidFill>
              <a:effectLst/>
              <a:latin typeface="Open Sans" panose="020B0606030504020204" pitchFamily="34" charset="0"/>
            </a:endParaRPr>
          </a:p>
          <a:p>
            <a:pPr algn="l"/>
            <a:r>
              <a:rPr lang="en-GB" sz="1400" b="1" i="0" dirty="0">
                <a:effectLst/>
                <a:latin typeface="Open Sans" panose="020B0606030504020204" pitchFamily="34" charset="0"/>
              </a:rPr>
              <a:t>Up-to-date, transparent assessments of quality</a:t>
            </a:r>
          </a:p>
          <a:p>
            <a:pPr algn="l"/>
            <a:r>
              <a:rPr lang="en-GB" sz="1400" b="0" i="0" dirty="0">
                <a:solidFill>
                  <a:srgbClr val="212121"/>
                </a:solidFill>
                <a:effectLst/>
                <a:latin typeface="Open Sans" panose="020B0606030504020204" pitchFamily="34" charset="0"/>
              </a:rPr>
              <a:t>CQC will have the flexibility to:</a:t>
            </a:r>
          </a:p>
          <a:p>
            <a:pPr marL="285750" indent="-285750" algn="l">
              <a:buFont typeface="Arial" panose="020B0604020202020204" pitchFamily="34" charset="0"/>
              <a:buChar char="•"/>
            </a:pPr>
            <a:r>
              <a:rPr lang="en-GB" sz="1400" b="0" i="0" dirty="0">
                <a:solidFill>
                  <a:srgbClr val="212121"/>
                </a:solidFill>
                <a:effectLst/>
                <a:latin typeface="Open Sans" panose="020B0606030504020204" pitchFamily="34" charset="0"/>
              </a:rPr>
              <a:t>update the ratings for key questions and overall ratings when things change, based on more frequent assessment of evidence</a:t>
            </a:r>
          </a:p>
          <a:p>
            <a:pPr marL="285750" indent="-285750" algn="l">
              <a:buFont typeface="Arial" panose="020B0604020202020204" pitchFamily="34" charset="0"/>
              <a:buChar char="•"/>
            </a:pPr>
            <a:r>
              <a:rPr lang="en-GB" sz="1400" b="0" i="0" dirty="0">
                <a:solidFill>
                  <a:srgbClr val="212121"/>
                </a:solidFill>
                <a:effectLst/>
                <a:latin typeface="Open Sans" panose="020B0606030504020204" pitchFamily="34" charset="0"/>
              </a:rPr>
              <a:t>collect and review evidence in some categories more often than others. For example, we may collect evidence of people’s experiences more often than evidence about processes</a:t>
            </a:r>
          </a:p>
          <a:p>
            <a:pPr marL="285750" indent="-285750" algn="l">
              <a:buFont typeface="Arial" panose="020B0604020202020204" pitchFamily="34" charset="0"/>
              <a:buChar char="•"/>
            </a:pPr>
            <a:r>
              <a:rPr lang="en-GB" sz="1400" dirty="0">
                <a:solidFill>
                  <a:srgbClr val="212121"/>
                </a:solidFill>
                <a:latin typeface="Open Sans" panose="020B0606030504020204" pitchFamily="34" charset="0"/>
              </a:rPr>
              <a:t>B</a:t>
            </a:r>
            <a:r>
              <a:rPr lang="en-GB" sz="1400" b="0" i="0" dirty="0">
                <a:solidFill>
                  <a:srgbClr val="212121"/>
                </a:solidFill>
                <a:effectLst/>
                <a:latin typeface="Open Sans" panose="020B0606030504020204" pitchFamily="34" charset="0"/>
              </a:rPr>
              <a:t>e selective in which quality statements we look at – this could be one, several or all.</a:t>
            </a:r>
          </a:p>
        </p:txBody>
      </p:sp>
    </p:spTree>
    <p:extLst>
      <p:ext uri="{BB962C8B-B14F-4D97-AF65-F5344CB8AC3E}">
        <p14:creationId xmlns:p14="http://schemas.microsoft.com/office/powerpoint/2010/main" val="1704742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684" y="271780"/>
            <a:ext cx="4536797" cy="871220"/>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4" name="TextBox 3">
            <a:extLst>
              <a:ext uri="{FF2B5EF4-FFF2-40B4-BE49-F238E27FC236}">
                <a16:creationId xmlns:a16="http://schemas.microsoft.com/office/drawing/2014/main" id="{E78952B8-48C6-5D39-09E2-FDEE7C41015A}"/>
              </a:ext>
            </a:extLst>
          </p:cNvPr>
          <p:cNvSpPr txBox="1"/>
          <p:nvPr/>
        </p:nvSpPr>
        <p:spPr>
          <a:xfrm>
            <a:off x="145816" y="1590791"/>
            <a:ext cx="10810205" cy="4398640"/>
          </a:xfrm>
          <a:prstGeom prst="rect">
            <a:avLst/>
          </a:prstGeom>
          <a:noFill/>
        </p:spPr>
        <p:txBody>
          <a:bodyPr wrap="square">
            <a:spAutoFit/>
          </a:bodyPr>
          <a:lstStyle/>
          <a:p>
            <a:pPr marL="342900" lvl="0" indent="-342900">
              <a:buSzPts val="1000"/>
              <a:buFont typeface="Symbol" panose="05050102010706020507" pitchFamily="18" charset="2"/>
              <a:buChar char=""/>
              <a:tabLst>
                <a:tab pos="457200" algn="l"/>
              </a:tabLst>
            </a:pPr>
            <a:r>
              <a:rPr lang="en-GB" sz="1800" dirty="0">
                <a:effectLst/>
                <a:ea typeface="Times New Roman" panose="02020603050405020304" pitchFamily="18" charset="0"/>
              </a:rPr>
              <a:t>Read provider guidance on </a:t>
            </a:r>
            <a:r>
              <a:rPr lang="en-GB" sz="1800" u="sng" dirty="0">
                <a:solidFill>
                  <a:srgbClr val="1D5782"/>
                </a:solidFill>
                <a:effectLst/>
                <a:ea typeface="Times New Roman" panose="02020603050405020304" pitchFamily="18" charset="0"/>
                <a:hlinkClick r:id="rId4"/>
              </a:rPr>
              <a:t>our new approach to assessment</a:t>
            </a:r>
            <a:endParaRPr lang="en-GB" u="sng" dirty="0">
              <a:solidFill>
                <a:srgbClr val="1D5782"/>
              </a:solidFill>
              <a:ea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GB" sz="1800" dirty="0">
                <a:effectLst/>
                <a:ea typeface="Calibri" panose="020F0502020204030204" pitchFamily="34" charset="0"/>
              </a:rPr>
              <a:t>Make sure </a:t>
            </a:r>
            <a:r>
              <a:rPr lang="en-GB" sz="1800" dirty="0">
                <a:effectLst/>
                <a:ea typeface="Calibri" panose="020F0502020204030204" pitchFamily="34" charset="0"/>
                <a:hlinkClick r:id="rId5"/>
              </a:rPr>
              <a:t>CQC Ardens searches </a:t>
            </a:r>
            <a:r>
              <a:rPr lang="en-GB" sz="1800" dirty="0">
                <a:effectLst/>
                <a:ea typeface="Calibri" panose="020F0502020204030204" pitchFamily="34" charset="0"/>
              </a:rPr>
              <a:t>are completed regularly! </a:t>
            </a:r>
          </a:p>
          <a:p>
            <a:pPr marL="342900" lvl="0" indent="-342900">
              <a:buSzPts val="1000"/>
              <a:buFont typeface="Symbol" panose="05050102010706020507" pitchFamily="18" charset="2"/>
              <a:buChar char=""/>
              <a:tabLst>
                <a:tab pos="457200" algn="l"/>
              </a:tabLst>
            </a:pPr>
            <a:r>
              <a:rPr lang="en-GB" sz="1800" dirty="0">
                <a:effectLst/>
                <a:ea typeface="Times New Roman" panose="02020603050405020304" pitchFamily="18" charset="0"/>
              </a:rPr>
              <a:t>Make sure </a:t>
            </a:r>
            <a:r>
              <a:rPr lang="en-GB" sz="1800" u="sng" dirty="0">
                <a:solidFill>
                  <a:srgbClr val="1D5782"/>
                </a:solidFill>
                <a:effectLst/>
                <a:ea typeface="Times New Roman" panose="02020603050405020304" pitchFamily="18" charset="0"/>
                <a:hlinkClick r:id="rId6"/>
              </a:rPr>
              <a:t>your contact details are up to date</a:t>
            </a:r>
            <a:r>
              <a:rPr lang="en-GB" sz="1800" dirty="0">
                <a:effectLst/>
                <a:ea typeface="Times New Roman" panose="02020603050405020304" pitchFamily="18" charset="0"/>
              </a:rPr>
              <a:t>, and the right people in your organisation are </a:t>
            </a:r>
            <a:r>
              <a:rPr lang="en-GB" sz="1800" u="sng" dirty="0">
                <a:solidFill>
                  <a:srgbClr val="1D5782"/>
                </a:solidFill>
                <a:effectLst/>
                <a:ea typeface="Times New Roman" panose="02020603050405020304" pitchFamily="18" charset="0"/>
                <a:hlinkClick r:id="rId7"/>
              </a:rPr>
              <a:t>subscribed to CQC email newsletters</a:t>
            </a:r>
            <a:r>
              <a:rPr lang="en-GB" sz="1800" dirty="0">
                <a:effectLst/>
                <a:ea typeface="Times New Roman" panose="02020603050405020304" pitchFamily="18" charset="0"/>
              </a:rPr>
              <a:t> to get the latest information</a:t>
            </a:r>
            <a:endParaRPr lang="en-GB" sz="1800" dirty="0">
              <a:effectLst/>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1800" dirty="0">
                <a:effectLst/>
                <a:ea typeface="Times New Roman" panose="02020603050405020304" pitchFamily="18" charset="0"/>
              </a:rPr>
              <a:t>Watch our </a:t>
            </a:r>
            <a:r>
              <a:rPr lang="en-GB" sz="1800" u="sng" dirty="0">
                <a:solidFill>
                  <a:srgbClr val="1D5782"/>
                </a:solidFill>
                <a:effectLst/>
                <a:ea typeface="Times New Roman" panose="02020603050405020304" pitchFamily="18" charset="0"/>
                <a:hlinkClick r:id="rId8"/>
              </a:rPr>
              <a:t>videos and webinar recordings</a:t>
            </a:r>
            <a:r>
              <a:rPr lang="en-GB" sz="1800" dirty="0">
                <a:effectLst/>
                <a:ea typeface="Times New Roman" panose="02020603050405020304" pitchFamily="18" charset="0"/>
              </a:rPr>
              <a:t> on CQC new regulatory approach</a:t>
            </a:r>
            <a:endParaRPr lang="en-GB" sz="1800" dirty="0">
              <a:effectLst/>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1800" dirty="0">
                <a:effectLst/>
                <a:ea typeface="Times New Roman" panose="02020603050405020304" pitchFamily="18" charset="0"/>
              </a:rPr>
              <a:t>Sign up to attend CQC webinars when advertised</a:t>
            </a:r>
            <a:endParaRPr lang="en-GB" sz="1800" dirty="0">
              <a:effectLst/>
              <a:ea typeface="Calibri" panose="020F0502020204030204" pitchFamily="34" charset="0"/>
            </a:endParaRPr>
          </a:p>
          <a:p>
            <a:pPr marL="342900" lvl="0" indent="-342900">
              <a:spcAft>
                <a:spcPts val="1125"/>
              </a:spcAft>
              <a:buSzPts val="1000"/>
              <a:buFont typeface="Symbol" panose="05050102010706020507" pitchFamily="18" charset="2"/>
              <a:buChar char=""/>
              <a:tabLst>
                <a:tab pos="457200" algn="l"/>
              </a:tabLst>
            </a:pPr>
            <a:r>
              <a:rPr lang="en-GB" sz="1800" dirty="0">
                <a:effectLst/>
                <a:ea typeface="Times New Roman" panose="02020603050405020304" pitchFamily="18" charset="0"/>
              </a:rPr>
              <a:t>Join the </a:t>
            </a:r>
            <a:r>
              <a:rPr lang="en-GB" sz="1800" u="sng" dirty="0">
                <a:solidFill>
                  <a:srgbClr val="1D5782"/>
                </a:solidFill>
                <a:effectLst/>
                <a:ea typeface="Times New Roman" panose="02020603050405020304" pitchFamily="18" charset="0"/>
                <a:hlinkClick r:id="rId9"/>
              </a:rPr>
              <a:t>digital engagement platform</a:t>
            </a:r>
            <a:r>
              <a:rPr lang="en-GB" sz="1800" dirty="0">
                <a:effectLst/>
                <a:ea typeface="Times New Roman" panose="02020603050405020304" pitchFamily="18" charset="0"/>
              </a:rPr>
              <a:t> to share feedback on the new approach</a:t>
            </a:r>
          </a:p>
          <a:p>
            <a:pPr marL="342900" lvl="0" indent="-342900">
              <a:spcAft>
                <a:spcPts val="1125"/>
              </a:spcAft>
              <a:buSzPts val="1000"/>
              <a:buFont typeface="Symbol" panose="05050102010706020507" pitchFamily="18" charset="2"/>
              <a:buChar char=""/>
              <a:tabLst>
                <a:tab pos="457200" algn="l"/>
              </a:tabLst>
            </a:pPr>
            <a:r>
              <a:rPr lang="en-GB" dirty="0"/>
              <a:t>Keep up to date with CQC guidance, if handbooks are printed, please make sure these are up to date as CQC continue to refine and update their website</a:t>
            </a:r>
          </a:p>
          <a:p>
            <a:pPr lvl="0">
              <a:spcAft>
                <a:spcPts val="1125"/>
              </a:spcAft>
              <a:buSzPts val="1000"/>
              <a:tabLst>
                <a:tab pos="457200" algn="l"/>
              </a:tabLst>
            </a:pPr>
            <a:r>
              <a:rPr lang="en-GB" dirty="0"/>
              <a:t>For more information, please reach out to ICB Quality Team or Medicines Optimisation Team</a:t>
            </a:r>
          </a:p>
          <a:p>
            <a:pPr lvl="0">
              <a:spcAft>
                <a:spcPts val="1125"/>
              </a:spcAft>
              <a:buSzPts val="1000"/>
              <a:tabLst>
                <a:tab pos="457200" algn="l"/>
              </a:tabLst>
            </a:pPr>
            <a:r>
              <a:rPr lang="en-GB" dirty="0">
                <a:hlinkClick r:id="rId10"/>
              </a:rPr>
              <a:t>Frimleyicb.quality@nhs.net</a:t>
            </a:r>
            <a:endParaRPr lang="en-GB" dirty="0"/>
          </a:p>
          <a:p>
            <a:pPr lvl="0">
              <a:spcAft>
                <a:spcPts val="1125"/>
              </a:spcAft>
              <a:buSzPts val="1000"/>
              <a:tabLst>
                <a:tab pos="457200" algn="l"/>
              </a:tabLst>
            </a:pPr>
            <a:r>
              <a:rPr lang="en-GB" dirty="0">
                <a:hlinkClick r:id="rId11"/>
              </a:rPr>
              <a:t>frimleyicb.prescribing@nhs.net</a:t>
            </a:r>
            <a:r>
              <a:rPr lang="en-GB" dirty="0"/>
              <a:t> </a:t>
            </a:r>
          </a:p>
          <a:p>
            <a:pPr lvl="0">
              <a:spcAft>
                <a:spcPts val="1125"/>
              </a:spcAft>
              <a:buSzPts val="1000"/>
              <a:tabLst>
                <a:tab pos="457200" algn="l"/>
              </a:tabLst>
            </a:pPr>
            <a:endParaRPr lang="en-GB" dirty="0"/>
          </a:p>
        </p:txBody>
      </p:sp>
      <p:sp>
        <p:nvSpPr>
          <p:cNvPr id="2" name="TextBox 1">
            <a:extLst>
              <a:ext uri="{FF2B5EF4-FFF2-40B4-BE49-F238E27FC236}">
                <a16:creationId xmlns:a16="http://schemas.microsoft.com/office/drawing/2014/main" id="{08ABEB48-A92C-6525-16A2-54606038F493}"/>
              </a:ext>
            </a:extLst>
          </p:cNvPr>
          <p:cNvSpPr txBox="1"/>
          <p:nvPr/>
        </p:nvSpPr>
        <p:spPr>
          <a:xfrm>
            <a:off x="3548543" y="746620"/>
            <a:ext cx="5603846" cy="461665"/>
          </a:xfrm>
          <a:prstGeom prst="rect">
            <a:avLst/>
          </a:prstGeom>
          <a:noFill/>
        </p:spPr>
        <p:txBody>
          <a:bodyPr wrap="square" rtlCol="0">
            <a:spAutoFit/>
          </a:bodyPr>
          <a:lstStyle/>
          <a:p>
            <a:r>
              <a:rPr lang="en-GB" sz="2400" dirty="0"/>
              <a:t>What can we/providers do to prepare?</a:t>
            </a:r>
          </a:p>
        </p:txBody>
      </p:sp>
    </p:spTree>
    <p:extLst>
      <p:ext uri="{BB962C8B-B14F-4D97-AF65-F5344CB8AC3E}">
        <p14:creationId xmlns:p14="http://schemas.microsoft.com/office/powerpoint/2010/main" val="1510612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684" y="271780"/>
            <a:ext cx="4536797" cy="871220"/>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4" name="TextBox 3">
            <a:extLst>
              <a:ext uri="{FF2B5EF4-FFF2-40B4-BE49-F238E27FC236}">
                <a16:creationId xmlns:a16="http://schemas.microsoft.com/office/drawing/2014/main" id="{E78952B8-48C6-5D39-09E2-FDEE7C41015A}"/>
              </a:ext>
            </a:extLst>
          </p:cNvPr>
          <p:cNvSpPr txBox="1"/>
          <p:nvPr/>
        </p:nvSpPr>
        <p:spPr>
          <a:xfrm>
            <a:off x="103871" y="1165073"/>
            <a:ext cx="10810205" cy="5098832"/>
          </a:xfrm>
          <a:prstGeom prst="rect">
            <a:avLst/>
          </a:prstGeom>
          <a:noFill/>
        </p:spPr>
        <p:txBody>
          <a:bodyPr wrap="square">
            <a:spAutoFit/>
          </a:bodyPr>
          <a:lstStyle/>
          <a:p>
            <a:r>
              <a:rPr lang="en-GB" sz="1100" u="sng" dirty="0">
                <a:solidFill>
                  <a:srgbClr val="0563C1"/>
                </a:solidFill>
                <a:effectLst/>
                <a:ea typeface="Calibri" panose="020F0502020204030204" pitchFamily="34" charset="0"/>
                <a:hlinkClick r:id="rId4"/>
              </a:rPr>
              <a:t>PRN01102-appendix-1-practical-steps-towards-completing-a-local-risk-assessment-for-measles-in-healthcare-setti.docx (live.com)</a:t>
            </a:r>
            <a:endParaRPr lang="en-GB" sz="1100" dirty="0">
              <a:effectLst/>
              <a:ea typeface="Calibri" panose="020F0502020204030204" pitchFamily="34" charset="0"/>
            </a:endParaRPr>
          </a:p>
          <a:p>
            <a:r>
              <a:rPr lang="en-GB" sz="1100" dirty="0">
                <a:effectLst/>
                <a:ea typeface="Calibri" panose="020F0502020204030204" pitchFamily="34" charset="0"/>
              </a:rPr>
              <a:t>  </a:t>
            </a:r>
          </a:p>
          <a:p>
            <a:r>
              <a:rPr lang="en-GB" sz="1100" u="sng" dirty="0">
                <a:solidFill>
                  <a:srgbClr val="0563C1"/>
                </a:solidFill>
                <a:effectLst/>
                <a:ea typeface="Calibri" panose="020F0502020204030204" pitchFamily="34" charset="0"/>
                <a:hlinkClick r:id="rId5"/>
              </a:rPr>
              <a:t>NHS England » Guidance for risk assessment and infection prevention and control measures for measles in healthcare settings</a:t>
            </a:r>
            <a:endParaRPr lang="en-GB" sz="1100" dirty="0">
              <a:effectLst/>
              <a:ea typeface="Calibri" panose="020F0502020204030204" pitchFamily="34" charset="0"/>
            </a:endParaRPr>
          </a:p>
          <a:p>
            <a:r>
              <a:rPr lang="en-GB" sz="1100" dirty="0">
                <a:effectLst/>
                <a:ea typeface="Calibri" panose="020F0502020204030204" pitchFamily="34" charset="0"/>
              </a:rPr>
              <a:t> </a:t>
            </a:r>
          </a:p>
          <a:p>
            <a:pPr marL="171450" indent="-171450" fontAlgn="base">
              <a:spcAft>
                <a:spcPts val="1125"/>
              </a:spcAft>
              <a:buFont typeface="Arial" panose="020B0604020202020204" pitchFamily="34" charset="0"/>
              <a:buChar char="•"/>
            </a:pPr>
            <a:r>
              <a:rPr lang="en-GB" sz="1100" i="1" dirty="0">
                <a:solidFill>
                  <a:srgbClr val="202A30"/>
                </a:solidFill>
                <a:effectLst/>
                <a:ea typeface="Calibri" panose="020F0502020204030204" pitchFamily="34" charset="0"/>
              </a:rPr>
              <a:t>If staff are uncertain of their immunisation status, they should discuss this with their occupational health provider.</a:t>
            </a:r>
            <a:endParaRPr lang="en-GB" sz="1100" dirty="0">
              <a:effectLst/>
              <a:ea typeface="Calibri" panose="020F0502020204030204" pitchFamily="34" charset="0"/>
            </a:endParaRPr>
          </a:p>
          <a:p>
            <a:pPr marL="171450" indent="-171450" fontAlgn="base">
              <a:spcAft>
                <a:spcPts val="1125"/>
              </a:spcAft>
              <a:buFont typeface="Arial" panose="020B0604020202020204" pitchFamily="34" charset="0"/>
              <a:buChar char="•"/>
            </a:pPr>
            <a:r>
              <a:rPr lang="en-GB" sz="1100" i="1" dirty="0">
                <a:solidFill>
                  <a:srgbClr val="202A30"/>
                </a:solidFill>
                <a:effectLst/>
                <a:ea typeface="Calibri" panose="020F0502020204030204" pitchFamily="34" charset="0"/>
              </a:rPr>
              <a:t>In relation to childhood illnesses and use of RPE, no vaccine confers 100% protection and a small proportion of individuals acquire/become infected despite vaccination or known IgG immunity (previous infection).</a:t>
            </a:r>
            <a:endParaRPr lang="en-GB" sz="1100" dirty="0">
              <a:effectLst/>
              <a:ea typeface="Calibri" panose="020F0502020204030204" pitchFamily="34" charset="0"/>
            </a:endParaRPr>
          </a:p>
          <a:p>
            <a:pPr marL="171450" indent="-171450" fontAlgn="base">
              <a:spcAft>
                <a:spcPts val="1125"/>
              </a:spcAft>
              <a:buFont typeface="Arial" panose="020B0604020202020204" pitchFamily="34" charset="0"/>
              <a:buChar char="•"/>
            </a:pPr>
            <a:r>
              <a:rPr lang="en-GB" sz="1100" i="1" dirty="0">
                <a:solidFill>
                  <a:srgbClr val="202A30"/>
                </a:solidFill>
                <a:effectLst/>
                <a:ea typeface="Calibri" panose="020F0502020204030204" pitchFamily="34" charset="0"/>
              </a:rPr>
              <a:t>It is recommended that vaccinated individuals wear RPE as detailed in the </a:t>
            </a:r>
            <a:r>
              <a:rPr lang="en-GB" sz="1100" i="1" dirty="0">
                <a:solidFill>
                  <a:srgbClr val="202A30"/>
                </a:solidFill>
                <a:effectLst/>
                <a:ea typeface="Calibri" panose="020F0502020204030204" pitchFamily="34" charset="0"/>
                <a:hlinkClick r:id="rId6"/>
              </a:rPr>
              <a:t>NIPCM appendix 11a</a:t>
            </a:r>
            <a:r>
              <a:rPr lang="en-GB" sz="1100" i="1" dirty="0">
                <a:solidFill>
                  <a:srgbClr val="202A30"/>
                </a:solidFill>
                <a:effectLst/>
                <a:ea typeface="Calibri" panose="020F0502020204030204" pitchFamily="34" charset="0"/>
              </a:rPr>
              <a:t>, and within this guidance, to minimise any residual risk, and to promote consistency in practice across all staff groups.</a:t>
            </a:r>
            <a:endParaRPr lang="en-GB" sz="1100" dirty="0">
              <a:effectLst/>
              <a:ea typeface="Calibri" panose="020F0502020204030204" pitchFamily="34" charset="0"/>
            </a:endParaRPr>
          </a:p>
          <a:p>
            <a:pPr fontAlgn="base">
              <a:spcBef>
                <a:spcPts val="600"/>
              </a:spcBef>
              <a:spcAft>
                <a:spcPts val="600"/>
              </a:spcAft>
            </a:pPr>
            <a:r>
              <a:rPr lang="en-GB" sz="1100" b="1" i="1" dirty="0">
                <a:solidFill>
                  <a:srgbClr val="003087"/>
                </a:solidFill>
                <a:effectLst/>
                <a:ea typeface="Calibri" panose="020F0502020204030204" pitchFamily="34" charset="0"/>
              </a:rPr>
              <a:t>Definition of occupational contacts</a:t>
            </a:r>
            <a:endParaRPr lang="en-GB" sz="1100" dirty="0">
              <a:effectLst/>
              <a:ea typeface="Calibri" panose="020F0502020204030204" pitchFamily="34" charset="0"/>
            </a:endParaRPr>
          </a:p>
          <a:p>
            <a:pPr fontAlgn="base">
              <a:spcAft>
                <a:spcPts val="1125"/>
              </a:spcAft>
            </a:pPr>
            <a:r>
              <a:rPr lang="en-GB" sz="1100" i="1" dirty="0">
                <a:solidFill>
                  <a:srgbClr val="202A30"/>
                </a:solidFill>
                <a:effectLst/>
                <a:ea typeface="Calibri" panose="020F0502020204030204" pitchFamily="34" charset="0"/>
              </a:rPr>
              <a:t>A health care worker (HCW) is considered to be ‘exposed’ and/or a contact if they have face-to-face contact of any length or spend more than 15 minutes in a small, confined area with a confirmed measles patient without wearing appropriate PPE (RPE). If appropriate PPE (including RPE) is worn, the HCW is not considered exposed.</a:t>
            </a:r>
            <a:endParaRPr lang="en-GB" sz="1100" dirty="0">
              <a:ea typeface="Calibri" panose="020F0502020204030204" pitchFamily="34" charset="0"/>
            </a:endParaRPr>
          </a:p>
          <a:p>
            <a:pPr fontAlgn="base">
              <a:spcAft>
                <a:spcPts val="1125"/>
              </a:spcAft>
            </a:pPr>
            <a:r>
              <a:rPr lang="en-GB" sz="1100" b="1" i="1" dirty="0">
                <a:solidFill>
                  <a:srgbClr val="003087"/>
                </a:solidFill>
                <a:effectLst/>
                <a:ea typeface="Calibri" panose="020F0502020204030204" pitchFamily="34" charset="0"/>
              </a:rPr>
              <a:t>Exclusion of exposed HCWs from work</a:t>
            </a:r>
            <a:endParaRPr lang="en-GB" sz="1100" dirty="0">
              <a:effectLst/>
              <a:ea typeface="Calibri" panose="020F0502020204030204" pitchFamily="34" charset="0"/>
            </a:endParaRPr>
          </a:p>
          <a:p>
            <a:pPr fontAlgn="base">
              <a:spcAft>
                <a:spcPts val="1125"/>
              </a:spcAft>
            </a:pPr>
            <a:r>
              <a:rPr lang="en-GB" sz="1100" i="1" dirty="0">
                <a:solidFill>
                  <a:srgbClr val="202A30"/>
                </a:solidFill>
                <a:effectLst/>
                <a:ea typeface="Calibri" panose="020F0502020204030204" pitchFamily="34" charset="0"/>
              </a:rPr>
              <a:t>Health care workers who are exposed to a confirmed or suspected case of measles and do not have satisfactory evidence of protection (2 documented doses of measles containing vaccination or measles IgG positive) should be excluded from work from the 5th day after the first exposure to 21 days after the final exposure.</a:t>
            </a:r>
            <a:endParaRPr lang="en-GB" sz="1100" dirty="0">
              <a:effectLst/>
              <a:ea typeface="Calibri" panose="020F0502020204030204" pitchFamily="34" charset="0"/>
            </a:endParaRPr>
          </a:p>
          <a:p>
            <a:pPr fontAlgn="base">
              <a:spcAft>
                <a:spcPts val="1125"/>
              </a:spcAft>
            </a:pPr>
            <a:r>
              <a:rPr lang="en-GB" sz="1100" i="1" dirty="0">
                <a:solidFill>
                  <a:srgbClr val="202A30"/>
                </a:solidFill>
                <a:effectLst/>
                <a:ea typeface="Calibri" panose="020F0502020204030204" pitchFamily="34" charset="0"/>
              </a:rPr>
              <a:t>If health care workers are tested rapidly after exposure, they can continue to work if found to be measles IgG positive within 7 days of exposure (as this is too early to be due to infection from the recent exposure). Where MMR vaccine is given post-exposure, it is unlikely to prevent the development of measles but, if the HCW remains symptom-free for at least 14 days after MMR was given, they can return at that stage.</a:t>
            </a:r>
            <a:endParaRPr lang="en-GB" sz="1100" dirty="0">
              <a:effectLst/>
              <a:ea typeface="Calibri" panose="020F0502020204030204" pitchFamily="34" charset="0"/>
            </a:endParaRPr>
          </a:p>
          <a:p>
            <a:pPr fontAlgn="base">
              <a:spcAft>
                <a:spcPts val="1125"/>
              </a:spcAft>
            </a:pPr>
            <a:r>
              <a:rPr lang="en-GB" sz="1100" i="1" dirty="0">
                <a:solidFill>
                  <a:srgbClr val="202A30"/>
                </a:solidFill>
                <a:effectLst/>
                <a:ea typeface="Calibri" panose="020F0502020204030204" pitchFamily="34" charset="0"/>
              </a:rPr>
              <a:t>HCWs with satisfactory evidence of protection can continue to work normally but should be advised to report to occupational health if they develop prodromal symptoms or a fever between 7 days after the first exposure and 21 days after the last exposure. Exposed health care workers that develop fever or rash should be excluded from all work until 4 full days after onset of the rash.</a:t>
            </a:r>
            <a:endParaRPr lang="en-GB" sz="1100" dirty="0">
              <a:effectLst/>
              <a:ea typeface="Calibri" panose="020F0502020204030204" pitchFamily="34" charset="0"/>
            </a:endParaRPr>
          </a:p>
          <a:p>
            <a:pPr fontAlgn="base"/>
            <a:r>
              <a:rPr lang="en-GB" sz="1100" i="1" dirty="0">
                <a:solidFill>
                  <a:srgbClr val="202A30"/>
                </a:solidFill>
                <a:effectLst/>
                <a:ea typeface="Calibri" panose="020F0502020204030204" pitchFamily="34" charset="0"/>
              </a:rPr>
              <a:t>Refer to the </a:t>
            </a:r>
            <a:r>
              <a:rPr lang="en-GB" sz="1100" i="1" u="sng" dirty="0">
                <a:solidFill>
                  <a:srgbClr val="005EB8"/>
                </a:solidFill>
                <a:effectLst/>
                <a:ea typeface="Calibri" panose="020F0502020204030204" pitchFamily="34" charset="0"/>
                <a:hlinkClick r:id="rId7"/>
              </a:rPr>
              <a:t>national measles guidelines</a:t>
            </a:r>
            <a:r>
              <a:rPr lang="en-GB" sz="1100" i="1" dirty="0">
                <a:solidFill>
                  <a:srgbClr val="202A30"/>
                </a:solidFill>
                <a:effectLst/>
                <a:ea typeface="Calibri" panose="020F0502020204030204" pitchFamily="34" charset="0"/>
              </a:rPr>
              <a:t> for further information</a:t>
            </a:r>
            <a:endParaRPr lang="en-GB" sz="1100" dirty="0">
              <a:effectLst/>
              <a:ea typeface="Calibri" panose="020F0502020204030204" pitchFamily="34" charset="0"/>
            </a:endParaRPr>
          </a:p>
        </p:txBody>
      </p:sp>
      <p:sp>
        <p:nvSpPr>
          <p:cNvPr id="2" name="TextBox 1">
            <a:extLst>
              <a:ext uri="{FF2B5EF4-FFF2-40B4-BE49-F238E27FC236}">
                <a16:creationId xmlns:a16="http://schemas.microsoft.com/office/drawing/2014/main" id="{08ABEB48-A92C-6525-16A2-54606038F493}"/>
              </a:ext>
            </a:extLst>
          </p:cNvPr>
          <p:cNvSpPr txBox="1"/>
          <p:nvPr/>
        </p:nvSpPr>
        <p:spPr>
          <a:xfrm>
            <a:off x="1845580" y="780176"/>
            <a:ext cx="9339742" cy="461665"/>
          </a:xfrm>
          <a:prstGeom prst="rect">
            <a:avLst/>
          </a:prstGeom>
          <a:noFill/>
        </p:spPr>
        <p:txBody>
          <a:bodyPr wrap="square" rtlCol="0">
            <a:spAutoFit/>
          </a:bodyPr>
          <a:lstStyle/>
          <a:p>
            <a:r>
              <a:rPr lang="en-GB" sz="2400" dirty="0"/>
              <a:t>Additional Information IPC and Staff Immunisations/Risk Assessments</a:t>
            </a:r>
          </a:p>
        </p:txBody>
      </p:sp>
    </p:spTree>
    <p:extLst>
      <p:ext uri="{BB962C8B-B14F-4D97-AF65-F5344CB8AC3E}">
        <p14:creationId xmlns:p14="http://schemas.microsoft.com/office/powerpoint/2010/main" val="2968120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video game&#10;&#10;Description automatically generated with medium confidence">
            <a:extLst>
              <a:ext uri="{FF2B5EF4-FFF2-40B4-BE49-F238E27FC236}">
                <a16:creationId xmlns:a16="http://schemas.microsoft.com/office/drawing/2014/main" id="{311A4AA7-619C-3CAA-368D-D57AB1AAE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684" y="271780"/>
            <a:ext cx="4536797" cy="871220"/>
          </a:xfrm>
          <a:prstGeom prst="rect">
            <a:avLst/>
          </a:prstGeom>
        </p:spPr>
      </p:pic>
      <p:pic>
        <p:nvPicPr>
          <p:cNvPr id="14" name="Picture 13">
            <a:extLst>
              <a:ext uri="{FF2B5EF4-FFF2-40B4-BE49-F238E27FC236}">
                <a16:creationId xmlns:a16="http://schemas.microsoft.com/office/drawing/2014/main" id="{53CA4453-A9C3-357B-8BC3-23B827B727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029" y="6187136"/>
            <a:ext cx="11587942" cy="542017"/>
          </a:xfrm>
          <a:prstGeom prst="rect">
            <a:avLst/>
          </a:prstGeom>
        </p:spPr>
      </p:pic>
      <p:sp>
        <p:nvSpPr>
          <p:cNvPr id="2" name="TextBox 1">
            <a:extLst>
              <a:ext uri="{FF2B5EF4-FFF2-40B4-BE49-F238E27FC236}">
                <a16:creationId xmlns:a16="http://schemas.microsoft.com/office/drawing/2014/main" id="{08ABEB48-A92C-6525-16A2-54606038F493}"/>
              </a:ext>
            </a:extLst>
          </p:cNvPr>
          <p:cNvSpPr txBox="1"/>
          <p:nvPr/>
        </p:nvSpPr>
        <p:spPr>
          <a:xfrm>
            <a:off x="1845580" y="780176"/>
            <a:ext cx="9339742" cy="461665"/>
          </a:xfrm>
          <a:prstGeom prst="rect">
            <a:avLst/>
          </a:prstGeom>
          <a:noFill/>
        </p:spPr>
        <p:txBody>
          <a:bodyPr wrap="square" rtlCol="0">
            <a:spAutoFit/>
          </a:bodyPr>
          <a:lstStyle/>
          <a:p>
            <a:r>
              <a:rPr lang="en-GB" sz="2400" dirty="0"/>
              <a:t>Additional Information Medicines Management – Medication Reviews</a:t>
            </a:r>
          </a:p>
        </p:txBody>
      </p:sp>
      <p:sp>
        <p:nvSpPr>
          <p:cNvPr id="3" name="TextBox 2">
            <a:extLst>
              <a:ext uri="{FF2B5EF4-FFF2-40B4-BE49-F238E27FC236}">
                <a16:creationId xmlns:a16="http://schemas.microsoft.com/office/drawing/2014/main" id="{F61285B5-C0CC-112B-4719-1A164F10150B}"/>
              </a:ext>
            </a:extLst>
          </p:cNvPr>
          <p:cNvSpPr txBox="1"/>
          <p:nvPr/>
        </p:nvSpPr>
        <p:spPr>
          <a:xfrm>
            <a:off x="123825" y="1359016"/>
            <a:ext cx="11872432" cy="5170646"/>
          </a:xfrm>
          <a:prstGeom prst="rect">
            <a:avLst/>
          </a:prstGeom>
          <a:noFill/>
        </p:spPr>
        <p:txBody>
          <a:bodyPr wrap="square" rtlCol="0">
            <a:spAutoFit/>
          </a:bodyPr>
          <a:lstStyle/>
          <a:p>
            <a:r>
              <a:rPr lang="en-GB" sz="1100" dirty="0"/>
              <a:t>What is the purpose of the ‘Medication Review’ searches?</a:t>
            </a:r>
          </a:p>
          <a:p>
            <a:r>
              <a:rPr lang="en-GB" sz="1100" dirty="0"/>
              <a:t>All of the searches are designed to identify a report of a cohort of patients whose records are suitable for clinical review. In this case the searches identify patients who have a code on the records indicating a medication review has been undertaken in the past 3 months. There is one search looking at every patient and one search looking at patients over the age of 75 years.</a:t>
            </a:r>
          </a:p>
          <a:p>
            <a:r>
              <a:rPr lang="en-GB" sz="1100" dirty="0"/>
              <a:t>A random selection of patients from the reports will be reviewed. The GP specialist advisor is looking to be assured that, for these patients, all of the necessary actions have been taken that would indicate a review of the medication had been completed.</a:t>
            </a:r>
          </a:p>
          <a:p>
            <a:r>
              <a:rPr lang="en-GB" sz="1100" dirty="0"/>
              <a:t>For instance,</a:t>
            </a:r>
          </a:p>
          <a:p>
            <a:pPr marL="628650" lvl="1" indent="-171450">
              <a:buFont typeface="Arial" panose="020B0604020202020204" pitchFamily="34" charset="0"/>
              <a:buChar char="•"/>
            </a:pPr>
            <a:r>
              <a:rPr lang="en-GB" sz="1100" dirty="0"/>
              <a:t>All monitoring necessary for the medicines/patient has been conducted/arranged/requested/enquired about</a:t>
            </a:r>
          </a:p>
          <a:p>
            <a:pPr marL="628650" lvl="1" indent="-171450">
              <a:buFont typeface="Arial" panose="020B0604020202020204" pitchFamily="34" charset="0"/>
              <a:buChar char="•"/>
            </a:pPr>
            <a:r>
              <a:rPr lang="en-GB" sz="1100" dirty="0"/>
              <a:t>Any potentially interacting medicines have been considered with a record of an appreciation of risks and actions to be taken if the patient remains on them,</a:t>
            </a:r>
          </a:p>
          <a:p>
            <a:pPr marL="628650" lvl="1" indent="-171450">
              <a:buFont typeface="Arial" panose="020B0604020202020204" pitchFamily="34" charset="0"/>
              <a:buChar char="•"/>
            </a:pPr>
            <a:r>
              <a:rPr lang="en-GB" sz="1100" dirty="0"/>
              <a:t>Any drug safety alert information relating to the patient’s medicines has been actioned. If patients remain on medicines where there has been clear guidance to avoid for that specific category of patient then a record is made of the decisions and conversations with patients that support the prescribing,</a:t>
            </a:r>
          </a:p>
          <a:p>
            <a:pPr marL="628650" lvl="1" indent="-171450">
              <a:buFont typeface="Arial" panose="020B0604020202020204" pitchFamily="34" charset="0"/>
              <a:buChar char="•"/>
            </a:pPr>
            <a:r>
              <a:rPr lang="en-GB" sz="1100" dirty="0"/>
              <a:t>Any potential concerns regarding concordance have been identified and actions taken where necessary (when viewed in the context of prescription issue etc),</a:t>
            </a:r>
          </a:p>
          <a:p>
            <a:r>
              <a:rPr lang="en-GB" sz="1100" dirty="0"/>
              <a:t>If a code had been added without the above considerations being addressed, then CQC would consider there to be insufficient evidence of review.</a:t>
            </a:r>
          </a:p>
          <a:p>
            <a:r>
              <a:rPr lang="en-GB" sz="1100" dirty="0"/>
              <a:t>It should be understood that the ‘target’ of the search is not the code it’s the outcome for the patient. The inspecting GP will take into account whether the required actions have already been undertaken for the patient in previous consultations or episodes of care and will understand that, perhaps in those cases, the ‘medication review’ code is being used to consolidate a variety of activities. This is why a clinical review of the notes is an essential part of the process.</a:t>
            </a:r>
          </a:p>
          <a:p>
            <a:r>
              <a:rPr lang="en-GB" sz="1100" dirty="0"/>
              <a:t>CQC do not determine the exact timing of medication reviews, although this would usually be expected to be at least annually. The frequency should be based on individual patient needs and may need to be more often than once a year if, for example, if the patient is:</a:t>
            </a:r>
          </a:p>
          <a:p>
            <a:r>
              <a:rPr lang="en-GB" sz="1100" dirty="0"/>
              <a:t>•	frail and elderly</a:t>
            </a:r>
          </a:p>
          <a:p>
            <a:r>
              <a:rPr lang="en-GB" sz="1100" dirty="0"/>
              <a:t>•	prescribed multiple medicines</a:t>
            </a:r>
          </a:p>
          <a:p>
            <a:r>
              <a:rPr lang="en-GB" sz="1100" dirty="0"/>
              <a:t>•	prescribed medicines that require regular monitoring and review</a:t>
            </a:r>
          </a:p>
          <a:p>
            <a:r>
              <a:rPr lang="en-GB" sz="1100" dirty="0"/>
              <a:t>•	prescribed drugs of potential abuse or addiction</a:t>
            </a:r>
          </a:p>
          <a:p>
            <a:r>
              <a:rPr lang="en-GB" sz="1100" dirty="0"/>
              <a:t>•	has poor control of a long-term condition etc</a:t>
            </a:r>
          </a:p>
          <a:p>
            <a:r>
              <a:rPr lang="en-GB" sz="1100" dirty="0"/>
              <a:t>CQC have seen situations where there appear to have been medication review codes added to many patients’ records, but the records show no evidence of the critical consideration of the patients’ medicines and areas of care have been missed.</a:t>
            </a:r>
          </a:p>
          <a:p>
            <a:endParaRPr lang="en-GB" sz="1100" dirty="0"/>
          </a:p>
          <a:p>
            <a:r>
              <a:rPr lang="en-GB" sz="1100" dirty="0">
                <a:solidFill>
                  <a:srgbClr val="000000"/>
                </a:solidFill>
                <a:effectLst/>
                <a:ea typeface="Times New Roman" panose="02020603050405020304" pitchFamily="18" charset="0"/>
              </a:rPr>
              <a:t>For further guidance on conducting a medication review the following weblinks are useful.</a:t>
            </a:r>
            <a:endParaRPr lang="en-GB" sz="1100" dirty="0">
              <a:effectLst/>
              <a:ea typeface="Calibri" panose="020F0502020204030204" pitchFamily="34" charset="0"/>
            </a:endParaRPr>
          </a:p>
          <a:p>
            <a:r>
              <a:rPr lang="en-GB" sz="1100" u="sng" dirty="0">
                <a:solidFill>
                  <a:srgbClr val="000000"/>
                </a:solidFill>
                <a:effectLst/>
                <a:ea typeface="Times New Roman" panose="02020603050405020304" pitchFamily="18" charset="0"/>
                <a:hlinkClick r:id="rId4"/>
              </a:rPr>
              <a:t>https://www.gmc-uk.org/professional-standards/professional-standards-for-doctors/good-practice-in-prescribing-and-managing-medicines-and-devices/repeat-prescribing-and-prescribing-with-repeats</a:t>
            </a:r>
            <a:endParaRPr lang="en-GB" sz="1100" dirty="0">
              <a:effectLst/>
              <a:ea typeface="Calibri" panose="020F0502020204030204" pitchFamily="34" charset="0"/>
            </a:endParaRPr>
          </a:p>
          <a:p>
            <a:r>
              <a:rPr lang="en-GB" sz="1100" dirty="0">
                <a:solidFill>
                  <a:srgbClr val="000000"/>
                </a:solidFill>
                <a:effectLst/>
                <a:ea typeface="Times New Roman" panose="02020603050405020304" pitchFamily="18" charset="0"/>
              </a:rPr>
              <a:t>and </a:t>
            </a:r>
            <a:r>
              <a:rPr lang="en-GB" sz="1100" u="sng" dirty="0">
                <a:solidFill>
                  <a:srgbClr val="000000"/>
                </a:solidFill>
                <a:effectLst/>
                <a:ea typeface="Times New Roman" panose="02020603050405020304" pitchFamily="18" charset="0"/>
                <a:hlinkClick r:id="rId5" tooltip="https://www.nice.org.uk/guidance/QS120/chapter/Quality-statement-6-Structured-medication-review"/>
              </a:rPr>
              <a:t>NICE SMRs</a:t>
            </a:r>
            <a:r>
              <a:rPr lang="en-GB" sz="1100" dirty="0">
                <a:solidFill>
                  <a:srgbClr val="000000"/>
                </a:solidFill>
                <a:effectLst/>
                <a:ea typeface="Times New Roman" panose="02020603050405020304" pitchFamily="18" charset="0"/>
              </a:rPr>
              <a:t>, (SMRs are usually conducted by a pharmacists, however can be done by any prescriber).</a:t>
            </a:r>
            <a:endParaRPr lang="en-GB" sz="1100" dirty="0">
              <a:effectLst/>
              <a:ea typeface="Calibri" panose="020F0502020204030204" pitchFamily="34" charset="0"/>
            </a:endParaRPr>
          </a:p>
          <a:p>
            <a:endParaRPr lang="en-GB" sz="1100" dirty="0"/>
          </a:p>
        </p:txBody>
      </p:sp>
    </p:spTree>
    <p:extLst>
      <p:ext uri="{BB962C8B-B14F-4D97-AF65-F5344CB8AC3E}">
        <p14:creationId xmlns:p14="http://schemas.microsoft.com/office/powerpoint/2010/main" val="25708840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werpoint presentation.potx" id="{DDD809B5-F861-4605-876F-A693A90EFA4F}" vid="{90FC3178-386F-4E64-9CDE-9CEE15104DCA}"/>
    </a:ext>
  </a:extLst>
</a:theme>
</file>

<file path=docProps/app.xml><?xml version="1.0" encoding="utf-8"?>
<Properties xmlns="http://schemas.openxmlformats.org/officeDocument/2006/extended-properties" xmlns:vt="http://schemas.openxmlformats.org/officeDocument/2006/docPropsVTypes">
  <Template>Powerpoint presentation</Template>
  <TotalTime>8083</TotalTime>
  <Words>2257</Words>
  <Application>Microsoft Office PowerPoint</Application>
  <PresentationFormat>Widescreen</PresentationFormat>
  <Paragraphs>144</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Calibri Light</vt:lpstr>
      <vt:lpstr>Helvetica</vt:lpstr>
      <vt:lpstr>Open Sans</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HOWARD, Becca (NHS FRIMLEY ICB - D4U1Y)</dc:creator>
  <cp:lastModifiedBy>WOODWARD-STAMMERS, Emily (NHS FRIMLEY ICB - D4U1Y)</cp:lastModifiedBy>
  <cp:revision>39</cp:revision>
  <dcterms:created xsi:type="dcterms:W3CDTF">2023-05-09T12:12:24Z</dcterms:created>
  <dcterms:modified xsi:type="dcterms:W3CDTF">2024-05-20T13:51:09Z</dcterms:modified>
</cp:coreProperties>
</file>