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4.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6" r:id="rId4"/>
    <p:sldMasterId id="2147483678" r:id="rId5"/>
    <p:sldMasterId id="2147483681" r:id="rId6"/>
    <p:sldMasterId id="2147483768" r:id="rId7"/>
    <p:sldMasterId id="2147483691" r:id="rId8"/>
    <p:sldMasterId id="2147483784" r:id="rId9"/>
  </p:sldMasterIdLst>
  <p:notesMasterIdLst>
    <p:notesMasterId r:id="rId23"/>
  </p:notesMasterIdLst>
  <p:sldIdLst>
    <p:sldId id="2147377946" r:id="rId10"/>
    <p:sldId id="2147377945" r:id="rId11"/>
    <p:sldId id="2147377941" r:id="rId12"/>
    <p:sldId id="2147377937" r:id="rId13"/>
    <p:sldId id="2147377939" r:id="rId14"/>
    <p:sldId id="2147377947" r:id="rId15"/>
    <p:sldId id="2147377950" r:id="rId16"/>
    <p:sldId id="2147377951" r:id="rId17"/>
    <p:sldId id="2147377952" r:id="rId18"/>
    <p:sldId id="2147377953" r:id="rId19"/>
    <p:sldId id="2147377942" r:id="rId20"/>
    <p:sldId id="2147377936" r:id="rId21"/>
    <p:sldId id="2147377938"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62274"/>
    <a:srgbClr val="1A808F"/>
    <a:srgbClr val="FFB71B"/>
    <a:srgbClr val="77B82A"/>
    <a:srgbClr val="EC8B09"/>
    <a:srgbClr val="35B2E3"/>
    <a:srgbClr val="302666"/>
    <a:srgbClr val="1BA19B"/>
    <a:srgbClr val="42277C"/>
    <a:srgbClr val="006AB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7" d="100"/>
          <a:sy n="117" d="100"/>
        </p:scale>
        <p:origin x="64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2.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notesMaster" Target="notesMasters/notesMaster1.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BA1B60-CB95-40F2-98BD-64D5FF8EC995}" type="datetimeFigureOut">
              <a:rPr lang="en-GB" smtClean="0"/>
              <a:t>15/05/2024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D9885-D973-4DC6-BD42-E4F85B649EE9}" type="slidenum">
              <a:rPr lang="en-GB" smtClean="0"/>
              <a:t>‹#›</a:t>
            </a:fld>
            <a:endParaRPr lang="en-GB"/>
          </a:p>
        </p:txBody>
      </p:sp>
    </p:spTree>
    <p:extLst>
      <p:ext uri="{BB962C8B-B14F-4D97-AF65-F5344CB8AC3E}">
        <p14:creationId xmlns:p14="http://schemas.microsoft.com/office/powerpoint/2010/main" val="12981961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56A7E7B-A769-46AB-9CFC-70BD9FA83EF7}" type="slidenum">
              <a:rPr lang="en-GB" smtClean="0"/>
              <a:t>4</a:t>
            </a:fld>
            <a:endParaRPr lang="en-GB"/>
          </a:p>
        </p:txBody>
      </p:sp>
    </p:spTree>
    <p:extLst>
      <p:ext uri="{BB962C8B-B14F-4D97-AF65-F5344CB8AC3E}">
        <p14:creationId xmlns:p14="http://schemas.microsoft.com/office/powerpoint/2010/main" val="373366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56A7E7B-A769-46AB-9CFC-70BD9FA83EF7}" type="slidenum">
              <a:rPr lang="en-GB" smtClean="0"/>
              <a:t>6</a:t>
            </a:fld>
            <a:endParaRPr lang="en-GB"/>
          </a:p>
        </p:txBody>
      </p:sp>
    </p:spTree>
    <p:extLst>
      <p:ext uri="{BB962C8B-B14F-4D97-AF65-F5344CB8AC3E}">
        <p14:creationId xmlns:p14="http://schemas.microsoft.com/office/powerpoint/2010/main" val="485213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56A7E7B-A769-46AB-9CFC-70BD9FA83EF7}" type="slidenum">
              <a:rPr lang="en-GB" smtClean="0"/>
              <a:t>7</a:t>
            </a:fld>
            <a:endParaRPr lang="en-GB"/>
          </a:p>
        </p:txBody>
      </p:sp>
    </p:spTree>
    <p:extLst>
      <p:ext uri="{BB962C8B-B14F-4D97-AF65-F5344CB8AC3E}">
        <p14:creationId xmlns:p14="http://schemas.microsoft.com/office/powerpoint/2010/main" val="8549808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56A7E7B-A769-46AB-9CFC-70BD9FA83EF7}" type="slidenum">
              <a:rPr lang="en-GB" smtClean="0"/>
              <a:t>8</a:t>
            </a:fld>
            <a:endParaRPr lang="en-GB"/>
          </a:p>
        </p:txBody>
      </p:sp>
    </p:spTree>
    <p:extLst>
      <p:ext uri="{BB962C8B-B14F-4D97-AF65-F5344CB8AC3E}">
        <p14:creationId xmlns:p14="http://schemas.microsoft.com/office/powerpoint/2010/main" val="3995937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56A7E7B-A769-46AB-9CFC-70BD9FA83EF7}" type="slidenum">
              <a:rPr lang="en-GB" smtClean="0"/>
              <a:t>9</a:t>
            </a:fld>
            <a:endParaRPr lang="en-GB"/>
          </a:p>
        </p:txBody>
      </p:sp>
    </p:spTree>
    <p:extLst>
      <p:ext uri="{BB962C8B-B14F-4D97-AF65-F5344CB8AC3E}">
        <p14:creationId xmlns:p14="http://schemas.microsoft.com/office/powerpoint/2010/main" val="38363785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56A7E7B-A769-46AB-9CFC-70BD9FA83EF7}" type="slidenum">
              <a:rPr lang="en-GB" smtClean="0"/>
              <a:t>11</a:t>
            </a:fld>
            <a:endParaRPr lang="en-GB"/>
          </a:p>
        </p:txBody>
      </p:sp>
    </p:spTree>
    <p:extLst>
      <p:ext uri="{BB962C8B-B14F-4D97-AF65-F5344CB8AC3E}">
        <p14:creationId xmlns:p14="http://schemas.microsoft.com/office/powerpoint/2010/main" val="2507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56A7E7B-A769-46AB-9CFC-70BD9FA83EF7}" type="slidenum">
              <a:rPr lang="en-GB" smtClean="0"/>
              <a:t>12</a:t>
            </a:fld>
            <a:endParaRPr lang="en-GB"/>
          </a:p>
        </p:txBody>
      </p:sp>
    </p:spTree>
    <p:extLst>
      <p:ext uri="{BB962C8B-B14F-4D97-AF65-F5344CB8AC3E}">
        <p14:creationId xmlns:p14="http://schemas.microsoft.com/office/powerpoint/2010/main" val="35389903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56A7E7B-A769-46AB-9CFC-70BD9FA83EF7}" type="slidenum">
              <a:rPr lang="en-GB" smtClean="0"/>
              <a:t>13</a:t>
            </a:fld>
            <a:endParaRPr lang="en-GB"/>
          </a:p>
        </p:txBody>
      </p:sp>
    </p:spTree>
    <p:extLst>
      <p:ext uri="{BB962C8B-B14F-4D97-AF65-F5344CB8AC3E}">
        <p14:creationId xmlns:p14="http://schemas.microsoft.com/office/powerpoint/2010/main" val="1731314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426602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a:xfrm>
            <a:off x="838202" y="1403719"/>
            <a:ext cx="10210800" cy="47732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Triangle 5">
            <a:extLst>
              <a:ext uri="{FF2B5EF4-FFF2-40B4-BE49-F238E27FC236}">
                <a16:creationId xmlns:a16="http://schemas.microsoft.com/office/drawing/2014/main" id="{C68BA160-943C-AF47-B3DD-F06A6D63FFC8}"/>
              </a:ext>
            </a:extLst>
          </p:cNvPr>
          <p:cNvSpPr/>
          <p:nvPr userDrawn="1"/>
        </p:nvSpPr>
        <p:spPr>
          <a:xfrm rot="16200000" flipH="1">
            <a:off x="11463692" y="5354272"/>
            <a:ext cx="792000" cy="664615"/>
          </a:xfrm>
          <a:prstGeom prst="triangle">
            <a:avLst>
              <a:gd name="adj" fmla="val 51807"/>
            </a:avLst>
          </a:prstGeom>
          <a:solidFill>
            <a:srgbClr val="1BA19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6"/>
          </a:p>
        </p:txBody>
      </p:sp>
      <p:sp>
        <p:nvSpPr>
          <p:cNvPr id="7" name="Triangle 6">
            <a:extLst>
              <a:ext uri="{FF2B5EF4-FFF2-40B4-BE49-F238E27FC236}">
                <a16:creationId xmlns:a16="http://schemas.microsoft.com/office/drawing/2014/main" id="{6537141F-C323-9545-B8A7-AE8B950A74F8}"/>
              </a:ext>
            </a:extLst>
          </p:cNvPr>
          <p:cNvSpPr/>
          <p:nvPr userDrawn="1"/>
        </p:nvSpPr>
        <p:spPr>
          <a:xfrm rot="16200000" flipH="1">
            <a:off x="11463692" y="4598842"/>
            <a:ext cx="792000" cy="664615"/>
          </a:xfrm>
          <a:prstGeom prst="triangle">
            <a:avLst>
              <a:gd name="adj" fmla="val 51807"/>
            </a:avLst>
          </a:prstGeom>
          <a:solidFill>
            <a:srgbClr val="005FA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6"/>
          </a:p>
        </p:txBody>
      </p:sp>
      <p:sp>
        <p:nvSpPr>
          <p:cNvPr id="8" name="Triangle 7">
            <a:extLst>
              <a:ext uri="{FF2B5EF4-FFF2-40B4-BE49-F238E27FC236}">
                <a16:creationId xmlns:a16="http://schemas.microsoft.com/office/drawing/2014/main" id="{14E6016E-0728-1742-96B3-B98483ED292E}"/>
              </a:ext>
            </a:extLst>
          </p:cNvPr>
          <p:cNvSpPr/>
          <p:nvPr userDrawn="1"/>
        </p:nvSpPr>
        <p:spPr>
          <a:xfrm rot="16200000" flipH="1">
            <a:off x="11463692" y="3825127"/>
            <a:ext cx="792000" cy="664615"/>
          </a:xfrm>
          <a:prstGeom prst="triangle">
            <a:avLst>
              <a:gd name="adj" fmla="val 51807"/>
            </a:avLst>
          </a:prstGeom>
          <a:solidFill>
            <a:srgbClr val="B6227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6"/>
          </a:p>
        </p:txBody>
      </p:sp>
      <p:sp>
        <p:nvSpPr>
          <p:cNvPr id="9" name="Triangle 8">
            <a:extLst>
              <a:ext uri="{FF2B5EF4-FFF2-40B4-BE49-F238E27FC236}">
                <a16:creationId xmlns:a16="http://schemas.microsoft.com/office/drawing/2014/main" id="{C525859F-B52E-264D-97E7-4758BEDE97F2}"/>
              </a:ext>
            </a:extLst>
          </p:cNvPr>
          <p:cNvSpPr/>
          <p:nvPr userDrawn="1"/>
        </p:nvSpPr>
        <p:spPr>
          <a:xfrm rot="16200000" flipH="1">
            <a:off x="11463692" y="3051412"/>
            <a:ext cx="792000" cy="664615"/>
          </a:xfrm>
          <a:prstGeom prst="triangle">
            <a:avLst>
              <a:gd name="adj" fmla="val 51807"/>
            </a:avLst>
          </a:prstGeom>
          <a:solidFill>
            <a:srgbClr val="75B8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6"/>
          </a:p>
        </p:txBody>
      </p:sp>
      <p:sp>
        <p:nvSpPr>
          <p:cNvPr id="10" name="Triangle 9">
            <a:extLst>
              <a:ext uri="{FF2B5EF4-FFF2-40B4-BE49-F238E27FC236}">
                <a16:creationId xmlns:a16="http://schemas.microsoft.com/office/drawing/2014/main" id="{B1F83E31-7AB5-1443-8AE0-E5F1A3FEB50B}"/>
              </a:ext>
            </a:extLst>
          </p:cNvPr>
          <p:cNvSpPr/>
          <p:nvPr userDrawn="1"/>
        </p:nvSpPr>
        <p:spPr>
          <a:xfrm rot="16200000" flipH="1">
            <a:off x="11463691" y="2259412"/>
            <a:ext cx="792000" cy="664615"/>
          </a:xfrm>
          <a:prstGeom prst="triangle">
            <a:avLst>
              <a:gd name="adj" fmla="val 51807"/>
            </a:avLst>
          </a:prstGeom>
          <a:solidFill>
            <a:srgbClr val="34B2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6"/>
          </a:p>
        </p:txBody>
      </p:sp>
      <p:sp>
        <p:nvSpPr>
          <p:cNvPr id="11" name="Triangle 10">
            <a:extLst>
              <a:ext uri="{FF2B5EF4-FFF2-40B4-BE49-F238E27FC236}">
                <a16:creationId xmlns:a16="http://schemas.microsoft.com/office/drawing/2014/main" id="{E5BBEB4F-43FE-2A42-B146-BC7EED07399E}"/>
              </a:ext>
            </a:extLst>
          </p:cNvPr>
          <p:cNvSpPr/>
          <p:nvPr userDrawn="1"/>
        </p:nvSpPr>
        <p:spPr>
          <a:xfrm rot="16200000" flipH="1">
            <a:off x="11463689" y="1467412"/>
            <a:ext cx="792000" cy="664615"/>
          </a:xfrm>
          <a:prstGeom prst="triangle">
            <a:avLst>
              <a:gd name="adj" fmla="val 51807"/>
            </a:avLst>
          </a:prstGeom>
          <a:solidFill>
            <a:srgbClr val="FFB71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6"/>
          </a:p>
        </p:txBody>
      </p:sp>
    </p:spTree>
    <p:extLst>
      <p:ext uri="{BB962C8B-B14F-4D97-AF65-F5344CB8AC3E}">
        <p14:creationId xmlns:p14="http://schemas.microsoft.com/office/powerpoint/2010/main" val="4147654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GB" smtClean="0"/>
              <a:t>15/05/2024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2432375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a:xfrm>
            <a:off x="838202" y="1403719"/>
            <a:ext cx="10210800" cy="47732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riangle 4">
            <a:extLst>
              <a:ext uri="{FF2B5EF4-FFF2-40B4-BE49-F238E27FC236}">
                <a16:creationId xmlns:a16="http://schemas.microsoft.com/office/drawing/2014/main" id="{6214136A-A79F-9642-82AE-40D245E9395A}"/>
              </a:ext>
            </a:extLst>
          </p:cNvPr>
          <p:cNvSpPr/>
          <p:nvPr userDrawn="1"/>
        </p:nvSpPr>
        <p:spPr>
          <a:xfrm rot="10800000" flipH="1" flipV="1">
            <a:off x="-6113" y="3694210"/>
            <a:ext cx="1688628" cy="3163790"/>
          </a:xfrm>
          <a:prstGeom prst="triangle">
            <a:avLst>
              <a:gd name="adj" fmla="val 0"/>
            </a:avLst>
          </a:prstGeom>
          <a:solidFill>
            <a:srgbClr val="B6227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pic>
        <p:nvPicPr>
          <p:cNvPr id="6" name="Picture 5">
            <a:extLst>
              <a:ext uri="{FF2B5EF4-FFF2-40B4-BE49-F238E27FC236}">
                <a16:creationId xmlns:a16="http://schemas.microsoft.com/office/drawing/2014/main" id="{8C567866-C7AC-A347-BEA4-2F92EE98925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3721"/>
          <a:stretch/>
        </p:blipFill>
        <p:spPr>
          <a:xfrm>
            <a:off x="407802" y="6273943"/>
            <a:ext cx="5805522" cy="310953"/>
          </a:xfrm>
          <a:prstGeom prst="rect">
            <a:avLst/>
          </a:prstGeom>
        </p:spPr>
      </p:pic>
    </p:spTree>
    <p:extLst>
      <p:ext uri="{BB962C8B-B14F-4D97-AF65-F5344CB8AC3E}">
        <p14:creationId xmlns:p14="http://schemas.microsoft.com/office/powerpoint/2010/main" val="14001557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5" name="Triangle 4">
            <a:extLst>
              <a:ext uri="{FF2B5EF4-FFF2-40B4-BE49-F238E27FC236}">
                <a16:creationId xmlns:a16="http://schemas.microsoft.com/office/drawing/2014/main" id="{085B94BC-DBC3-B44A-9AED-FF5CAB85A515}"/>
              </a:ext>
            </a:extLst>
          </p:cNvPr>
          <p:cNvSpPr/>
          <p:nvPr userDrawn="1"/>
        </p:nvSpPr>
        <p:spPr>
          <a:xfrm rot="10800000" flipH="1" flipV="1">
            <a:off x="-6113" y="3694210"/>
            <a:ext cx="1688628" cy="3163790"/>
          </a:xfrm>
          <a:prstGeom prst="triangle">
            <a:avLst>
              <a:gd name="adj" fmla="val 0"/>
            </a:avLst>
          </a:prstGeom>
          <a:solidFill>
            <a:srgbClr val="1BA19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pic>
        <p:nvPicPr>
          <p:cNvPr id="6" name="Picture 5">
            <a:extLst>
              <a:ext uri="{FF2B5EF4-FFF2-40B4-BE49-F238E27FC236}">
                <a16:creationId xmlns:a16="http://schemas.microsoft.com/office/drawing/2014/main" id="{4693DC16-DBCF-5542-8DB1-1DC1A1E88A9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3721"/>
          <a:stretch/>
        </p:blipFill>
        <p:spPr>
          <a:xfrm>
            <a:off x="407802" y="6273943"/>
            <a:ext cx="5805522" cy="310953"/>
          </a:xfrm>
          <a:prstGeom prst="rect">
            <a:avLst/>
          </a:prstGeom>
        </p:spPr>
      </p:pic>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a:xfrm>
            <a:off x="838202" y="1403719"/>
            <a:ext cx="10210800" cy="47732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4562891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6" name="Triangle 5">
            <a:extLst>
              <a:ext uri="{FF2B5EF4-FFF2-40B4-BE49-F238E27FC236}">
                <a16:creationId xmlns:a16="http://schemas.microsoft.com/office/drawing/2014/main" id="{A723CDD9-171E-0044-9105-EBBCAE94FF70}"/>
              </a:ext>
            </a:extLst>
          </p:cNvPr>
          <p:cNvSpPr/>
          <p:nvPr userDrawn="1"/>
        </p:nvSpPr>
        <p:spPr>
          <a:xfrm rot="10800000" flipH="1" flipV="1">
            <a:off x="-6113" y="3694210"/>
            <a:ext cx="1688628" cy="3163790"/>
          </a:xfrm>
          <a:prstGeom prst="triangle">
            <a:avLst>
              <a:gd name="adj" fmla="val 0"/>
            </a:avLst>
          </a:prstGeom>
          <a:solidFill>
            <a:srgbClr val="30266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pic>
        <p:nvPicPr>
          <p:cNvPr id="7" name="Picture 6">
            <a:extLst>
              <a:ext uri="{FF2B5EF4-FFF2-40B4-BE49-F238E27FC236}">
                <a16:creationId xmlns:a16="http://schemas.microsoft.com/office/drawing/2014/main" id="{B9CDC7D0-D8E9-6F4F-ACBE-5BC64BC3A2D3}"/>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3721"/>
          <a:stretch/>
        </p:blipFill>
        <p:spPr>
          <a:xfrm>
            <a:off x="407802" y="6273943"/>
            <a:ext cx="5805522" cy="310953"/>
          </a:xfrm>
          <a:prstGeom prst="rect">
            <a:avLst/>
          </a:prstGeom>
        </p:spPr>
      </p:pic>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a:xfrm>
            <a:off x="838202" y="1403719"/>
            <a:ext cx="10210800" cy="47732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5854695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7_Title and Content">
    <p:spTree>
      <p:nvGrpSpPr>
        <p:cNvPr id="1" name=""/>
        <p:cNvGrpSpPr/>
        <p:nvPr/>
      </p:nvGrpSpPr>
      <p:grpSpPr>
        <a:xfrm>
          <a:off x="0" y="0"/>
          <a:ext cx="0" cy="0"/>
          <a:chOff x="0" y="0"/>
          <a:chExt cx="0" cy="0"/>
        </a:xfrm>
      </p:grpSpPr>
      <p:sp>
        <p:nvSpPr>
          <p:cNvPr id="6" name="Triangle 5">
            <a:extLst>
              <a:ext uri="{FF2B5EF4-FFF2-40B4-BE49-F238E27FC236}">
                <a16:creationId xmlns:a16="http://schemas.microsoft.com/office/drawing/2014/main" id="{A723CDD9-171E-0044-9105-EBBCAE94FF70}"/>
              </a:ext>
            </a:extLst>
          </p:cNvPr>
          <p:cNvSpPr/>
          <p:nvPr userDrawn="1"/>
        </p:nvSpPr>
        <p:spPr>
          <a:xfrm rot="10800000" flipH="1" flipV="1">
            <a:off x="-6113" y="3694210"/>
            <a:ext cx="1688628" cy="3163790"/>
          </a:xfrm>
          <a:prstGeom prst="triangle">
            <a:avLst>
              <a:gd name="adj" fmla="val 0"/>
            </a:avLst>
          </a:prstGeom>
          <a:solidFill>
            <a:srgbClr val="35B2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pic>
        <p:nvPicPr>
          <p:cNvPr id="7" name="Picture 6">
            <a:extLst>
              <a:ext uri="{FF2B5EF4-FFF2-40B4-BE49-F238E27FC236}">
                <a16:creationId xmlns:a16="http://schemas.microsoft.com/office/drawing/2014/main" id="{B9CDC7D0-D8E9-6F4F-ACBE-5BC64BC3A2D3}"/>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3721"/>
          <a:stretch/>
        </p:blipFill>
        <p:spPr>
          <a:xfrm>
            <a:off x="407802" y="6273943"/>
            <a:ext cx="5805522" cy="310953"/>
          </a:xfrm>
          <a:prstGeom prst="rect">
            <a:avLst/>
          </a:prstGeom>
        </p:spPr>
      </p:pic>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a:xfrm>
            <a:off x="838202" y="1403719"/>
            <a:ext cx="10210800" cy="47732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957815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sp>
        <p:nvSpPr>
          <p:cNvPr id="6" name="Triangle 5">
            <a:extLst>
              <a:ext uri="{FF2B5EF4-FFF2-40B4-BE49-F238E27FC236}">
                <a16:creationId xmlns:a16="http://schemas.microsoft.com/office/drawing/2014/main" id="{A723CDD9-171E-0044-9105-EBBCAE94FF70}"/>
              </a:ext>
            </a:extLst>
          </p:cNvPr>
          <p:cNvSpPr/>
          <p:nvPr userDrawn="1"/>
        </p:nvSpPr>
        <p:spPr>
          <a:xfrm rot="10800000" flipH="1" flipV="1">
            <a:off x="-6113" y="3694210"/>
            <a:ext cx="1688628" cy="3163790"/>
          </a:xfrm>
          <a:prstGeom prst="triangle">
            <a:avLst>
              <a:gd name="adj" fmla="val 0"/>
            </a:avLst>
          </a:prstGeom>
          <a:solidFill>
            <a:srgbClr val="FFB71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pic>
        <p:nvPicPr>
          <p:cNvPr id="7" name="Picture 6">
            <a:extLst>
              <a:ext uri="{FF2B5EF4-FFF2-40B4-BE49-F238E27FC236}">
                <a16:creationId xmlns:a16="http://schemas.microsoft.com/office/drawing/2014/main" id="{B9CDC7D0-D8E9-6F4F-ACBE-5BC64BC3A2D3}"/>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3721"/>
          <a:stretch/>
        </p:blipFill>
        <p:spPr>
          <a:xfrm>
            <a:off x="407802" y="6273943"/>
            <a:ext cx="5805522" cy="310953"/>
          </a:xfrm>
          <a:prstGeom prst="rect">
            <a:avLst/>
          </a:prstGeom>
        </p:spPr>
      </p:pic>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a:xfrm>
            <a:off x="838202" y="1403719"/>
            <a:ext cx="10210800" cy="47732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7438135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sp>
        <p:nvSpPr>
          <p:cNvPr id="6" name="Triangle 5">
            <a:extLst>
              <a:ext uri="{FF2B5EF4-FFF2-40B4-BE49-F238E27FC236}">
                <a16:creationId xmlns:a16="http://schemas.microsoft.com/office/drawing/2014/main" id="{A723CDD9-171E-0044-9105-EBBCAE94FF70}"/>
              </a:ext>
            </a:extLst>
          </p:cNvPr>
          <p:cNvSpPr/>
          <p:nvPr userDrawn="1"/>
        </p:nvSpPr>
        <p:spPr>
          <a:xfrm rot="10800000" flipH="1" flipV="1">
            <a:off x="-6113" y="3694210"/>
            <a:ext cx="1688628" cy="3163790"/>
          </a:xfrm>
          <a:prstGeom prst="triangle">
            <a:avLst>
              <a:gd name="adj" fmla="val 0"/>
            </a:avLst>
          </a:prstGeom>
          <a:solidFill>
            <a:srgbClr val="77B8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pic>
        <p:nvPicPr>
          <p:cNvPr id="7" name="Picture 6">
            <a:extLst>
              <a:ext uri="{FF2B5EF4-FFF2-40B4-BE49-F238E27FC236}">
                <a16:creationId xmlns:a16="http://schemas.microsoft.com/office/drawing/2014/main" id="{B9CDC7D0-D8E9-6F4F-ACBE-5BC64BC3A2D3}"/>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3721"/>
          <a:stretch/>
        </p:blipFill>
        <p:spPr>
          <a:xfrm>
            <a:off x="407802" y="6273943"/>
            <a:ext cx="5805522" cy="310953"/>
          </a:xfrm>
          <a:prstGeom prst="rect">
            <a:avLst/>
          </a:prstGeom>
        </p:spPr>
      </p:pic>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a:xfrm>
            <a:off x="838202" y="1403719"/>
            <a:ext cx="10210800" cy="47732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0694771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3834"/>
            </a:lvl1pPr>
          </a:lstStyle>
          <a:p>
            <a:r>
              <a:rPr lang="en-GB"/>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1534"/>
            </a:lvl1pPr>
            <a:lvl2pPr marL="292180" indent="0" algn="ctr">
              <a:buNone/>
              <a:defRPr sz="1278"/>
            </a:lvl2pPr>
            <a:lvl3pPr marL="584358" indent="0" algn="ctr">
              <a:buNone/>
              <a:defRPr sz="1151"/>
            </a:lvl3pPr>
            <a:lvl4pPr marL="876538" indent="0" algn="ctr">
              <a:buNone/>
              <a:defRPr sz="1023"/>
            </a:lvl4pPr>
            <a:lvl5pPr marL="1168717" indent="0" algn="ctr">
              <a:buNone/>
              <a:defRPr sz="1023"/>
            </a:lvl5pPr>
            <a:lvl6pPr marL="1460896" indent="0" algn="ctr">
              <a:buNone/>
              <a:defRPr sz="1023"/>
            </a:lvl6pPr>
            <a:lvl7pPr marL="1753075" indent="0" algn="ctr">
              <a:buNone/>
              <a:defRPr sz="1023"/>
            </a:lvl7pPr>
            <a:lvl8pPr marL="2045255" indent="0" algn="ctr">
              <a:buNone/>
              <a:defRPr sz="1023"/>
            </a:lvl8pPr>
            <a:lvl9pPr marL="2337433" indent="0" algn="ctr">
              <a:buNone/>
              <a:defRPr sz="1023"/>
            </a:lvl9pPr>
          </a:lstStyle>
          <a:p>
            <a:r>
              <a:rPr lang="en-GB"/>
              <a:t>Click to edit Master subtitle style</a:t>
            </a:r>
            <a:endParaRPr lang="en-US"/>
          </a:p>
        </p:txBody>
      </p:sp>
    </p:spTree>
    <p:extLst>
      <p:ext uri="{BB962C8B-B14F-4D97-AF65-F5344CB8AC3E}">
        <p14:creationId xmlns:p14="http://schemas.microsoft.com/office/powerpoint/2010/main" val="28681828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829775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DD1FB0D-B0DE-7141-9CC2-60DAEF23E8C8}"/>
              </a:ext>
            </a:extLst>
          </p:cNvPr>
          <p:cNvSpPr>
            <a:spLocks noGrp="1"/>
          </p:cNvSpPr>
          <p:nvPr>
            <p:ph type="ctrTitle"/>
          </p:nvPr>
        </p:nvSpPr>
        <p:spPr>
          <a:xfrm>
            <a:off x="2177435" y="3751976"/>
            <a:ext cx="8660806" cy="1961003"/>
          </a:xfrm>
          <a:prstGeom prst="rect">
            <a:avLst/>
          </a:prstGeom>
        </p:spPr>
        <p:txBody>
          <a:bodyPr anchor="ctr"/>
          <a:lstStyle>
            <a:lvl1pPr algn="ctr">
              <a:defRPr sz="3600" b="1">
                <a:solidFill>
                  <a:schemeClr val="bg2"/>
                </a:solidFill>
              </a:defRPr>
            </a:lvl1pPr>
          </a:lstStyle>
          <a:p>
            <a:r>
              <a:rPr lang="en-US"/>
              <a:t>Click to edit Master title style</a:t>
            </a:r>
            <a:endParaRPr lang="en-GB"/>
          </a:p>
        </p:txBody>
      </p:sp>
      <p:pic>
        <p:nvPicPr>
          <p:cNvPr id="5" name="Picture 4" descr="Logo&#10;&#10;Description automatically generated">
            <a:extLst>
              <a:ext uri="{FF2B5EF4-FFF2-40B4-BE49-F238E27FC236}">
                <a16:creationId xmlns:a16="http://schemas.microsoft.com/office/drawing/2014/main" id="{9E535E59-DBC5-BF43-AB69-DFCDF235505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88945" y="1655804"/>
            <a:ext cx="5100543" cy="1569398"/>
          </a:xfrm>
          <a:prstGeom prst="rect">
            <a:avLst/>
          </a:prstGeom>
        </p:spPr>
      </p:pic>
    </p:spTree>
    <p:extLst>
      <p:ext uri="{BB962C8B-B14F-4D97-AF65-F5344CB8AC3E}">
        <p14:creationId xmlns:p14="http://schemas.microsoft.com/office/powerpoint/2010/main" val="30259241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olid Dark Blu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4">
            <a:extLst>
              <a:ext uri="{FF2B5EF4-FFF2-40B4-BE49-F238E27FC236}">
                <a16:creationId xmlns:a16="http://schemas.microsoft.com/office/drawing/2014/main" id="{FD70EE07-F6D7-AB49-929C-A57E5F44941A}"/>
              </a:ext>
            </a:extLst>
          </p:cNvPr>
          <p:cNvSpPr/>
          <p:nvPr userDrawn="1"/>
        </p:nvSpPr>
        <p:spPr>
          <a:xfrm>
            <a:off x="0" y="1385456"/>
            <a:ext cx="12192000" cy="4613563"/>
          </a:xfrm>
          <a:prstGeom prst="rect">
            <a:avLst/>
          </a:prstGeom>
          <a:solidFill>
            <a:srgbClr val="302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6" name="Triangle 5">
            <a:extLst>
              <a:ext uri="{FF2B5EF4-FFF2-40B4-BE49-F238E27FC236}">
                <a16:creationId xmlns:a16="http://schemas.microsoft.com/office/drawing/2014/main" id="{4D8A8888-459F-EF47-A2A7-E4208EAEC49B}"/>
              </a:ext>
            </a:extLst>
          </p:cNvPr>
          <p:cNvSpPr/>
          <p:nvPr userDrawn="1"/>
        </p:nvSpPr>
        <p:spPr>
          <a:xfrm rot="10800000" flipH="1" flipV="1">
            <a:off x="2" y="2835229"/>
            <a:ext cx="1688628" cy="3163790"/>
          </a:xfrm>
          <a:prstGeom prst="triangle">
            <a:avLst>
              <a:gd name="adj" fmla="val 0"/>
            </a:avLst>
          </a:prstGeom>
          <a:solidFill>
            <a:srgbClr val="B6227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8" name="Triangle 7">
            <a:extLst>
              <a:ext uri="{FF2B5EF4-FFF2-40B4-BE49-F238E27FC236}">
                <a16:creationId xmlns:a16="http://schemas.microsoft.com/office/drawing/2014/main" id="{DEFA71E2-A4BB-8848-B9DC-F0D9D44C56C0}"/>
              </a:ext>
            </a:extLst>
          </p:cNvPr>
          <p:cNvSpPr/>
          <p:nvPr userDrawn="1"/>
        </p:nvSpPr>
        <p:spPr>
          <a:xfrm flipH="1" flipV="1">
            <a:off x="10503375" y="1385456"/>
            <a:ext cx="1688628" cy="3163790"/>
          </a:xfrm>
          <a:prstGeom prst="triangle">
            <a:avLst>
              <a:gd name="adj" fmla="val 0"/>
            </a:avLst>
          </a:prstGeom>
          <a:solidFill>
            <a:srgbClr val="FFB71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10" name="Content Placeholder 2">
            <a:extLst>
              <a:ext uri="{FF2B5EF4-FFF2-40B4-BE49-F238E27FC236}">
                <a16:creationId xmlns:a16="http://schemas.microsoft.com/office/drawing/2014/main" id="{DBADE871-DADE-D542-913C-957655C6D10D}"/>
              </a:ext>
            </a:extLst>
          </p:cNvPr>
          <p:cNvSpPr>
            <a:spLocks noGrp="1"/>
          </p:cNvSpPr>
          <p:nvPr>
            <p:ph idx="1"/>
          </p:nvPr>
        </p:nvSpPr>
        <p:spPr>
          <a:xfrm>
            <a:off x="1688628" y="1825626"/>
            <a:ext cx="9044028" cy="3882448"/>
          </a:xfrm>
        </p:spPr>
        <p:txBody>
          <a:bodyPr>
            <a:normAutofit/>
          </a:bodyPr>
          <a:lstStyle>
            <a:lvl1pPr>
              <a:lnSpc>
                <a:spcPct val="110000"/>
              </a:lnSpc>
              <a:spcBef>
                <a:spcPts val="1969"/>
              </a:spcBef>
              <a:defRPr sz="3446">
                <a:solidFill>
                  <a:schemeClr val="bg1"/>
                </a:solidFill>
              </a:defRPr>
            </a:lvl1pPr>
            <a:lvl2pPr>
              <a:lnSpc>
                <a:spcPct val="110000"/>
              </a:lnSpc>
              <a:spcBef>
                <a:spcPts val="1969"/>
              </a:spcBef>
              <a:defRPr sz="3446">
                <a:solidFill>
                  <a:schemeClr val="bg1"/>
                </a:solidFill>
              </a:defRPr>
            </a:lvl2pPr>
            <a:lvl3pPr>
              <a:lnSpc>
                <a:spcPct val="110000"/>
              </a:lnSpc>
              <a:spcBef>
                <a:spcPts val="1969"/>
              </a:spcBef>
              <a:defRPr sz="3446">
                <a:solidFill>
                  <a:schemeClr val="bg1"/>
                </a:solidFill>
              </a:defRPr>
            </a:lvl3pPr>
            <a:lvl4pPr>
              <a:lnSpc>
                <a:spcPct val="110000"/>
              </a:lnSpc>
              <a:spcBef>
                <a:spcPts val="1969"/>
              </a:spcBef>
              <a:defRPr sz="3446">
                <a:solidFill>
                  <a:schemeClr val="bg1"/>
                </a:solidFill>
              </a:defRPr>
            </a:lvl4pPr>
            <a:lvl5pPr>
              <a:lnSpc>
                <a:spcPct val="110000"/>
              </a:lnSpc>
              <a:spcBef>
                <a:spcPts val="1969"/>
              </a:spcBef>
              <a:defRPr sz="3446">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581368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olid Light Blu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4">
            <a:extLst>
              <a:ext uri="{FF2B5EF4-FFF2-40B4-BE49-F238E27FC236}">
                <a16:creationId xmlns:a16="http://schemas.microsoft.com/office/drawing/2014/main" id="{FD70EE07-F6D7-AB49-929C-A57E5F44941A}"/>
              </a:ext>
            </a:extLst>
          </p:cNvPr>
          <p:cNvSpPr/>
          <p:nvPr userDrawn="1"/>
        </p:nvSpPr>
        <p:spPr>
          <a:xfrm>
            <a:off x="0" y="1385456"/>
            <a:ext cx="12192000" cy="4613563"/>
          </a:xfrm>
          <a:prstGeom prst="rect">
            <a:avLst/>
          </a:prstGeom>
          <a:solidFill>
            <a:srgbClr val="34B2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6" name="Triangle 5">
            <a:extLst>
              <a:ext uri="{FF2B5EF4-FFF2-40B4-BE49-F238E27FC236}">
                <a16:creationId xmlns:a16="http://schemas.microsoft.com/office/drawing/2014/main" id="{FCE38565-9751-A643-A7F5-189564BA4BDF}"/>
              </a:ext>
            </a:extLst>
          </p:cNvPr>
          <p:cNvSpPr/>
          <p:nvPr userDrawn="1"/>
        </p:nvSpPr>
        <p:spPr>
          <a:xfrm rot="10800000" flipH="1" flipV="1">
            <a:off x="2" y="2835229"/>
            <a:ext cx="1688628" cy="3163790"/>
          </a:xfrm>
          <a:prstGeom prst="triangle">
            <a:avLst>
              <a:gd name="adj" fmla="val 0"/>
            </a:avLst>
          </a:prstGeom>
          <a:solidFill>
            <a:srgbClr val="30266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8" name="Triangle 7">
            <a:extLst>
              <a:ext uri="{FF2B5EF4-FFF2-40B4-BE49-F238E27FC236}">
                <a16:creationId xmlns:a16="http://schemas.microsoft.com/office/drawing/2014/main" id="{FCFC78BD-B949-B946-B34B-CB40CFAE4E8C}"/>
              </a:ext>
            </a:extLst>
          </p:cNvPr>
          <p:cNvSpPr/>
          <p:nvPr userDrawn="1"/>
        </p:nvSpPr>
        <p:spPr>
          <a:xfrm flipH="1" flipV="1">
            <a:off x="10503375" y="1385456"/>
            <a:ext cx="1688628" cy="3163790"/>
          </a:xfrm>
          <a:prstGeom prst="triangle">
            <a:avLst>
              <a:gd name="adj" fmla="val 0"/>
            </a:avLst>
          </a:prstGeom>
          <a:solidFill>
            <a:srgbClr val="B6227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10" name="Content Placeholder 2">
            <a:extLst>
              <a:ext uri="{FF2B5EF4-FFF2-40B4-BE49-F238E27FC236}">
                <a16:creationId xmlns:a16="http://schemas.microsoft.com/office/drawing/2014/main" id="{32FC8E8D-7003-2841-99A5-7985BB5031B4}"/>
              </a:ext>
            </a:extLst>
          </p:cNvPr>
          <p:cNvSpPr>
            <a:spLocks noGrp="1"/>
          </p:cNvSpPr>
          <p:nvPr>
            <p:ph idx="1"/>
          </p:nvPr>
        </p:nvSpPr>
        <p:spPr>
          <a:xfrm>
            <a:off x="1688628" y="1825626"/>
            <a:ext cx="9044028" cy="3882448"/>
          </a:xfrm>
        </p:spPr>
        <p:txBody>
          <a:bodyPr>
            <a:normAutofit/>
          </a:bodyPr>
          <a:lstStyle>
            <a:lvl1pPr>
              <a:lnSpc>
                <a:spcPct val="110000"/>
              </a:lnSpc>
              <a:spcBef>
                <a:spcPts val="1969"/>
              </a:spcBef>
              <a:defRPr sz="3446">
                <a:solidFill>
                  <a:schemeClr val="bg1"/>
                </a:solidFill>
              </a:defRPr>
            </a:lvl1pPr>
            <a:lvl2pPr>
              <a:lnSpc>
                <a:spcPct val="110000"/>
              </a:lnSpc>
              <a:spcBef>
                <a:spcPts val="1969"/>
              </a:spcBef>
              <a:defRPr sz="3446">
                <a:solidFill>
                  <a:schemeClr val="bg1"/>
                </a:solidFill>
              </a:defRPr>
            </a:lvl2pPr>
            <a:lvl3pPr>
              <a:lnSpc>
                <a:spcPct val="110000"/>
              </a:lnSpc>
              <a:spcBef>
                <a:spcPts val="1969"/>
              </a:spcBef>
              <a:defRPr sz="3446">
                <a:solidFill>
                  <a:schemeClr val="bg1"/>
                </a:solidFill>
              </a:defRPr>
            </a:lvl3pPr>
            <a:lvl4pPr>
              <a:lnSpc>
                <a:spcPct val="110000"/>
              </a:lnSpc>
              <a:spcBef>
                <a:spcPts val="1969"/>
              </a:spcBef>
              <a:defRPr sz="3446">
                <a:solidFill>
                  <a:schemeClr val="bg1"/>
                </a:solidFill>
              </a:defRPr>
            </a:lvl4pPr>
            <a:lvl5pPr>
              <a:lnSpc>
                <a:spcPct val="110000"/>
              </a:lnSpc>
              <a:spcBef>
                <a:spcPts val="1969"/>
              </a:spcBef>
              <a:defRPr sz="3446">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818675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olid Green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4">
            <a:extLst>
              <a:ext uri="{FF2B5EF4-FFF2-40B4-BE49-F238E27FC236}">
                <a16:creationId xmlns:a16="http://schemas.microsoft.com/office/drawing/2014/main" id="{FD70EE07-F6D7-AB49-929C-A57E5F44941A}"/>
              </a:ext>
            </a:extLst>
          </p:cNvPr>
          <p:cNvSpPr/>
          <p:nvPr userDrawn="1"/>
        </p:nvSpPr>
        <p:spPr>
          <a:xfrm>
            <a:off x="0" y="1385456"/>
            <a:ext cx="12192000" cy="4613563"/>
          </a:xfrm>
          <a:prstGeom prst="rect">
            <a:avLst/>
          </a:prstGeom>
          <a:solidFill>
            <a:srgbClr val="75B8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6" name="Triangle 5">
            <a:extLst>
              <a:ext uri="{FF2B5EF4-FFF2-40B4-BE49-F238E27FC236}">
                <a16:creationId xmlns:a16="http://schemas.microsoft.com/office/drawing/2014/main" id="{B088CDA9-BE8D-934D-9971-3E3B406B46AA}"/>
              </a:ext>
            </a:extLst>
          </p:cNvPr>
          <p:cNvSpPr/>
          <p:nvPr userDrawn="1"/>
        </p:nvSpPr>
        <p:spPr>
          <a:xfrm rot="10800000" flipH="1" flipV="1">
            <a:off x="2" y="2835229"/>
            <a:ext cx="1688628" cy="3163790"/>
          </a:xfrm>
          <a:prstGeom prst="triangle">
            <a:avLst>
              <a:gd name="adj" fmla="val 0"/>
            </a:avLst>
          </a:prstGeom>
          <a:solidFill>
            <a:srgbClr val="FFB71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8" name="Triangle 7">
            <a:extLst>
              <a:ext uri="{FF2B5EF4-FFF2-40B4-BE49-F238E27FC236}">
                <a16:creationId xmlns:a16="http://schemas.microsoft.com/office/drawing/2014/main" id="{2A4FA323-DFA6-5E45-825D-2A0A6BA375DA}"/>
              </a:ext>
            </a:extLst>
          </p:cNvPr>
          <p:cNvSpPr/>
          <p:nvPr userDrawn="1"/>
        </p:nvSpPr>
        <p:spPr>
          <a:xfrm flipH="1" flipV="1">
            <a:off x="10503375" y="1385456"/>
            <a:ext cx="1688628" cy="3163790"/>
          </a:xfrm>
          <a:prstGeom prst="triangle">
            <a:avLst>
              <a:gd name="adj" fmla="val 0"/>
            </a:avLst>
          </a:prstGeom>
          <a:solidFill>
            <a:srgbClr val="B6227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10" name="Content Placeholder 2">
            <a:extLst>
              <a:ext uri="{FF2B5EF4-FFF2-40B4-BE49-F238E27FC236}">
                <a16:creationId xmlns:a16="http://schemas.microsoft.com/office/drawing/2014/main" id="{112741F5-D48E-5547-A5E6-DE532271CBA9}"/>
              </a:ext>
            </a:extLst>
          </p:cNvPr>
          <p:cNvSpPr>
            <a:spLocks noGrp="1"/>
          </p:cNvSpPr>
          <p:nvPr>
            <p:ph idx="1"/>
          </p:nvPr>
        </p:nvSpPr>
        <p:spPr>
          <a:xfrm>
            <a:off x="1688630" y="1825626"/>
            <a:ext cx="9025556" cy="3882448"/>
          </a:xfrm>
        </p:spPr>
        <p:txBody>
          <a:bodyPr>
            <a:normAutofit/>
          </a:bodyPr>
          <a:lstStyle>
            <a:lvl1pPr>
              <a:lnSpc>
                <a:spcPct val="110000"/>
              </a:lnSpc>
              <a:spcBef>
                <a:spcPts val="1969"/>
              </a:spcBef>
              <a:defRPr sz="3446">
                <a:solidFill>
                  <a:schemeClr val="bg1"/>
                </a:solidFill>
              </a:defRPr>
            </a:lvl1pPr>
            <a:lvl2pPr>
              <a:lnSpc>
                <a:spcPct val="110000"/>
              </a:lnSpc>
              <a:spcBef>
                <a:spcPts val="1969"/>
              </a:spcBef>
              <a:defRPr sz="3446">
                <a:solidFill>
                  <a:schemeClr val="bg1"/>
                </a:solidFill>
              </a:defRPr>
            </a:lvl2pPr>
            <a:lvl3pPr>
              <a:lnSpc>
                <a:spcPct val="110000"/>
              </a:lnSpc>
              <a:spcBef>
                <a:spcPts val="1969"/>
              </a:spcBef>
              <a:defRPr sz="3446">
                <a:solidFill>
                  <a:schemeClr val="bg1"/>
                </a:solidFill>
              </a:defRPr>
            </a:lvl3pPr>
            <a:lvl4pPr>
              <a:lnSpc>
                <a:spcPct val="110000"/>
              </a:lnSpc>
              <a:spcBef>
                <a:spcPts val="1969"/>
              </a:spcBef>
              <a:defRPr sz="3446">
                <a:solidFill>
                  <a:schemeClr val="bg1"/>
                </a:solidFill>
              </a:defRPr>
            </a:lvl4pPr>
            <a:lvl5pPr>
              <a:lnSpc>
                <a:spcPct val="110000"/>
              </a:lnSpc>
              <a:spcBef>
                <a:spcPts val="1969"/>
              </a:spcBef>
              <a:defRPr sz="3446">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858101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olid Yellow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4">
            <a:extLst>
              <a:ext uri="{FF2B5EF4-FFF2-40B4-BE49-F238E27FC236}">
                <a16:creationId xmlns:a16="http://schemas.microsoft.com/office/drawing/2014/main" id="{FD70EE07-F6D7-AB49-929C-A57E5F44941A}"/>
              </a:ext>
            </a:extLst>
          </p:cNvPr>
          <p:cNvSpPr/>
          <p:nvPr userDrawn="1"/>
        </p:nvSpPr>
        <p:spPr>
          <a:xfrm>
            <a:off x="0" y="1385456"/>
            <a:ext cx="12192000" cy="4613563"/>
          </a:xfrm>
          <a:prstGeom prst="rect">
            <a:avLst/>
          </a:prstGeom>
          <a:solidFill>
            <a:srgbClr val="FFB7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6" name="Triangle 5">
            <a:extLst>
              <a:ext uri="{FF2B5EF4-FFF2-40B4-BE49-F238E27FC236}">
                <a16:creationId xmlns:a16="http://schemas.microsoft.com/office/drawing/2014/main" id="{392B8824-DFA5-9B46-8666-3303D63DD2F4}"/>
              </a:ext>
            </a:extLst>
          </p:cNvPr>
          <p:cNvSpPr/>
          <p:nvPr userDrawn="1"/>
        </p:nvSpPr>
        <p:spPr>
          <a:xfrm rot="10800000" flipH="1" flipV="1">
            <a:off x="2" y="2835229"/>
            <a:ext cx="1688628" cy="3163790"/>
          </a:xfrm>
          <a:prstGeom prst="triangle">
            <a:avLst>
              <a:gd name="adj" fmla="val 0"/>
            </a:avLst>
          </a:prstGeom>
          <a:solidFill>
            <a:srgbClr val="75B8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8" name="Triangle 7">
            <a:extLst>
              <a:ext uri="{FF2B5EF4-FFF2-40B4-BE49-F238E27FC236}">
                <a16:creationId xmlns:a16="http://schemas.microsoft.com/office/drawing/2014/main" id="{20BBEC0E-46F1-EF49-901E-3469329BB8D6}"/>
              </a:ext>
            </a:extLst>
          </p:cNvPr>
          <p:cNvSpPr/>
          <p:nvPr userDrawn="1"/>
        </p:nvSpPr>
        <p:spPr>
          <a:xfrm flipH="1" flipV="1">
            <a:off x="10503375" y="1385456"/>
            <a:ext cx="1688628" cy="3163790"/>
          </a:xfrm>
          <a:prstGeom prst="triangle">
            <a:avLst>
              <a:gd name="adj" fmla="val 0"/>
            </a:avLst>
          </a:prstGeom>
          <a:solidFill>
            <a:srgbClr val="30266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10" name="Content Placeholder 2">
            <a:extLst>
              <a:ext uri="{FF2B5EF4-FFF2-40B4-BE49-F238E27FC236}">
                <a16:creationId xmlns:a16="http://schemas.microsoft.com/office/drawing/2014/main" id="{26C082D9-840E-F545-837B-A488FF74AF94}"/>
              </a:ext>
            </a:extLst>
          </p:cNvPr>
          <p:cNvSpPr>
            <a:spLocks noGrp="1"/>
          </p:cNvSpPr>
          <p:nvPr>
            <p:ph idx="1"/>
          </p:nvPr>
        </p:nvSpPr>
        <p:spPr>
          <a:xfrm>
            <a:off x="1688628" y="1825626"/>
            <a:ext cx="9062500" cy="3882448"/>
          </a:xfrm>
        </p:spPr>
        <p:txBody>
          <a:bodyPr>
            <a:normAutofit/>
          </a:bodyPr>
          <a:lstStyle>
            <a:lvl1pPr>
              <a:lnSpc>
                <a:spcPct val="110000"/>
              </a:lnSpc>
              <a:spcBef>
                <a:spcPts val="1969"/>
              </a:spcBef>
              <a:defRPr sz="3446">
                <a:solidFill>
                  <a:schemeClr val="bg1"/>
                </a:solidFill>
              </a:defRPr>
            </a:lvl1pPr>
            <a:lvl2pPr>
              <a:lnSpc>
                <a:spcPct val="110000"/>
              </a:lnSpc>
              <a:spcBef>
                <a:spcPts val="1969"/>
              </a:spcBef>
              <a:defRPr sz="3446">
                <a:solidFill>
                  <a:schemeClr val="bg1"/>
                </a:solidFill>
              </a:defRPr>
            </a:lvl2pPr>
            <a:lvl3pPr>
              <a:lnSpc>
                <a:spcPct val="110000"/>
              </a:lnSpc>
              <a:spcBef>
                <a:spcPts val="1969"/>
              </a:spcBef>
              <a:defRPr sz="3446">
                <a:solidFill>
                  <a:schemeClr val="bg1"/>
                </a:solidFill>
              </a:defRPr>
            </a:lvl3pPr>
            <a:lvl4pPr>
              <a:lnSpc>
                <a:spcPct val="110000"/>
              </a:lnSpc>
              <a:spcBef>
                <a:spcPts val="1969"/>
              </a:spcBef>
              <a:defRPr sz="3446">
                <a:solidFill>
                  <a:schemeClr val="bg1"/>
                </a:solidFill>
              </a:defRPr>
            </a:lvl4pPr>
            <a:lvl5pPr>
              <a:lnSpc>
                <a:spcPct val="110000"/>
              </a:lnSpc>
              <a:spcBef>
                <a:spcPts val="1969"/>
              </a:spcBef>
              <a:defRPr sz="3446">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173725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Solid Yellow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4">
            <a:extLst>
              <a:ext uri="{FF2B5EF4-FFF2-40B4-BE49-F238E27FC236}">
                <a16:creationId xmlns:a16="http://schemas.microsoft.com/office/drawing/2014/main" id="{FD70EE07-F6D7-AB49-929C-A57E5F44941A}"/>
              </a:ext>
            </a:extLst>
          </p:cNvPr>
          <p:cNvSpPr/>
          <p:nvPr userDrawn="1"/>
        </p:nvSpPr>
        <p:spPr>
          <a:xfrm>
            <a:off x="0" y="1385456"/>
            <a:ext cx="12192000" cy="4613563"/>
          </a:xfrm>
          <a:prstGeom prst="rect">
            <a:avLst/>
          </a:prstGeom>
          <a:solidFill>
            <a:srgbClr val="B62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6" name="Triangle 5">
            <a:extLst>
              <a:ext uri="{FF2B5EF4-FFF2-40B4-BE49-F238E27FC236}">
                <a16:creationId xmlns:a16="http://schemas.microsoft.com/office/drawing/2014/main" id="{392B8824-DFA5-9B46-8666-3303D63DD2F4}"/>
              </a:ext>
            </a:extLst>
          </p:cNvPr>
          <p:cNvSpPr/>
          <p:nvPr userDrawn="1"/>
        </p:nvSpPr>
        <p:spPr>
          <a:xfrm rot="10800000" flipH="1" flipV="1">
            <a:off x="2" y="2835229"/>
            <a:ext cx="1688628" cy="3163790"/>
          </a:xfrm>
          <a:prstGeom prst="triangle">
            <a:avLst>
              <a:gd name="adj" fmla="val 0"/>
            </a:avLst>
          </a:prstGeom>
          <a:solidFill>
            <a:srgbClr val="75B8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8" name="Triangle 7">
            <a:extLst>
              <a:ext uri="{FF2B5EF4-FFF2-40B4-BE49-F238E27FC236}">
                <a16:creationId xmlns:a16="http://schemas.microsoft.com/office/drawing/2014/main" id="{20BBEC0E-46F1-EF49-901E-3469329BB8D6}"/>
              </a:ext>
            </a:extLst>
          </p:cNvPr>
          <p:cNvSpPr/>
          <p:nvPr userDrawn="1"/>
        </p:nvSpPr>
        <p:spPr>
          <a:xfrm flipH="1" flipV="1">
            <a:off x="10503375" y="1385456"/>
            <a:ext cx="1688628" cy="3163790"/>
          </a:xfrm>
          <a:prstGeom prst="triangle">
            <a:avLst>
              <a:gd name="adj" fmla="val 0"/>
            </a:avLst>
          </a:prstGeom>
          <a:solidFill>
            <a:srgbClr val="30266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10" name="Content Placeholder 2">
            <a:extLst>
              <a:ext uri="{FF2B5EF4-FFF2-40B4-BE49-F238E27FC236}">
                <a16:creationId xmlns:a16="http://schemas.microsoft.com/office/drawing/2014/main" id="{26C082D9-840E-F545-837B-A488FF74AF94}"/>
              </a:ext>
            </a:extLst>
          </p:cNvPr>
          <p:cNvSpPr>
            <a:spLocks noGrp="1"/>
          </p:cNvSpPr>
          <p:nvPr>
            <p:ph idx="1"/>
          </p:nvPr>
        </p:nvSpPr>
        <p:spPr>
          <a:xfrm>
            <a:off x="1688628" y="1825626"/>
            <a:ext cx="9062500" cy="3882448"/>
          </a:xfrm>
        </p:spPr>
        <p:txBody>
          <a:bodyPr>
            <a:normAutofit/>
          </a:bodyPr>
          <a:lstStyle>
            <a:lvl1pPr>
              <a:lnSpc>
                <a:spcPct val="110000"/>
              </a:lnSpc>
              <a:spcBef>
                <a:spcPts val="1969"/>
              </a:spcBef>
              <a:defRPr sz="3446">
                <a:solidFill>
                  <a:schemeClr val="bg1"/>
                </a:solidFill>
              </a:defRPr>
            </a:lvl1pPr>
            <a:lvl2pPr>
              <a:lnSpc>
                <a:spcPct val="110000"/>
              </a:lnSpc>
              <a:spcBef>
                <a:spcPts val="1969"/>
              </a:spcBef>
              <a:defRPr sz="3446">
                <a:solidFill>
                  <a:schemeClr val="bg1"/>
                </a:solidFill>
              </a:defRPr>
            </a:lvl2pPr>
            <a:lvl3pPr>
              <a:lnSpc>
                <a:spcPct val="110000"/>
              </a:lnSpc>
              <a:spcBef>
                <a:spcPts val="1969"/>
              </a:spcBef>
              <a:defRPr sz="3446">
                <a:solidFill>
                  <a:schemeClr val="bg1"/>
                </a:solidFill>
              </a:defRPr>
            </a:lvl3pPr>
            <a:lvl4pPr>
              <a:lnSpc>
                <a:spcPct val="110000"/>
              </a:lnSpc>
              <a:spcBef>
                <a:spcPts val="1969"/>
              </a:spcBef>
              <a:defRPr sz="3446">
                <a:solidFill>
                  <a:schemeClr val="bg1"/>
                </a:solidFill>
              </a:defRPr>
            </a:lvl4pPr>
            <a:lvl5pPr>
              <a:lnSpc>
                <a:spcPct val="110000"/>
              </a:lnSpc>
              <a:spcBef>
                <a:spcPts val="1969"/>
              </a:spcBef>
              <a:defRPr sz="3446">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413522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olid Teal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4">
            <a:extLst>
              <a:ext uri="{FF2B5EF4-FFF2-40B4-BE49-F238E27FC236}">
                <a16:creationId xmlns:a16="http://schemas.microsoft.com/office/drawing/2014/main" id="{FD70EE07-F6D7-AB49-929C-A57E5F44941A}"/>
              </a:ext>
            </a:extLst>
          </p:cNvPr>
          <p:cNvSpPr/>
          <p:nvPr userDrawn="1"/>
        </p:nvSpPr>
        <p:spPr>
          <a:xfrm>
            <a:off x="0" y="1385456"/>
            <a:ext cx="12192000" cy="4613563"/>
          </a:xfrm>
          <a:prstGeom prst="rect">
            <a:avLst/>
          </a:prstGeom>
          <a:solidFill>
            <a:srgbClr val="1BA1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6" name="Triangle 5">
            <a:extLst>
              <a:ext uri="{FF2B5EF4-FFF2-40B4-BE49-F238E27FC236}">
                <a16:creationId xmlns:a16="http://schemas.microsoft.com/office/drawing/2014/main" id="{A6329EC2-C74D-3E4B-B055-F43DB90021CD}"/>
              </a:ext>
            </a:extLst>
          </p:cNvPr>
          <p:cNvSpPr/>
          <p:nvPr userDrawn="1"/>
        </p:nvSpPr>
        <p:spPr>
          <a:xfrm rot="10800000" flipH="1" flipV="1">
            <a:off x="2" y="2835229"/>
            <a:ext cx="1688628" cy="3163790"/>
          </a:xfrm>
          <a:prstGeom prst="triangle">
            <a:avLst>
              <a:gd name="adj" fmla="val 0"/>
            </a:avLst>
          </a:prstGeom>
          <a:solidFill>
            <a:srgbClr val="30266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8" name="Triangle 7">
            <a:extLst>
              <a:ext uri="{FF2B5EF4-FFF2-40B4-BE49-F238E27FC236}">
                <a16:creationId xmlns:a16="http://schemas.microsoft.com/office/drawing/2014/main" id="{DD40DBA9-1054-0E44-BE9C-7483698AC8D8}"/>
              </a:ext>
            </a:extLst>
          </p:cNvPr>
          <p:cNvSpPr/>
          <p:nvPr userDrawn="1"/>
        </p:nvSpPr>
        <p:spPr>
          <a:xfrm flipH="1" flipV="1">
            <a:off x="10503375" y="1385456"/>
            <a:ext cx="1688628" cy="3163790"/>
          </a:xfrm>
          <a:prstGeom prst="triangle">
            <a:avLst>
              <a:gd name="adj" fmla="val 0"/>
            </a:avLst>
          </a:prstGeom>
          <a:solidFill>
            <a:srgbClr val="B6227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10" name="Content Placeholder 2">
            <a:extLst>
              <a:ext uri="{FF2B5EF4-FFF2-40B4-BE49-F238E27FC236}">
                <a16:creationId xmlns:a16="http://schemas.microsoft.com/office/drawing/2014/main" id="{6369BA5A-09B6-1349-A039-9F2CF818BB6F}"/>
              </a:ext>
            </a:extLst>
          </p:cNvPr>
          <p:cNvSpPr>
            <a:spLocks noGrp="1"/>
          </p:cNvSpPr>
          <p:nvPr>
            <p:ph idx="1"/>
          </p:nvPr>
        </p:nvSpPr>
        <p:spPr>
          <a:xfrm>
            <a:off x="1688628" y="1825626"/>
            <a:ext cx="9044028" cy="3882448"/>
          </a:xfrm>
        </p:spPr>
        <p:txBody>
          <a:bodyPr>
            <a:normAutofit/>
          </a:bodyPr>
          <a:lstStyle>
            <a:lvl1pPr>
              <a:lnSpc>
                <a:spcPct val="110000"/>
              </a:lnSpc>
              <a:spcBef>
                <a:spcPts val="1969"/>
              </a:spcBef>
              <a:defRPr sz="3446">
                <a:solidFill>
                  <a:schemeClr val="bg1"/>
                </a:solidFill>
              </a:defRPr>
            </a:lvl1pPr>
            <a:lvl2pPr>
              <a:lnSpc>
                <a:spcPct val="110000"/>
              </a:lnSpc>
              <a:spcBef>
                <a:spcPts val="1969"/>
              </a:spcBef>
              <a:defRPr sz="3446">
                <a:solidFill>
                  <a:schemeClr val="bg1"/>
                </a:solidFill>
              </a:defRPr>
            </a:lvl2pPr>
            <a:lvl3pPr>
              <a:lnSpc>
                <a:spcPct val="110000"/>
              </a:lnSpc>
              <a:spcBef>
                <a:spcPts val="1969"/>
              </a:spcBef>
              <a:defRPr sz="3446">
                <a:solidFill>
                  <a:schemeClr val="bg1"/>
                </a:solidFill>
              </a:defRPr>
            </a:lvl3pPr>
            <a:lvl4pPr>
              <a:lnSpc>
                <a:spcPct val="110000"/>
              </a:lnSpc>
              <a:spcBef>
                <a:spcPts val="1969"/>
              </a:spcBef>
              <a:defRPr sz="3446">
                <a:solidFill>
                  <a:schemeClr val="bg1"/>
                </a:solidFill>
              </a:defRPr>
            </a:lvl4pPr>
            <a:lvl5pPr>
              <a:lnSpc>
                <a:spcPct val="110000"/>
              </a:lnSpc>
              <a:spcBef>
                <a:spcPts val="1969"/>
              </a:spcBef>
              <a:defRPr sz="3446">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315998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lain Slide">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CA07F0EF-ADDF-4E4D-8B48-4898DA43B055}"/>
              </a:ext>
            </a:extLst>
          </p:cNvPr>
          <p:cNvSpPr>
            <a:spLocks noGrp="1"/>
          </p:cNvSpPr>
          <p:nvPr>
            <p:ph type="title"/>
          </p:nvPr>
        </p:nvSpPr>
        <p:spPr>
          <a:xfrm>
            <a:off x="838204" y="252248"/>
            <a:ext cx="8064063" cy="906518"/>
          </a:xfrm>
          <a:prstGeom prst="rect">
            <a:avLst/>
          </a:prstGeom>
        </p:spPr>
        <p:txBody>
          <a:bodyPr vert="horz" lIns="91440" tIns="45720" rIns="91440" bIns="45720" rtlCol="0" anchor="ctr">
            <a:normAutofit/>
          </a:bodyPr>
          <a:lstStyle/>
          <a:p>
            <a:r>
              <a:rPr lang="en-US"/>
              <a:t>Click to edit Master title style</a:t>
            </a:r>
          </a:p>
        </p:txBody>
      </p:sp>
    </p:spTree>
    <p:extLst>
      <p:ext uri="{BB962C8B-B14F-4D97-AF65-F5344CB8AC3E}">
        <p14:creationId xmlns:p14="http://schemas.microsoft.com/office/powerpoint/2010/main" val="26417166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olid Dark Blu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4">
            <a:extLst>
              <a:ext uri="{FF2B5EF4-FFF2-40B4-BE49-F238E27FC236}">
                <a16:creationId xmlns:a16="http://schemas.microsoft.com/office/drawing/2014/main" id="{FD70EE07-F6D7-AB49-929C-A57E5F44941A}"/>
              </a:ext>
            </a:extLst>
          </p:cNvPr>
          <p:cNvSpPr/>
          <p:nvPr userDrawn="1"/>
        </p:nvSpPr>
        <p:spPr>
          <a:xfrm>
            <a:off x="0" y="1385456"/>
            <a:ext cx="12192000" cy="4613563"/>
          </a:xfrm>
          <a:prstGeom prst="rect">
            <a:avLst/>
          </a:prstGeom>
          <a:solidFill>
            <a:srgbClr val="302666">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6" name="Triangle 5">
            <a:extLst>
              <a:ext uri="{FF2B5EF4-FFF2-40B4-BE49-F238E27FC236}">
                <a16:creationId xmlns:a16="http://schemas.microsoft.com/office/drawing/2014/main" id="{4D8A8888-459F-EF47-A2A7-E4208EAEC49B}"/>
              </a:ext>
            </a:extLst>
          </p:cNvPr>
          <p:cNvSpPr/>
          <p:nvPr userDrawn="1"/>
        </p:nvSpPr>
        <p:spPr>
          <a:xfrm rot="10800000" flipH="1" flipV="1">
            <a:off x="2" y="2835229"/>
            <a:ext cx="1688628" cy="3163790"/>
          </a:xfrm>
          <a:prstGeom prst="triangle">
            <a:avLst>
              <a:gd name="adj" fmla="val 0"/>
            </a:avLst>
          </a:prstGeom>
          <a:solidFill>
            <a:srgbClr val="B6227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8" name="Triangle 7">
            <a:extLst>
              <a:ext uri="{FF2B5EF4-FFF2-40B4-BE49-F238E27FC236}">
                <a16:creationId xmlns:a16="http://schemas.microsoft.com/office/drawing/2014/main" id="{DEFA71E2-A4BB-8848-B9DC-F0D9D44C56C0}"/>
              </a:ext>
            </a:extLst>
          </p:cNvPr>
          <p:cNvSpPr/>
          <p:nvPr userDrawn="1"/>
        </p:nvSpPr>
        <p:spPr>
          <a:xfrm flipH="1" flipV="1">
            <a:off x="10503375" y="1385456"/>
            <a:ext cx="1688628" cy="3163790"/>
          </a:xfrm>
          <a:prstGeom prst="triangle">
            <a:avLst>
              <a:gd name="adj" fmla="val 0"/>
            </a:avLst>
          </a:prstGeom>
          <a:solidFill>
            <a:srgbClr val="FFB71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10" name="Content Placeholder 2">
            <a:extLst>
              <a:ext uri="{FF2B5EF4-FFF2-40B4-BE49-F238E27FC236}">
                <a16:creationId xmlns:a16="http://schemas.microsoft.com/office/drawing/2014/main" id="{DBADE871-DADE-D542-913C-957655C6D10D}"/>
              </a:ext>
            </a:extLst>
          </p:cNvPr>
          <p:cNvSpPr>
            <a:spLocks noGrp="1"/>
          </p:cNvSpPr>
          <p:nvPr>
            <p:ph idx="1"/>
          </p:nvPr>
        </p:nvSpPr>
        <p:spPr>
          <a:xfrm>
            <a:off x="1688628" y="1825626"/>
            <a:ext cx="9044028" cy="3882448"/>
          </a:xfrm>
        </p:spPr>
        <p:txBody>
          <a:bodyPr>
            <a:normAutofit/>
          </a:bodyPr>
          <a:lstStyle>
            <a:lvl1pPr>
              <a:lnSpc>
                <a:spcPct val="110000"/>
              </a:lnSpc>
              <a:spcBef>
                <a:spcPts val="1969"/>
              </a:spcBef>
              <a:defRPr sz="3446">
                <a:solidFill>
                  <a:schemeClr val="tx1"/>
                </a:solidFill>
              </a:defRPr>
            </a:lvl1pPr>
            <a:lvl2pPr>
              <a:lnSpc>
                <a:spcPct val="110000"/>
              </a:lnSpc>
              <a:spcBef>
                <a:spcPts val="1969"/>
              </a:spcBef>
              <a:defRPr sz="3446">
                <a:solidFill>
                  <a:schemeClr val="tx1"/>
                </a:solidFill>
              </a:defRPr>
            </a:lvl2pPr>
            <a:lvl3pPr>
              <a:lnSpc>
                <a:spcPct val="110000"/>
              </a:lnSpc>
              <a:spcBef>
                <a:spcPts val="1969"/>
              </a:spcBef>
              <a:defRPr sz="3446">
                <a:solidFill>
                  <a:schemeClr val="tx1"/>
                </a:solidFill>
              </a:defRPr>
            </a:lvl3pPr>
            <a:lvl4pPr>
              <a:lnSpc>
                <a:spcPct val="110000"/>
              </a:lnSpc>
              <a:spcBef>
                <a:spcPts val="1969"/>
              </a:spcBef>
              <a:defRPr sz="3446">
                <a:solidFill>
                  <a:schemeClr val="tx1"/>
                </a:solidFill>
              </a:defRPr>
            </a:lvl4pPr>
            <a:lvl5pPr>
              <a:lnSpc>
                <a:spcPct val="110000"/>
              </a:lnSpc>
              <a:spcBef>
                <a:spcPts val="1969"/>
              </a:spcBef>
              <a:defRPr sz="3446">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826818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olid Light Blu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4">
            <a:extLst>
              <a:ext uri="{FF2B5EF4-FFF2-40B4-BE49-F238E27FC236}">
                <a16:creationId xmlns:a16="http://schemas.microsoft.com/office/drawing/2014/main" id="{FD70EE07-F6D7-AB49-929C-A57E5F44941A}"/>
              </a:ext>
            </a:extLst>
          </p:cNvPr>
          <p:cNvSpPr/>
          <p:nvPr userDrawn="1"/>
        </p:nvSpPr>
        <p:spPr>
          <a:xfrm>
            <a:off x="0" y="1385456"/>
            <a:ext cx="12192000" cy="4613563"/>
          </a:xfrm>
          <a:prstGeom prst="rect">
            <a:avLst/>
          </a:prstGeom>
          <a:solidFill>
            <a:srgbClr val="34B2E3">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6" name="Triangle 5">
            <a:extLst>
              <a:ext uri="{FF2B5EF4-FFF2-40B4-BE49-F238E27FC236}">
                <a16:creationId xmlns:a16="http://schemas.microsoft.com/office/drawing/2014/main" id="{FCE38565-9751-A643-A7F5-189564BA4BDF}"/>
              </a:ext>
            </a:extLst>
          </p:cNvPr>
          <p:cNvSpPr/>
          <p:nvPr userDrawn="1"/>
        </p:nvSpPr>
        <p:spPr>
          <a:xfrm rot="10800000" flipH="1" flipV="1">
            <a:off x="2" y="2835229"/>
            <a:ext cx="1688628" cy="3163790"/>
          </a:xfrm>
          <a:prstGeom prst="triangle">
            <a:avLst>
              <a:gd name="adj" fmla="val 0"/>
            </a:avLst>
          </a:prstGeom>
          <a:solidFill>
            <a:srgbClr val="30266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8" name="Triangle 7">
            <a:extLst>
              <a:ext uri="{FF2B5EF4-FFF2-40B4-BE49-F238E27FC236}">
                <a16:creationId xmlns:a16="http://schemas.microsoft.com/office/drawing/2014/main" id="{FCFC78BD-B949-B946-B34B-CB40CFAE4E8C}"/>
              </a:ext>
            </a:extLst>
          </p:cNvPr>
          <p:cNvSpPr/>
          <p:nvPr userDrawn="1"/>
        </p:nvSpPr>
        <p:spPr>
          <a:xfrm flipH="1" flipV="1">
            <a:off x="10503375" y="1385456"/>
            <a:ext cx="1688628" cy="3163790"/>
          </a:xfrm>
          <a:prstGeom prst="triangle">
            <a:avLst>
              <a:gd name="adj" fmla="val 0"/>
            </a:avLst>
          </a:prstGeom>
          <a:solidFill>
            <a:srgbClr val="B6227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10" name="Content Placeholder 2">
            <a:extLst>
              <a:ext uri="{FF2B5EF4-FFF2-40B4-BE49-F238E27FC236}">
                <a16:creationId xmlns:a16="http://schemas.microsoft.com/office/drawing/2014/main" id="{32FC8E8D-7003-2841-99A5-7985BB5031B4}"/>
              </a:ext>
            </a:extLst>
          </p:cNvPr>
          <p:cNvSpPr>
            <a:spLocks noGrp="1"/>
          </p:cNvSpPr>
          <p:nvPr>
            <p:ph idx="1"/>
          </p:nvPr>
        </p:nvSpPr>
        <p:spPr>
          <a:xfrm>
            <a:off x="1688628" y="1825626"/>
            <a:ext cx="9044028" cy="3882448"/>
          </a:xfrm>
        </p:spPr>
        <p:txBody>
          <a:bodyPr>
            <a:normAutofit/>
          </a:bodyPr>
          <a:lstStyle>
            <a:lvl1pPr>
              <a:lnSpc>
                <a:spcPct val="110000"/>
              </a:lnSpc>
              <a:spcBef>
                <a:spcPts val="1969"/>
              </a:spcBef>
              <a:defRPr sz="3446">
                <a:solidFill>
                  <a:schemeClr val="tx1"/>
                </a:solidFill>
              </a:defRPr>
            </a:lvl1pPr>
            <a:lvl2pPr>
              <a:lnSpc>
                <a:spcPct val="110000"/>
              </a:lnSpc>
              <a:spcBef>
                <a:spcPts val="1969"/>
              </a:spcBef>
              <a:defRPr sz="3446">
                <a:solidFill>
                  <a:schemeClr val="tx1"/>
                </a:solidFill>
              </a:defRPr>
            </a:lvl2pPr>
            <a:lvl3pPr>
              <a:lnSpc>
                <a:spcPct val="110000"/>
              </a:lnSpc>
              <a:spcBef>
                <a:spcPts val="1969"/>
              </a:spcBef>
              <a:defRPr sz="3446">
                <a:solidFill>
                  <a:schemeClr val="tx1"/>
                </a:solidFill>
              </a:defRPr>
            </a:lvl3pPr>
            <a:lvl4pPr>
              <a:lnSpc>
                <a:spcPct val="110000"/>
              </a:lnSpc>
              <a:spcBef>
                <a:spcPts val="1969"/>
              </a:spcBef>
              <a:defRPr sz="3446">
                <a:solidFill>
                  <a:schemeClr val="tx1"/>
                </a:solidFill>
              </a:defRPr>
            </a:lvl4pPr>
            <a:lvl5pPr>
              <a:lnSpc>
                <a:spcPct val="110000"/>
              </a:lnSpc>
              <a:spcBef>
                <a:spcPts val="1969"/>
              </a:spcBef>
              <a:defRPr sz="3446">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46251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olid Green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4">
            <a:extLst>
              <a:ext uri="{FF2B5EF4-FFF2-40B4-BE49-F238E27FC236}">
                <a16:creationId xmlns:a16="http://schemas.microsoft.com/office/drawing/2014/main" id="{FD70EE07-F6D7-AB49-929C-A57E5F44941A}"/>
              </a:ext>
            </a:extLst>
          </p:cNvPr>
          <p:cNvSpPr/>
          <p:nvPr userDrawn="1"/>
        </p:nvSpPr>
        <p:spPr>
          <a:xfrm>
            <a:off x="0" y="1385456"/>
            <a:ext cx="12192000" cy="4613563"/>
          </a:xfrm>
          <a:prstGeom prst="rect">
            <a:avLst/>
          </a:prstGeom>
          <a:solidFill>
            <a:srgbClr val="75B82A">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6" name="Triangle 5">
            <a:extLst>
              <a:ext uri="{FF2B5EF4-FFF2-40B4-BE49-F238E27FC236}">
                <a16:creationId xmlns:a16="http://schemas.microsoft.com/office/drawing/2014/main" id="{B088CDA9-BE8D-934D-9971-3E3B406B46AA}"/>
              </a:ext>
            </a:extLst>
          </p:cNvPr>
          <p:cNvSpPr/>
          <p:nvPr userDrawn="1"/>
        </p:nvSpPr>
        <p:spPr>
          <a:xfrm rot="10800000" flipH="1" flipV="1">
            <a:off x="2" y="2835229"/>
            <a:ext cx="1688628" cy="3163790"/>
          </a:xfrm>
          <a:prstGeom prst="triangle">
            <a:avLst>
              <a:gd name="adj" fmla="val 0"/>
            </a:avLst>
          </a:prstGeom>
          <a:solidFill>
            <a:srgbClr val="FFB71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8" name="Triangle 7">
            <a:extLst>
              <a:ext uri="{FF2B5EF4-FFF2-40B4-BE49-F238E27FC236}">
                <a16:creationId xmlns:a16="http://schemas.microsoft.com/office/drawing/2014/main" id="{2A4FA323-DFA6-5E45-825D-2A0A6BA375DA}"/>
              </a:ext>
            </a:extLst>
          </p:cNvPr>
          <p:cNvSpPr/>
          <p:nvPr userDrawn="1"/>
        </p:nvSpPr>
        <p:spPr>
          <a:xfrm flipH="1" flipV="1">
            <a:off x="10503375" y="1385456"/>
            <a:ext cx="1688628" cy="3163790"/>
          </a:xfrm>
          <a:prstGeom prst="triangle">
            <a:avLst>
              <a:gd name="adj" fmla="val 0"/>
            </a:avLst>
          </a:prstGeom>
          <a:solidFill>
            <a:srgbClr val="B6227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10" name="Content Placeholder 2">
            <a:extLst>
              <a:ext uri="{FF2B5EF4-FFF2-40B4-BE49-F238E27FC236}">
                <a16:creationId xmlns:a16="http://schemas.microsoft.com/office/drawing/2014/main" id="{112741F5-D48E-5547-A5E6-DE532271CBA9}"/>
              </a:ext>
            </a:extLst>
          </p:cNvPr>
          <p:cNvSpPr>
            <a:spLocks noGrp="1"/>
          </p:cNvSpPr>
          <p:nvPr>
            <p:ph idx="1"/>
          </p:nvPr>
        </p:nvSpPr>
        <p:spPr>
          <a:xfrm>
            <a:off x="1688630" y="1825626"/>
            <a:ext cx="9025556" cy="3882448"/>
          </a:xfrm>
        </p:spPr>
        <p:txBody>
          <a:bodyPr>
            <a:normAutofit/>
          </a:bodyPr>
          <a:lstStyle>
            <a:lvl1pPr>
              <a:lnSpc>
                <a:spcPct val="110000"/>
              </a:lnSpc>
              <a:spcBef>
                <a:spcPts val="1969"/>
              </a:spcBef>
              <a:defRPr sz="3446">
                <a:solidFill>
                  <a:schemeClr val="tx1"/>
                </a:solidFill>
              </a:defRPr>
            </a:lvl1pPr>
            <a:lvl2pPr>
              <a:lnSpc>
                <a:spcPct val="110000"/>
              </a:lnSpc>
              <a:spcBef>
                <a:spcPts val="1969"/>
              </a:spcBef>
              <a:defRPr sz="3446">
                <a:solidFill>
                  <a:schemeClr val="tx1"/>
                </a:solidFill>
              </a:defRPr>
            </a:lvl2pPr>
            <a:lvl3pPr>
              <a:lnSpc>
                <a:spcPct val="110000"/>
              </a:lnSpc>
              <a:spcBef>
                <a:spcPts val="1969"/>
              </a:spcBef>
              <a:defRPr sz="3446">
                <a:solidFill>
                  <a:schemeClr val="tx1"/>
                </a:solidFill>
              </a:defRPr>
            </a:lvl3pPr>
            <a:lvl4pPr>
              <a:lnSpc>
                <a:spcPct val="110000"/>
              </a:lnSpc>
              <a:spcBef>
                <a:spcPts val="1969"/>
              </a:spcBef>
              <a:defRPr sz="3446">
                <a:solidFill>
                  <a:schemeClr val="tx1"/>
                </a:solidFill>
              </a:defRPr>
            </a:lvl4pPr>
            <a:lvl5pPr>
              <a:lnSpc>
                <a:spcPct val="110000"/>
              </a:lnSpc>
              <a:spcBef>
                <a:spcPts val="1969"/>
              </a:spcBef>
              <a:defRPr sz="3446">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24274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a:xfrm>
            <a:off x="838202" y="1403719"/>
            <a:ext cx="10210800" cy="47732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5550978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olid Yellow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4">
            <a:extLst>
              <a:ext uri="{FF2B5EF4-FFF2-40B4-BE49-F238E27FC236}">
                <a16:creationId xmlns:a16="http://schemas.microsoft.com/office/drawing/2014/main" id="{FD70EE07-F6D7-AB49-929C-A57E5F44941A}"/>
              </a:ext>
            </a:extLst>
          </p:cNvPr>
          <p:cNvSpPr/>
          <p:nvPr userDrawn="1"/>
        </p:nvSpPr>
        <p:spPr>
          <a:xfrm>
            <a:off x="0" y="1385456"/>
            <a:ext cx="12192000" cy="4613563"/>
          </a:xfrm>
          <a:prstGeom prst="rect">
            <a:avLst/>
          </a:prstGeom>
          <a:solidFill>
            <a:srgbClr val="ED8B0A">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6" name="Triangle 5">
            <a:extLst>
              <a:ext uri="{FF2B5EF4-FFF2-40B4-BE49-F238E27FC236}">
                <a16:creationId xmlns:a16="http://schemas.microsoft.com/office/drawing/2014/main" id="{392B8824-DFA5-9B46-8666-3303D63DD2F4}"/>
              </a:ext>
            </a:extLst>
          </p:cNvPr>
          <p:cNvSpPr/>
          <p:nvPr userDrawn="1"/>
        </p:nvSpPr>
        <p:spPr>
          <a:xfrm rot="10800000" flipH="1" flipV="1">
            <a:off x="2" y="2835229"/>
            <a:ext cx="1688628" cy="3163790"/>
          </a:xfrm>
          <a:prstGeom prst="triangle">
            <a:avLst>
              <a:gd name="adj" fmla="val 0"/>
            </a:avLst>
          </a:prstGeom>
          <a:solidFill>
            <a:srgbClr val="75B8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8" name="Triangle 7">
            <a:extLst>
              <a:ext uri="{FF2B5EF4-FFF2-40B4-BE49-F238E27FC236}">
                <a16:creationId xmlns:a16="http://schemas.microsoft.com/office/drawing/2014/main" id="{20BBEC0E-46F1-EF49-901E-3469329BB8D6}"/>
              </a:ext>
            </a:extLst>
          </p:cNvPr>
          <p:cNvSpPr/>
          <p:nvPr userDrawn="1"/>
        </p:nvSpPr>
        <p:spPr>
          <a:xfrm flipH="1" flipV="1">
            <a:off x="10503375" y="1385456"/>
            <a:ext cx="1688628" cy="3163790"/>
          </a:xfrm>
          <a:prstGeom prst="triangle">
            <a:avLst>
              <a:gd name="adj" fmla="val 0"/>
            </a:avLst>
          </a:prstGeom>
          <a:solidFill>
            <a:srgbClr val="30266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10" name="Content Placeholder 2">
            <a:extLst>
              <a:ext uri="{FF2B5EF4-FFF2-40B4-BE49-F238E27FC236}">
                <a16:creationId xmlns:a16="http://schemas.microsoft.com/office/drawing/2014/main" id="{26C082D9-840E-F545-837B-A488FF74AF94}"/>
              </a:ext>
            </a:extLst>
          </p:cNvPr>
          <p:cNvSpPr>
            <a:spLocks noGrp="1"/>
          </p:cNvSpPr>
          <p:nvPr>
            <p:ph idx="1"/>
          </p:nvPr>
        </p:nvSpPr>
        <p:spPr>
          <a:xfrm>
            <a:off x="1688628" y="1825626"/>
            <a:ext cx="9062500" cy="3882448"/>
          </a:xfrm>
        </p:spPr>
        <p:txBody>
          <a:bodyPr>
            <a:normAutofit/>
          </a:bodyPr>
          <a:lstStyle>
            <a:lvl1pPr>
              <a:lnSpc>
                <a:spcPct val="110000"/>
              </a:lnSpc>
              <a:spcBef>
                <a:spcPts val="1969"/>
              </a:spcBef>
              <a:defRPr sz="3446">
                <a:solidFill>
                  <a:schemeClr val="tx1"/>
                </a:solidFill>
              </a:defRPr>
            </a:lvl1pPr>
            <a:lvl2pPr>
              <a:lnSpc>
                <a:spcPct val="110000"/>
              </a:lnSpc>
              <a:spcBef>
                <a:spcPts val="1969"/>
              </a:spcBef>
              <a:defRPr sz="3446">
                <a:solidFill>
                  <a:schemeClr val="tx1"/>
                </a:solidFill>
              </a:defRPr>
            </a:lvl2pPr>
            <a:lvl3pPr>
              <a:lnSpc>
                <a:spcPct val="110000"/>
              </a:lnSpc>
              <a:spcBef>
                <a:spcPts val="1969"/>
              </a:spcBef>
              <a:defRPr sz="3446">
                <a:solidFill>
                  <a:schemeClr val="tx1"/>
                </a:solidFill>
              </a:defRPr>
            </a:lvl3pPr>
            <a:lvl4pPr>
              <a:lnSpc>
                <a:spcPct val="110000"/>
              </a:lnSpc>
              <a:spcBef>
                <a:spcPts val="1969"/>
              </a:spcBef>
              <a:defRPr sz="3446">
                <a:solidFill>
                  <a:schemeClr val="tx1"/>
                </a:solidFill>
              </a:defRPr>
            </a:lvl4pPr>
            <a:lvl5pPr>
              <a:lnSpc>
                <a:spcPct val="110000"/>
              </a:lnSpc>
              <a:spcBef>
                <a:spcPts val="1969"/>
              </a:spcBef>
              <a:defRPr sz="3446">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220505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Solid Yellow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4">
            <a:extLst>
              <a:ext uri="{FF2B5EF4-FFF2-40B4-BE49-F238E27FC236}">
                <a16:creationId xmlns:a16="http://schemas.microsoft.com/office/drawing/2014/main" id="{FD70EE07-F6D7-AB49-929C-A57E5F44941A}"/>
              </a:ext>
            </a:extLst>
          </p:cNvPr>
          <p:cNvSpPr/>
          <p:nvPr userDrawn="1"/>
        </p:nvSpPr>
        <p:spPr>
          <a:xfrm>
            <a:off x="0" y="1385456"/>
            <a:ext cx="12192000" cy="4613563"/>
          </a:xfrm>
          <a:prstGeom prst="rect">
            <a:avLst/>
          </a:prstGeom>
          <a:solidFill>
            <a:srgbClr val="B62274">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6" name="Triangle 5">
            <a:extLst>
              <a:ext uri="{FF2B5EF4-FFF2-40B4-BE49-F238E27FC236}">
                <a16:creationId xmlns:a16="http://schemas.microsoft.com/office/drawing/2014/main" id="{392B8824-DFA5-9B46-8666-3303D63DD2F4}"/>
              </a:ext>
            </a:extLst>
          </p:cNvPr>
          <p:cNvSpPr/>
          <p:nvPr userDrawn="1"/>
        </p:nvSpPr>
        <p:spPr>
          <a:xfrm rot="10800000" flipH="1" flipV="1">
            <a:off x="2" y="2835229"/>
            <a:ext cx="1688628" cy="3163790"/>
          </a:xfrm>
          <a:prstGeom prst="triangle">
            <a:avLst>
              <a:gd name="adj" fmla="val 0"/>
            </a:avLst>
          </a:prstGeom>
          <a:solidFill>
            <a:srgbClr val="1A808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8" name="Triangle 7">
            <a:extLst>
              <a:ext uri="{FF2B5EF4-FFF2-40B4-BE49-F238E27FC236}">
                <a16:creationId xmlns:a16="http://schemas.microsoft.com/office/drawing/2014/main" id="{20BBEC0E-46F1-EF49-901E-3469329BB8D6}"/>
              </a:ext>
            </a:extLst>
          </p:cNvPr>
          <p:cNvSpPr/>
          <p:nvPr userDrawn="1"/>
        </p:nvSpPr>
        <p:spPr>
          <a:xfrm flipH="1" flipV="1">
            <a:off x="10503375" y="1385456"/>
            <a:ext cx="1688628" cy="3163790"/>
          </a:xfrm>
          <a:prstGeom prst="triangle">
            <a:avLst>
              <a:gd name="adj" fmla="val 0"/>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10" name="Content Placeholder 2">
            <a:extLst>
              <a:ext uri="{FF2B5EF4-FFF2-40B4-BE49-F238E27FC236}">
                <a16:creationId xmlns:a16="http://schemas.microsoft.com/office/drawing/2014/main" id="{26C082D9-840E-F545-837B-A488FF74AF94}"/>
              </a:ext>
            </a:extLst>
          </p:cNvPr>
          <p:cNvSpPr>
            <a:spLocks noGrp="1"/>
          </p:cNvSpPr>
          <p:nvPr>
            <p:ph idx="1"/>
          </p:nvPr>
        </p:nvSpPr>
        <p:spPr>
          <a:xfrm>
            <a:off x="1688628" y="1825626"/>
            <a:ext cx="9062500" cy="3882448"/>
          </a:xfrm>
        </p:spPr>
        <p:txBody>
          <a:bodyPr>
            <a:normAutofit/>
          </a:bodyPr>
          <a:lstStyle>
            <a:lvl1pPr>
              <a:lnSpc>
                <a:spcPct val="110000"/>
              </a:lnSpc>
              <a:spcBef>
                <a:spcPts val="1969"/>
              </a:spcBef>
              <a:defRPr sz="3446">
                <a:solidFill>
                  <a:schemeClr val="tx1"/>
                </a:solidFill>
              </a:defRPr>
            </a:lvl1pPr>
            <a:lvl2pPr>
              <a:lnSpc>
                <a:spcPct val="110000"/>
              </a:lnSpc>
              <a:spcBef>
                <a:spcPts val="1969"/>
              </a:spcBef>
              <a:defRPr sz="3446">
                <a:solidFill>
                  <a:schemeClr val="tx1"/>
                </a:solidFill>
              </a:defRPr>
            </a:lvl2pPr>
            <a:lvl3pPr>
              <a:lnSpc>
                <a:spcPct val="110000"/>
              </a:lnSpc>
              <a:spcBef>
                <a:spcPts val="1969"/>
              </a:spcBef>
              <a:defRPr sz="3446">
                <a:solidFill>
                  <a:schemeClr val="tx1"/>
                </a:solidFill>
              </a:defRPr>
            </a:lvl3pPr>
            <a:lvl4pPr>
              <a:lnSpc>
                <a:spcPct val="110000"/>
              </a:lnSpc>
              <a:spcBef>
                <a:spcPts val="1969"/>
              </a:spcBef>
              <a:defRPr sz="3446">
                <a:solidFill>
                  <a:schemeClr val="tx1"/>
                </a:solidFill>
              </a:defRPr>
            </a:lvl4pPr>
            <a:lvl5pPr>
              <a:lnSpc>
                <a:spcPct val="110000"/>
              </a:lnSpc>
              <a:spcBef>
                <a:spcPts val="1969"/>
              </a:spcBef>
              <a:defRPr sz="3446">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218721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olid Teal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4">
            <a:extLst>
              <a:ext uri="{FF2B5EF4-FFF2-40B4-BE49-F238E27FC236}">
                <a16:creationId xmlns:a16="http://schemas.microsoft.com/office/drawing/2014/main" id="{FD70EE07-F6D7-AB49-929C-A57E5F44941A}"/>
              </a:ext>
            </a:extLst>
          </p:cNvPr>
          <p:cNvSpPr/>
          <p:nvPr userDrawn="1"/>
        </p:nvSpPr>
        <p:spPr>
          <a:xfrm>
            <a:off x="0" y="1385456"/>
            <a:ext cx="12192000" cy="4613563"/>
          </a:xfrm>
          <a:prstGeom prst="rect">
            <a:avLst/>
          </a:prstGeom>
          <a:solidFill>
            <a:srgbClr val="1BA19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6" name="Triangle 5">
            <a:extLst>
              <a:ext uri="{FF2B5EF4-FFF2-40B4-BE49-F238E27FC236}">
                <a16:creationId xmlns:a16="http://schemas.microsoft.com/office/drawing/2014/main" id="{A6329EC2-C74D-3E4B-B055-F43DB90021CD}"/>
              </a:ext>
            </a:extLst>
          </p:cNvPr>
          <p:cNvSpPr/>
          <p:nvPr userDrawn="1"/>
        </p:nvSpPr>
        <p:spPr>
          <a:xfrm rot="10800000" flipH="1" flipV="1">
            <a:off x="2" y="2835229"/>
            <a:ext cx="1688628" cy="3163790"/>
          </a:xfrm>
          <a:prstGeom prst="triangle">
            <a:avLst>
              <a:gd name="adj" fmla="val 0"/>
            </a:avLst>
          </a:prstGeom>
          <a:solidFill>
            <a:srgbClr val="30266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8" name="Triangle 7">
            <a:extLst>
              <a:ext uri="{FF2B5EF4-FFF2-40B4-BE49-F238E27FC236}">
                <a16:creationId xmlns:a16="http://schemas.microsoft.com/office/drawing/2014/main" id="{DD40DBA9-1054-0E44-BE9C-7483698AC8D8}"/>
              </a:ext>
            </a:extLst>
          </p:cNvPr>
          <p:cNvSpPr/>
          <p:nvPr userDrawn="1"/>
        </p:nvSpPr>
        <p:spPr>
          <a:xfrm flipH="1" flipV="1">
            <a:off x="10503375" y="1385456"/>
            <a:ext cx="1688628" cy="3163790"/>
          </a:xfrm>
          <a:prstGeom prst="triangle">
            <a:avLst>
              <a:gd name="adj" fmla="val 0"/>
            </a:avLst>
          </a:prstGeom>
          <a:solidFill>
            <a:srgbClr val="B6227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10" name="Content Placeholder 2">
            <a:extLst>
              <a:ext uri="{FF2B5EF4-FFF2-40B4-BE49-F238E27FC236}">
                <a16:creationId xmlns:a16="http://schemas.microsoft.com/office/drawing/2014/main" id="{6369BA5A-09B6-1349-A039-9F2CF818BB6F}"/>
              </a:ext>
            </a:extLst>
          </p:cNvPr>
          <p:cNvSpPr>
            <a:spLocks noGrp="1"/>
          </p:cNvSpPr>
          <p:nvPr>
            <p:ph idx="1"/>
          </p:nvPr>
        </p:nvSpPr>
        <p:spPr>
          <a:xfrm>
            <a:off x="1688628" y="1825626"/>
            <a:ext cx="9044028" cy="3882448"/>
          </a:xfrm>
        </p:spPr>
        <p:txBody>
          <a:bodyPr>
            <a:normAutofit/>
          </a:bodyPr>
          <a:lstStyle>
            <a:lvl1pPr>
              <a:lnSpc>
                <a:spcPct val="110000"/>
              </a:lnSpc>
              <a:spcBef>
                <a:spcPts val="1969"/>
              </a:spcBef>
              <a:defRPr sz="3446">
                <a:solidFill>
                  <a:schemeClr val="tx1"/>
                </a:solidFill>
              </a:defRPr>
            </a:lvl1pPr>
            <a:lvl2pPr>
              <a:lnSpc>
                <a:spcPct val="110000"/>
              </a:lnSpc>
              <a:spcBef>
                <a:spcPts val="1969"/>
              </a:spcBef>
              <a:defRPr sz="3446">
                <a:solidFill>
                  <a:schemeClr val="tx1"/>
                </a:solidFill>
              </a:defRPr>
            </a:lvl2pPr>
            <a:lvl3pPr>
              <a:lnSpc>
                <a:spcPct val="110000"/>
              </a:lnSpc>
              <a:spcBef>
                <a:spcPts val="1969"/>
              </a:spcBef>
              <a:defRPr sz="3446">
                <a:solidFill>
                  <a:schemeClr val="tx1"/>
                </a:solidFill>
              </a:defRPr>
            </a:lvl3pPr>
            <a:lvl4pPr>
              <a:lnSpc>
                <a:spcPct val="110000"/>
              </a:lnSpc>
              <a:spcBef>
                <a:spcPts val="1969"/>
              </a:spcBef>
              <a:defRPr sz="3446">
                <a:solidFill>
                  <a:schemeClr val="tx1"/>
                </a:solidFill>
              </a:defRPr>
            </a:lvl4pPr>
            <a:lvl5pPr>
              <a:lnSpc>
                <a:spcPct val="110000"/>
              </a:lnSpc>
              <a:spcBef>
                <a:spcPts val="1969"/>
              </a:spcBef>
              <a:defRPr sz="3446">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831246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a:xfrm>
            <a:off x="838202" y="1403719"/>
            <a:ext cx="10210800" cy="47732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Triangle 6">
            <a:extLst>
              <a:ext uri="{FF2B5EF4-FFF2-40B4-BE49-F238E27FC236}">
                <a16:creationId xmlns:a16="http://schemas.microsoft.com/office/drawing/2014/main" id="{865C8C8F-3729-D040-8466-D5F29D2D14AD}"/>
              </a:ext>
            </a:extLst>
          </p:cNvPr>
          <p:cNvSpPr/>
          <p:nvPr userDrawn="1"/>
        </p:nvSpPr>
        <p:spPr>
          <a:xfrm rot="16200000" flipH="1">
            <a:off x="11170342" y="1709687"/>
            <a:ext cx="1157026" cy="886292"/>
          </a:xfrm>
          <a:prstGeom prst="triangle">
            <a:avLst>
              <a:gd name="adj" fmla="val 51807"/>
            </a:avLst>
          </a:prstGeom>
          <a:solidFill>
            <a:srgbClr val="FFB71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6"/>
          </a:p>
        </p:txBody>
      </p:sp>
    </p:spTree>
    <p:extLst>
      <p:ext uri="{BB962C8B-B14F-4D97-AF65-F5344CB8AC3E}">
        <p14:creationId xmlns:p14="http://schemas.microsoft.com/office/powerpoint/2010/main" val="14669507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a:xfrm>
            <a:off x="838202" y="1403719"/>
            <a:ext cx="10210800" cy="47732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riangle 4">
            <a:extLst>
              <a:ext uri="{FF2B5EF4-FFF2-40B4-BE49-F238E27FC236}">
                <a16:creationId xmlns:a16="http://schemas.microsoft.com/office/drawing/2014/main" id="{8C620EBE-46C6-E849-AE9D-BE734A9F13D1}"/>
              </a:ext>
            </a:extLst>
          </p:cNvPr>
          <p:cNvSpPr/>
          <p:nvPr userDrawn="1"/>
        </p:nvSpPr>
        <p:spPr>
          <a:xfrm rot="16200000" flipH="1">
            <a:off x="11170342" y="1709687"/>
            <a:ext cx="1157026" cy="886292"/>
          </a:xfrm>
          <a:prstGeom prst="triangle">
            <a:avLst>
              <a:gd name="adj" fmla="val 51807"/>
            </a:avLst>
          </a:prstGeom>
          <a:solidFill>
            <a:srgbClr val="1BA19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6"/>
          </a:p>
        </p:txBody>
      </p:sp>
    </p:spTree>
    <p:extLst>
      <p:ext uri="{BB962C8B-B14F-4D97-AF65-F5344CB8AC3E}">
        <p14:creationId xmlns:p14="http://schemas.microsoft.com/office/powerpoint/2010/main" val="260470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a:xfrm>
            <a:off x="838202" y="1403719"/>
            <a:ext cx="10210800" cy="47732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Triangle 5">
            <a:extLst>
              <a:ext uri="{FF2B5EF4-FFF2-40B4-BE49-F238E27FC236}">
                <a16:creationId xmlns:a16="http://schemas.microsoft.com/office/drawing/2014/main" id="{14D13C41-EB0B-0B42-B761-FB5CF725D4AE}"/>
              </a:ext>
            </a:extLst>
          </p:cNvPr>
          <p:cNvSpPr/>
          <p:nvPr userDrawn="1"/>
        </p:nvSpPr>
        <p:spPr>
          <a:xfrm rot="16200000" flipH="1">
            <a:off x="11170342" y="1709687"/>
            <a:ext cx="1157026" cy="886292"/>
          </a:xfrm>
          <a:prstGeom prst="triangle">
            <a:avLst>
              <a:gd name="adj" fmla="val 51807"/>
            </a:avLst>
          </a:prstGeom>
          <a:solidFill>
            <a:srgbClr val="005FA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6"/>
          </a:p>
        </p:txBody>
      </p:sp>
    </p:spTree>
    <p:extLst>
      <p:ext uri="{BB962C8B-B14F-4D97-AF65-F5344CB8AC3E}">
        <p14:creationId xmlns:p14="http://schemas.microsoft.com/office/powerpoint/2010/main" val="3747416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a:xfrm>
            <a:off x="838202" y="1403719"/>
            <a:ext cx="10210800" cy="47732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riangle 4">
            <a:extLst>
              <a:ext uri="{FF2B5EF4-FFF2-40B4-BE49-F238E27FC236}">
                <a16:creationId xmlns:a16="http://schemas.microsoft.com/office/drawing/2014/main" id="{758A7CA0-4A3E-D446-929C-B6D9036B397A}"/>
              </a:ext>
            </a:extLst>
          </p:cNvPr>
          <p:cNvSpPr/>
          <p:nvPr userDrawn="1"/>
        </p:nvSpPr>
        <p:spPr>
          <a:xfrm rot="16200000" flipH="1">
            <a:off x="11170342" y="1709687"/>
            <a:ext cx="1157026" cy="886292"/>
          </a:xfrm>
          <a:prstGeom prst="triangle">
            <a:avLst>
              <a:gd name="adj" fmla="val 51807"/>
            </a:avLst>
          </a:prstGeom>
          <a:solidFill>
            <a:srgbClr val="B6227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6"/>
          </a:p>
        </p:txBody>
      </p:sp>
    </p:spTree>
    <p:extLst>
      <p:ext uri="{BB962C8B-B14F-4D97-AF65-F5344CB8AC3E}">
        <p14:creationId xmlns:p14="http://schemas.microsoft.com/office/powerpoint/2010/main" val="10053528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a:xfrm>
            <a:off x="838202" y="1403719"/>
            <a:ext cx="10210800" cy="47732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Triangle 5">
            <a:extLst>
              <a:ext uri="{FF2B5EF4-FFF2-40B4-BE49-F238E27FC236}">
                <a16:creationId xmlns:a16="http://schemas.microsoft.com/office/drawing/2014/main" id="{DDB056CC-5E84-1446-B523-9BE7D445FFA1}"/>
              </a:ext>
            </a:extLst>
          </p:cNvPr>
          <p:cNvSpPr/>
          <p:nvPr userDrawn="1"/>
        </p:nvSpPr>
        <p:spPr>
          <a:xfrm rot="16200000" flipH="1">
            <a:off x="11170342" y="1709687"/>
            <a:ext cx="1157026" cy="886292"/>
          </a:xfrm>
          <a:prstGeom prst="triangle">
            <a:avLst>
              <a:gd name="adj" fmla="val 51807"/>
            </a:avLst>
          </a:prstGeom>
          <a:solidFill>
            <a:srgbClr val="75B8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6"/>
          </a:p>
        </p:txBody>
      </p:sp>
    </p:spTree>
    <p:extLst>
      <p:ext uri="{BB962C8B-B14F-4D97-AF65-F5344CB8AC3E}">
        <p14:creationId xmlns:p14="http://schemas.microsoft.com/office/powerpoint/2010/main" val="23025780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a:xfrm>
            <a:off x="838202" y="1403719"/>
            <a:ext cx="10210800" cy="47732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riangle 4">
            <a:extLst>
              <a:ext uri="{FF2B5EF4-FFF2-40B4-BE49-F238E27FC236}">
                <a16:creationId xmlns:a16="http://schemas.microsoft.com/office/drawing/2014/main" id="{2F712CCE-D734-104E-A749-356FCA09A0EC}"/>
              </a:ext>
            </a:extLst>
          </p:cNvPr>
          <p:cNvSpPr/>
          <p:nvPr userDrawn="1"/>
        </p:nvSpPr>
        <p:spPr>
          <a:xfrm rot="16200000" flipH="1">
            <a:off x="11170342" y="1709687"/>
            <a:ext cx="1157026" cy="886292"/>
          </a:xfrm>
          <a:prstGeom prst="triangle">
            <a:avLst>
              <a:gd name="adj" fmla="val 51807"/>
            </a:avLst>
          </a:prstGeom>
          <a:solidFill>
            <a:srgbClr val="34B2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6"/>
          </a:p>
        </p:txBody>
      </p:sp>
    </p:spTree>
    <p:extLst>
      <p:ext uri="{BB962C8B-B14F-4D97-AF65-F5344CB8AC3E}">
        <p14:creationId xmlns:p14="http://schemas.microsoft.com/office/powerpoint/2010/main" val="3420693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image" Target="../media/image3.png"/><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image" Target="../media/image1.pn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image" Target="../media/image2.png"/><Relationship Id="rId5" Type="http://schemas.openxmlformats.org/officeDocument/2006/relationships/slideLayout" Target="../slideLayouts/slideLayout7.xml"/><Relationship Id="rId10" Type="http://schemas.openxmlformats.org/officeDocument/2006/relationships/theme" Target="../theme/theme3.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theme" Target="../theme/theme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3.pn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image" Target="../media/image1.png"/><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image" Target="../media/image2.png"/><Relationship Id="rId5" Type="http://schemas.openxmlformats.org/officeDocument/2006/relationships/slideLayout" Target="../slideLayouts/slideLayout22.xml"/><Relationship Id="rId10" Type="http://schemas.openxmlformats.org/officeDocument/2006/relationships/theme" Target="../theme/theme5.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9.xml"/><Relationship Id="rId7" Type="http://schemas.openxmlformats.org/officeDocument/2006/relationships/theme" Target="../theme/theme6.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5" Type="http://schemas.openxmlformats.org/officeDocument/2006/relationships/slideLayout" Target="../slideLayouts/slideLayout31.xml"/><Relationship Id="rId10" Type="http://schemas.openxmlformats.org/officeDocument/2006/relationships/image" Target="../media/image3.png"/><Relationship Id="rId4" Type="http://schemas.openxmlformats.org/officeDocument/2006/relationships/slideLayout" Target="../slideLayouts/slideLayout30.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riangle 6">
            <a:extLst>
              <a:ext uri="{FF2B5EF4-FFF2-40B4-BE49-F238E27FC236}">
                <a16:creationId xmlns:a16="http://schemas.microsoft.com/office/drawing/2014/main" id="{967EED7D-0A42-284A-90CD-DDAD43908548}"/>
              </a:ext>
            </a:extLst>
          </p:cNvPr>
          <p:cNvSpPr/>
          <p:nvPr userDrawn="1"/>
        </p:nvSpPr>
        <p:spPr>
          <a:xfrm rot="10800000">
            <a:off x="10017539" y="3"/>
            <a:ext cx="2174465" cy="3253339"/>
          </a:xfrm>
          <a:prstGeom prst="triangle">
            <a:avLst>
              <a:gd name="adj" fmla="val 0"/>
            </a:avLst>
          </a:prstGeom>
          <a:solidFill>
            <a:srgbClr val="1BA19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8" name="Triangle 7">
            <a:extLst>
              <a:ext uri="{FF2B5EF4-FFF2-40B4-BE49-F238E27FC236}">
                <a16:creationId xmlns:a16="http://schemas.microsoft.com/office/drawing/2014/main" id="{717404EF-67C0-9E46-835F-324532D9ACBD}"/>
              </a:ext>
            </a:extLst>
          </p:cNvPr>
          <p:cNvSpPr/>
          <p:nvPr userDrawn="1"/>
        </p:nvSpPr>
        <p:spPr>
          <a:xfrm rot="10800000" flipH="1">
            <a:off x="-1" y="3253341"/>
            <a:ext cx="2174465" cy="3604661"/>
          </a:xfrm>
          <a:prstGeom prst="triangle">
            <a:avLst>
              <a:gd name="adj" fmla="val 0"/>
            </a:avLst>
          </a:prstGeom>
          <a:solidFill>
            <a:srgbClr val="FFB71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9" name="Triangle 8">
            <a:extLst>
              <a:ext uri="{FF2B5EF4-FFF2-40B4-BE49-F238E27FC236}">
                <a16:creationId xmlns:a16="http://schemas.microsoft.com/office/drawing/2014/main" id="{868A3606-B3CB-3344-BF15-FA8233D5C32E}"/>
              </a:ext>
            </a:extLst>
          </p:cNvPr>
          <p:cNvSpPr/>
          <p:nvPr userDrawn="1"/>
        </p:nvSpPr>
        <p:spPr>
          <a:xfrm>
            <a:off x="3" y="3"/>
            <a:ext cx="2174465" cy="3253339"/>
          </a:xfrm>
          <a:prstGeom prst="triangle">
            <a:avLst>
              <a:gd name="adj" fmla="val 0"/>
            </a:avLst>
          </a:prstGeom>
          <a:solidFill>
            <a:srgbClr val="75B8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10" name="Triangle 9">
            <a:extLst>
              <a:ext uri="{FF2B5EF4-FFF2-40B4-BE49-F238E27FC236}">
                <a16:creationId xmlns:a16="http://schemas.microsoft.com/office/drawing/2014/main" id="{A5517B1A-3332-354F-9C9F-0411DD5CDA5C}"/>
              </a:ext>
            </a:extLst>
          </p:cNvPr>
          <p:cNvSpPr/>
          <p:nvPr userDrawn="1"/>
        </p:nvSpPr>
        <p:spPr>
          <a:xfrm rot="10800000" flipV="1">
            <a:off x="10017534" y="3253338"/>
            <a:ext cx="2174465" cy="3604662"/>
          </a:xfrm>
          <a:prstGeom prst="triangle">
            <a:avLst>
              <a:gd name="adj" fmla="val 0"/>
            </a:avLst>
          </a:prstGeom>
          <a:solidFill>
            <a:srgbClr val="30266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pic>
        <p:nvPicPr>
          <p:cNvPr id="13" name="Picture 12" descr="Logo&#10;&#10;Description automatically generated">
            <a:extLst>
              <a:ext uri="{FF2B5EF4-FFF2-40B4-BE49-F238E27FC236}">
                <a16:creationId xmlns:a16="http://schemas.microsoft.com/office/drawing/2014/main" id="{00A86A54-9033-F54A-8A22-E7A98785547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088945" y="2468639"/>
            <a:ext cx="5100543" cy="1569398"/>
          </a:xfrm>
          <a:prstGeom prst="rect">
            <a:avLst/>
          </a:prstGeom>
        </p:spPr>
      </p:pic>
    </p:spTree>
    <p:extLst>
      <p:ext uri="{BB962C8B-B14F-4D97-AF65-F5344CB8AC3E}">
        <p14:creationId xmlns:p14="http://schemas.microsoft.com/office/powerpoint/2010/main" val="3121463294"/>
      </p:ext>
    </p:extLst>
  </p:cSld>
  <p:clrMap bg1="lt1" tx1="dk1" bg2="lt2" tx2="dk2" accent1="accent1" accent2="accent2" accent3="accent3" accent4="accent4" accent5="accent5" accent6="accent6" hlink="hlink" folHlink="folHlink"/>
  <p:sldLayoutIdLst>
    <p:sldLayoutId id="2147483677" r:id="rId1"/>
  </p:sldLayoutIdLst>
  <p:txStyles>
    <p:titleStyle>
      <a:lvl1pPr algn="l" defTabSz="1125368" rtl="0" eaLnBrk="1" latinLnBrk="0" hangingPunct="1">
        <a:lnSpc>
          <a:spcPct val="90000"/>
        </a:lnSpc>
        <a:spcBef>
          <a:spcPct val="0"/>
        </a:spcBef>
        <a:buNone/>
        <a:defRPr sz="5416" kern="1200">
          <a:solidFill>
            <a:schemeClr val="tx1"/>
          </a:solidFill>
          <a:latin typeface="+mj-lt"/>
          <a:ea typeface="+mj-ea"/>
          <a:cs typeface="+mj-cs"/>
        </a:defRPr>
      </a:lvl1pPr>
    </p:titleStyle>
    <p:bodyStyle>
      <a:lvl1pPr marL="281341" indent="-281341" algn="l" defTabSz="1125368" rtl="0" eaLnBrk="1" latinLnBrk="0" hangingPunct="1">
        <a:lnSpc>
          <a:spcPct val="90000"/>
        </a:lnSpc>
        <a:spcBef>
          <a:spcPts val="1231"/>
        </a:spcBef>
        <a:buFont typeface="Arial" panose="020B0604020202020204" pitchFamily="34" charset="0"/>
        <a:buChar char="•"/>
        <a:defRPr sz="3446" kern="1200">
          <a:solidFill>
            <a:schemeClr val="tx1"/>
          </a:solidFill>
          <a:latin typeface="+mn-lt"/>
          <a:ea typeface="+mn-ea"/>
          <a:cs typeface="+mn-cs"/>
        </a:defRPr>
      </a:lvl1pPr>
      <a:lvl2pPr marL="844026" indent="-281341" algn="l" defTabSz="1125368" rtl="0" eaLnBrk="1" latinLnBrk="0" hangingPunct="1">
        <a:lnSpc>
          <a:spcPct val="90000"/>
        </a:lnSpc>
        <a:spcBef>
          <a:spcPts val="617"/>
        </a:spcBef>
        <a:buFont typeface="Arial" panose="020B0604020202020204" pitchFamily="34" charset="0"/>
        <a:buChar char="•"/>
        <a:defRPr sz="2954" kern="1200">
          <a:solidFill>
            <a:schemeClr val="tx1"/>
          </a:solidFill>
          <a:latin typeface="+mn-lt"/>
          <a:ea typeface="+mn-ea"/>
          <a:cs typeface="+mn-cs"/>
        </a:defRPr>
      </a:lvl2pPr>
      <a:lvl3pPr marL="1406711" indent="-281341" algn="l" defTabSz="1125368" rtl="0" eaLnBrk="1" latinLnBrk="0" hangingPunct="1">
        <a:lnSpc>
          <a:spcPct val="90000"/>
        </a:lnSpc>
        <a:spcBef>
          <a:spcPts val="617"/>
        </a:spcBef>
        <a:buFont typeface="Arial" panose="020B0604020202020204" pitchFamily="34" charset="0"/>
        <a:buChar char="•"/>
        <a:defRPr sz="2462" kern="1200">
          <a:solidFill>
            <a:schemeClr val="tx1"/>
          </a:solidFill>
          <a:latin typeface="+mn-lt"/>
          <a:ea typeface="+mn-ea"/>
          <a:cs typeface="+mn-cs"/>
        </a:defRPr>
      </a:lvl3pPr>
      <a:lvl4pPr marL="1969394" indent="-281341" algn="l" defTabSz="1125368" rtl="0" eaLnBrk="1" latinLnBrk="0" hangingPunct="1">
        <a:lnSpc>
          <a:spcPct val="90000"/>
        </a:lnSpc>
        <a:spcBef>
          <a:spcPts val="617"/>
        </a:spcBef>
        <a:buFont typeface="Arial" panose="020B0604020202020204" pitchFamily="34" charset="0"/>
        <a:buChar char="•"/>
        <a:defRPr sz="2215" kern="1200">
          <a:solidFill>
            <a:schemeClr val="tx1"/>
          </a:solidFill>
          <a:latin typeface="+mn-lt"/>
          <a:ea typeface="+mn-ea"/>
          <a:cs typeface="+mn-cs"/>
        </a:defRPr>
      </a:lvl4pPr>
      <a:lvl5pPr marL="2532078" indent="-281341" algn="l" defTabSz="1125368" rtl="0" eaLnBrk="1" latinLnBrk="0" hangingPunct="1">
        <a:lnSpc>
          <a:spcPct val="90000"/>
        </a:lnSpc>
        <a:spcBef>
          <a:spcPts val="617"/>
        </a:spcBef>
        <a:buFont typeface="Arial" panose="020B0604020202020204" pitchFamily="34" charset="0"/>
        <a:buChar char="•"/>
        <a:defRPr sz="2215" kern="1200">
          <a:solidFill>
            <a:schemeClr val="tx1"/>
          </a:solidFill>
          <a:latin typeface="+mn-lt"/>
          <a:ea typeface="+mn-ea"/>
          <a:cs typeface="+mn-cs"/>
        </a:defRPr>
      </a:lvl5pPr>
      <a:lvl6pPr marL="3094763" indent="-281341" algn="l" defTabSz="1125368" rtl="0" eaLnBrk="1" latinLnBrk="0" hangingPunct="1">
        <a:lnSpc>
          <a:spcPct val="90000"/>
        </a:lnSpc>
        <a:spcBef>
          <a:spcPts val="617"/>
        </a:spcBef>
        <a:buFont typeface="Arial" panose="020B0604020202020204" pitchFamily="34" charset="0"/>
        <a:buChar char="•"/>
        <a:defRPr sz="2215" kern="1200">
          <a:solidFill>
            <a:schemeClr val="tx1"/>
          </a:solidFill>
          <a:latin typeface="+mn-lt"/>
          <a:ea typeface="+mn-ea"/>
          <a:cs typeface="+mn-cs"/>
        </a:defRPr>
      </a:lvl6pPr>
      <a:lvl7pPr marL="3657448" indent="-281341" algn="l" defTabSz="1125368" rtl="0" eaLnBrk="1" latinLnBrk="0" hangingPunct="1">
        <a:lnSpc>
          <a:spcPct val="90000"/>
        </a:lnSpc>
        <a:spcBef>
          <a:spcPts val="617"/>
        </a:spcBef>
        <a:buFont typeface="Arial" panose="020B0604020202020204" pitchFamily="34" charset="0"/>
        <a:buChar char="•"/>
        <a:defRPr sz="2215" kern="1200">
          <a:solidFill>
            <a:schemeClr val="tx1"/>
          </a:solidFill>
          <a:latin typeface="+mn-lt"/>
          <a:ea typeface="+mn-ea"/>
          <a:cs typeface="+mn-cs"/>
        </a:defRPr>
      </a:lvl7pPr>
      <a:lvl8pPr marL="4220131" indent="-281341" algn="l" defTabSz="1125368" rtl="0" eaLnBrk="1" latinLnBrk="0" hangingPunct="1">
        <a:lnSpc>
          <a:spcPct val="90000"/>
        </a:lnSpc>
        <a:spcBef>
          <a:spcPts val="617"/>
        </a:spcBef>
        <a:buFont typeface="Arial" panose="020B0604020202020204" pitchFamily="34" charset="0"/>
        <a:buChar char="•"/>
        <a:defRPr sz="2215" kern="1200">
          <a:solidFill>
            <a:schemeClr val="tx1"/>
          </a:solidFill>
          <a:latin typeface="+mn-lt"/>
          <a:ea typeface="+mn-ea"/>
          <a:cs typeface="+mn-cs"/>
        </a:defRPr>
      </a:lvl8pPr>
      <a:lvl9pPr marL="4782814" indent="-281341" algn="l" defTabSz="1125368" rtl="0" eaLnBrk="1" latinLnBrk="0" hangingPunct="1">
        <a:lnSpc>
          <a:spcPct val="90000"/>
        </a:lnSpc>
        <a:spcBef>
          <a:spcPts val="617"/>
        </a:spcBef>
        <a:buFont typeface="Arial" panose="020B0604020202020204" pitchFamily="34" charset="0"/>
        <a:buChar char="•"/>
        <a:defRPr sz="2215" kern="1200">
          <a:solidFill>
            <a:schemeClr val="tx1"/>
          </a:solidFill>
          <a:latin typeface="+mn-lt"/>
          <a:ea typeface="+mn-ea"/>
          <a:cs typeface="+mn-cs"/>
        </a:defRPr>
      </a:lvl9pPr>
    </p:bodyStyle>
    <p:otherStyle>
      <a:defPPr>
        <a:defRPr lang="en-US"/>
      </a:defPPr>
      <a:lvl1pPr marL="0" algn="l" defTabSz="1125368" rtl="0" eaLnBrk="1" latinLnBrk="0" hangingPunct="1">
        <a:defRPr sz="2215" kern="1200">
          <a:solidFill>
            <a:schemeClr val="tx1"/>
          </a:solidFill>
          <a:latin typeface="+mn-lt"/>
          <a:ea typeface="+mn-ea"/>
          <a:cs typeface="+mn-cs"/>
        </a:defRPr>
      </a:lvl1pPr>
      <a:lvl2pPr marL="562684" algn="l" defTabSz="1125368" rtl="0" eaLnBrk="1" latinLnBrk="0" hangingPunct="1">
        <a:defRPr sz="2215" kern="1200">
          <a:solidFill>
            <a:schemeClr val="tx1"/>
          </a:solidFill>
          <a:latin typeface="+mn-lt"/>
          <a:ea typeface="+mn-ea"/>
          <a:cs typeface="+mn-cs"/>
        </a:defRPr>
      </a:lvl2pPr>
      <a:lvl3pPr marL="1125368" algn="l" defTabSz="1125368" rtl="0" eaLnBrk="1" latinLnBrk="0" hangingPunct="1">
        <a:defRPr sz="2215" kern="1200">
          <a:solidFill>
            <a:schemeClr val="tx1"/>
          </a:solidFill>
          <a:latin typeface="+mn-lt"/>
          <a:ea typeface="+mn-ea"/>
          <a:cs typeface="+mn-cs"/>
        </a:defRPr>
      </a:lvl3pPr>
      <a:lvl4pPr marL="1688052" algn="l" defTabSz="1125368" rtl="0" eaLnBrk="1" latinLnBrk="0" hangingPunct="1">
        <a:defRPr sz="2215" kern="1200">
          <a:solidFill>
            <a:schemeClr val="tx1"/>
          </a:solidFill>
          <a:latin typeface="+mn-lt"/>
          <a:ea typeface="+mn-ea"/>
          <a:cs typeface="+mn-cs"/>
        </a:defRPr>
      </a:lvl4pPr>
      <a:lvl5pPr marL="2250737" algn="l" defTabSz="1125368" rtl="0" eaLnBrk="1" latinLnBrk="0" hangingPunct="1">
        <a:defRPr sz="2215" kern="1200">
          <a:solidFill>
            <a:schemeClr val="tx1"/>
          </a:solidFill>
          <a:latin typeface="+mn-lt"/>
          <a:ea typeface="+mn-ea"/>
          <a:cs typeface="+mn-cs"/>
        </a:defRPr>
      </a:lvl5pPr>
      <a:lvl6pPr marL="2813420" algn="l" defTabSz="1125368" rtl="0" eaLnBrk="1" latinLnBrk="0" hangingPunct="1">
        <a:defRPr sz="2215" kern="1200">
          <a:solidFill>
            <a:schemeClr val="tx1"/>
          </a:solidFill>
          <a:latin typeface="+mn-lt"/>
          <a:ea typeface="+mn-ea"/>
          <a:cs typeface="+mn-cs"/>
        </a:defRPr>
      </a:lvl6pPr>
      <a:lvl7pPr marL="3376105" algn="l" defTabSz="1125368" rtl="0" eaLnBrk="1" latinLnBrk="0" hangingPunct="1">
        <a:defRPr sz="2215" kern="1200">
          <a:solidFill>
            <a:schemeClr val="tx1"/>
          </a:solidFill>
          <a:latin typeface="+mn-lt"/>
          <a:ea typeface="+mn-ea"/>
          <a:cs typeface="+mn-cs"/>
        </a:defRPr>
      </a:lvl7pPr>
      <a:lvl8pPr marL="3938789" algn="l" defTabSz="1125368" rtl="0" eaLnBrk="1" latinLnBrk="0" hangingPunct="1">
        <a:defRPr sz="2215" kern="1200">
          <a:solidFill>
            <a:schemeClr val="tx1"/>
          </a:solidFill>
          <a:latin typeface="+mn-lt"/>
          <a:ea typeface="+mn-ea"/>
          <a:cs typeface="+mn-cs"/>
        </a:defRPr>
      </a:lvl8pPr>
      <a:lvl9pPr marL="4501473" algn="l" defTabSz="1125368" rtl="0" eaLnBrk="1" latinLnBrk="0" hangingPunct="1">
        <a:defRPr sz="221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4" name="Picture 13" descr="Text&#10;&#10;Description automatically generated">
            <a:extLst>
              <a:ext uri="{FF2B5EF4-FFF2-40B4-BE49-F238E27FC236}">
                <a16:creationId xmlns:a16="http://schemas.microsoft.com/office/drawing/2014/main" id="{C71934CC-AEA7-7A40-A17D-3DC31779FE9C}"/>
              </a:ext>
            </a:extLst>
          </p:cNvPr>
          <p:cNvPicPr>
            <a:picLocks noChangeAspect="1"/>
          </p:cNvPicPr>
          <p:nvPr userDrawn="1"/>
        </p:nvPicPr>
        <p:blipFill>
          <a:blip r:embed="rId3"/>
          <a:stretch>
            <a:fillRect/>
          </a:stretch>
        </p:blipFill>
        <p:spPr>
          <a:xfrm>
            <a:off x="10147072" y="416549"/>
            <a:ext cx="1536046" cy="768024"/>
          </a:xfrm>
          <a:prstGeom prst="rect">
            <a:avLst/>
          </a:prstGeom>
        </p:spPr>
      </p:pic>
      <p:sp>
        <p:nvSpPr>
          <p:cNvPr id="7" name="Triangle 6">
            <a:extLst>
              <a:ext uri="{FF2B5EF4-FFF2-40B4-BE49-F238E27FC236}">
                <a16:creationId xmlns:a16="http://schemas.microsoft.com/office/drawing/2014/main" id="{CC953FEA-2202-7841-A9EA-B3B4791F306F}"/>
              </a:ext>
            </a:extLst>
          </p:cNvPr>
          <p:cNvSpPr/>
          <p:nvPr userDrawn="1"/>
        </p:nvSpPr>
        <p:spPr>
          <a:xfrm rot="10800000" flipH="1">
            <a:off x="-1" y="3253341"/>
            <a:ext cx="2174465" cy="3604661"/>
          </a:xfrm>
          <a:prstGeom prst="triangle">
            <a:avLst>
              <a:gd name="adj" fmla="val 0"/>
            </a:avLst>
          </a:prstGeom>
          <a:solidFill>
            <a:srgbClr val="FFB71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sp>
        <p:nvSpPr>
          <p:cNvPr id="8" name="Triangle 7">
            <a:extLst>
              <a:ext uri="{FF2B5EF4-FFF2-40B4-BE49-F238E27FC236}">
                <a16:creationId xmlns:a16="http://schemas.microsoft.com/office/drawing/2014/main" id="{49F79D76-A687-EF41-893E-BBCA92930F2F}"/>
              </a:ext>
            </a:extLst>
          </p:cNvPr>
          <p:cNvSpPr/>
          <p:nvPr userDrawn="1"/>
        </p:nvSpPr>
        <p:spPr>
          <a:xfrm>
            <a:off x="0" y="2"/>
            <a:ext cx="2174465" cy="3253339"/>
          </a:xfrm>
          <a:prstGeom prst="triangle">
            <a:avLst>
              <a:gd name="adj" fmla="val 0"/>
            </a:avLst>
          </a:prstGeom>
          <a:solidFill>
            <a:srgbClr val="75B8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15"/>
          </a:p>
        </p:txBody>
      </p:sp>
      <p:pic>
        <p:nvPicPr>
          <p:cNvPr id="13" name="Picture 12">
            <a:extLst>
              <a:ext uri="{FF2B5EF4-FFF2-40B4-BE49-F238E27FC236}">
                <a16:creationId xmlns:a16="http://schemas.microsoft.com/office/drawing/2014/main" id="{0B31DFD0-B875-7E4D-A5D1-DC9A3642DA04}"/>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r="3721"/>
          <a:stretch/>
        </p:blipFill>
        <p:spPr>
          <a:xfrm>
            <a:off x="407802" y="6273943"/>
            <a:ext cx="5805522" cy="310953"/>
          </a:xfrm>
          <a:prstGeom prst="rect">
            <a:avLst/>
          </a:prstGeom>
        </p:spPr>
      </p:pic>
    </p:spTree>
    <p:extLst>
      <p:ext uri="{BB962C8B-B14F-4D97-AF65-F5344CB8AC3E}">
        <p14:creationId xmlns:p14="http://schemas.microsoft.com/office/powerpoint/2010/main" val="344421058"/>
      </p:ext>
    </p:extLst>
  </p:cSld>
  <p:clrMap bg1="lt1" tx1="dk1" bg2="lt2" tx2="dk2" accent1="accent1" accent2="accent2" accent3="accent3" accent4="accent4" accent5="accent5" accent6="accent6" hlink="hlink" folHlink="folHlink"/>
  <p:sldLayoutIdLst>
    <p:sldLayoutId id="2147483679" r:id="rId1"/>
  </p:sldLayoutIdLst>
  <p:txStyles>
    <p:titleStyle>
      <a:lvl1pPr algn="l" defTabSz="584358" rtl="0" eaLnBrk="1" latinLnBrk="0" hangingPunct="1">
        <a:lnSpc>
          <a:spcPct val="90000"/>
        </a:lnSpc>
        <a:spcBef>
          <a:spcPct val="0"/>
        </a:spcBef>
        <a:buNone/>
        <a:defRPr sz="2812" kern="1200">
          <a:solidFill>
            <a:schemeClr val="tx1"/>
          </a:solidFill>
          <a:latin typeface="+mj-lt"/>
          <a:ea typeface="+mj-ea"/>
          <a:cs typeface="+mj-cs"/>
        </a:defRPr>
      </a:lvl1pPr>
    </p:titleStyle>
    <p:bodyStyle>
      <a:lvl1pPr marL="146090" indent="-146090" algn="l" defTabSz="584358" rtl="0" eaLnBrk="1" latinLnBrk="0" hangingPunct="1">
        <a:lnSpc>
          <a:spcPct val="90000"/>
        </a:lnSpc>
        <a:spcBef>
          <a:spcPts val="639"/>
        </a:spcBef>
        <a:buFont typeface="Arial" panose="020B0604020202020204" pitchFamily="34" charset="0"/>
        <a:buChar char="•"/>
        <a:defRPr sz="1790" kern="1200">
          <a:solidFill>
            <a:schemeClr val="tx1"/>
          </a:solidFill>
          <a:latin typeface="+mn-lt"/>
          <a:ea typeface="+mn-ea"/>
          <a:cs typeface="+mn-cs"/>
        </a:defRPr>
      </a:lvl1pPr>
      <a:lvl2pPr marL="438269" indent="-146090" algn="l" defTabSz="584358" rtl="0" eaLnBrk="1" latinLnBrk="0" hangingPunct="1">
        <a:lnSpc>
          <a:spcPct val="90000"/>
        </a:lnSpc>
        <a:spcBef>
          <a:spcPts val="320"/>
        </a:spcBef>
        <a:buFont typeface="Arial" panose="020B0604020202020204" pitchFamily="34" charset="0"/>
        <a:buChar char="•"/>
        <a:defRPr sz="1534" kern="1200">
          <a:solidFill>
            <a:schemeClr val="tx1"/>
          </a:solidFill>
          <a:latin typeface="+mn-lt"/>
          <a:ea typeface="+mn-ea"/>
          <a:cs typeface="+mn-cs"/>
        </a:defRPr>
      </a:lvl2pPr>
      <a:lvl3pPr marL="730448" indent="-146090" algn="l" defTabSz="584358" rtl="0" eaLnBrk="1" latinLnBrk="0" hangingPunct="1">
        <a:lnSpc>
          <a:spcPct val="90000"/>
        </a:lnSpc>
        <a:spcBef>
          <a:spcPts val="320"/>
        </a:spcBef>
        <a:buFont typeface="Arial" panose="020B0604020202020204" pitchFamily="34" charset="0"/>
        <a:buChar char="•"/>
        <a:defRPr sz="1278" kern="1200">
          <a:solidFill>
            <a:schemeClr val="tx1"/>
          </a:solidFill>
          <a:latin typeface="+mn-lt"/>
          <a:ea typeface="+mn-ea"/>
          <a:cs typeface="+mn-cs"/>
        </a:defRPr>
      </a:lvl3pPr>
      <a:lvl4pPr marL="1022627"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4pPr>
      <a:lvl5pPr marL="1314807"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5pPr>
      <a:lvl6pPr marL="1606985"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6pPr>
      <a:lvl7pPr marL="1899165"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7pPr>
      <a:lvl8pPr marL="2191345"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8pPr>
      <a:lvl9pPr marL="2483523"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9pPr>
    </p:bodyStyle>
    <p:otherStyle>
      <a:defPPr>
        <a:defRPr lang="en-US"/>
      </a:defPPr>
      <a:lvl1pPr marL="0" algn="l" defTabSz="584358" rtl="0" eaLnBrk="1" latinLnBrk="0" hangingPunct="1">
        <a:defRPr sz="1151" kern="1200">
          <a:solidFill>
            <a:schemeClr val="tx1"/>
          </a:solidFill>
          <a:latin typeface="+mn-lt"/>
          <a:ea typeface="+mn-ea"/>
          <a:cs typeface="+mn-cs"/>
        </a:defRPr>
      </a:lvl1pPr>
      <a:lvl2pPr marL="292180" algn="l" defTabSz="584358" rtl="0" eaLnBrk="1" latinLnBrk="0" hangingPunct="1">
        <a:defRPr sz="1151" kern="1200">
          <a:solidFill>
            <a:schemeClr val="tx1"/>
          </a:solidFill>
          <a:latin typeface="+mn-lt"/>
          <a:ea typeface="+mn-ea"/>
          <a:cs typeface="+mn-cs"/>
        </a:defRPr>
      </a:lvl2pPr>
      <a:lvl3pPr marL="584358" algn="l" defTabSz="584358" rtl="0" eaLnBrk="1" latinLnBrk="0" hangingPunct="1">
        <a:defRPr sz="1151" kern="1200">
          <a:solidFill>
            <a:schemeClr val="tx1"/>
          </a:solidFill>
          <a:latin typeface="+mn-lt"/>
          <a:ea typeface="+mn-ea"/>
          <a:cs typeface="+mn-cs"/>
        </a:defRPr>
      </a:lvl3pPr>
      <a:lvl4pPr marL="876538" algn="l" defTabSz="584358" rtl="0" eaLnBrk="1" latinLnBrk="0" hangingPunct="1">
        <a:defRPr sz="1151" kern="1200">
          <a:solidFill>
            <a:schemeClr val="tx1"/>
          </a:solidFill>
          <a:latin typeface="+mn-lt"/>
          <a:ea typeface="+mn-ea"/>
          <a:cs typeface="+mn-cs"/>
        </a:defRPr>
      </a:lvl4pPr>
      <a:lvl5pPr marL="1168717" algn="l" defTabSz="584358" rtl="0" eaLnBrk="1" latinLnBrk="0" hangingPunct="1">
        <a:defRPr sz="1151" kern="1200">
          <a:solidFill>
            <a:schemeClr val="tx1"/>
          </a:solidFill>
          <a:latin typeface="+mn-lt"/>
          <a:ea typeface="+mn-ea"/>
          <a:cs typeface="+mn-cs"/>
        </a:defRPr>
      </a:lvl5pPr>
      <a:lvl6pPr marL="1460896" algn="l" defTabSz="584358" rtl="0" eaLnBrk="1" latinLnBrk="0" hangingPunct="1">
        <a:defRPr sz="1151" kern="1200">
          <a:solidFill>
            <a:schemeClr val="tx1"/>
          </a:solidFill>
          <a:latin typeface="+mn-lt"/>
          <a:ea typeface="+mn-ea"/>
          <a:cs typeface="+mn-cs"/>
        </a:defRPr>
      </a:lvl6pPr>
      <a:lvl7pPr marL="1753075" algn="l" defTabSz="584358" rtl="0" eaLnBrk="1" latinLnBrk="0" hangingPunct="1">
        <a:defRPr sz="1151" kern="1200">
          <a:solidFill>
            <a:schemeClr val="tx1"/>
          </a:solidFill>
          <a:latin typeface="+mn-lt"/>
          <a:ea typeface="+mn-ea"/>
          <a:cs typeface="+mn-cs"/>
        </a:defRPr>
      </a:lvl7pPr>
      <a:lvl8pPr marL="2045255" algn="l" defTabSz="584358" rtl="0" eaLnBrk="1" latinLnBrk="0" hangingPunct="1">
        <a:defRPr sz="1151" kern="1200">
          <a:solidFill>
            <a:schemeClr val="tx1"/>
          </a:solidFill>
          <a:latin typeface="+mn-lt"/>
          <a:ea typeface="+mn-ea"/>
          <a:cs typeface="+mn-cs"/>
        </a:defRPr>
      </a:lvl8pPr>
      <a:lvl9pPr marL="2337433" algn="l" defTabSz="584358" rtl="0" eaLnBrk="1" latinLnBrk="0" hangingPunct="1">
        <a:defRPr sz="1151"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7" name="Picture 16" descr="Text&#10;&#10;Description automatically generated">
            <a:extLst>
              <a:ext uri="{FF2B5EF4-FFF2-40B4-BE49-F238E27FC236}">
                <a16:creationId xmlns:a16="http://schemas.microsoft.com/office/drawing/2014/main" id="{7D5907AE-9608-EB4D-AE09-CB6DC35AEFB2}"/>
              </a:ext>
            </a:extLst>
          </p:cNvPr>
          <p:cNvPicPr>
            <a:picLocks noChangeAspect="1"/>
          </p:cNvPicPr>
          <p:nvPr userDrawn="1"/>
        </p:nvPicPr>
        <p:blipFill>
          <a:blip r:embed="rId11"/>
          <a:stretch>
            <a:fillRect/>
          </a:stretch>
        </p:blipFill>
        <p:spPr>
          <a:xfrm>
            <a:off x="10232733" y="317848"/>
            <a:ext cx="1441488" cy="720745"/>
          </a:xfrm>
          <a:prstGeom prst="rect">
            <a:avLst/>
          </a:prstGeom>
        </p:spPr>
      </p:pic>
      <p:sp>
        <p:nvSpPr>
          <p:cNvPr id="2" name="Title Placeholder 1"/>
          <p:cNvSpPr>
            <a:spLocks noGrp="1"/>
          </p:cNvSpPr>
          <p:nvPr>
            <p:ph type="title"/>
          </p:nvPr>
        </p:nvSpPr>
        <p:spPr>
          <a:xfrm>
            <a:off x="838203" y="365128"/>
            <a:ext cx="8128000" cy="673465"/>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838202" y="1403719"/>
            <a:ext cx="10515600" cy="445380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18" name="Picture 17" descr="Logo&#10;&#10;Description automatically generated">
            <a:extLst>
              <a:ext uri="{FF2B5EF4-FFF2-40B4-BE49-F238E27FC236}">
                <a16:creationId xmlns:a16="http://schemas.microsoft.com/office/drawing/2014/main" id="{05024960-C091-7A4A-B198-404FA96F6B4C}"/>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9715115" y="6138242"/>
            <a:ext cx="1979370" cy="609037"/>
          </a:xfrm>
          <a:prstGeom prst="rect">
            <a:avLst/>
          </a:prstGeom>
        </p:spPr>
      </p:pic>
      <p:pic>
        <p:nvPicPr>
          <p:cNvPr id="19" name="Picture 18">
            <a:extLst>
              <a:ext uri="{FF2B5EF4-FFF2-40B4-BE49-F238E27FC236}">
                <a16:creationId xmlns:a16="http://schemas.microsoft.com/office/drawing/2014/main" id="{39A7FBD7-C786-1A47-BA33-5455AA8A00C0}"/>
              </a:ext>
            </a:extLst>
          </p:cNvPr>
          <p:cNvPicPr>
            <a:picLocks noChangeAspect="1"/>
          </p:cNvPicPr>
          <p:nvPr userDrawn="1"/>
        </p:nvPicPr>
        <p:blipFill rotWithShape="1">
          <a:blip r:embed="rId13">
            <a:extLst>
              <a:ext uri="{28A0092B-C50C-407E-A947-70E740481C1C}">
                <a14:useLocalDpi xmlns:a14="http://schemas.microsoft.com/office/drawing/2010/main" val="0"/>
              </a:ext>
            </a:extLst>
          </a:blip>
          <a:srcRect r="3721"/>
          <a:stretch/>
        </p:blipFill>
        <p:spPr>
          <a:xfrm>
            <a:off x="407802" y="6273943"/>
            <a:ext cx="5805522" cy="310953"/>
          </a:xfrm>
          <a:prstGeom prst="rect">
            <a:avLst/>
          </a:prstGeom>
        </p:spPr>
      </p:pic>
    </p:spTree>
    <p:extLst>
      <p:ext uri="{BB962C8B-B14F-4D97-AF65-F5344CB8AC3E}">
        <p14:creationId xmlns:p14="http://schemas.microsoft.com/office/powerpoint/2010/main" val="3756906191"/>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794" r:id="rId9"/>
  </p:sldLayoutIdLst>
  <p:txStyles>
    <p:titleStyle>
      <a:lvl1pPr algn="l" defTabSz="584358" rtl="0" eaLnBrk="1" latinLnBrk="0" hangingPunct="1">
        <a:lnSpc>
          <a:spcPct val="90000"/>
        </a:lnSpc>
        <a:spcBef>
          <a:spcPct val="0"/>
        </a:spcBef>
        <a:buNone/>
        <a:defRPr sz="3600" b="1" kern="1200">
          <a:solidFill>
            <a:schemeClr val="bg2"/>
          </a:solidFill>
          <a:latin typeface="+mj-lt"/>
          <a:ea typeface="+mj-ea"/>
          <a:cs typeface="+mj-cs"/>
        </a:defRPr>
      </a:lvl1pPr>
    </p:titleStyle>
    <p:bodyStyle>
      <a:lvl1pPr marL="146090" indent="-146090" algn="l" defTabSz="584358" rtl="0" eaLnBrk="1" latinLnBrk="0" hangingPunct="1">
        <a:lnSpc>
          <a:spcPct val="90000"/>
        </a:lnSpc>
        <a:spcBef>
          <a:spcPts val="639"/>
        </a:spcBef>
        <a:buFont typeface="Arial" panose="020B0604020202020204" pitchFamily="34" charset="0"/>
        <a:buChar char="•"/>
        <a:defRPr sz="1790" kern="1200">
          <a:solidFill>
            <a:schemeClr val="tx1"/>
          </a:solidFill>
          <a:latin typeface="+mn-lt"/>
          <a:ea typeface="+mn-ea"/>
          <a:cs typeface="+mn-cs"/>
        </a:defRPr>
      </a:lvl1pPr>
      <a:lvl2pPr marL="438269" indent="-146090" algn="l" defTabSz="584358" rtl="0" eaLnBrk="1" latinLnBrk="0" hangingPunct="1">
        <a:lnSpc>
          <a:spcPct val="90000"/>
        </a:lnSpc>
        <a:spcBef>
          <a:spcPts val="320"/>
        </a:spcBef>
        <a:buFont typeface="Arial" panose="020B0604020202020204" pitchFamily="34" charset="0"/>
        <a:buChar char="•"/>
        <a:defRPr sz="1534" kern="1200">
          <a:solidFill>
            <a:schemeClr val="tx1"/>
          </a:solidFill>
          <a:latin typeface="+mn-lt"/>
          <a:ea typeface="+mn-ea"/>
          <a:cs typeface="+mn-cs"/>
        </a:defRPr>
      </a:lvl2pPr>
      <a:lvl3pPr marL="730448" indent="-146090" algn="l" defTabSz="584358" rtl="0" eaLnBrk="1" latinLnBrk="0" hangingPunct="1">
        <a:lnSpc>
          <a:spcPct val="90000"/>
        </a:lnSpc>
        <a:spcBef>
          <a:spcPts val="320"/>
        </a:spcBef>
        <a:buFont typeface="Arial" panose="020B0604020202020204" pitchFamily="34" charset="0"/>
        <a:buChar char="•"/>
        <a:defRPr sz="1278" kern="1200">
          <a:solidFill>
            <a:schemeClr val="tx1"/>
          </a:solidFill>
          <a:latin typeface="+mn-lt"/>
          <a:ea typeface="+mn-ea"/>
          <a:cs typeface="+mn-cs"/>
        </a:defRPr>
      </a:lvl3pPr>
      <a:lvl4pPr marL="1022627"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4pPr>
      <a:lvl5pPr marL="1314807"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5pPr>
      <a:lvl6pPr marL="1606985"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6pPr>
      <a:lvl7pPr marL="1899165"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7pPr>
      <a:lvl8pPr marL="2191345"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8pPr>
      <a:lvl9pPr marL="2483523"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9pPr>
    </p:bodyStyle>
    <p:otherStyle>
      <a:defPPr>
        <a:defRPr lang="en-US"/>
      </a:defPPr>
      <a:lvl1pPr marL="0" algn="l" defTabSz="584358" rtl="0" eaLnBrk="1" latinLnBrk="0" hangingPunct="1">
        <a:defRPr sz="1151" kern="1200">
          <a:solidFill>
            <a:schemeClr val="tx1"/>
          </a:solidFill>
          <a:latin typeface="+mn-lt"/>
          <a:ea typeface="+mn-ea"/>
          <a:cs typeface="+mn-cs"/>
        </a:defRPr>
      </a:lvl1pPr>
      <a:lvl2pPr marL="292180" algn="l" defTabSz="584358" rtl="0" eaLnBrk="1" latinLnBrk="0" hangingPunct="1">
        <a:defRPr sz="1151" kern="1200">
          <a:solidFill>
            <a:schemeClr val="tx1"/>
          </a:solidFill>
          <a:latin typeface="+mn-lt"/>
          <a:ea typeface="+mn-ea"/>
          <a:cs typeface="+mn-cs"/>
        </a:defRPr>
      </a:lvl2pPr>
      <a:lvl3pPr marL="584358" algn="l" defTabSz="584358" rtl="0" eaLnBrk="1" latinLnBrk="0" hangingPunct="1">
        <a:defRPr sz="1151" kern="1200">
          <a:solidFill>
            <a:schemeClr val="tx1"/>
          </a:solidFill>
          <a:latin typeface="+mn-lt"/>
          <a:ea typeface="+mn-ea"/>
          <a:cs typeface="+mn-cs"/>
        </a:defRPr>
      </a:lvl3pPr>
      <a:lvl4pPr marL="876538" algn="l" defTabSz="584358" rtl="0" eaLnBrk="1" latinLnBrk="0" hangingPunct="1">
        <a:defRPr sz="1151" kern="1200">
          <a:solidFill>
            <a:schemeClr val="tx1"/>
          </a:solidFill>
          <a:latin typeface="+mn-lt"/>
          <a:ea typeface="+mn-ea"/>
          <a:cs typeface="+mn-cs"/>
        </a:defRPr>
      </a:lvl4pPr>
      <a:lvl5pPr marL="1168717" algn="l" defTabSz="584358" rtl="0" eaLnBrk="1" latinLnBrk="0" hangingPunct="1">
        <a:defRPr sz="1151" kern="1200">
          <a:solidFill>
            <a:schemeClr val="tx1"/>
          </a:solidFill>
          <a:latin typeface="+mn-lt"/>
          <a:ea typeface="+mn-ea"/>
          <a:cs typeface="+mn-cs"/>
        </a:defRPr>
      </a:lvl5pPr>
      <a:lvl6pPr marL="1460896" algn="l" defTabSz="584358" rtl="0" eaLnBrk="1" latinLnBrk="0" hangingPunct="1">
        <a:defRPr sz="1151" kern="1200">
          <a:solidFill>
            <a:schemeClr val="tx1"/>
          </a:solidFill>
          <a:latin typeface="+mn-lt"/>
          <a:ea typeface="+mn-ea"/>
          <a:cs typeface="+mn-cs"/>
        </a:defRPr>
      </a:lvl6pPr>
      <a:lvl7pPr marL="1753075" algn="l" defTabSz="584358" rtl="0" eaLnBrk="1" latinLnBrk="0" hangingPunct="1">
        <a:defRPr sz="1151" kern="1200">
          <a:solidFill>
            <a:schemeClr val="tx1"/>
          </a:solidFill>
          <a:latin typeface="+mn-lt"/>
          <a:ea typeface="+mn-ea"/>
          <a:cs typeface="+mn-cs"/>
        </a:defRPr>
      </a:lvl7pPr>
      <a:lvl8pPr marL="2045255" algn="l" defTabSz="584358" rtl="0" eaLnBrk="1" latinLnBrk="0" hangingPunct="1">
        <a:defRPr sz="1151" kern="1200">
          <a:solidFill>
            <a:schemeClr val="tx1"/>
          </a:solidFill>
          <a:latin typeface="+mn-lt"/>
          <a:ea typeface="+mn-ea"/>
          <a:cs typeface="+mn-cs"/>
        </a:defRPr>
      </a:lvl8pPr>
      <a:lvl9pPr marL="2337433" algn="l" defTabSz="584358" rtl="0" eaLnBrk="1" latinLnBrk="0" hangingPunct="1">
        <a:defRPr sz="1151"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7" name="Picture 16" descr="Text&#10;&#10;Description automatically generated">
            <a:extLst>
              <a:ext uri="{FF2B5EF4-FFF2-40B4-BE49-F238E27FC236}">
                <a16:creationId xmlns:a16="http://schemas.microsoft.com/office/drawing/2014/main" id="{7D5907AE-9608-EB4D-AE09-CB6DC35AEFB2}"/>
              </a:ext>
            </a:extLst>
          </p:cNvPr>
          <p:cNvPicPr>
            <a:picLocks noChangeAspect="1"/>
          </p:cNvPicPr>
          <p:nvPr userDrawn="1"/>
        </p:nvPicPr>
        <p:blipFill>
          <a:blip r:embed="rId8"/>
          <a:stretch>
            <a:fillRect/>
          </a:stretch>
        </p:blipFill>
        <p:spPr>
          <a:xfrm>
            <a:off x="10232733" y="317848"/>
            <a:ext cx="1441488" cy="720745"/>
          </a:xfrm>
          <a:prstGeom prst="rect">
            <a:avLst/>
          </a:prstGeom>
        </p:spPr>
      </p:pic>
      <p:sp>
        <p:nvSpPr>
          <p:cNvPr id="2" name="Title Placeholder 1"/>
          <p:cNvSpPr>
            <a:spLocks noGrp="1"/>
          </p:cNvSpPr>
          <p:nvPr>
            <p:ph type="title"/>
          </p:nvPr>
        </p:nvSpPr>
        <p:spPr>
          <a:xfrm>
            <a:off x="838203" y="365128"/>
            <a:ext cx="8128000" cy="673465"/>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838202" y="1403719"/>
            <a:ext cx="10515600" cy="445380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18" name="Picture 17" descr="Logo&#10;&#10;Description automatically generated">
            <a:extLst>
              <a:ext uri="{FF2B5EF4-FFF2-40B4-BE49-F238E27FC236}">
                <a16:creationId xmlns:a16="http://schemas.microsoft.com/office/drawing/2014/main" id="{05024960-C091-7A4A-B198-404FA96F6B4C}"/>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9715115" y="6138242"/>
            <a:ext cx="1979370" cy="609037"/>
          </a:xfrm>
          <a:prstGeom prst="rect">
            <a:avLst/>
          </a:prstGeom>
        </p:spPr>
      </p:pic>
    </p:spTree>
    <p:extLst>
      <p:ext uri="{BB962C8B-B14F-4D97-AF65-F5344CB8AC3E}">
        <p14:creationId xmlns:p14="http://schemas.microsoft.com/office/powerpoint/2010/main" val="463071936"/>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8" r:id="rId4"/>
    <p:sldLayoutId id="2147483779" r:id="rId5"/>
    <p:sldLayoutId id="2147483780" r:id="rId6"/>
  </p:sldLayoutIdLst>
  <p:txStyles>
    <p:titleStyle>
      <a:lvl1pPr algn="l" defTabSz="584358" rtl="0" eaLnBrk="1" latinLnBrk="0" hangingPunct="1">
        <a:lnSpc>
          <a:spcPct val="90000"/>
        </a:lnSpc>
        <a:spcBef>
          <a:spcPct val="0"/>
        </a:spcBef>
        <a:buNone/>
        <a:defRPr sz="3600" b="1" kern="1200">
          <a:solidFill>
            <a:schemeClr val="bg2"/>
          </a:solidFill>
          <a:latin typeface="+mj-lt"/>
          <a:ea typeface="+mj-ea"/>
          <a:cs typeface="+mj-cs"/>
        </a:defRPr>
      </a:lvl1pPr>
    </p:titleStyle>
    <p:bodyStyle>
      <a:lvl1pPr marL="146090" indent="-146090" algn="l" defTabSz="584358" rtl="0" eaLnBrk="1" latinLnBrk="0" hangingPunct="1">
        <a:lnSpc>
          <a:spcPct val="90000"/>
        </a:lnSpc>
        <a:spcBef>
          <a:spcPts val="639"/>
        </a:spcBef>
        <a:buFont typeface="Arial" panose="020B0604020202020204" pitchFamily="34" charset="0"/>
        <a:buChar char="•"/>
        <a:defRPr sz="1790" kern="1200">
          <a:solidFill>
            <a:schemeClr val="tx1"/>
          </a:solidFill>
          <a:latin typeface="+mn-lt"/>
          <a:ea typeface="+mn-ea"/>
          <a:cs typeface="+mn-cs"/>
        </a:defRPr>
      </a:lvl1pPr>
      <a:lvl2pPr marL="438269" indent="-146090" algn="l" defTabSz="584358" rtl="0" eaLnBrk="1" latinLnBrk="0" hangingPunct="1">
        <a:lnSpc>
          <a:spcPct val="90000"/>
        </a:lnSpc>
        <a:spcBef>
          <a:spcPts val="320"/>
        </a:spcBef>
        <a:buFont typeface="Arial" panose="020B0604020202020204" pitchFamily="34" charset="0"/>
        <a:buChar char="•"/>
        <a:defRPr sz="1534" kern="1200">
          <a:solidFill>
            <a:schemeClr val="tx1"/>
          </a:solidFill>
          <a:latin typeface="+mn-lt"/>
          <a:ea typeface="+mn-ea"/>
          <a:cs typeface="+mn-cs"/>
        </a:defRPr>
      </a:lvl2pPr>
      <a:lvl3pPr marL="730448" indent="-146090" algn="l" defTabSz="584358" rtl="0" eaLnBrk="1" latinLnBrk="0" hangingPunct="1">
        <a:lnSpc>
          <a:spcPct val="90000"/>
        </a:lnSpc>
        <a:spcBef>
          <a:spcPts val="320"/>
        </a:spcBef>
        <a:buFont typeface="Arial" panose="020B0604020202020204" pitchFamily="34" charset="0"/>
        <a:buChar char="•"/>
        <a:defRPr sz="1278" kern="1200">
          <a:solidFill>
            <a:schemeClr val="tx1"/>
          </a:solidFill>
          <a:latin typeface="+mn-lt"/>
          <a:ea typeface="+mn-ea"/>
          <a:cs typeface="+mn-cs"/>
        </a:defRPr>
      </a:lvl3pPr>
      <a:lvl4pPr marL="1022627"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4pPr>
      <a:lvl5pPr marL="1314807"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5pPr>
      <a:lvl6pPr marL="1606985"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6pPr>
      <a:lvl7pPr marL="1899165"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7pPr>
      <a:lvl8pPr marL="2191345"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8pPr>
      <a:lvl9pPr marL="2483523"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9pPr>
    </p:bodyStyle>
    <p:otherStyle>
      <a:defPPr>
        <a:defRPr lang="en-US"/>
      </a:defPPr>
      <a:lvl1pPr marL="0" algn="l" defTabSz="584358" rtl="0" eaLnBrk="1" latinLnBrk="0" hangingPunct="1">
        <a:defRPr sz="1151" kern="1200">
          <a:solidFill>
            <a:schemeClr val="tx1"/>
          </a:solidFill>
          <a:latin typeface="+mn-lt"/>
          <a:ea typeface="+mn-ea"/>
          <a:cs typeface="+mn-cs"/>
        </a:defRPr>
      </a:lvl1pPr>
      <a:lvl2pPr marL="292180" algn="l" defTabSz="584358" rtl="0" eaLnBrk="1" latinLnBrk="0" hangingPunct="1">
        <a:defRPr sz="1151" kern="1200">
          <a:solidFill>
            <a:schemeClr val="tx1"/>
          </a:solidFill>
          <a:latin typeface="+mn-lt"/>
          <a:ea typeface="+mn-ea"/>
          <a:cs typeface="+mn-cs"/>
        </a:defRPr>
      </a:lvl2pPr>
      <a:lvl3pPr marL="584358" algn="l" defTabSz="584358" rtl="0" eaLnBrk="1" latinLnBrk="0" hangingPunct="1">
        <a:defRPr sz="1151" kern="1200">
          <a:solidFill>
            <a:schemeClr val="tx1"/>
          </a:solidFill>
          <a:latin typeface="+mn-lt"/>
          <a:ea typeface="+mn-ea"/>
          <a:cs typeface="+mn-cs"/>
        </a:defRPr>
      </a:lvl3pPr>
      <a:lvl4pPr marL="876538" algn="l" defTabSz="584358" rtl="0" eaLnBrk="1" latinLnBrk="0" hangingPunct="1">
        <a:defRPr sz="1151" kern="1200">
          <a:solidFill>
            <a:schemeClr val="tx1"/>
          </a:solidFill>
          <a:latin typeface="+mn-lt"/>
          <a:ea typeface="+mn-ea"/>
          <a:cs typeface="+mn-cs"/>
        </a:defRPr>
      </a:lvl4pPr>
      <a:lvl5pPr marL="1168717" algn="l" defTabSz="584358" rtl="0" eaLnBrk="1" latinLnBrk="0" hangingPunct="1">
        <a:defRPr sz="1151" kern="1200">
          <a:solidFill>
            <a:schemeClr val="tx1"/>
          </a:solidFill>
          <a:latin typeface="+mn-lt"/>
          <a:ea typeface="+mn-ea"/>
          <a:cs typeface="+mn-cs"/>
        </a:defRPr>
      </a:lvl5pPr>
      <a:lvl6pPr marL="1460896" algn="l" defTabSz="584358" rtl="0" eaLnBrk="1" latinLnBrk="0" hangingPunct="1">
        <a:defRPr sz="1151" kern="1200">
          <a:solidFill>
            <a:schemeClr val="tx1"/>
          </a:solidFill>
          <a:latin typeface="+mn-lt"/>
          <a:ea typeface="+mn-ea"/>
          <a:cs typeface="+mn-cs"/>
        </a:defRPr>
      </a:lvl6pPr>
      <a:lvl7pPr marL="1753075" algn="l" defTabSz="584358" rtl="0" eaLnBrk="1" latinLnBrk="0" hangingPunct="1">
        <a:defRPr sz="1151" kern="1200">
          <a:solidFill>
            <a:schemeClr val="tx1"/>
          </a:solidFill>
          <a:latin typeface="+mn-lt"/>
          <a:ea typeface="+mn-ea"/>
          <a:cs typeface="+mn-cs"/>
        </a:defRPr>
      </a:lvl7pPr>
      <a:lvl8pPr marL="2045255" algn="l" defTabSz="584358" rtl="0" eaLnBrk="1" latinLnBrk="0" hangingPunct="1">
        <a:defRPr sz="1151" kern="1200">
          <a:solidFill>
            <a:schemeClr val="tx1"/>
          </a:solidFill>
          <a:latin typeface="+mn-lt"/>
          <a:ea typeface="+mn-ea"/>
          <a:cs typeface="+mn-cs"/>
        </a:defRPr>
      </a:lvl8pPr>
      <a:lvl9pPr marL="2337433" algn="l" defTabSz="584358" rtl="0" eaLnBrk="1" latinLnBrk="0" hangingPunct="1">
        <a:defRPr sz="1151"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3" y="365128"/>
            <a:ext cx="8407399" cy="673465"/>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838202"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13" name="Picture 12" descr="Text&#10;&#10;Description automatically generated">
            <a:extLst>
              <a:ext uri="{FF2B5EF4-FFF2-40B4-BE49-F238E27FC236}">
                <a16:creationId xmlns:a16="http://schemas.microsoft.com/office/drawing/2014/main" id="{6833CFFF-15F6-9246-9867-31B4712A8A57}"/>
              </a:ext>
            </a:extLst>
          </p:cNvPr>
          <p:cNvPicPr>
            <a:picLocks noChangeAspect="1"/>
          </p:cNvPicPr>
          <p:nvPr userDrawn="1"/>
        </p:nvPicPr>
        <p:blipFill>
          <a:blip r:embed="rId11"/>
          <a:stretch>
            <a:fillRect/>
          </a:stretch>
        </p:blipFill>
        <p:spPr>
          <a:xfrm>
            <a:off x="10232733" y="317848"/>
            <a:ext cx="1441488" cy="720745"/>
          </a:xfrm>
          <a:prstGeom prst="rect">
            <a:avLst/>
          </a:prstGeom>
        </p:spPr>
      </p:pic>
      <p:pic>
        <p:nvPicPr>
          <p:cNvPr id="14" name="Picture 13" descr="Logo&#10;&#10;Description automatically generated">
            <a:extLst>
              <a:ext uri="{FF2B5EF4-FFF2-40B4-BE49-F238E27FC236}">
                <a16:creationId xmlns:a16="http://schemas.microsoft.com/office/drawing/2014/main" id="{2428BF33-EC4D-C04F-8618-D19E7D499348}"/>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9715115" y="6138242"/>
            <a:ext cx="1979370" cy="609037"/>
          </a:xfrm>
          <a:prstGeom prst="rect">
            <a:avLst/>
          </a:prstGeom>
        </p:spPr>
      </p:pic>
      <p:pic>
        <p:nvPicPr>
          <p:cNvPr id="15" name="Picture 14">
            <a:extLst>
              <a:ext uri="{FF2B5EF4-FFF2-40B4-BE49-F238E27FC236}">
                <a16:creationId xmlns:a16="http://schemas.microsoft.com/office/drawing/2014/main" id="{F325FA73-2A8A-A041-9506-D23406DE24E4}"/>
              </a:ext>
            </a:extLst>
          </p:cNvPr>
          <p:cNvPicPr>
            <a:picLocks noChangeAspect="1"/>
          </p:cNvPicPr>
          <p:nvPr userDrawn="1"/>
        </p:nvPicPr>
        <p:blipFill rotWithShape="1">
          <a:blip r:embed="rId13">
            <a:extLst>
              <a:ext uri="{28A0092B-C50C-407E-A947-70E740481C1C}">
                <a14:useLocalDpi xmlns:a14="http://schemas.microsoft.com/office/drawing/2010/main" val="0"/>
              </a:ext>
            </a:extLst>
          </a:blip>
          <a:srcRect r="3721"/>
          <a:stretch/>
        </p:blipFill>
        <p:spPr>
          <a:xfrm>
            <a:off x="407802" y="6273943"/>
            <a:ext cx="5805522" cy="310953"/>
          </a:xfrm>
          <a:prstGeom prst="rect">
            <a:avLst/>
          </a:prstGeom>
        </p:spPr>
      </p:pic>
    </p:spTree>
    <p:extLst>
      <p:ext uri="{BB962C8B-B14F-4D97-AF65-F5344CB8AC3E}">
        <p14:creationId xmlns:p14="http://schemas.microsoft.com/office/powerpoint/2010/main" val="784397230"/>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700" r:id="rId7"/>
    <p:sldLayoutId id="2147483698" r:id="rId8"/>
    <p:sldLayoutId id="2147483699" r:id="rId9"/>
  </p:sldLayoutIdLst>
  <p:txStyles>
    <p:titleStyle>
      <a:lvl1pPr algn="l" defTabSz="584358" rtl="0" eaLnBrk="1" latinLnBrk="0" hangingPunct="1">
        <a:lnSpc>
          <a:spcPct val="90000"/>
        </a:lnSpc>
        <a:spcBef>
          <a:spcPct val="0"/>
        </a:spcBef>
        <a:buNone/>
        <a:defRPr sz="3600" b="1" kern="1200">
          <a:solidFill>
            <a:schemeClr val="bg2"/>
          </a:solidFill>
          <a:latin typeface="+mj-lt"/>
          <a:ea typeface="+mj-ea"/>
          <a:cs typeface="+mj-cs"/>
        </a:defRPr>
      </a:lvl1pPr>
    </p:titleStyle>
    <p:bodyStyle>
      <a:lvl1pPr marL="146090" indent="-146090" algn="l" defTabSz="584358" rtl="0" eaLnBrk="1" latinLnBrk="0" hangingPunct="1">
        <a:lnSpc>
          <a:spcPct val="90000"/>
        </a:lnSpc>
        <a:spcBef>
          <a:spcPts val="639"/>
        </a:spcBef>
        <a:buFont typeface="Arial" panose="020B0604020202020204" pitchFamily="34" charset="0"/>
        <a:buChar char="•"/>
        <a:defRPr sz="1790" kern="1200">
          <a:solidFill>
            <a:schemeClr val="tx1"/>
          </a:solidFill>
          <a:latin typeface="+mn-lt"/>
          <a:ea typeface="+mn-ea"/>
          <a:cs typeface="+mn-cs"/>
        </a:defRPr>
      </a:lvl1pPr>
      <a:lvl2pPr marL="438269" indent="-146090" algn="l" defTabSz="584358" rtl="0" eaLnBrk="1" latinLnBrk="0" hangingPunct="1">
        <a:lnSpc>
          <a:spcPct val="90000"/>
        </a:lnSpc>
        <a:spcBef>
          <a:spcPts val="320"/>
        </a:spcBef>
        <a:buFont typeface="Arial" panose="020B0604020202020204" pitchFamily="34" charset="0"/>
        <a:buChar char="•"/>
        <a:defRPr sz="1534" kern="1200">
          <a:solidFill>
            <a:schemeClr val="tx1"/>
          </a:solidFill>
          <a:latin typeface="+mn-lt"/>
          <a:ea typeface="+mn-ea"/>
          <a:cs typeface="+mn-cs"/>
        </a:defRPr>
      </a:lvl2pPr>
      <a:lvl3pPr marL="730448" indent="-146090" algn="l" defTabSz="584358" rtl="0" eaLnBrk="1" latinLnBrk="0" hangingPunct="1">
        <a:lnSpc>
          <a:spcPct val="90000"/>
        </a:lnSpc>
        <a:spcBef>
          <a:spcPts val="320"/>
        </a:spcBef>
        <a:buFont typeface="Arial" panose="020B0604020202020204" pitchFamily="34" charset="0"/>
        <a:buChar char="•"/>
        <a:defRPr sz="1278" kern="1200">
          <a:solidFill>
            <a:schemeClr val="tx1"/>
          </a:solidFill>
          <a:latin typeface="+mn-lt"/>
          <a:ea typeface="+mn-ea"/>
          <a:cs typeface="+mn-cs"/>
        </a:defRPr>
      </a:lvl3pPr>
      <a:lvl4pPr marL="1022627"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4pPr>
      <a:lvl5pPr marL="1314807"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5pPr>
      <a:lvl6pPr marL="1606985"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6pPr>
      <a:lvl7pPr marL="1899165"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7pPr>
      <a:lvl8pPr marL="2191345"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8pPr>
      <a:lvl9pPr marL="2483523"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9pPr>
    </p:bodyStyle>
    <p:otherStyle>
      <a:defPPr>
        <a:defRPr lang="en-US"/>
      </a:defPPr>
      <a:lvl1pPr marL="0" algn="l" defTabSz="584358" rtl="0" eaLnBrk="1" latinLnBrk="0" hangingPunct="1">
        <a:defRPr sz="1151" kern="1200">
          <a:solidFill>
            <a:schemeClr val="tx1"/>
          </a:solidFill>
          <a:latin typeface="+mn-lt"/>
          <a:ea typeface="+mn-ea"/>
          <a:cs typeface="+mn-cs"/>
        </a:defRPr>
      </a:lvl1pPr>
      <a:lvl2pPr marL="292180" algn="l" defTabSz="584358" rtl="0" eaLnBrk="1" latinLnBrk="0" hangingPunct="1">
        <a:defRPr sz="1151" kern="1200">
          <a:solidFill>
            <a:schemeClr val="tx1"/>
          </a:solidFill>
          <a:latin typeface="+mn-lt"/>
          <a:ea typeface="+mn-ea"/>
          <a:cs typeface="+mn-cs"/>
        </a:defRPr>
      </a:lvl2pPr>
      <a:lvl3pPr marL="584358" algn="l" defTabSz="584358" rtl="0" eaLnBrk="1" latinLnBrk="0" hangingPunct="1">
        <a:defRPr sz="1151" kern="1200">
          <a:solidFill>
            <a:schemeClr val="tx1"/>
          </a:solidFill>
          <a:latin typeface="+mn-lt"/>
          <a:ea typeface="+mn-ea"/>
          <a:cs typeface="+mn-cs"/>
        </a:defRPr>
      </a:lvl3pPr>
      <a:lvl4pPr marL="876538" algn="l" defTabSz="584358" rtl="0" eaLnBrk="1" latinLnBrk="0" hangingPunct="1">
        <a:defRPr sz="1151" kern="1200">
          <a:solidFill>
            <a:schemeClr val="tx1"/>
          </a:solidFill>
          <a:latin typeface="+mn-lt"/>
          <a:ea typeface="+mn-ea"/>
          <a:cs typeface="+mn-cs"/>
        </a:defRPr>
      </a:lvl4pPr>
      <a:lvl5pPr marL="1168717" algn="l" defTabSz="584358" rtl="0" eaLnBrk="1" latinLnBrk="0" hangingPunct="1">
        <a:defRPr sz="1151" kern="1200">
          <a:solidFill>
            <a:schemeClr val="tx1"/>
          </a:solidFill>
          <a:latin typeface="+mn-lt"/>
          <a:ea typeface="+mn-ea"/>
          <a:cs typeface="+mn-cs"/>
        </a:defRPr>
      </a:lvl5pPr>
      <a:lvl6pPr marL="1460896" algn="l" defTabSz="584358" rtl="0" eaLnBrk="1" latinLnBrk="0" hangingPunct="1">
        <a:defRPr sz="1151" kern="1200">
          <a:solidFill>
            <a:schemeClr val="tx1"/>
          </a:solidFill>
          <a:latin typeface="+mn-lt"/>
          <a:ea typeface="+mn-ea"/>
          <a:cs typeface="+mn-cs"/>
        </a:defRPr>
      </a:lvl6pPr>
      <a:lvl7pPr marL="1753075" algn="l" defTabSz="584358" rtl="0" eaLnBrk="1" latinLnBrk="0" hangingPunct="1">
        <a:defRPr sz="1151" kern="1200">
          <a:solidFill>
            <a:schemeClr val="tx1"/>
          </a:solidFill>
          <a:latin typeface="+mn-lt"/>
          <a:ea typeface="+mn-ea"/>
          <a:cs typeface="+mn-cs"/>
        </a:defRPr>
      </a:lvl7pPr>
      <a:lvl8pPr marL="2045255" algn="l" defTabSz="584358" rtl="0" eaLnBrk="1" latinLnBrk="0" hangingPunct="1">
        <a:defRPr sz="1151" kern="1200">
          <a:solidFill>
            <a:schemeClr val="tx1"/>
          </a:solidFill>
          <a:latin typeface="+mn-lt"/>
          <a:ea typeface="+mn-ea"/>
          <a:cs typeface="+mn-cs"/>
        </a:defRPr>
      </a:lvl8pPr>
      <a:lvl9pPr marL="2337433" algn="l" defTabSz="584358" rtl="0" eaLnBrk="1" latinLnBrk="0" hangingPunct="1">
        <a:defRPr sz="1151"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3" y="365128"/>
            <a:ext cx="8407399" cy="673465"/>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838202"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13" name="Picture 12" descr="Text&#10;&#10;Description automatically generated">
            <a:extLst>
              <a:ext uri="{FF2B5EF4-FFF2-40B4-BE49-F238E27FC236}">
                <a16:creationId xmlns:a16="http://schemas.microsoft.com/office/drawing/2014/main" id="{6833CFFF-15F6-9246-9867-31B4712A8A57}"/>
              </a:ext>
            </a:extLst>
          </p:cNvPr>
          <p:cNvPicPr>
            <a:picLocks noChangeAspect="1"/>
          </p:cNvPicPr>
          <p:nvPr userDrawn="1"/>
        </p:nvPicPr>
        <p:blipFill>
          <a:blip r:embed="rId8"/>
          <a:stretch>
            <a:fillRect/>
          </a:stretch>
        </p:blipFill>
        <p:spPr>
          <a:xfrm>
            <a:off x="10232733" y="317848"/>
            <a:ext cx="1441488" cy="720745"/>
          </a:xfrm>
          <a:prstGeom prst="rect">
            <a:avLst/>
          </a:prstGeom>
        </p:spPr>
      </p:pic>
      <p:pic>
        <p:nvPicPr>
          <p:cNvPr id="14" name="Picture 13" descr="Logo&#10;&#10;Description automatically generated">
            <a:extLst>
              <a:ext uri="{FF2B5EF4-FFF2-40B4-BE49-F238E27FC236}">
                <a16:creationId xmlns:a16="http://schemas.microsoft.com/office/drawing/2014/main" id="{2428BF33-EC4D-C04F-8618-D19E7D499348}"/>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9715115" y="6138242"/>
            <a:ext cx="1979370" cy="609037"/>
          </a:xfrm>
          <a:prstGeom prst="rect">
            <a:avLst/>
          </a:prstGeom>
        </p:spPr>
      </p:pic>
      <p:pic>
        <p:nvPicPr>
          <p:cNvPr id="15" name="Picture 14">
            <a:extLst>
              <a:ext uri="{FF2B5EF4-FFF2-40B4-BE49-F238E27FC236}">
                <a16:creationId xmlns:a16="http://schemas.microsoft.com/office/drawing/2014/main" id="{F325FA73-2A8A-A041-9506-D23406DE24E4}"/>
              </a:ext>
            </a:extLst>
          </p:cNvPr>
          <p:cNvPicPr>
            <a:picLocks noChangeAspect="1"/>
          </p:cNvPicPr>
          <p:nvPr userDrawn="1"/>
        </p:nvPicPr>
        <p:blipFill rotWithShape="1">
          <a:blip r:embed="rId10">
            <a:extLst>
              <a:ext uri="{28A0092B-C50C-407E-A947-70E740481C1C}">
                <a14:useLocalDpi xmlns:a14="http://schemas.microsoft.com/office/drawing/2010/main" val="0"/>
              </a:ext>
            </a:extLst>
          </a:blip>
          <a:srcRect r="3721"/>
          <a:stretch/>
        </p:blipFill>
        <p:spPr>
          <a:xfrm>
            <a:off x="407802" y="6273943"/>
            <a:ext cx="5805522" cy="310953"/>
          </a:xfrm>
          <a:prstGeom prst="rect">
            <a:avLst/>
          </a:prstGeom>
        </p:spPr>
      </p:pic>
    </p:spTree>
    <p:extLst>
      <p:ext uri="{BB962C8B-B14F-4D97-AF65-F5344CB8AC3E}">
        <p14:creationId xmlns:p14="http://schemas.microsoft.com/office/powerpoint/2010/main" val="562446571"/>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Lst>
  <p:txStyles>
    <p:titleStyle>
      <a:lvl1pPr algn="l" defTabSz="584358" rtl="0" eaLnBrk="1" latinLnBrk="0" hangingPunct="1">
        <a:lnSpc>
          <a:spcPct val="90000"/>
        </a:lnSpc>
        <a:spcBef>
          <a:spcPct val="0"/>
        </a:spcBef>
        <a:buNone/>
        <a:defRPr sz="3600" b="1" kern="1200">
          <a:solidFill>
            <a:schemeClr val="bg2"/>
          </a:solidFill>
          <a:latin typeface="+mj-lt"/>
          <a:ea typeface="+mj-ea"/>
          <a:cs typeface="+mj-cs"/>
        </a:defRPr>
      </a:lvl1pPr>
    </p:titleStyle>
    <p:bodyStyle>
      <a:lvl1pPr marL="146090" indent="-146090" algn="l" defTabSz="584358" rtl="0" eaLnBrk="1" latinLnBrk="0" hangingPunct="1">
        <a:lnSpc>
          <a:spcPct val="90000"/>
        </a:lnSpc>
        <a:spcBef>
          <a:spcPts val="639"/>
        </a:spcBef>
        <a:buFont typeface="Arial" panose="020B0604020202020204" pitchFamily="34" charset="0"/>
        <a:buChar char="•"/>
        <a:defRPr sz="1790" kern="1200">
          <a:solidFill>
            <a:schemeClr val="tx1"/>
          </a:solidFill>
          <a:latin typeface="+mn-lt"/>
          <a:ea typeface="+mn-ea"/>
          <a:cs typeface="+mn-cs"/>
        </a:defRPr>
      </a:lvl1pPr>
      <a:lvl2pPr marL="438269" indent="-146090" algn="l" defTabSz="584358" rtl="0" eaLnBrk="1" latinLnBrk="0" hangingPunct="1">
        <a:lnSpc>
          <a:spcPct val="90000"/>
        </a:lnSpc>
        <a:spcBef>
          <a:spcPts val="320"/>
        </a:spcBef>
        <a:buFont typeface="Arial" panose="020B0604020202020204" pitchFamily="34" charset="0"/>
        <a:buChar char="•"/>
        <a:defRPr sz="1534" kern="1200">
          <a:solidFill>
            <a:schemeClr val="tx1"/>
          </a:solidFill>
          <a:latin typeface="+mn-lt"/>
          <a:ea typeface="+mn-ea"/>
          <a:cs typeface="+mn-cs"/>
        </a:defRPr>
      </a:lvl2pPr>
      <a:lvl3pPr marL="730448" indent="-146090" algn="l" defTabSz="584358" rtl="0" eaLnBrk="1" latinLnBrk="0" hangingPunct="1">
        <a:lnSpc>
          <a:spcPct val="90000"/>
        </a:lnSpc>
        <a:spcBef>
          <a:spcPts val="320"/>
        </a:spcBef>
        <a:buFont typeface="Arial" panose="020B0604020202020204" pitchFamily="34" charset="0"/>
        <a:buChar char="•"/>
        <a:defRPr sz="1278" kern="1200">
          <a:solidFill>
            <a:schemeClr val="tx1"/>
          </a:solidFill>
          <a:latin typeface="+mn-lt"/>
          <a:ea typeface="+mn-ea"/>
          <a:cs typeface="+mn-cs"/>
        </a:defRPr>
      </a:lvl3pPr>
      <a:lvl4pPr marL="1022627"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4pPr>
      <a:lvl5pPr marL="1314807"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5pPr>
      <a:lvl6pPr marL="1606985"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6pPr>
      <a:lvl7pPr marL="1899165"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7pPr>
      <a:lvl8pPr marL="2191345"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8pPr>
      <a:lvl9pPr marL="2483523" indent="-146090" algn="l" defTabSz="584358" rtl="0" eaLnBrk="1" latinLnBrk="0" hangingPunct="1">
        <a:lnSpc>
          <a:spcPct val="90000"/>
        </a:lnSpc>
        <a:spcBef>
          <a:spcPts val="320"/>
        </a:spcBef>
        <a:buFont typeface="Arial" panose="020B0604020202020204" pitchFamily="34" charset="0"/>
        <a:buChar char="•"/>
        <a:defRPr sz="1151" kern="1200">
          <a:solidFill>
            <a:schemeClr val="tx1"/>
          </a:solidFill>
          <a:latin typeface="+mn-lt"/>
          <a:ea typeface="+mn-ea"/>
          <a:cs typeface="+mn-cs"/>
        </a:defRPr>
      </a:lvl9pPr>
    </p:bodyStyle>
    <p:otherStyle>
      <a:defPPr>
        <a:defRPr lang="en-US"/>
      </a:defPPr>
      <a:lvl1pPr marL="0" algn="l" defTabSz="584358" rtl="0" eaLnBrk="1" latinLnBrk="0" hangingPunct="1">
        <a:defRPr sz="1151" kern="1200">
          <a:solidFill>
            <a:schemeClr val="tx1"/>
          </a:solidFill>
          <a:latin typeface="+mn-lt"/>
          <a:ea typeface="+mn-ea"/>
          <a:cs typeface="+mn-cs"/>
        </a:defRPr>
      </a:lvl1pPr>
      <a:lvl2pPr marL="292180" algn="l" defTabSz="584358" rtl="0" eaLnBrk="1" latinLnBrk="0" hangingPunct="1">
        <a:defRPr sz="1151" kern="1200">
          <a:solidFill>
            <a:schemeClr val="tx1"/>
          </a:solidFill>
          <a:latin typeface="+mn-lt"/>
          <a:ea typeface="+mn-ea"/>
          <a:cs typeface="+mn-cs"/>
        </a:defRPr>
      </a:lvl2pPr>
      <a:lvl3pPr marL="584358" algn="l" defTabSz="584358" rtl="0" eaLnBrk="1" latinLnBrk="0" hangingPunct="1">
        <a:defRPr sz="1151" kern="1200">
          <a:solidFill>
            <a:schemeClr val="tx1"/>
          </a:solidFill>
          <a:latin typeface="+mn-lt"/>
          <a:ea typeface="+mn-ea"/>
          <a:cs typeface="+mn-cs"/>
        </a:defRPr>
      </a:lvl3pPr>
      <a:lvl4pPr marL="876538" algn="l" defTabSz="584358" rtl="0" eaLnBrk="1" latinLnBrk="0" hangingPunct="1">
        <a:defRPr sz="1151" kern="1200">
          <a:solidFill>
            <a:schemeClr val="tx1"/>
          </a:solidFill>
          <a:latin typeface="+mn-lt"/>
          <a:ea typeface="+mn-ea"/>
          <a:cs typeface="+mn-cs"/>
        </a:defRPr>
      </a:lvl4pPr>
      <a:lvl5pPr marL="1168717" algn="l" defTabSz="584358" rtl="0" eaLnBrk="1" latinLnBrk="0" hangingPunct="1">
        <a:defRPr sz="1151" kern="1200">
          <a:solidFill>
            <a:schemeClr val="tx1"/>
          </a:solidFill>
          <a:latin typeface="+mn-lt"/>
          <a:ea typeface="+mn-ea"/>
          <a:cs typeface="+mn-cs"/>
        </a:defRPr>
      </a:lvl5pPr>
      <a:lvl6pPr marL="1460896" algn="l" defTabSz="584358" rtl="0" eaLnBrk="1" latinLnBrk="0" hangingPunct="1">
        <a:defRPr sz="1151" kern="1200">
          <a:solidFill>
            <a:schemeClr val="tx1"/>
          </a:solidFill>
          <a:latin typeface="+mn-lt"/>
          <a:ea typeface="+mn-ea"/>
          <a:cs typeface="+mn-cs"/>
        </a:defRPr>
      </a:lvl6pPr>
      <a:lvl7pPr marL="1753075" algn="l" defTabSz="584358" rtl="0" eaLnBrk="1" latinLnBrk="0" hangingPunct="1">
        <a:defRPr sz="1151" kern="1200">
          <a:solidFill>
            <a:schemeClr val="tx1"/>
          </a:solidFill>
          <a:latin typeface="+mn-lt"/>
          <a:ea typeface="+mn-ea"/>
          <a:cs typeface="+mn-cs"/>
        </a:defRPr>
      </a:lvl7pPr>
      <a:lvl8pPr marL="2045255" algn="l" defTabSz="584358" rtl="0" eaLnBrk="1" latinLnBrk="0" hangingPunct="1">
        <a:defRPr sz="1151" kern="1200">
          <a:solidFill>
            <a:schemeClr val="tx1"/>
          </a:solidFill>
          <a:latin typeface="+mn-lt"/>
          <a:ea typeface="+mn-ea"/>
          <a:cs typeface="+mn-cs"/>
        </a:defRPr>
      </a:lvl8pPr>
      <a:lvl9pPr marL="2337433" algn="l" defTabSz="584358" rtl="0" eaLnBrk="1" latinLnBrk="0" hangingPunct="1">
        <a:defRPr sz="115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hyperlink" Target="https://gettingitrightfirsttime.co.uk/wp-content/uploads/2023/07/ClinicallyledSpinalSurgeryandSpinalPainOutpatientGuideJuly23FINAL-V1.pdf" TargetMode="External"/><Relationship Id="rId2" Type="http://schemas.openxmlformats.org/officeDocument/2006/relationships/hyperlink" Target="https://gettingitrightfirsttime.co.uk/surgical_specialties/spinal-surgery/#spinal" TargetMode="External"/><Relationship Id="rId1" Type="http://schemas.openxmlformats.org/officeDocument/2006/relationships/slideLayout" Target="../slideLayouts/slideLayout11.xml"/><Relationship Id="rId6" Type="http://schemas.openxmlformats.org/officeDocument/2006/relationships/image" Target="../media/image4.png"/><Relationship Id="rId5" Type="http://schemas.openxmlformats.org/officeDocument/2006/relationships/hyperlink" Target="https://girft-interactivepathways.org.uk/cauda-equina-1/" TargetMode="External"/><Relationship Id="rId4" Type="http://schemas.openxmlformats.org/officeDocument/2006/relationships/hyperlink" Target="https://gettingitrightfirsttime.co.uk/wp-content/uploads/2023/10/National-Suspected-Cauda-Equina-Pathway-UPDATED-V2-October-2023.pdf"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hyperlink" Target="https://www.nice.org.uk/guidance/ng59/resources/low-back-pain-and-sciatica-in-over-16s-assessment-and-management-pdf-1837521693637" TargetMode="Externa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B7A53-FBC6-18DE-01AB-9D73F4D03626}"/>
              </a:ext>
            </a:extLst>
          </p:cNvPr>
          <p:cNvSpPr>
            <a:spLocks noGrp="1"/>
          </p:cNvSpPr>
          <p:nvPr>
            <p:ph type="title"/>
          </p:nvPr>
        </p:nvSpPr>
        <p:spPr>
          <a:xfrm>
            <a:off x="363190" y="336094"/>
            <a:ext cx="9571920" cy="673465"/>
          </a:xfrm>
        </p:spPr>
        <p:txBody>
          <a:bodyPr>
            <a:normAutofit/>
          </a:bodyPr>
          <a:lstStyle/>
          <a:p>
            <a:r>
              <a:rPr lang="en-GB" dirty="0"/>
              <a:t>Spinal Pathway and Virtual MDT’s</a:t>
            </a:r>
          </a:p>
        </p:txBody>
      </p:sp>
      <p:sp>
        <p:nvSpPr>
          <p:cNvPr id="4" name="TextBox 3">
            <a:extLst>
              <a:ext uri="{FF2B5EF4-FFF2-40B4-BE49-F238E27FC236}">
                <a16:creationId xmlns:a16="http://schemas.microsoft.com/office/drawing/2014/main" id="{3105FC17-0BCF-9A7E-09B0-D773B8A2C752}"/>
              </a:ext>
            </a:extLst>
          </p:cNvPr>
          <p:cNvSpPr txBox="1"/>
          <p:nvPr/>
        </p:nvSpPr>
        <p:spPr>
          <a:xfrm>
            <a:off x="674914" y="1163012"/>
            <a:ext cx="10352316" cy="2949525"/>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GB" dirty="0">
                <a:latin typeface="Arial" panose="020B0604020202020204" pitchFamily="34" charset="0"/>
                <a:ea typeface="Calibri" panose="020F0502020204030204" pitchFamily="34" charset="0"/>
                <a:cs typeface="Arial" panose="020B0604020202020204" pitchFamily="34" charset="0"/>
              </a:rPr>
              <a:t>Recognise that different places and PCN’s have different approaches</a:t>
            </a:r>
          </a:p>
          <a:p>
            <a:pPr marL="285750" indent="-285750">
              <a:lnSpc>
                <a:spcPct val="150000"/>
              </a:lnSpc>
              <a:buFont typeface="Arial" panose="020B0604020202020204" pitchFamily="34" charset="0"/>
              <a:buChar char="•"/>
            </a:pPr>
            <a:r>
              <a:rPr lang="en-GB" dirty="0">
                <a:effectLst/>
                <a:latin typeface="Arial" panose="020B0604020202020204" pitchFamily="34" charset="0"/>
                <a:ea typeface="Calibri" panose="020F0502020204030204" pitchFamily="34" charset="0"/>
                <a:cs typeface="Arial" panose="020B0604020202020204" pitchFamily="34" charset="0"/>
              </a:rPr>
              <a:t>Therefore, there is no ‘one size fits all’ approach</a:t>
            </a:r>
          </a:p>
          <a:p>
            <a:pPr marL="285750" indent="-285750">
              <a:lnSpc>
                <a:spcPct val="150000"/>
              </a:lnSpc>
              <a:buFont typeface="Arial" panose="020B0604020202020204" pitchFamily="34" charset="0"/>
              <a:buChar char="•"/>
            </a:pPr>
            <a:r>
              <a:rPr lang="en-GB" dirty="0">
                <a:effectLst/>
                <a:latin typeface="Arial" panose="020B0604020202020204" pitchFamily="34" charset="0"/>
                <a:ea typeface="Calibri" panose="020F0502020204030204" pitchFamily="34" charset="0"/>
                <a:cs typeface="Arial" panose="020B0604020202020204" pitchFamily="34" charset="0"/>
              </a:rPr>
              <a:t>Flexi</a:t>
            </a:r>
            <a:r>
              <a:rPr lang="en-GB" dirty="0">
                <a:latin typeface="Arial" panose="020B0604020202020204" pitchFamily="34" charset="0"/>
                <a:ea typeface="Calibri" panose="020F0502020204030204" pitchFamily="34" charset="0"/>
                <a:cs typeface="Arial" panose="020B0604020202020204" pitchFamily="34" charset="0"/>
              </a:rPr>
              <a:t>ble pathway and management approach according to need</a:t>
            </a:r>
          </a:p>
          <a:p>
            <a:pPr marL="285750" indent="-285750">
              <a:lnSpc>
                <a:spcPct val="150000"/>
              </a:lnSpc>
              <a:buFont typeface="Arial" panose="020B0604020202020204" pitchFamily="34" charset="0"/>
              <a:buChar char="•"/>
            </a:pPr>
            <a:r>
              <a:rPr lang="en-GB" dirty="0">
                <a:latin typeface="Arial" panose="020B0604020202020204" pitchFamily="34" charset="0"/>
                <a:ea typeface="Calibri" panose="020F0502020204030204" pitchFamily="34" charset="0"/>
                <a:cs typeface="Arial" panose="020B0604020202020204" pitchFamily="34" charset="0"/>
              </a:rPr>
              <a:t>Our model is a starting point for collaboration to support diagnostic uncertainties and onward referrals.</a:t>
            </a:r>
          </a:p>
          <a:p>
            <a:pPr marL="285750" indent="-285750">
              <a:lnSpc>
                <a:spcPct val="150000"/>
              </a:lnSpc>
              <a:buFont typeface="Arial" panose="020B0604020202020204" pitchFamily="34" charset="0"/>
              <a:buChar char="•"/>
            </a:pPr>
            <a:endParaRPr lang="en-GB" dirty="0">
              <a:effectLst/>
              <a:latin typeface="Arial" panose="020B0604020202020204" pitchFamily="34" charset="0"/>
              <a:ea typeface="Calibri" panose="020F0502020204030204" pitchFamily="34" charset="0"/>
              <a:cs typeface="Arial" panose="020B0604020202020204" pitchFamily="34" charset="0"/>
            </a:endParaRPr>
          </a:p>
          <a:p>
            <a:pPr>
              <a:lnSpc>
                <a:spcPct val="150000"/>
              </a:lnSpc>
            </a:pPr>
            <a:endParaRPr lang="en-GB"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8286747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B7A53-FBC6-18DE-01AB-9D73F4D03626}"/>
              </a:ext>
            </a:extLst>
          </p:cNvPr>
          <p:cNvSpPr>
            <a:spLocks noGrp="1"/>
          </p:cNvSpPr>
          <p:nvPr>
            <p:ph type="title"/>
          </p:nvPr>
        </p:nvSpPr>
        <p:spPr>
          <a:xfrm>
            <a:off x="462708" y="335475"/>
            <a:ext cx="8128000" cy="673465"/>
          </a:xfrm>
        </p:spPr>
        <p:txBody>
          <a:bodyPr/>
          <a:lstStyle/>
          <a:p>
            <a:r>
              <a:rPr lang="en-GB"/>
              <a:t>Notes and Appendices</a:t>
            </a:r>
          </a:p>
        </p:txBody>
      </p:sp>
      <p:sp>
        <p:nvSpPr>
          <p:cNvPr id="3" name="TextBox 2">
            <a:extLst>
              <a:ext uri="{FF2B5EF4-FFF2-40B4-BE49-F238E27FC236}">
                <a16:creationId xmlns:a16="http://schemas.microsoft.com/office/drawing/2014/main" id="{0C5E6C86-1A57-3492-B54B-5B312DBB1BAD}"/>
              </a:ext>
            </a:extLst>
          </p:cNvPr>
          <p:cNvSpPr txBox="1"/>
          <p:nvPr/>
        </p:nvSpPr>
        <p:spPr>
          <a:xfrm>
            <a:off x="462708" y="1233889"/>
            <a:ext cx="11060935" cy="4067780"/>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GB" dirty="0"/>
              <a:t>DXS pathways and referral forms will be updated to have the onward referral requirements. These will be mandated, but we recognise that there are sometimes genuine reasons why not all requirements may be possible so there will be an ‘Other’ box so that you can free text why.</a:t>
            </a:r>
          </a:p>
          <a:p>
            <a:pPr marL="285750" indent="-285750">
              <a:spcAft>
                <a:spcPts val="1000"/>
              </a:spcAft>
              <a:buFont typeface="Arial" panose="020B0604020202020204" pitchFamily="34" charset="0"/>
              <a:buChar char="•"/>
            </a:pPr>
            <a:r>
              <a:rPr lang="en-GB" dirty="0"/>
              <a:t>Please remember any red flag concerns does not follow this pathway – see red flag box on DXS (and next slide) and interactive CES pathway which will shortly be on DXS</a:t>
            </a:r>
          </a:p>
          <a:p>
            <a:pPr>
              <a:spcAft>
                <a:spcPts val="1000"/>
              </a:spcAft>
            </a:pPr>
            <a:r>
              <a:rPr lang="en-GB" sz="1800" u="sng" dirty="0">
                <a:solidFill>
                  <a:srgbClr val="0000FF"/>
                </a:solidFill>
                <a:effectLst/>
                <a:ea typeface="Times New Roman" panose="02020603050405020304" pitchFamily="18" charset="0"/>
                <a:cs typeface="Times New Roman" panose="02020603050405020304" pitchFamily="18" charset="0"/>
                <a:hlinkClick r:id="rId2"/>
              </a:rPr>
              <a:t>GIRFT Spinal Pathways</a:t>
            </a:r>
            <a:r>
              <a:rPr lang="en-GB" sz="1800" dirty="0">
                <a:effectLst/>
                <a:ea typeface="Times New Roman" panose="02020603050405020304" pitchFamily="18" charset="0"/>
                <a:cs typeface="Times New Roman" panose="02020603050405020304" pitchFamily="18" charset="0"/>
              </a:rPr>
              <a:t> </a:t>
            </a:r>
          </a:p>
          <a:p>
            <a:pPr>
              <a:spcAft>
                <a:spcPts val="1000"/>
              </a:spcAft>
            </a:pPr>
            <a:r>
              <a:rPr lang="en-GB" sz="1800" u="sng" dirty="0">
                <a:solidFill>
                  <a:srgbClr val="0000FF"/>
                </a:solidFill>
                <a:effectLst/>
                <a:ea typeface="Times New Roman" panose="02020603050405020304" pitchFamily="18" charset="0"/>
                <a:cs typeface="Times New Roman" panose="02020603050405020304" pitchFamily="18" charset="0"/>
                <a:hlinkClick r:id="rId3"/>
              </a:rPr>
              <a:t>Spines Outpatient Guide (PIFU)</a:t>
            </a:r>
            <a:r>
              <a:rPr lang="en-GB" sz="1800" dirty="0">
                <a:effectLst/>
                <a:ea typeface="Times New Roman" panose="02020603050405020304" pitchFamily="18" charset="0"/>
                <a:cs typeface="Times New Roman" panose="02020603050405020304" pitchFamily="18" charset="0"/>
              </a:rPr>
              <a:t> </a:t>
            </a:r>
          </a:p>
          <a:p>
            <a:pPr>
              <a:spcAft>
                <a:spcPts val="1000"/>
              </a:spcAft>
            </a:pPr>
            <a:r>
              <a:rPr lang="en-GB" sz="1800" u="sng" dirty="0">
                <a:solidFill>
                  <a:srgbClr val="0000FF"/>
                </a:solidFill>
                <a:effectLst/>
                <a:ea typeface="Times New Roman" panose="02020603050405020304" pitchFamily="18" charset="0"/>
                <a:cs typeface="Times New Roman" panose="02020603050405020304" pitchFamily="18" charset="0"/>
                <a:hlinkClick r:id="rId4"/>
              </a:rPr>
              <a:t>National-Suspected-Cauda-Equina-Pathway-UPDATED-V2-October-2023.</a:t>
            </a:r>
            <a:r>
              <a:rPr lang="en-GB" sz="1800" dirty="0">
                <a:effectLst/>
                <a:ea typeface="Times New Roman" panose="02020603050405020304" pitchFamily="18" charset="0"/>
                <a:cs typeface="Times New Roman" panose="02020603050405020304" pitchFamily="18" charset="0"/>
              </a:rPr>
              <a:t> </a:t>
            </a:r>
          </a:p>
          <a:p>
            <a:r>
              <a:rPr lang="en-GB" sz="1800" u="sng" dirty="0">
                <a:solidFill>
                  <a:srgbClr val="0000FF"/>
                </a:solidFill>
                <a:effectLst/>
                <a:ea typeface="Times New Roman" panose="02020603050405020304" pitchFamily="18" charset="0"/>
                <a:cs typeface="Times New Roman" panose="02020603050405020304" pitchFamily="18" charset="0"/>
                <a:hlinkClick r:id="rId5"/>
              </a:rPr>
              <a:t>Interactive Suspected Cauda Equina Syndrome Pathway</a:t>
            </a:r>
            <a:endParaRPr lang="en-GB" dirty="0"/>
          </a:p>
          <a:p>
            <a:endParaRPr lang="en-GB" dirty="0"/>
          </a:p>
          <a:p>
            <a:endParaRPr lang="en-GB" dirty="0"/>
          </a:p>
        </p:txBody>
      </p:sp>
      <p:pic>
        <p:nvPicPr>
          <p:cNvPr id="5" name="Picture 4">
            <a:extLst>
              <a:ext uri="{FF2B5EF4-FFF2-40B4-BE49-F238E27FC236}">
                <a16:creationId xmlns:a16="http://schemas.microsoft.com/office/drawing/2014/main" id="{30A0814E-BA00-8EF1-09EB-4C90CB05651C}"/>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489798" y="4390222"/>
            <a:ext cx="1898650" cy="1898650"/>
          </a:xfrm>
          <a:prstGeom prst="rect">
            <a:avLst/>
          </a:prstGeom>
          <a:noFill/>
          <a:ln>
            <a:noFill/>
          </a:ln>
        </p:spPr>
      </p:pic>
    </p:spTree>
    <p:extLst>
      <p:ext uri="{BB962C8B-B14F-4D97-AF65-F5344CB8AC3E}">
        <p14:creationId xmlns:p14="http://schemas.microsoft.com/office/powerpoint/2010/main" val="42464910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Straight Arrow Connector 29">
            <a:extLst>
              <a:ext uri="{FF2B5EF4-FFF2-40B4-BE49-F238E27FC236}">
                <a16:creationId xmlns:a16="http://schemas.microsoft.com/office/drawing/2014/main" id="{51C6492D-5A09-7E56-7B7B-160D6567383A}"/>
              </a:ext>
            </a:extLst>
          </p:cNvPr>
          <p:cNvCxnSpPr>
            <a:cxnSpLocks/>
            <a:stCxn id="19" idx="3"/>
            <a:endCxn id="14" idx="1"/>
          </p:cNvCxnSpPr>
          <p:nvPr/>
        </p:nvCxnSpPr>
        <p:spPr>
          <a:xfrm>
            <a:off x="2738758" y="2550483"/>
            <a:ext cx="194535" cy="284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94DA2337-877B-440C-5D7C-0CF0453F4F81}"/>
              </a:ext>
            </a:extLst>
          </p:cNvPr>
          <p:cNvSpPr>
            <a:spLocks noGrp="1"/>
          </p:cNvSpPr>
          <p:nvPr>
            <p:ph type="title"/>
          </p:nvPr>
        </p:nvSpPr>
        <p:spPr>
          <a:xfrm>
            <a:off x="101900" y="138926"/>
            <a:ext cx="8128000" cy="673465"/>
          </a:xfrm>
        </p:spPr>
        <p:txBody>
          <a:bodyPr>
            <a:normAutofit/>
          </a:bodyPr>
          <a:lstStyle/>
          <a:p>
            <a:r>
              <a:rPr lang="en-GB" sz="2400"/>
              <a:t>Spinal patients – NEHF FCP’s</a:t>
            </a:r>
          </a:p>
        </p:txBody>
      </p:sp>
      <p:sp>
        <p:nvSpPr>
          <p:cNvPr id="5" name="Flowchart: Decision 4">
            <a:extLst>
              <a:ext uri="{FF2B5EF4-FFF2-40B4-BE49-F238E27FC236}">
                <a16:creationId xmlns:a16="http://schemas.microsoft.com/office/drawing/2014/main" id="{558279ED-F03D-5395-A226-E5B4AA79376D}"/>
              </a:ext>
            </a:extLst>
          </p:cNvPr>
          <p:cNvSpPr/>
          <p:nvPr/>
        </p:nvSpPr>
        <p:spPr>
          <a:xfrm>
            <a:off x="1044314" y="2782366"/>
            <a:ext cx="1132807" cy="77083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Patient chooses to seek help at GP/FCP</a:t>
            </a:r>
          </a:p>
        </p:txBody>
      </p:sp>
      <p:sp>
        <p:nvSpPr>
          <p:cNvPr id="10" name="Rectangle: Rounded Corners 9">
            <a:extLst>
              <a:ext uri="{FF2B5EF4-FFF2-40B4-BE49-F238E27FC236}">
                <a16:creationId xmlns:a16="http://schemas.microsoft.com/office/drawing/2014/main" id="{A061CA85-43AB-B394-2545-8AD2521BE2AB}"/>
              </a:ext>
            </a:extLst>
          </p:cNvPr>
          <p:cNvSpPr/>
          <p:nvPr/>
        </p:nvSpPr>
        <p:spPr>
          <a:xfrm>
            <a:off x="121706" y="2753888"/>
            <a:ext cx="624680" cy="9080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schemeClr val="tx2"/>
                </a:solidFill>
              </a:rPr>
              <a:t>Patient with back pain +/- leg pain</a:t>
            </a:r>
          </a:p>
        </p:txBody>
      </p:sp>
      <p:cxnSp>
        <p:nvCxnSpPr>
          <p:cNvPr id="11" name="Straight Arrow Connector 10">
            <a:extLst>
              <a:ext uri="{FF2B5EF4-FFF2-40B4-BE49-F238E27FC236}">
                <a16:creationId xmlns:a16="http://schemas.microsoft.com/office/drawing/2014/main" id="{7BA07B0D-5CEF-65BF-7E02-CBC26C427986}"/>
              </a:ext>
            </a:extLst>
          </p:cNvPr>
          <p:cNvCxnSpPr>
            <a:cxnSpLocks/>
          </p:cNvCxnSpPr>
          <p:nvPr/>
        </p:nvCxnSpPr>
        <p:spPr>
          <a:xfrm>
            <a:off x="745593" y="3174126"/>
            <a:ext cx="31432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DC518D3C-C95E-CA66-DA0C-232065275296}"/>
              </a:ext>
            </a:extLst>
          </p:cNvPr>
          <p:cNvCxnSpPr>
            <a:cxnSpLocks/>
            <a:stCxn id="5" idx="0"/>
          </p:cNvCxnSpPr>
          <p:nvPr/>
        </p:nvCxnSpPr>
        <p:spPr>
          <a:xfrm rot="5400000" flipH="1" flipV="1">
            <a:off x="1687330" y="2474030"/>
            <a:ext cx="231725" cy="38494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F6F36ABB-9162-832D-A467-DFA51676495F}"/>
              </a:ext>
            </a:extLst>
          </p:cNvPr>
          <p:cNvCxnSpPr>
            <a:cxnSpLocks/>
            <a:stCxn id="5" idx="2"/>
            <a:endCxn id="20" idx="1"/>
          </p:cNvCxnSpPr>
          <p:nvPr/>
        </p:nvCxnSpPr>
        <p:spPr>
          <a:xfrm rot="16200000" flipH="1">
            <a:off x="1588407" y="3575508"/>
            <a:ext cx="366946" cy="32232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13FF91CA-E6B9-9A67-CE76-EA62A56A2C87}"/>
              </a:ext>
            </a:extLst>
          </p:cNvPr>
          <p:cNvSpPr txBox="1"/>
          <p:nvPr/>
        </p:nvSpPr>
        <p:spPr>
          <a:xfrm>
            <a:off x="1589503" y="2330482"/>
            <a:ext cx="395622" cy="230832"/>
          </a:xfrm>
          <a:prstGeom prst="rect">
            <a:avLst/>
          </a:prstGeom>
          <a:noFill/>
        </p:spPr>
        <p:txBody>
          <a:bodyPr wrap="square" rtlCol="0">
            <a:spAutoFit/>
          </a:bodyPr>
          <a:lstStyle/>
          <a:p>
            <a:r>
              <a:rPr lang="en-GB" sz="900"/>
              <a:t>Yes</a:t>
            </a:r>
          </a:p>
        </p:txBody>
      </p:sp>
      <p:sp>
        <p:nvSpPr>
          <p:cNvPr id="17" name="TextBox 16">
            <a:extLst>
              <a:ext uri="{FF2B5EF4-FFF2-40B4-BE49-F238E27FC236}">
                <a16:creationId xmlns:a16="http://schemas.microsoft.com/office/drawing/2014/main" id="{8D083571-B721-4CE7-72CF-A88C73C1F57B}"/>
              </a:ext>
            </a:extLst>
          </p:cNvPr>
          <p:cNvSpPr txBox="1"/>
          <p:nvPr/>
        </p:nvSpPr>
        <p:spPr>
          <a:xfrm>
            <a:off x="1589503" y="3854370"/>
            <a:ext cx="395622" cy="230832"/>
          </a:xfrm>
          <a:prstGeom prst="rect">
            <a:avLst/>
          </a:prstGeom>
          <a:noFill/>
        </p:spPr>
        <p:txBody>
          <a:bodyPr wrap="square" rtlCol="0">
            <a:spAutoFit/>
          </a:bodyPr>
          <a:lstStyle/>
          <a:p>
            <a:r>
              <a:rPr lang="en-GB" sz="900"/>
              <a:t>No</a:t>
            </a:r>
          </a:p>
        </p:txBody>
      </p:sp>
      <p:sp>
        <p:nvSpPr>
          <p:cNvPr id="19" name="Rectangle 18">
            <a:extLst>
              <a:ext uri="{FF2B5EF4-FFF2-40B4-BE49-F238E27FC236}">
                <a16:creationId xmlns:a16="http://schemas.microsoft.com/office/drawing/2014/main" id="{98308800-69FE-2D2B-8ECF-67EF1895ACE7}"/>
              </a:ext>
            </a:extLst>
          </p:cNvPr>
          <p:cNvSpPr/>
          <p:nvPr/>
        </p:nvSpPr>
        <p:spPr>
          <a:xfrm>
            <a:off x="1998981" y="2350334"/>
            <a:ext cx="739777" cy="40029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schemeClr val="tx2"/>
                </a:solidFill>
              </a:rPr>
              <a:t>GP/FCP assesses</a:t>
            </a:r>
          </a:p>
        </p:txBody>
      </p:sp>
      <p:sp>
        <p:nvSpPr>
          <p:cNvPr id="20" name="Rectangle 19">
            <a:extLst>
              <a:ext uri="{FF2B5EF4-FFF2-40B4-BE49-F238E27FC236}">
                <a16:creationId xmlns:a16="http://schemas.microsoft.com/office/drawing/2014/main" id="{7B78EA0D-B1D8-B5BF-6BF0-064C603C4B55}"/>
              </a:ext>
            </a:extLst>
          </p:cNvPr>
          <p:cNvSpPr/>
          <p:nvPr/>
        </p:nvSpPr>
        <p:spPr>
          <a:xfrm>
            <a:off x="1933043" y="3736174"/>
            <a:ext cx="703129" cy="3679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Use getUBetter</a:t>
            </a:r>
          </a:p>
        </p:txBody>
      </p:sp>
      <p:sp>
        <p:nvSpPr>
          <p:cNvPr id="32" name="Rectangle 31">
            <a:extLst>
              <a:ext uri="{FF2B5EF4-FFF2-40B4-BE49-F238E27FC236}">
                <a16:creationId xmlns:a16="http://schemas.microsoft.com/office/drawing/2014/main" id="{50E47003-0113-87AE-5F06-C08BD5D1C100}"/>
              </a:ext>
            </a:extLst>
          </p:cNvPr>
          <p:cNvSpPr/>
          <p:nvPr/>
        </p:nvSpPr>
        <p:spPr>
          <a:xfrm>
            <a:off x="4301067" y="2535952"/>
            <a:ext cx="719402" cy="93976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schemeClr val="tx2"/>
                </a:solidFill>
              </a:rPr>
              <a:t>Follow National Back Pain Pathway – </a:t>
            </a:r>
            <a:r>
              <a:rPr lang="en-GB" sz="900" err="1">
                <a:solidFill>
                  <a:schemeClr val="tx2"/>
                </a:solidFill>
              </a:rPr>
              <a:t>StarT</a:t>
            </a:r>
            <a:r>
              <a:rPr lang="en-GB" sz="900">
                <a:solidFill>
                  <a:schemeClr val="tx2"/>
                </a:solidFill>
              </a:rPr>
              <a:t> Back</a:t>
            </a:r>
          </a:p>
        </p:txBody>
      </p:sp>
      <p:sp>
        <p:nvSpPr>
          <p:cNvPr id="37" name="Flowchart: Decision 36">
            <a:extLst>
              <a:ext uri="{FF2B5EF4-FFF2-40B4-BE49-F238E27FC236}">
                <a16:creationId xmlns:a16="http://schemas.microsoft.com/office/drawing/2014/main" id="{04C9FCBD-B89E-D831-8D12-F54A5B854444}"/>
              </a:ext>
            </a:extLst>
          </p:cNvPr>
          <p:cNvSpPr/>
          <p:nvPr/>
        </p:nvSpPr>
        <p:spPr>
          <a:xfrm>
            <a:off x="9720534" y="2079416"/>
            <a:ext cx="1363301" cy="709611"/>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Review outcome and next steps</a:t>
            </a:r>
          </a:p>
        </p:txBody>
      </p:sp>
      <p:sp>
        <p:nvSpPr>
          <p:cNvPr id="49" name="Rectangle 48">
            <a:extLst>
              <a:ext uri="{FF2B5EF4-FFF2-40B4-BE49-F238E27FC236}">
                <a16:creationId xmlns:a16="http://schemas.microsoft.com/office/drawing/2014/main" id="{2BA9C59D-7F73-F6F8-B51E-5FF19286396C}"/>
              </a:ext>
            </a:extLst>
          </p:cNvPr>
          <p:cNvSpPr/>
          <p:nvPr/>
        </p:nvSpPr>
        <p:spPr>
          <a:xfrm>
            <a:off x="7663564" y="1379026"/>
            <a:ext cx="938352" cy="6771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900">
              <a:solidFill>
                <a:schemeClr val="tx2"/>
              </a:solidFill>
            </a:endParaRPr>
          </a:p>
        </p:txBody>
      </p:sp>
      <p:sp>
        <p:nvSpPr>
          <p:cNvPr id="52" name="Flowchart: Decision 51">
            <a:extLst>
              <a:ext uri="{FF2B5EF4-FFF2-40B4-BE49-F238E27FC236}">
                <a16:creationId xmlns:a16="http://schemas.microsoft.com/office/drawing/2014/main" id="{620727F0-46AE-250C-6DFE-1D4FD19911C1}"/>
              </a:ext>
            </a:extLst>
          </p:cNvPr>
          <p:cNvSpPr/>
          <p:nvPr/>
        </p:nvSpPr>
        <p:spPr>
          <a:xfrm>
            <a:off x="5371919" y="2427547"/>
            <a:ext cx="1816714" cy="1155837"/>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If no improvement and SDM conversation see FCP specialist GP</a:t>
            </a:r>
          </a:p>
        </p:txBody>
      </p:sp>
      <p:cxnSp>
        <p:nvCxnSpPr>
          <p:cNvPr id="58" name="Connector: Elbow 57">
            <a:extLst>
              <a:ext uri="{FF2B5EF4-FFF2-40B4-BE49-F238E27FC236}">
                <a16:creationId xmlns:a16="http://schemas.microsoft.com/office/drawing/2014/main" id="{1E7EF20B-C53E-00F8-80FC-2553D9E9F118}"/>
              </a:ext>
            </a:extLst>
          </p:cNvPr>
          <p:cNvCxnSpPr>
            <a:cxnSpLocks/>
          </p:cNvCxnSpPr>
          <p:nvPr/>
        </p:nvCxnSpPr>
        <p:spPr>
          <a:xfrm rot="16200000" flipH="1">
            <a:off x="9722966" y="3833442"/>
            <a:ext cx="328959" cy="5580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CDD92D4F-AABC-B86A-4B4C-FACB68A07F42}"/>
              </a:ext>
            </a:extLst>
          </p:cNvPr>
          <p:cNvSpPr txBox="1"/>
          <p:nvPr/>
        </p:nvSpPr>
        <p:spPr>
          <a:xfrm>
            <a:off x="9586538" y="4258438"/>
            <a:ext cx="715441" cy="338554"/>
          </a:xfrm>
          <a:prstGeom prst="rect">
            <a:avLst/>
          </a:prstGeom>
          <a:noFill/>
        </p:spPr>
        <p:txBody>
          <a:bodyPr wrap="square" rtlCol="0">
            <a:spAutoFit/>
          </a:bodyPr>
          <a:lstStyle/>
          <a:p>
            <a:r>
              <a:rPr lang="en-GB" sz="800"/>
              <a:t>No spinal options</a:t>
            </a:r>
          </a:p>
        </p:txBody>
      </p:sp>
      <p:sp>
        <p:nvSpPr>
          <p:cNvPr id="61" name="Rectangle 60">
            <a:extLst>
              <a:ext uri="{FF2B5EF4-FFF2-40B4-BE49-F238E27FC236}">
                <a16:creationId xmlns:a16="http://schemas.microsoft.com/office/drawing/2014/main" id="{E3323AE7-0EDF-693B-409E-B3947A3AF455}"/>
              </a:ext>
            </a:extLst>
          </p:cNvPr>
          <p:cNvSpPr/>
          <p:nvPr/>
        </p:nvSpPr>
        <p:spPr>
          <a:xfrm>
            <a:off x="11015714" y="1425197"/>
            <a:ext cx="867302" cy="5988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Treatment</a:t>
            </a:r>
          </a:p>
        </p:txBody>
      </p:sp>
      <p:sp>
        <p:nvSpPr>
          <p:cNvPr id="62" name="Rectangle 61">
            <a:extLst>
              <a:ext uri="{FF2B5EF4-FFF2-40B4-BE49-F238E27FC236}">
                <a16:creationId xmlns:a16="http://schemas.microsoft.com/office/drawing/2014/main" id="{DF9333A6-F9CC-04BC-22F1-8211657D8CD3}"/>
              </a:ext>
            </a:extLst>
          </p:cNvPr>
          <p:cNvSpPr/>
          <p:nvPr/>
        </p:nvSpPr>
        <p:spPr>
          <a:xfrm>
            <a:off x="10184280" y="4012128"/>
            <a:ext cx="867302" cy="5988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schemeClr val="tx2"/>
                </a:solidFill>
              </a:rPr>
              <a:t>Pain clinic</a:t>
            </a:r>
          </a:p>
        </p:txBody>
      </p:sp>
      <p:cxnSp>
        <p:nvCxnSpPr>
          <p:cNvPr id="100" name="Connector: Elbow 99">
            <a:extLst>
              <a:ext uri="{FF2B5EF4-FFF2-40B4-BE49-F238E27FC236}">
                <a16:creationId xmlns:a16="http://schemas.microsoft.com/office/drawing/2014/main" id="{DE749415-311E-C8FE-5D1C-6A722C09A765}"/>
              </a:ext>
            </a:extLst>
          </p:cNvPr>
          <p:cNvCxnSpPr>
            <a:cxnSpLocks/>
            <a:endCxn id="102" idx="1"/>
          </p:cNvCxnSpPr>
          <p:nvPr/>
        </p:nvCxnSpPr>
        <p:spPr>
          <a:xfrm rot="16200000" flipH="1">
            <a:off x="1472622" y="4062893"/>
            <a:ext cx="639818" cy="35432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DCA83047-B7EA-ABFA-2340-63E5B7B11B52}"/>
              </a:ext>
            </a:extLst>
          </p:cNvPr>
          <p:cNvSpPr txBox="1"/>
          <p:nvPr/>
        </p:nvSpPr>
        <p:spPr>
          <a:xfrm>
            <a:off x="1574069" y="4505433"/>
            <a:ext cx="395622" cy="230832"/>
          </a:xfrm>
          <a:prstGeom prst="rect">
            <a:avLst/>
          </a:prstGeom>
          <a:noFill/>
        </p:spPr>
        <p:txBody>
          <a:bodyPr wrap="square" rtlCol="0">
            <a:spAutoFit/>
          </a:bodyPr>
          <a:lstStyle/>
          <a:p>
            <a:r>
              <a:rPr lang="en-GB" sz="900"/>
              <a:t>No</a:t>
            </a:r>
          </a:p>
        </p:txBody>
      </p:sp>
      <p:sp>
        <p:nvSpPr>
          <p:cNvPr id="102" name="Rectangle 101">
            <a:extLst>
              <a:ext uri="{FF2B5EF4-FFF2-40B4-BE49-F238E27FC236}">
                <a16:creationId xmlns:a16="http://schemas.microsoft.com/office/drawing/2014/main" id="{0D0CB3B2-7580-4892-CA1A-837AB49A4401}"/>
              </a:ext>
            </a:extLst>
          </p:cNvPr>
          <p:cNvSpPr/>
          <p:nvPr/>
        </p:nvSpPr>
        <p:spPr>
          <a:xfrm>
            <a:off x="1969691" y="4307517"/>
            <a:ext cx="666481" cy="5048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Seek help elsewhere </a:t>
            </a:r>
            <a:r>
              <a:rPr lang="en-GB" sz="800" err="1">
                <a:solidFill>
                  <a:schemeClr val="tx2"/>
                </a:solidFill>
              </a:rPr>
              <a:t>e.g</a:t>
            </a:r>
            <a:r>
              <a:rPr lang="en-GB" sz="800">
                <a:solidFill>
                  <a:schemeClr val="tx2"/>
                </a:solidFill>
              </a:rPr>
              <a:t> private treatment</a:t>
            </a:r>
          </a:p>
        </p:txBody>
      </p:sp>
      <p:sp>
        <p:nvSpPr>
          <p:cNvPr id="14" name="Flowchart: Decision 13">
            <a:extLst>
              <a:ext uri="{FF2B5EF4-FFF2-40B4-BE49-F238E27FC236}">
                <a16:creationId xmlns:a16="http://schemas.microsoft.com/office/drawing/2014/main" id="{1EC2C8C4-28B3-A885-3D9E-5645DB219F7C}"/>
              </a:ext>
            </a:extLst>
          </p:cNvPr>
          <p:cNvSpPr/>
          <p:nvPr/>
        </p:nvSpPr>
        <p:spPr>
          <a:xfrm>
            <a:off x="2933293" y="2242828"/>
            <a:ext cx="987592" cy="672200"/>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Red Flags?</a:t>
            </a:r>
          </a:p>
        </p:txBody>
      </p:sp>
      <p:sp>
        <p:nvSpPr>
          <p:cNvPr id="39" name="TextBox 38">
            <a:extLst>
              <a:ext uri="{FF2B5EF4-FFF2-40B4-BE49-F238E27FC236}">
                <a16:creationId xmlns:a16="http://schemas.microsoft.com/office/drawing/2014/main" id="{95137DA4-AFDF-A0A4-684A-4FACF89C8053}"/>
              </a:ext>
            </a:extLst>
          </p:cNvPr>
          <p:cNvSpPr txBox="1"/>
          <p:nvPr/>
        </p:nvSpPr>
        <p:spPr>
          <a:xfrm>
            <a:off x="7686440" y="5026653"/>
            <a:ext cx="534948" cy="230832"/>
          </a:xfrm>
          <a:prstGeom prst="rect">
            <a:avLst/>
          </a:prstGeom>
          <a:noFill/>
        </p:spPr>
        <p:txBody>
          <a:bodyPr wrap="square" rtlCol="0">
            <a:spAutoFit/>
          </a:bodyPr>
          <a:lstStyle/>
          <a:p>
            <a:r>
              <a:rPr lang="en-GB" sz="900"/>
              <a:t>Yes</a:t>
            </a:r>
          </a:p>
        </p:txBody>
      </p:sp>
      <p:sp>
        <p:nvSpPr>
          <p:cNvPr id="41" name="TextBox 40">
            <a:extLst>
              <a:ext uri="{FF2B5EF4-FFF2-40B4-BE49-F238E27FC236}">
                <a16:creationId xmlns:a16="http://schemas.microsoft.com/office/drawing/2014/main" id="{E0EDE05A-DA39-4811-D129-3CA9984B5234}"/>
              </a:ext>
            </a:extLst>
          </p:cNvPr>
          <p:cNvSpPr txBox="1"/>
          <p:nvPr/>
        </p:nvSpPr>
        <p:spPr>
          <a:xfrm>
            <a:off x="3525263" y="3120518"/>
            <a:ext cx="395622" cy="230832"/>
          </a:xfrm>
          <a:prstGeom prst="rect">
            <a:avLst/>
          </a:prstGeom>
          <a:noFill/>
        </p:spPr>
        <p:txBody>
          <a:bodyPr wrap="square" rtlCol="0">
            <a:spAutoFit/>
          </a:bodyPr>
          <a:lstStyle/>
          <a:p>
            <a:r>
              <a:rPr lang="en-GB" sz="900"/>
              <a:t>No</a:t>
            </a:r>
          </a:p>
        </p:txBody>
      </p:sp>
      <p:sp>
        <p:nvSpPr>
          <p:cNvPr id="46" name="Rectangle: Rounded Corners 45">
            <a:extLst>
              <a:ext uri="{FF2B5EF4-FFF2-40B4-BE49-F238E27FC236}">
                <a16:creationId xmlns:a16="http://schemas.microsoft.com/office/drawing/2014/main" id="{3DD3A835-DDE3-0576-4D21-E6101CEF18C4}"/>
              </a:ext>
            </a:extLst>
          </p:cNvPr>
          <p:cNvSpPr/>
          <p:nvPr/>
        </p:nvSpPr>
        <p:spPr>
          <a:xfrm>
            <a:off x="4014863" y="1804945"/>
            <a:ext cx="656018" cy="5334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Different pathway</a:t>
            </a:r>
          </a:p>
        </p:txBody>
      </p:sp>
      <p:sp>
        <p:nvSpPr>
          <p:cNvPr id="120" name="Rectangle: Rounded Corners 119">
            <a:extLst>
              <a:ext uri="{FF2B5EF4-FFF2-40B4-BE49-F238E27FC236}">
                <a16:creationId xmlns:a16="http://schemas.microsoft.com/office/drawing/2014/main" id="{877DF15B-66A1-6FB0-1A76-E2055E5D3FE1}"/>
              </a:ext>
            </a:extLst>
          </p:cNvPr>
          <p:cNvSpPr/>
          <p:nvPr/>
        </p:nvSpPr>
        <p:spPr>
          <a:xfrm>
            <a:off x="3133439" y="4018757"/>
            <a:ext cx="528828" cy="45585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Better</a:t>
            </a:r>
          </a:p>
        </p:txBody>
      </p:sp>
      <p:cxnSp>
        <p:nvCxnSpPr>
          <p:cNvPr id="124" name="Straight Arrow Connector 123">
            <a:extLst>
              <a:ext uri="{FF2B5EF4-FFF2-40B4-BE49-F238E27FC236}">
                <a16:creationId xmlns:a16="http://schemas.microsoft.com/office/drawing/2014/main" id="{2BBBDA41-8B7B-CD67-966B-E98640CDB07A}"/>
              </a:ext>
            </a:extLst>
          </p:cNvPr>
          <p:cNvCxnSpPr>
            <a:cxnSpLocks/>
          </p:cNvCxnSpPr>
          <p:nvPr/>
        </p:nvCxnSpPr>
        <p:spPr>
          <a:xfrm>
            <a:off x="2636172" y="4364509"/>
            <a:ext cx="5224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6" name="Straight Arrow Connector 125">
            <a:extLst>
              <a:ext uri="{FF2B5EF4-FFF2-40B4-BE49-F238E27FC236}">
                <a16:creationId xmlns:a16="http://schemas.microsoft.com/office/drawing/2014/main" id="{D93A7AF4-5221-822C-D936-9E874E0547EC}"/>
              </a:ext>
            </a:extLst>
          </p:cNvPr>
          <p:cNvCxnSpPr>
            <a:cxnSpLocks/>
          </p:cNvCxnSpPr>
          <p:nvPr/>
        </p:nvCxnSpPr>
        <p:spPr>
          <a:xfrm>
            <a:off x="2636172" y="4085202"/>
            <a:ext cx="5224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2" name="Connector: Elbow 141">
            <a:extLst>
              <a:ext uri="{FF2B5EF4-FFF2-40B4-BE49-F238E27FC236}">
                <a16:creationId xmlns:a16="http://schemas.microsoft.com/office/drawing/2014/main" id="{F2ED9DB9-CDD9-0B74-1CC4-6C5F7E27B77E}"/>
              </a:ext>
            </a:extLst>
          </p:cNvPr>
          <p:cNvCxnSpPr>
            <a:cxnSpLocks/>
          </p:cNvCxnSpPr>
          <p:nvPr/>
        </p:nvCxnSpPr>
        <p:spPr>
          <a:xfrm rot="16200000" flipV="1">
            <a:off x="2349832" y="2942835"/>
            <a:ext cx="1809329" cy="1424926"/>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DECE1F0F-BFCB-C4F6-5FCF-BF1712A7FD38}"/>
              </a:ext>
            </a:extLst>
          </p:cNvPr>
          <p:cNvCxnSpPr>
            <a:cxnSpLocks/>
            <a:stCxn id="102" idx="3"/>
          </p:cNvCxnSpPr>
          <p:nvPr/>
        </p:nvCxnSpPr>
        <p:spPr>
          <a:xfrm flipV="1">
            <a:off x="2636172" y="4556249"/>
            <a:ext cx="1330788" cy="371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E1CE1311-822C-76FE-9B32-E8A38BC45F14}"/>
              </a:ext>
            </a:extLst>
          </p:cNvPr>
          <p:cNvCxnSpPr>
            <a:stCxn id="20" idx="3"/>
          </p:cNvCxnSpPr>
          <p:nvPr/>
        </p:nvCxnSpPr>
        <p:spPr>
          <a:xfrm>
            <a:off x="2636172" y="3920144"/>
            <a:ext cx="4473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7" name="Connector: Elbow 156">
            <a:extLst>
              <a:ext uri="{FF2B5EF4-FFF2-40B4-BE49-F238E27FC236}">
                <a16:creationId xmlns:a16="http://schemas.microsoft.com/office/drawing/2014/main" id="{83FD13E8-6246-8B04-D6C4-565F1A8CF2C6}"/>
              </a:ext>
            </a:extLst>
          </p:cNvPr>
          <p:cNvCxnSpPr/>
          <p:nvPr/>
        </p:nvCxnSpPr>
        <p:spPr>
          <a:xfrm rot="16200000" flipV="1">
            <a:off x="2275105" y="3111701"/>
            <a:ext cx="1169511" cy="44737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526C05F6-3BE4-23E3-EFAB-975C8E795FFE}"/>
              </a:ext>
            </a:extLst>
          </p:cNvPr>
          <p:cNvSpPr txBox="1"/>
          <p:nvPr/>
        </p:nvSpPr>
        <p:spPr>
          <a:xfrm>
            <a:off x="2646448" y="3717130"/>
            <a:ext cx="395622" cy="230832"/>
          </a:xfrm>
          <a:prstGeom prst="rect">
            <a:avLst/>
          </a:prstGeom>
          <a:noFill/>
        </p:spPr>
        <p:txBody>
          <a:bodyPr wrap="square" rtlCol="0">
            <a:spAutoFit/>
          </a:bodyPr>
          <a:lstStyle/>
          <a:p>
            <a:r>
              <a:rPr lang="en-GB" sz="900"/>
              <a:t>No</a:t>
            </a:r>
          </a:p>
        </p:txBody>
      </p:sp>
      <p:sp>
        <p:nvSpPr>
          <p:cNvPr id="159" name="TextBox 158">
            <a:extLst>
              <a:ext uri="{FF2B5EF4-FFF2-40B4-BE49-F238E27FC236}">
                <a16:creationId xmlns:a16="http://schemas.microsoft.com/office/drawing/2014/main" id="{DB436515-3687-F04D-DD32-6693B03EA8BE}"/>
              </a:ext>
            </a:extLst>
          </p:cNvPr>
          <p:cNvSpPr txBox="1"/>
          <p:nvPr/>
        </p:nvSpPr>
        <p:spPr>
          <a:xfrm>
            <a:off x="2649966" y="4543798"/>
            <a:ext cx="395622" cy="230832"/>
          </a:xfrm>
          <a:prstGeom prst="rect">
            <a:avLst/>
          </a:prstGeom>
          <a:noFill/>
        </p:spPr>
        <p:txBody>
          <a:bodyPr wrap="square" rtlCol="0">
            <a:spAutoFit/>
          </a:bodyPr>
          <a:lstStyle/>
          <a:p>
            <a:r>
              <a:rPr lang="en-GB" sz="900"/>
              <a:t>No</a:t>
            </a:r>
          </a:p>
        </p:txBody>
      </p:sp>
      <p:sp>
        <p:nvSpPr>
          <p:cNvPr id="160" name="TextBox 159">
            <a:extLst>
              <a:ext uri="{FF2B5EF4-FFF2-40B4-BE49-F238E27FC236}">
                <a16:creationId xmlns:a16="http://schemas.microsoft.com/office/drawing/2014/main" id="{AC6545FC-FCA4-422F-760B-29FB94429859}"/>
              </a:ext>
            </a:extLst>
          </p:cNvPr>
          <p:cNvSpPr txBox="1"/>
          <p:nvPr/>
        </p:nvSpPr>
        <p:spPr>
          <a:xfrm>
            <a:off x="2605462" y="4117665"/>
            <a:ext cx="395622" cy="230832"/>
          </a:xfrm>
          <a:prstGeom prst="rect">
            <a:avLst/>
          </a:prstGeom>
          <a:noFill/>
        </p:spPr>
        <p:txBody>
          <a:bodyPr wrap="square" rtlCol="0">
            <a:spAutoFit/>
          </a:bodyPr>
          <a:lstStyle/>
          <a:p>
            <a:r>
              <a:rPr lang="en-GB" sz="900"/>
              <a:t>Yes</a:t>
            </a:r>
          </a:p>
        </p:txBody>
      </p:sp>
      <p:sp>
        <p:nvSpPr>
          <p:cNvPr id="3" name="Rectangle 2">
            <a:extLst>
              <a:ext uri="{FF2B5EF4-FFF2-40B4-BE49-F238E27FC236}">
                <a16:creationId xmlns:a16="http://schemas.microsoft.com/office/drawing/2014/main" id="{56B7739B-DAA0-C665-24CD-5177BEE6584A}"/>
              </a:ext>
            </a:extLst>
          </p:cNvPr>
          <p:cNvSpPr/>
          <p:nvPr/>
        </p:nvSpPr>
        <p:spPr>
          <a:xfrm>
            <a:off x="4209868" y="3898317"/>
            <a:ext cx="896308" cy="707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schemeClr val="tx2"/>
                </a:solidFill>
              </a:rPr>
              <a:t>Send for appropriate conservative management if required</a:t>
            </a:r>
          </a:p>
        </p:txBody>
      </p:sp>
      <p:cxnSp>
        <p:nvCxnSpPr>
          <p:cNvPr id="24" name="Straight Arrow Connector 23">
            <a:extLst>
              <a:ext uri="{FF2B5EF4-FFF2-40B4-BE49-F238E27FC236}">
                <a16:creationId xmlns:a16="http://schemas.microsoft.com/office/drawing/2014/main" id="{A2D3721D-C434-2DD2-57FB-F28A6413892E}"/>
              </a:ext>
            </a:extLst>
          </p:cNvPr>
          <p:cNvCxnSpPr/>
          <p:nvPr/>
        </p:nvCxnSpPr>
        <p:spPr>
          <a:xfrm>
            <a:off x="4463753" y="3475713"/>
            <a:ext cx="0" cy="4106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9C69934F-2B70-D49B-DF69-2900B6E50ADE}"/>
              </a:ext>
            </a:extLst>
          </p:cNvPr>
          <p:cNvCxnSpPr/>
          <p:nvPr/>
        </p:nvCxnSpPr>
        <p:spPr>
          <a:xfrm flipV="1">
            <a:off x="4802736" y="3475713"/>
            <a:ext cx="0" cy="4226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8E5638C6-9983-F745-E0C1-5054076D2A1F}"/>
              </a:ext>
            </a:extLst>
          </p:cNvPr>
          <p:cNvSpPr/>
          <p:nvPr/>
        </p:nvSpPr>
        <p:spPr>
          <a:xfrm>
            <a:off x="5240195" y="3948038"/>
            <a:ext cx="2240178" cy="22782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b="1">
                <a:solidFill>
                  <a:srgbClr val="0070C0"/>
                </a:solidFill>
              </a:rPr>
              <a:t>MSK FCP or GP with Specialist MSK experience </a:t>
            </a:r>
          </a:p>
          <a:p>
            <a:pPr marL="171450" indent="-171450">
              <a:buFont typeface="Arial" panose="020B0604020202020204" pitchFamily="34" charset="0"/>
              <a:buChar char="•"/>
            </a:pPr>
            <a:r>
              <a:rPr lang="en-GB" sz="800">
                <a:solidFill>
                  <a:schemeClr val="tx2"/>
                </a:solidFill>
              </a:rPr>
              <a:t>All patients triaged and seen by FCP/GP to check appropriate treatment has been given.</a:t>
            </a:r>
          </a:p>
          <a:p>
            <a:pPr marL="171450" indent="-171450">
              <a:buFont typeface="Arial" panose="020B0604020202020204" pitchFamily="34" charset="0"/>
              <a:buChar char="•"/>
            </a:pPr>
            <a:r>
              <a:rPr lang="en-GB" sz="800">
                <a:solidFill>
                  <a:schemeClr val="tx2"/>
                </a:solidFill>
              </a:rPr>
              <a:t>SDM conversations re likely pathway</a:t>
            </a:r>
          </a:p>
          <a:p>
            <a:pPr marL="171450" indent="-171450">
              <a:buFont typeface="Arial" panose="020B0604020202020204" pitchFamily="34" charset="0"/>
              <a:buChar char="•"/>
            </a:pPr>
            <a:r>
              <a:rPr lang="en-GB" sz="800">
                <a:solidFill>
                  <a:schemeClr val="tx2"/>
                </a:solidFill>
              </a:rPr>
              <a:t>Investigations as required. </a:t>
            </a:r>
          </a:p>
          <a:p>
            <a:pPr marL="171450" indent="-171450">
              <a:buFont typeface="Arial" panose="020B0604020202020204" pitchFamily="34" charset="0"/>
              <a:buChar char="•"/>
            </a:pPr>
            <a:r>
              <a:rPr lang="en-GB" sz="800">
                <a:solidFill>
                  <a:schemeClr val="tx2"/>
                </a:solidFill>
              </a:rPr>
              <a:t>If no surgical option, or patient does not want further treatment, MRI normal, manage and do not refer on unless to Chronic pain</a:t>
            </a:r>
          </a:p>
          <a:p>
            <a:pPr marL="171450" indent="-171450">
              <a:buFont typeface="Arial" panose="020B0604020202020204" pitchFamily="34" charset="0"/>
              <a:buChar char="•"/>
            </a:pPr>
            <a:r>
              <a:rPr lang="en-GB" sz="800">
                <a:solidFill>
                  <a:schemeClr val="tx2"/>
                </a:solidFill>
              </a:rPr>
              <a:t>If likely secondary care management is an option and patient wants to proceed refer to Triage secondary care for MDT decision </a:t>
            </a:r>
          </a:p>
          <a:p>
            <a:pPr marL="171450" indent="-171450">
              <a:buFont typeface="Arial" panose="020B0604020202020204" pitchFamily="34" charset="0"/>
              <a:buChar char="•"/>
            </a:pPr>
            <a:r>
              <a:rPr lang="en-GB" sz="800">
                <a:solidFill>
                  <a:schemeClr val="tx2"/>
                </a:solidFill>
                <a:highlight>
                  <a:srgbClr val="FFFF00"/>
                </a:highlight>
              </a:rPr>
              <a:t>Can be discussed with Consultants in timetabled sessions if concerns or anomalies.</a:t>
            </a:r>
          </a:p>
        </p:txBody>
      </p:sp>
      <p:cxnSp>
        <p:nvCxnSpPr>
          <p:cNvPr id="53" name="Straight Arrow Connector 52">
            <a:extLst>
              <a:ext uri="{FF2B5EF4-FFF2-40B4-BE49-F238E27FC236}">
                <a16:creationId xmlns:a16="http://schemas.microsoft.com/office/drawing/2014/main" id="{791523AA-A782-B5E3-150F-DC0C6CF4993F}"/>
              </a:ext>
            </a:extLst>
          </p:cNvPr>
          <p:cNvCxnSpPr>
            <a:cxnSpLocks/>
            <a:stCxn id="52" idx="2"/>
          </p:cNvCxnSpPr>
          <p:nvPr/>
        </p:nvCxnSpPr>
        <p:spPr>
          <a:xfrm>
            <a:off x="6280276" y="3583384"/>
            <a:ext cx="0" cy="3864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Connector: Elbow 54">
            <a:extLst>
              <a:ext uri="{FF2B5EF4-FFF2-40B4-BE49-F238E27FC236}">
                <a16:creationId xmlns:a16="http://schemas.microsoft.com/office/drawing/2014/main" id="{79CB1232-4B8E-D11E-5173-EBB66EB619D8}"/>
              </a:ext>
            </a:extLst>
          </p:cNvPr>
          <p:cNvCxnSpPr>
            <a:cxnSpLocks/>
            <a:endCxn id="120" idx="2"/>
          </p:cNvCxnSpPr>
          <p:nvPr/>
        </p:nvCxnSpPr>
        <p:spPr>
          <a:xfrm rot="10800000">
            <a:off x="3397853" y="4474607"/>
            <a:ext cx="1857386" cy="84425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963710D0-9F0D-8043-9898-4A56B0E2C55C}"/>
              </a:ext>
            </a:extLst>
          </p:cNvPr>
          <p:cNvSpPr txBox="1"/>
          <p:nvPr/>
        </p:nvSpPr>
        <p:spPr>
          <a:xfrm>
            <a:off x="3801174" y="5273309"/>
            <a:ext cx="1424927" cy="338554"/>
          </a:xfrm>
          <a:prstGeom prst="rect">
            <a:avLst/>
          </a:prstGeom>
          <a:noFill/>
        </p:spPr>
        <p:txBody>
          <a:bodyPr wrap="square" rtlCol="0">
            <a:spAutoFit/>
          </a:bodyPr>
          <a:lstStyle/>
          <a:p>
            <a:r>
              <a:rPr lang="en-GB" sz="800"/>
              <a:t>Improved or no surgical target/pain management</a:t>
            </a:r>
          </a:p>
        </p:txBody>
      </p:sp>
      <p:sp>
        <p:nvSpPr>
          <p:cNvPr id="76" name="Flowchart: Decision 75">
            <a:extLst>
              <a:ext uri="{FF2B5EF4-FFF2-40B4-BE49-F238E27FC236}">
                <a16:creationId xmlns:a16="http://schemas.microsoft.com/office/drawing/2014/main" id="{EA217B48-B87F-3623-5DCF-E7C3E958C7D3}"/>
              </a:ext>
            </a:extLst>
          </p:cNvPr>
          <p:cNvSpPr/>
          <p:nvPr/>
        </p:nvSpPr>
        <p:spPr>
          <a:xfrm>
            <a:off x="8322925" y="4641943"/>
            <a:ext cx="1757504" cy="1171753"/>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Suitable for Triage Secondary care Spinal/Chronic Pain (TSS)</a:t>
            </a:r>
          </a:p>
        </p:txBody>
      </p:sp>
      <p:sp>
        <p:nvSpPr>
          <p:cNvPr id="80" name="Flowchart: Decision 79">
            <a:extLst>
              <a:ext uri="{FF2B5EF4-FFF2-40B4-BE49-F238E27FC236}">
                <a16:creationId xmlns:a16="http://schemas.microsoft.com/office/drawing/2014/main" id="{CBE58D70-47C6-7D61-EED1-61FBD0368E9F}"/>
              </a:ext>
            </a:extLst>
          </p:cNvPr>
          <p:cNvSpPr/>
          <p:nvPr/>
        </p:nvSpPr>
        <p:spPr>
          <a:xfrm>
            <a:off x="8356297" y="3225016"/>
            <a:ext cx="1649469" cy="97429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Triage Secondary Care Spinal +/- MDT meeting (Pain)</a:t>
            </a:r>
          </a:p>
        </p:txBody>
      </p:sp>
      <p:cxnSp>
        <p:nvCxnSpPr>
          <p:cNvPr id="82" name="Straight Arrow Connector 81">
            <a:extLst>
              <a:ext uri="{FF2B5EF4-FFF2-40B4-BE49-F238E27FC236}">
                <a16:creationId xmlns:a16="http://schemas.microsoft.com/office/drawing/2014/main" id="{4A1DF70B-603E-315F-0394-9DE92D07B141}"/>
              </a:ext>
            </a:extLst>
          </p:cNvPr>
          <p:cNvCxnSpPr>
            <a:cxnSpLocks/>
            <a:stCxn id="76" idx="0"/>
            <a:endCxn id="80" idx="2"/>
          </p:cNvCxnSpPr>
          <p:nvPr/>
        </p:nvCxnSpPr>
        <p:spPr>
          <a:xfrm flipH="1" flipV="1">
            <a:off x="9181032" y="4199308"/>
            <a:ext cx="20645" cy="4426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0" name="TextBox 109">
            <a:extLst>
              <a:ext uri="{FF2B5EF4-FFF2-40B4-BE49-F238E27FC236}">
                <a16:creationId xmlns:a16="http://schemas.microsoft.com/office/drawing/2014/main" id="{D777C012-1BFC-F3D3-92B6-D83DED34A861}"/>
              </a:ext>
            </a:extLst>
          </p:cNvPr>
          <p:cNvSpPr txBox="1"/>
          <p:nvPr/>
        </p:nvSpPr>
        <p:spPr>
          <a:xfrm>
            <a:off x="7662455" y="1437254"/>
            <a:ext cx="789390" cy="584775"/>
          </a:xfrm>
          <a:prstGeom prst="rect">
            <a:avLst/>
          </a:prstGeom>
          <a:noFill/>
        </p:spPr>
        <p:txBody>
          <a:bodyPr wrap="square">
            <a:spAutoFit/>
          </a:bodyPr>
          <a:lstStyle/>
          <a:p>
            <a:pPr algn="ctr"/>
            <a:r>
              <a:rPr lang="en-GB" sz="800">
                <a:solidFill>
                  <a:schemeClr val="tx2"/>
                </a:solidFill>
              </a:rPr>
              <a:t>See in Spinal Service by  APP or Consultant</a:t>
            </a:r>
          </a:p>
        </p:txBody>
      </p:sp>
      <p:sp>
        <p:nvSpPr>
          <p:cNvPr id="111" name="TextBox 110">
            <a:extLst>
              <a:ext uri="{FF2B5EF4-FFF2-40B4-BE49-F238E27FC236}">
                <a16:creationId xmlns:a16="http://schemas.microsoft.com/office/drawing/2014/main" id="{278C419E-2B99-1F05-9B88-5DD93C3AEA5F}"/>
              </a:ext>
            </a:extLst>
          </p:cNvPr>
          <p:cNvSpPr txBox="1"/>
          <p:nvPr/>
        </p:nvSpPr>
        <p:spPr>
          <a:xfrm>
            <a:off x="8160928" y="3045160"/>
            <a:ext cx="500631" cy="215444"/>
          </a:xfrm>
          <a:prstGeom prst="rect">
            <a:avLst/>
          </a:prstGeom>
          <a:noFill/>
        </p:spPr>
        <p:txBody>
          <a:bodyPr wrap="square" rtlCol="0">
            <a:spAutoFit/>
          </a:bodyPr>
          <a:lstStyle/>
          <a:p>
            <a:r>
              <a:rPr lang="en-GB" sz="800"/>
              <a:t>Accept</a:t>
            </a:r>
          </a:p>
        </p:txBody>
      </p:sp>
      <p:cxnSp>
        <p:nvCxnSpPr>
          <p:cNvPr id="119" name="Straight Arrow Connector 118">
            <a:extLst>
              <a:ext uri="{FF2B5EF4-FFF2-40B4-BE49-F238E27FC236}">
                <a16:creationId xmlns:a16="http://schemas.microsoft.com/office/drawing/2014/main" id="{0644E48B-6638-85EE-21C4-E42D2A8C1655}"/>
              </a:ext>
            </a:extLst>
          </p:cNvPr>
          <p:cNvCxnSpPr>
            <a:cxnSpLocks/>
          </p:cNvCxnSpPr>
          <p:nvPr/>
        </p:nvCxnSpPr>
        <p:spPr>
          <a:xfrm flipV="1">
            <a:off x="8132740" y="2047860"/>
            <a:ext cx="2125" cy="11844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3" name="Rectangle 132">
            <a:extLst>
              <a:ext uri="{FF2B5EF4-FFF2-40B4-BE49-F238E27FC236}">
                <a16:creationId xmlns:a16="http://schemas.microsoft.com/office/drawing/2014/main" id="{2B714515-4BD0-B04A-B3EA-2744250B93BE}"/>
              </a:ext>
            </a:extLst>
          </p:cNvPr>
          <p:cNvSpPr/>
          <p:nvPr/>
        </p:nvSpPr>
        <p:spPr>
          <a:xfrm>
            <a:off x="8509919" y="2291589"/>
            <a:ext cx="867302" cy="5988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Patient does not wish to proceed</a:t>
            </a:r>
          </a:p>
        </p:txBody>
      </p:sp>
      <p:sp>
        <p:nvSpPr>
          <p:cNvPr id="136" name="Flowchart: Decision 135">
            <a:extLst>
              <a:ext uri="{FF2B5EF4-FFF2-40B4-BE49-F238E27FC236}">
                <a16:creationId xmlns:a16="http://schemas.microsoft.com/office/drawing/2014/main" id="{70B08B5B-4679-EFE8-CE39-056674AB0DFC}"/>
              </a:ext>
            </a:extLst>
          </p:cNvPr>
          <p:cNvSpPr/>
          <p:nvPr/>
        </p:nvSpPr>
        <p:spPr>
          <a:xfrm>
            <a:off x="8819251" y="1369805"/>
            <a:ext cx="1363301" cy="709611"/>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Decision re treatment option</a:t>
            </a:r>
          </a:p>
        </p:txBody>
      </p:sp>
      <p:sp>
        <p:nvSpPr>
          <p:cNvPr id="144" name="Rectangle: Rounded Corners 143">
            <a:extLst>
              <a:ext uri="{FF2B5EF4-FFF2-40B4-BE49-F238E27FC236}">
                <a16:creationId xmlns:a16="http://schemas.microsoft.com/office/drawing/2014/main" id="{2666D619-D0C5-D893-A55B-0E660671B4D2}"/>
              </a:ext>
            </a:extLst>
          </p:cNvPr>
          <p:cNvSpPr/>
          <p:nvPr/>
        </p:nvSpPr>
        <p:spPr>
          <a:xfrm>
            <a:off x="11273471" y="2796669"/>
            <a:ext cx="781050" cy="647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schemeClr val="tx2"/>
                </a:solidFill>
              </a:rPr>
              <a:t>Discharge/PIFU</a:t>
            </a:r>
          </a:p>
        </p:txBody>
      </p:sp>
      <p:cxnSp>
        <p:nvCxnSpPr>
          <p:cNvPr id="150" name="Straight Arrow Connector 149">
            <a:extLst>
              <a:ext uri="{FF2B5EF4-FFF2-40B4-BE49-F238E27FC236}">
                <a16:creationId xmlns:a16="http://schemas.microsoft.com/office/drawing/2014/main" id="{8F8E51FA-FE68-0780-D705-EDCBA5F4D83C}"/>
              </a:ext>
            </a:extLst>
          </p:cNvPr>
          <p:cNvCxnSpPr>
            <a:stCxn id="49" idx="3"/>
            <a:endCxn id="136" idx="1"/>
          </p:cNvCxnSpPr>
          <p:nvPr/>
        </p:nvCxnSpPr>
        <p:spPr>
          <a:xfrm>
            <a:off x="8601916" y="1717610"/>
            <a:ext cx="217335" cy="70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4" name="Straight Arrow Connector 153">
            <a:extLst>
              <a:ext uri="{FF2B5EF4-FFF2-40B4-BE49-F238E27FC236}">
                <a16:creationId xmlns:a16="http://schemas.microsoft.com/office/drawing/2014/main" id="{82D18DDF-E925-DA80-6D7C-CF1432861178}"/>
              </a:ext>
            </a:extLst>
          </p:cNvPr>
          <p:cNvCxnSpPr>
            <a:stCxn id="136" idx="3"/>
            <a:endCxn id="61" idx="1"/>
          </p:cNvCxnSpPr>
          <p:nvPr/>
        </p:nvCxnSpPr>
        <p:spPr>
          <a:xfrm>
            <a:off x="10182552" y="1724611"/>
            <a:ext cx="83316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1" name="Straight Arrow Connector 160">
            <a:extLst>
              <a:ext uri="{FF2B5EF4-FFF2-40B4-BE49-F238E27FC236}">
                <a16:creationId xmlns:a16="http://schemas.microsoft.com/office/drawing/2014/main" id="{B7BC6115-8D50-FAEF-BC16-FEF0EFB81455}"/>
              </a:ext>
            </a:extLst>
          </p:cNvPr>
          <p:cNvCxnSpPr>
            <a:cxnSpLocks/>
            <a:endCxn id="133" idx="0"/>
          </p:cNvCxnSpPr>
          <p:nvPr/>
        </p:nvCxnSpPr>
        <p:spPr>
          <a:xfrm>
            <a:off x="8943570" y="1804945"/>
            <a:ext cx="0" cy="4866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4" name="Connector: Elbow 163">
            <a:extLst>
              <a:ext uri="{FF2B5EF4-FFF2-40B4-BE49-F238E27FC236}">
                <a16:creationId xmlns:a16="http://schemas.microsoft.com/office/drawing/2014/main" id="{F0638B9E-FBA7-898C-77F1-C3517915F95B}"/>
              </a:ext>
            </a:extLst>
          </p:cNvPr>
          <p:cNvCxnSpPr>
            <a:cxnSpLocks/>
            <a:stCxn id="133" idx="2"/>
            <a:endCxn id="144" idx="1"/>
          </p:cNvCxnSpPr>
          <p:nvPr/>
        </p:nvCxnSpPr>
        <p:spPr>
          <a:xfrm rot="16200000" flipH="1">
            <a:off x="9993469" y="1840516"/>
            <a:ext cx="230103" cy="232990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7" name="Connector: Elbow 166">
            <a:extLst>
              <a:ext uri="{FF2B5EF4-FFF2-40B4-BE49-F238E27FC236}">
                <a16:creationId xmlns:a16="http://schemas.microsoft.com/office/drawing/2014/main" id="{BDAE3CA2-E6D3-A302-DD26-700AF4566B2E}"/>
              </a:ext>
            </a:extLst>
          </p:cNvPr>
          <p:cNvCxnSpPr>
            <a:stCxn id="61" idx="2"/>
            <a:endCxn id="37" idx="3"/>
          </p:cNvCxnSpPr>
          <p:nvPr/>
        </p:nvCxnSpPr>
        <p:spPr>
          <a:xfrm rot="5400000">
            <a:off x="11061501" y="2046358"/>
            <a:ext cx="410198" cy="36553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9" name="Connector: Elbow 168">
            <a:extLst>
              <a:ext uri="{FF2B5EF4-FFF2-40B4-BE49-F238E27FC236}">
                <a16:creationId xmlns:a16="http://schemas.microsoft.com/office/drawing/2014/main" id="{BE5A9176-1531-FA6B-11B4-E0A5619CB734}"/>
              </a:ext>
            </a:extLst>
          </p:cNvPr>
          <p:cNvCxnSpPr>
            <a:stCxn id="37" idx="1"/>
            <a:endCxn id="136" idx="2"/>
          </p:cNvCxnSpPr>
          <p:nvPr/>
        </p:nvCxnSpPr>
        <p:spPr>
          <a:xfrm rot="10800000">
            <a:off x="9500902" y="2079416"/>
            <a:ext cx="219632" cy="354806"/>
          </a:xfrm>
          <a:prstGeom prst="bentConnector2">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71" name="Connector: Elbow 170">
            <a:extLst>
              <a:ext uri="{FF2B5EF4-FFF2-40B4-BE49-F238E27FC236}">
                <a16:creationId xmlns:a16="http://schemas.microsoft.com/office/drawing/2014/main" id="{5F98C7EF-64BA-BA67-D57D-E8BE96D41C20}"/>
              </a:ext>
            </a:extLst>
          </p:cNvPr>
          <p:cNvCxnSpPr>
            <a:stCxn id="37" idx="2"/>
          </p:cNvCxnSpPr>
          <p:nvPr/>
        </p:nvCxnSpPr>
        <p:spPr>
          <a:xfrm rot="16200000" flipH="1">
            <a:off x="10729609" y="2461603"/>
            <a:ext cx="216439" cy="87128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B8599F03-F00B-85D7-55E3-B3A949FBD580}"/>
              </a:ext>
            </a:extLst>
          </p:cNvPr>
          <p:cNvCxnSpPr>
            <a:stCxn id="32" idx="3"/>
            <a:endCxn id="52" idx="1"/>
          </p:cNvCxnSpPr>
          <p:nvPr/>
        </p:nvCxnSpPr>
        <p:spPr>
          <a:xfrm flipV="1">
            <a:off x="5020469" y="3005466"/>
            <a:ext cx="351450" cy="3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048622A3-7CF2-5D05-AD98-3186A552024C}"/>
              </a:ext>
            </a:extLst>
          </p:cNvPr>
          <p:cNvSpPr txBox="1"/>
          <p:nvPr/>
        </p:nvSpPr>
        <p:spPr>
          <a:xfrm>
            <a:off x="3509425" y="1855835"/>
            <a:ext cx="395622" cy="230832"/>
          </a:xfrm>
          <a:prstGeom prst="rect">
            <a:avLst/>
          </a:prstGeom>
          <a:noFill/>
        </p:spPr>
        <p:txBody>
          <a:bodyPr wrap="square" rtlCol="0">
            <a:spAutoFit/>
          </a:bodyPr>
          <a:lstStyle/>
          <a:p>
            <a:r>
              <a:rPr lang="en-GB" sz="900"/>
              <a:t>Yes</a:t>
            </a:r>
          </a:p>
        </p:txBody>
      </p:sp>
      <p:sp>
        <p:nvSpPr>
          <p:cNvPr id="33" name="TextBox 32">
            <a:extLst>
              <a:ext uri="{FF2B5EF4-FFF2-40B4-BE49-F238E27FC236}">
                <a16:creationId xmlns:a16="http://schemas.microsoft.com/office/drawing/2014/main" id="{B8BDDFF8-9426-FB22-FD33-724AFFE18A0E}"/>
              </a:ext>
            </a:extLst>
          </p:cNvPr>
          <p:cNvSpPr txBox="1"/>
          <p:nvPr/>
        </p:nvSpPr>
        <p:spPr>
          <a:xfrm>
            <a:off x="7770506" y="5858857"/>
            <a:ext cx="395622" cy="230832"/>
          </a:xfrm>
          <a:prstGeom prst="rect">
            <a:avLst/>
          </a:prstGeom>
          <a:noFill/>
        </p:spPr>
        <p:txBody>
          <a:bodyPr wrap="square" rtlCol="0">
            <a:spAutoFit/>
          </a:bodyPr>
          <a:lstStyle/>
          <a:p>
            <a:r>
              <a:rPr lang="en-GB" sz="900"/>
              <a:t>No</a:t>
            </a:r>
          </a:p>
        </p:txBody>
      </p:sp>
      <p:cxnSp>
        <p:nvCxnSpPr>
          <p:cNvPr id="40" name="Connector: Elbow 39">
            <a:extLst>
              <a:ext uri="{FF2B5EF4-FFF2-40B4-BE49-F238E27FC236}">
                <a16:creationId xmlns:a16="http://schemas.microsoft.com/office/drawing/2014/main" id="{4C6EFFCE-A715-5FFF-D6D4-47DD7E980B88}"/>
              </a:ext>
            </a:extLst>
          </p:cNvPr>
          <p:cNvCxnSpPr>
            <a:cxnSpLocks/>
            <a:endCxn id="144" idx="2"/>
          </p:cNvCxnSpPr>
          <p:nvPr/>
        </p:nvCxnSpPr>
        <p:spPr>
          <a:xfrm flipV="1">
            <a:off x="7480373" y="3444369"/>
            <a:ext cx="4183623" cy="262817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3D4E4A0B-C38E-4834-7820-03FBEEFC2D00}"/>
              </a:ext>
            </a:extLst>
          </p:cNvPr>
          <p:cNvCxnSpPr>
            <a:cxnSpLocks/>
            <a:endCxn id="76" idx="1"/>
          </p:cNvCxnSpPr>
          <p:nvPr/>
        </p:nvCxnSpPr>
        <p:spPr>
          <a:xfrm>
            <a:off x="7458859" y="5227820"/>
            <a:ext cx="8640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7" name="Connector: Elbow 76">
            <a:extLst>
              <a:ext uri="{FF2B5EF4-FFF2-40B4-BE49-F238E27FC236}">
                <a16:creationId xmlns:a16="http://schemas.microsoft.com/office/drawing/2014/main" id="{D3CE2C34-D8EA-125B-FA40-04F14BBAD3F2}"/>
              </a:ext>
            </a:extLst>
          </p:cNvPr>
          <p:cNvCxnSpPr>
            <a:stCxn id="14" idx="0"/>
            <a:endCxn id="46" idx="1"/>
          </p:cNvCxnSpPr>
          <p:nvPr/>
        </p:nvCxnSpPr>
        <p:spPr>
          <a:xfrm rot="5400000" flipH="1" flipV="1">
            <a:off x="3635400" y="1863365"/>
            <a:ext cx="171152" cy="58777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1" name="Connector: Elbow 80">
            <a:extLst>
              <a:ext uri="{FF2B5EF4-FFF2-40B4-BE49-F238E27FC236}">
                <a16:creationId xmlns:a16="http://schemas.microsoft.com/office/drawing/2014/main" id="{510F6D12-1FEA-8991-A704-3E424FC3C199}"/>
              </a:ext>
            </a:extLst>
          </p:cNvPr>
          <p:cNvCxnSpPr>
            <a:stCxn id="14" idx="2"/>
          </p:cNvCxnSpPr>
          <p:nvPr/>
        </p:nvCxnSpPr>
        <p:spPr>
          <a:xfrm rot="16200000" flipH="1">
            <a:off x="3761333" y="2580784"/>
            <a:ext cx="205490" cy="87397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D7BDAEB4-01C6-65C2-C329-8C9ADEF51760}"/>
              </a:ext>
            </a:extLst>
          </p:cNvPr>
          <p:cNvCxnSpPr>
            <a:stCxn id="3" idx="1"/>
            <a:endCxn id="120" idx="3"/>
          </p:cNvCxnSpPr>
          <p:nvPr/>
        </p:nvCxnSpPr>
        <p:spPr>
          <a:xfrm flipH="1" flipV="1">
            <a:off x="3662267" y="4246682"/>
            <a:ext cx="547601" cy="52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F9D3E866-6D97-6AF3-36F2-8120A63BDAD5}"/>
              </a:ext>
            </a:extLst>
          </p:cNvPr>
          <p:cNvCxnSpPr>
            <a:cxnSpLocks/>
          </p:cNvCxnSpPr>
          <p:nvPr/>
        </p:nvCxnSpPr>
        <p:spPr>
          <a:xfrm flipH="1">
            <a:off x="8132740" y="3226870"/>
            <a:ext cx="1048292" cy="10918"/>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68556A70-8060-7603-DF6C-B8BD994CC720}"/>
              </a:ext>
            </a:extLst>
          </p:cNvPr>
          <p:cNvCxnSpPr>
            <a:cxnSpLocks/>
          </p:cNvCxnSpPr>
          <p:nvPr/>
        </p:nvCxnSpPr>
        <p:spPr>
          <a:xfrm>
            <a:off x="7553134" y="1002224"/>
            <a:ext cx="39061" cy="5713708"/>
          </a:xfrm>
          <a:prstGeom prst="line">
            <a:avLst/>
          </a:prstGeom>
          <a:ln w="38100"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08" name="TextBox 107">
            <a:extLst>
              <a:ext uri="{FF2B5EF4-FFF2-40B4-BE49-F238E27FC236}">
                <a16:creationId xmlns:a16="http://schemas.microsoft.com/office/drawing/2014/main" id="{8EAEF801-5745-CE23-8CA5-E7658D68F03A}"/>
              </a:ext>
            </a:extLst>
          </p:cNvPr>
          <p:cNvSpPr txBox="1"/>
          <p:nvPr/>
        </p:nvSpPr>
        <p:spPr>
          <a:xfrm>
            <a:off x="331065" y="875146"/>
            <a:ext cx="1728323" cy="365824"/>
          </a:xfrm>
          <a:prstGeom prst="rect">
            <a:avLst/>
          </a:prstGeom>
          <a:noFill/>
        </p:spPr>
        <p:txBody>
          <a:bodyPr wrap="square" rtlCol="0">
            <a:spAutoFit/>
          </a:bodyPr>
          <a:lstStyle/>
          <a:p>
            <a:r>
              <a:rPr lang="en-GB" b="1">
                <a:solidFill>
                  <a:srgbClr val="B62274"/>
                </a:solidFill>
              </a:rPr>
              <a:t>Primary Care</a:t>
            </a:r>
          </a:p>
        </p:txBody>
      </p:sp>
      <p:sp>
        <p:nvSpPr>
          <p:cNvPr id="109" name="TextBox 108">
            <a:extLst>
              <a:ext uri="{FF2B5EF4-FFF2-40B4-BE49-F238E27FC236}">
                <a16:creationId xmlns:a16="http://schemas.microsoft.com/office/drawing/2014/main" id="{D6DC6C54-8A48-52CC-522F-2A62798BD9A7}"/>
              </a:ext>
            </a:extLst>
          </p:cNvPr>
          <p:cNvSpPr txBox="1"/>
          <p:nvPr/>
        </p:nvSpPr>
        <p:spPr>
          <a:xfrm>
            <a:off x="7694952" y="875146"/>
            <a:ext cx="2075471" cy="369332"/>
          </a:xfrm>
          <a:prstGeom prst="rect">
            <a:avLst/>
          </a:prstGeom>
          <a:noFill/>
        </p:spPr>
        <p:txBody>
          <a:bodyPr wrap="square" rtlCol="0">
            <a:spAutoFit/>
          </a:bodyPr>
          <a:lstStyle/>
          <a:p>
            <a:r>
              <a:rPr lang="en-GB" b="1">
                <a:solidFill>
                  <a:srgbClr val="B62274"/>
                </a:solidFill>
              </a:rPr>
              <a:t>Secondary</a:t>
            </a:r>
            <a:r>
              <a:rPr lang="en-GB"/>
              <a:t> </a:t>
            </a:r>
            <a:r>
              <a:rPr lang="en-GB" b="1">
                <a:solidFill>
                  <a:srgbClr val="B62274"/>
                </a:solidFill>
              </a:rPr>
              <a:t>care</a:t>
            </a:r>
          </a:p>
        </p:txBody>
      </p:sp>
    </p:spTree>
    <p:extLst>
      <p:ext uri="{BB962C8B-B14F-4D97-AF65-F5344CB8AC3E}">
        <p14:creationId xmlns:p14="http://schemas.microsoft.com/office/powerpoint/2010/main" val="13527556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Straight Arrow Connector 29">
            <a:extLst>
              <a:ext uri="{FF2B5EF4-FFF2-40B4-BE49-F238E27FC236}">
                <a16:creationId xmlns:a16="http://schemas.microsoft.com/office/drawing/2014/main" id="{51C6492D-5A09-7E56-7B7B-160D6567383A}"/>
              </a:ext>
            </a:extLst>
          </p:cNvPr>
          <p:cNvCxnSpPr>
            <a:cxnSpLocks/>
            <a:stCxn id="19" idx="3"/>
            <a:endCxn id="14" idx="1"/>
          </p:cNvCxnSpPr>
          <p:nvPr/>
        </p:nvCxnSpPr>
        <p:spPr>
          <a:xfrm>
            <a:off x="2738758" y="2550483"/>
            <a:ext cx="194535" cy="284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94DA2337-877B-440C-5D7C-0CF0453F4F81}"/>
              </a:ext>
            </a:extLst>
          </p:cNvPr>
          <p:cNvSpPr>
            <a:spLocks noGrp="1"/>
          </p:cNvSpPr>
          <p:nvPr>
            <p:ph type="title"/>
          </p:nvPr>
        </p:nvSpPr>
        <p:spPr>
          <a:xfrm>
            <a:off x="101900" y="138926"/>
            <a:ext cx="8128000" cy="673465"/>
          </a:xfrm>
        </p:spPr>
        <p:txBody>
          <a:bodyPr>
            <a:normAutofit/>
          </a:bodyPr>
          <a:lstStyle/>
          <a:p>
            <a:r>
              <a:rPr lang="en-GB" sz="2400"/>
              <a:t>Spinal patients - PCN ARRS FCP’s</a:t>
            </a:r>
          </a:p>
        </p:txBody>
      </p:sp>
      <p:sp>
        <p:nvSpPr>
          <p:cNvPr id="5" name="Flowchart: Decision 4">
            <a:extLst>
              <a:ext uri="{FF2B5EF4-FFF2-40B4-BE49-F238E27FC236}">
                <a16:creationId xmlns:a16="http://schemas.microsoft.com/office/drawing/2014/main" id="{558279ED-F03D-5395-A226-E5B4AA79376D}"/>
              </a:ext>
            </a:extLst>
          </p:cNvPr>
          <p:cNvSpPr/>
          <p:nvPr/>
        </p:nvSpPr>
        <p:spPr>
          <a:xfrm>
            <a:off x="1044314" y="2782366"/>
            <a:ext cx="1132807" cy="77083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Patient chooses to seek help at GP/FCP</a:t>
            </a:r>
          </a:p>
        </p:txBody>
      </p:sp>
      <p:sp>
        <p:nvSpPr>
          <p:cNvPr id="10" name="Rectangle: Rounded Corners 9">
            <a:extLst>
              <a:ext uri="{FF2B5EF4-FFF2-40B4-BE49-F238E27FC236}">
                <a16:creationId xmlns:a16="http://schemas.microsoft.com/office/drawing/2014/main" id="{A061CA85-43AB-B394-2545-8AD2521BE2AB}"/>
              </a:ext>
            </a:extLst>
          </p:cNvPr>
          <p:cNvSpPr/>
          <p:nvPr/>
        </p:nvSpPr>
        <p:spPr>
          <a:xfrm>
            <a:off x="121706" y="2753888"/>
            <a:ext cx="624680" cy="9080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schemeClr val="tx2"/>
                </a:solidFill>
              </a:rPr>
              <a:t>Patient with back pain +/- leg pain</a:t>
            </a:r>
          </a:p>
        </p:txBody>
      </p:sp>
      <p:cxnSp>
        <p:nvCxnSpPr>
          <p:cNvPr id="11" name="Straight Arrow Connector 10">
            <a:extLst>
              <a:ext uri="{FF2B5EF4-FFF2-40B4-BE49-F238E27FC236}">
                <a16:creationId xmlns:a16="http://schemas.microsoft.com/office/drawing/2014/main" id="{7BA07B0D-5CEF-65BF-7E02-CBC26C427986}"/>
              </a:ext>
            </a:extLst>
          </p:cNvPr>
          <p:cNvCxnSpPr>
            <a:cxnSpLocks/>
          </p:cNvCxnSpPr>
          <p:nvPr/>
        </p:nvCxnSpPr>
        <p:spPr>
          <a:xfrm>
            <a:off x="745593" y="3174126"/>
            <a:ext cx="31432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DC518D3C-C95E-CA66-DA0C-232065275296}"/>
              </a:ext>
            </a:extLst>
          </p:cNvPr>
          <p:cNvCxnSpPr>
            <a:cxnSpLocks/>
            <a:stCxn id="5" idx="0"/>
          </p:cNvCxnSpPr>
          <p:nvPr/>
        </p:nvCxnSpPr>
        <p:spPr>
          <a:xfrm rot="5400000" flipH="1" flipV="1">
            <a:off x="1687330" y="2474030"/>
            <a:ext cx="231725" cy="38494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F6F36ABB-9162-832D-A467-DFA51676495F}"/>
              </a:ext>
            </a:extLst>
          </p:cNvPr>
          <p:cNvCxnSpPr>
            <a:cxnSpLocks/>
            <a:stCxn id="5" idx="2"/>
            <a:endCxn id="20" idx="1"/>
          </p:cNvCxnSpPr>
          <p:nvPr/>
        </p:nvCxnSpPr>
        <p:spPr>
          <a:xfrm rot="16200000" flipH="1">
            <a:off x="1588407" y="3575508"/>
            <a:ext cx="366946" cy="32232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13FF91CA-E6B9-9A67-CE76-EA62A56A2C87}"/>
              </a:ext>
            </a:extLst>
          </p:cNvPr>
          <p:cNvSpPr txBox="1"/>
          <p:nvPr/>
        </p:nvSpPr>
        <p:spPr>
          <a:xfrm>
            <a:off x="1589503" y="2330482"/>
            <a:ext cx="395622" cy="230832"/>
          </a:xfrm>
          <a:prstGeom prst="rect">
            <a:avLst/>
          </a:prstGeom>
          <a:noFill/>
        </p:spPr>
        <p:txBody>
          <a:bodyPr wrap="square" rtlCol="0">
            <a:spAutoFit/>
          </a:bodyPr>
          <a:lstStyle/>
          <a:p>
            <a:r>
              <a:rPr lang="en-GB" sz="900"/>
              <a:t>Yes</a:t>
            </a:r>
          </a:p>
        </p:txBody>
      </p:sp>
      <p:sp>
        <p:nvSpPr>
          <p:cNvPr id="17" name="TextBox 16">
            <a:extLst>
              <a:ext uri="{FF2B5EF4-FFF2-40B4-BE49-F238E27FC236}">
                <a16:creationId xmlns:a16="http://schemas.microsoft.com/office/drawing/2014/main" id="{8D083571-B721-4CE7-72CF-A88C73C1F57B}"/>
              </a:ext>
            </a:extLst>
          </p:cNvPr>
          <p:cNvSpPr txBox="1"/>
          <p:nvPr/>
        </p:nvSpPr>
        <p:spPr>
          <a:xfrm>
            <a:off x="1589503" y="3854370"/>
            <a:ext cx="395622" cy="230832"/>
          </a:xfrm>
          <a:prstGeom prst="rect">
            <a:avLst/>
          </a:prstGeom>
          <a:noFill/>
        </p:spPr>
        <p:txBody>
          <a:bodyPr wrap="square" rtlCol="0">
            <a:spAutoFit/>
          </a:bodyPr>
          <a:lstStyle/>
          <a:p>
            <a:r>
              <a:rPr lang="en-GB" sz="900"/>
              <a:t>No</a:t>
            </a:r>
          </a:p>
        </p:txBody>
      </p:sp>
      <p:sp>
        <p:nvSpPr>
          <p:cNvPr id="19" name="Rectangle 18">
            <a:extLst>
              <a:ext uri="{FF2B5EF4-FFF2-40B4-BE49-F238E27FC236}">
                <a16:creationId xmlns:a16="http://schemas.microsoft.com/office/drawing/2014/main" id="{98308800-69FE-2D2B-8ECF-67EF1895ACE7}"/>
              </a:ext>
            </a:extLst>
          </p:cNvPr>
          <p:cNvSpPr/>
          <p:nvPr/>
        </p:nvSpPr>
        <p:spPr>
          <a:xfrm>
            <a:off x="1998981" y="2350334"/>
            <a:ext cx="739777" cy="40029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schemeClr val="tx2"/>
                </a:solidFill>
              </a:rPr>
              <a:t>GP/FCP assesses</a:t>
            </a:r>
          </a:p>
        </p:txBody>
      </p:sp>
      <p:sp>
        <p:nvSpPr>
          <p:cNvPr id="20" name="Rectangle 19">
            <a:extLst>
              <a:ext uri="{FF2B5EF4-FFF2-40B4-BE49-F238E27FC236}">
                <a16:creationId xmlns:a16="http://schemas.microsoft.com/office/drawing/2014/main" id="{7B78EA0D-B1D8-B5BF-6BF0-064C603C4B55}"/>
              </a:ext>
            </a:extLst>
          </p:cNvPr>
          <p:cNvSpPr/>
          <p:nvPr/>
        </p:nvSpPr>
        <p:spPr>
          <a:xfrm>
            <a:off x="1933043" y="3736174"/>
            <a:ext cx="703129" cy="3679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Use getUBetter</a:t>
            </a:r>
          </a:p>
        </p:txBody>
      </p:sp>
      <p:sp>
        <p:nvSpPr>
          <p:cNvPr id="32" name="Rectangle 31">
            <a:extLst>
              <a:ext uri="{FF2B5EF4-FFF2-40B4-BE49-F238E27FC236}">
                <a16:creationId xmlns:a16="http://schemas.microsoft.com/office/drawing/2014/main" id="{50E47003-0113-87AE-5F06-C08BD5D1C100}"/>
              </a:ext>
            </a:extLst>
          </p:cNvPr>
          <p:cNvSpPr/>
          <p:nvPr/>
        </p:nvSpPr>
        <p:spPr>
          <a:xfrm>
            <a:off x="4301067" y="2535952"/>
            <a:ext cx="719402" cy="93976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schemeClr val="tx2"/>
                </a:solidFill>
              </a:rPr>
              <a:t>Follow National Back Pain Pathway – </a:t>
            </a:r>
            <a:r>
              <a:rPr lang="en-GB" sz="900" err="1">
                <a:solidFill>
                  <a:schemeClr val="tx2"/>
                </a:solidFill>
              </a:rPr>
              <a:t>StarT</a:t>
            </a:r>
            <a:r>
              <a:rPr lang="en-GB" sz="900">
                <a:solidFill>
                  <a:schemeClr val="tx2"/>
                </a:solidFill>
              </a:rPr>
              <a:t> Back</a:t>
            </a:r>
          </a:p>
        </p:txBody>
      </p:sp>
      <p:sp>
        <p:nvSpPr>
          <p:cNvPr id="37" name="Flowchart: Decision 36">
            <a:extLst>
              <a:ext uri="{FF2B5EF4-FFF2-40B4-BE49-F238E27FC236}">
                <a16:creationId xmlns:a16="http://schemas.microsoft.com/office/drawing/2014/main" id="{04C9FCBD-B89E-D831-8D12-F54A5B854444}"/>
              </a:ext>
            </a:extLst>
          </p:cNvPr>
          <p:cNvSpPr/>
          <p:nvPr/>
        </p:nvSpPr>
        <p:spPr>
          <a:xfrm>
            <a:off x="9720534" y="2079416"/>
            <a:ext cx="1363301" cy="709611"/>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Review outcome and next steps</a:t>
            </a:r>
          </a:p>
        </p:txBody>
      </p:sp>
      <p:sp>
        <p:nvSpPr>
          <p:cNvPr id="49" name="Rectangle 48">
            <a:extLst>
              <a:ext uri="{FF2B5EF4-FFF2-40B4-BE49-F238E27FC236}">
                <a16:creationId xmlns:a16="http://schemas.microsoft.com/office/drawing/2014/main" id="{2BA9C59D-7F73-F6F8-B51E-5FF19286396C}"/>
              </a:ext>
            </a:extLst>
          </p:cNvPr>
          <p:cNvSpPr/>
          <p:nvPr/>
        </p:nvSpPr>
        <p:spPr>
          <a:xfrm>
            <a:off x="7663564" y="1346857"/>
            <a:ext cx="938352" cy="6771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900">
              <a:solidFill>
                <a:schemeClr val="tx2"/>
              </a:solidFill>
            </a:endParaRPr>
          </a:p>
        </p:txBody>
      </p:sp>
      <p:sp>
        <p:nvSpPr>
          <p:cNvPr id="52" name="Flowchart: Decision 51">
            <a:extLst>
              <a:ext uri="{FF2B5EF4-FFF2-40B4-BE49-F238E27FC236}">
                <a16:creationId xmlns:a16="http://schemas.microsoft.com/office/drawing/2014/main" id="{620727F0-46AE-250C-6DFE-1D4FD19911C1}"/>
              </a:ext>
            </a:extLst>
          </p:cNvPr>
          <p:cNvSpPr/>
          <p:nvPr/>
        </p:nvSpPr>
        <p:spPr>
          <a:xfrm>
            <a:off x="5371919" y="2427547"/>
            <a:ext cx="1816714" cy="1155837"/>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If no improvement and SDM conversation see FCP specialist GP</a:t>
            </a:r>
          </a:p>
        </p:txBody>
      </p:sp>
      <p:cxnSp>
        <p:nvCxnSpPr>
          <p:cNvPr id="58" name="Connector: Elbow 57">
            <a:extLst>
              <a:ext uri="{FF2B5EF4-FFF2-40B4-BE49-F238E27FC236}">
                <a16:creationId xmlns:a16="http://schemas.microsoft.com/office/drawing/2014/main" id="{1E7EF20B-C53E-00F8-80FC-2553D9E9F118}"/>
              </a:ext>
            </a:extLst>
          </p:cNvPr>
          <p:cNvCxnSpPr>
            <a:cxnSpLocks/>
            <a:endCxn id="62" idx="1"/>
          </p:cNvCxnSpPr>
          <p:nvPr/>
        </p:nvCxnSpPr>
        <p:spPr>
          <a:xfrm>
            <a:off x="10108520" y="3931517"/>
            <a:ext cx="963050" cy="319357"/>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CDD92D4F-AABC-B86A-4B4C-FACB68A07F42}"/>
              </a:ext>
            </a:extLst>
          </p:cNvPr>
          <p:cNvSpPr txBox="1"/>
          <p:nvPr/>
        </p:nvSpPr>
        <p:spPr>
          <a:xfrm>
            <a:off x="10534331" y="4239235"/>
            <a:ext cx="639231" cy="338554"/>
          </a:xfrm>
          <a:prstGeom prst="rect">
            <a:avLst/>
          </a:prstGeom>
          <a:noFill/>
        </p:spPr>
        <p:txBody>
          <a:bodyPr wrap="square" rtlCol="0">
            <a:spAutoFit/>
          </a:bodyPr>
          <a:lstStyle/>
          <a:p>
            <a:r>
              <a:rPr lang="en-GB" sz="800"/>
              <a:t>No spinal options</a:t>
            </a:r>
          </a:p>
        </p:txBody>
      </p:sp>
      <p:sp>
        <p:nvSpPr>
          <p:cNvPr id="61" name="Rectangle 60">
            <a:extLst>
              <a:ext uri="{FF2B5EF4-FFF2-40B4-BE49-F238E27FC236}">
                <a16:creationId xmlns:a16="http://schemas.microsoft.com/office/drawing/2014/main" id="{E3323AE7-0EDF-693B-409E-B3947A3AF455}"/>
              </a:ext>
            </a:extLst>
          </p:cNvPr>
          <p:cNvSpPr/>
          <p:nvPr/>
        </p:nvSpPr>
        <p:spPr>
          <a:xfrm>
            <a:off x="11015714" y="1425197"/>
            <a:ext cx="867302" cy="5988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Treatment</a:t>
            </a:r>
          </a:p>
        </p:txBody>
      </p:sp>
      <p:sp>
        <p:nvSpPr>
          <p:cNvPr id="62" name="Rectangle 61">
            <a:extLst>
              <a:ext uri="{FF2B5EF4-FFF2-40B4-BE49-F238E27FC236}">
                <a16:creationId xmlns:a16="http://schemas.microsoft.com/office/drawing/2014/main" id="{DF9333A6-F9CC-04BC-22F1-8211657D8CD3}"/>
              </a:ext>
            </a:extLst>
          </p:cNvPr>
          <p:cNvSpPr/>
          <p:nvPr/>
        </p:nvSpPr>
        <p:spPr>
          <a:xfrm>
            <a:off x="11071570" y="3951460"/>
            <a:ext cx="867302" cy="5988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schemeClr val="tx2"/>
                </a:solidFill>
              </a:rPr>
              <a:t>Pain clinic</a:t>
            </a:r>
          </a:p>
        </p:txBody>
      </p:sp>
      <p:cxnSp>
        <p:nvCxnSpPr>
          <p:cNvPr id="100" name="Connector: Elbow 99">
            <a:extLst>
              <a:ext uri="{FF2B5EF4-FFF2-40B4-BE49-F238E27FC236}">
                <a16:creationId xmlns:a16="http://schemas.microsoft.com/office/drawing/2014/main" id="{DE749415-311E-C8FE-5D1C-6A722C09A765}"/>
              </a:ext>
            </a:extLst>
          </p:cNvPr>
          <p:cNvCxnSpPr>
            <a:cxnSpLocks/>
            <a:endCxn id="102" idx="1"/>
          </p:cNvCxnSpPr>
          <p:nvPr/>
        </p:nvCxnSpPr>
        <p:spPr>
          <a:xfrm rot="16200000" flipH="1">
            <a:off x="1472622" y="4062893"/>
            <a:ext cx="639818" cy="35432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DCA83047-B7EA-ABFA-2340-63E5B7B11B52}"/>
              </a:ext>
            </a:extLst>
          </p:cNvPr>
          <p:cNvSpPr txBox="1"/>
          <p:nvPr/>
        </p:nvSpPr>
        <p:spPr>
          <a:xfrm>
            <a:off x="1574069" y="4505433"/>
            <a:ext cx="395622" cy="230832"/>
          </a:xfrm>
          <a:prstGeom prst="rect">
            <a:avLst/>
          </a:prstGeom>
          <a:noFill/>
        </p:spPr>
        <p:txBody>
          <a:bodyPr wrap="square" rtlCol="0">
            <a:spAutoFit/>
          </a:bodyPr>
          <a:lstStyle/>
          <a:p>
            <a:r>
              <a:rPr lang="en-GB" sz="900"/>
              <a:t>No</a:t>
            </a:r>
          </a:p>
        </p:txBody>
      </p:sp>
      <p:sp>
        <p:nvSpPr>
          <p:cNvPr id="102" name="Rectangle 101">
            <a:extLst>
              <a:ext uri="{FF2B5EF4-FFF2-40B4-BE49-F238E27FC236}">
                <a16:creationId xmlns:a16="http://schemas.microsoft.com/office/drawing/2014/main" id="{0D0CB3B2-7580-4892-CA1A-837AB49A4401}"/>
              </a:ext>
            </a:extLst>
          </p:cNvPr>
          <p:cNvSpPr/>
          <p:nvPr/>
        </p:nvSpPr>
        <p:spPr>
          <a:xfrm>
            <a:off x="1969691" y="4307517"/>
            <a:ext cx="666481" cy="5048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Seek help elsewhere </a:t>
            </a:r>
            <a:r>
              <a:rPr lang="en-GB" sz="800" err="1">
                <a:solidFill>
                  <a:schemeClr val="tx2"/>
                </a:solidFill>
              </a:rPr>
              <a:t>e.g</a:t>
            </a:r>
            <a:r>
              <a:rPr lang="en-GB" sz="800">
                <a:solidFill>
                  <a:schemeClr val="tx2"/>
                </a:solidFill>
              </a:rPr>
              <a:t> private treatment</a:t>
            </a:r>
          </a:p>
        </p:txBody>
      </p:sp>
      <p:sp>
        <p:nvSpPr>
          <p:cNvPr id="14" name="Flowchart: Decision 13">
            <a:extLst>
              <a:ext uri="{FF2B5EF4-FFF2-40B4-BE49-F238E27FC236}">
                <a16:creationId xmlns:a16="http://schemas.microsoft.com/office/drawing/2014/main" id="{1EC2C8C4-28B3-A885-3D9E-5645DB219F7C}"/>
              </a:ext>
            </a:extLst>
          </p:cNvPr>
          <p:cNvSpPr/>
          <p:nvPr/>
        </p:nvSpPr>
        <p:spPr>
          <a:xfrm>
            <a:off x="2933293" y="2242828"/>
            <a:ext cx="987592" cy="672200"/>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Red Flags?</a:t>
            </a:r>
          </a:p>
        </p:txBody>
      </p:sp>
      <p:sp>
        <p:nvSpPr>
          <p:cNvPr id="39" name="TextBox 38">
            <a:extLst>
              <a:ext uri="{FF2B5EF4-FFF2-40B4-BE49-F238E27FC236}">
                <a16:creationId xmlns:a16="http://schemas.microsoft.com/office/drawing/2014/main" id="{95137DA4-AFDF-A0A4-684A-4FACF89C8053}"/>
              </a:ext>
            </a:extLst>
          </p:cNvPr>
          <p:cNvSpPr txBox="1"/>
          <p:nvPr/>
        </p:nvSpPr>
        <p:spPr>
          <a:xfrm>
            <a:off x="7625980" y="6060842"/>
            <a:ext cx="385411" cy="215444"/>
          </a:xfrm>
          <a:prstGeom prst="rect">
            <a:avLst/>
          </a:prstGeom>
          <a:noFill/>
        </p:spPr>
        <p:txBody>
          <a:bodyPr wrap="square" rtlCol="0">
            <a:spAutoFit/>
          </a:bodyPr>
          <a:lstStyle/>
          <a:p>
            <a:r>
              <a:rPr lang="en-GB" sz="800"/>
              <a:t>Yes</a:t>
            </a:r>
          </a:p>
        </p:txBody>
      </p:sp>
      <p:sp>
        <p:nvSpPr>
          <p:cNvPr id="41" name="TextBox 40">
            <a:extLst>
              <a:ext uri="{FF2B5EF4-FFF2-40B4-BE49-F238E27FC236}">
                <a16:creationId xmlns:a16="http://schemas.microsoft.com/office/drawing/2014/main" id="{E0EDE05A-DA39-4811-D129-3CA9984B5234}"/>
              </a:ext>
            </a:extLst>
          </p:cNvPr>
          <p:cNvSpPr txBox="1"/>
          <p:nvPr/>
        </p:nvSpPr>
        <p:spPr>
          <a:xfrm>
            <a:off x="3525263" y="3120518"/>
            <a:ext cx="395622" cy="230832"/>
          </a:xfrm>
          <a:prstGeom prst="rect">
            <a:avLst/>
          </a:prstGeom>
          <a:noFill/>
        </p:spPr>
        <p:txBody>
          <a:bodyPr wrap="square" rtlCol="0">
            <a:spAutoFit/>
          </a:bodyPr>
          <a:lstStyle/>
          <a:p>
            <a:r>
              <a:rPr lang="en-GB" sz="900"/>
              <a:t>No</a:t>
            </a:r>
          </a:p>
        </p:txBody>
      </p:sp>
      <p:sp>
        <p:nvSpPr>
          <p:cNvPr id="46" name="Rectangle: Rounded Corners 45">
            <a:extLst>
              <a:ext uri="{FF2B5EF4-FFF2-40B4-BE49-F238E27FC236}">
                <a16:creationId xmlns:a16="http://schemas.microsoft.com/office/drawing/2014/main" id="{3DD3A835-DDE3-0576-4D21-E6101CEF18C4}"/>
              </a:ext>
            </a:extLst>
          </p:cNvPr>
          <p:cNvSpPr/>
          <p:nvPr/>
        </p:nvSpPr>
        <p:spPr>
          <a:xfrm>
            <a:off x="4014863" y="1804945"/>
            <a:ext cx="656018" cy="5334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Different pathway</a:t>
            </a:r>
          </a:p>
        </p:txBody>
      </p:sp>
      <p:sp>
        <p:nvSpPr>
          <p:cNvPr id="120" name="Rectangle: Rounded Corners 119">
            <a:extLst>
              <a:ext uri="{FF2B5EF4-FFF2-40B4-BE49-F238E27FC236}">
                <a16:creationId xmlns:a16="http://schemas.microsoft.com/office/drawing/2014/main" id="{877DF15B-66A1-6FB0-1A76-E2055E5D3FE1}"/>
              </a:ext>
            </a:extLst>
          </p:cNvPr>
          <p:cNvSpPr/>
          <p:nvPr/>
        </p:nvSpPr>
        <p:spPr>
          <a:xfrm>
            <a:off x="3133439" y="4018757"/>
            <a:ext cx="528828" cy="45585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Better</a:t>
            </a:r>
          </a:p>
        </p:txBody>
      </p:sp>
      <p:cxnSp>
        <p:nvCxnSpPr>
          <p:cNvPr id="124" name="Straight Arrow Connector 123">
            <a:extLst>
              <a:ext uri="{FF2B5EF4-FFF2-40B4-BE49-F238E27FC236}">
                <a16:creationId xmlns:a16="http://schemas.microsoft.com/office/drawing/2014/main" id="{2BBBDA41-8B7B-CD67-966B-E98640CDB07A}"/>
              </a:ext>
            </a:extLst>
          </p:cNvPr>
          <p:cNvCxnSpPr>
            <a:cxnSpLocks/>
          </p:cNvCxnSpPr>
          <p:nvPr/>
        </p:nvCxnSpPr>
        <p:spPr>
          <a:xfrm>
            <a:off x="2636172" y="4364509"/>
            <a:ext cx="5224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6" name="Straight Arrow Connector 125">
            <a:extLst>
              <a:ext uri="{FF2B5EF4-FFF2-40B4-BE49-F238E27FC236}">
                <a16:creationId xmlns:a16="http://schemas.microsoft.com/office/drawing/2014/main" id="{D93A7AF4-5221-822C-D936-9E874E0547EC}"/>
              </a:ext>
            </a:extLst>
          </p:cNvPr>
          <p:cNvCxnSpPr>
            <a:cxnSpLocks/>
          </p:cNvCxnSpPr>
          <p:nvPr/>
        </p:nvCxnSpPr>
        <p:spPr>
          <a:xfrm>
            <a:off x="2636172" y="4085202"/>
            <a:ext cx="5224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2" name="Connector: Elbow 141">
            <a:extLst>
              <a:ext uri="{FF2B5EF4-FFF2-40B4-BE49-F238E27FC236}">
                <a16:creationId xmlns:a16="http://schemas.microsoft.com/office/drawing/2014/main" id="{F2ED9DB9-CDD9-0B74-1CC4-6C5F7E27B77E}"/>
              </a:ext>
            </a:extLst>
          </p:cNvPr>
          <p:cNvCxnSpPr>
            <a:cxnSpLocks/>
          </p:cNvCxnSpPr>
          <p:nvPr/>
        </p:nvCxnSpPr>
        <p:spPr>
          <a:xfrm rot="16200000" flipV="1">
            <a:off x="2349832" y="2942835"/>
            <a:ext cx="1809329" cy="1424926"/>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DECE1F0F-BFCB-C4F6-5FCF-BF1712A7FD38}"/>
              </a:ext>
            </a:extLst>
          </p:cNvPr>
          <p:cNvCxnSpPr>
            <a:cxnSpLocks/>
            <a:stCxn id="102" idx="3"/>
          </p:cNvCxnSpPr>
          <p:nvPr/>
        </p:nvCxnSpPr>
        <p:spPr>
          <a:xfrm flipV="1">
            <a:off x="2636172" y="4556249"/>
            <a:ext cx="1330788" cy="371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E1CE1311-822C-76FE-9B32-E8A38BC45F14}"/>
              </a:ext>
            </a:extLst>
          </p:cNvPr>
          <p:cNvCxnSpPr>
            <a:stCxn id="20" idx="3"/>
          </p:cNvCxnSpPr>
          <p:nvPr/>
        </p:nvCxnSpPr>
        <p:spPr>
          <a:xfrm>
            <a:off x="2636172" y="3920144"/>
            <a:ext cx="4473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7" name="Connector: Elbow 156">
            <a:extLst>
              <a:ext uri="{FF2B5EF4-FFF2-40B4-BE49-F238E27FC236}">
                <a16:creationId xmlns:a16="http://schemas.microsoft.com/office/drawing/2014/main" id="{83FD13E8-6246-8B04-D6C4-565F1A8CF2C6}"/>
              </a:ext>
            </a:extLst>
          </p:cNvPr>
          <p:cNvCxnSpPr/>
          <p:nvPr/>
        </p:nvCxnSpPr>
        <p:spPr>
          <a:xfrm rot="16200000" flipV="1">
            <a:off x="2275105" y="3111701"/>
            <a:ext cx="1169511" cy="44737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526C05F6-3BE4-23E3-EFAB-975C8E795FFE}"/>
              </a:ext>
            </a:extLst>
          </p:cNvPr>
          <p:cNvSpPr txBox="1"/>
          <p:nvPr/>
        </p:nvSpPr>
        <p:spPr>
          <a:xfrm>
            <a:off x="2646448" y="3717130"/>
            <a:ext cx="395622" cy="230832"/>
          </a:xfrm>
          <a:prstGeom prst="rect">
            <a:avLst/>
          </a:prstGeom>
          <a:noFill/>
        </p:spPr>
        <p:txBody>
          <a:bodyPr wrap="square" rtlCol="0">
            <a:spAutoFit/>
          </a:bodyPr>
          <a:lstStyle/>
          <a:p>
            <a:r>
              <a:rPr lang="en-GB" sz="900"/>
              <a:t>No</a:t>
            </a:r>
          </a:p>
        </p:txBody>
      </p:sp>
      <p:sp>
        <p:nvSpPr>
          <p:cNvPr id="159" name="TextBox 158">
            <a:extLst>
              <a:ext uri="{FF2B5EF4-FFF2-40B4-BE49-F238E27FC236}">
                <a16:creationId xmlns:a16="http://schemas.microsoft.com/office/drawing/2014/main" id="{DB436515-3687-F04D-DD32-6693B03EA8BE}"/>
              </a:ext>
            </a:extLst>
          </p:cNvPr>
          <p:cNvSpPr txBox="1"/>
          <p:nvPr/>
        </p:nvSpPr>
        <p:spPr>
          <a:xfrm>
            <a:off x="2649966" y="4543798"/>
            <a:ext cx="395622" cy="230832"/>
          </a:xfrm>
          <a:prstGeom prst="rect">
            <a:avLst/>
          </a:prstGeom>
          <a:noFill/>
        </p:spPr>
        <p:txBody>
          <a:bodyPr wrap="square" rtlCol="0">
            <a:spAutoFit/>
          </a:bodyPr>
          <a:lstStyle/>
          <a:p>
            <a:r>
              <a:rPr lang="en-GB" sz="900"/>
              <a:t>No</a:t>
            </a:r>
          </a:p>
        </p:txBody>
      </p:sp>
      <p:sp>
        <p:nvSpPr>
          <p:cNvPr id="160" name="TextBox 159">
            <a:extLst>
              <a:ext uri="{FF2B5EF4-FFF2-40B4-BE49-F238E27FC236}">
                <a16:creationId xmlns:a16="http://schemas.microsoft.com/office/drawing/2014/main" id="{AC6545FC-FCA4-422F-760B-29FB94429859}"/>
              </a:ext>
            </a:extLst>
          </p:cNvPr>
          <p:cNvSpPr txBox="1"/>
          <p:nvPr/>
        </p:nvSpPr>
        <p:spPr>
          <a:xfrm>
            <a:off x="2605462" y="4117665"/>
            <a:ext cx="395622" cy="230832"/>
          </a:xfrm>
          <a:prstGeom prst="rect">
            <a:avLst/>
          </a:prstGeom>
          <a:noFill/>
        </p:spPr>
        <p:txBody>
          <a:bodyPr wrap="square" rtlCol="0">
            <a:spAutoFit/>
          </a:bodyPr>
          <a:lstStyle/>
          <a:p>
            <a:r>
              <a:rPr lang="en-GB" sz="900"/>
              <a:t>Yes</a:t>
            </a:r>
          </a:p>
        </p:txBody>
      </p:sp>
      <p:sp>
        <p:nvSpPr>
          <p:cNvPr id="3" name="Rectangle 2">
            <a:extLst>
              <a:ext uri="{FF2B5EF4-FFF2-40B4-BE49-F238E27FC236}">
                <a16:creationId xmlns:a16="http://schemas.microsoft.com/office/drawing/2014/main" id="{56B7739B-DAA0-C665-24CD-5177BEE6584A}"/>
              </a:ext>
            </a:extLst>
          </p:cNvPr>
          <p:cNvSpPr/>
          <p:nvPr/>
        </p:nvSpPr>
        <p:spPr>
          <a:xfrm>
            <a:off x="4209868" y="3898317"/>
            <a:ext cx="896308" cy="707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schemeClr val="tx2"/>
                </a:solidFill>
              </a:rPr>
              <a:t>Send for appropriate conservative management if required</a:t>
            </a:r>
          </a:p>
        </p:txBody>
      </p:sp>
      <p:cxnSp>
        <p:nvCxnSpPr>
          <p:cNvPr id="24" name="Straight Arrow Connector 23">
            <a:extLst>
              <a:ext uri="{FF2B5EF4-FFF2-40B4-BE49-F238E27FC236}">
                <a16:creationId xmlns:a16="http://schemas.microsoft.com/office/drawing/2014/main" id="{A2D3721D-C434-2DD2-57FB-F28A6413892E}"/>
              </a:ext>
            </a:extLst>
          </p:cNvPr>
          <p:cNvCxnSpPr/>
          <p:nvPr/>
        </p:nvCxnSpPr>
        <p:spPr>
          <a:xfrm>
            <a:off x="4463753" y="3475713"/>
            <a:ext cx="0" cy="4106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9C69934F-2B70-D49B-DF69-2900B6E50ADE}"/>
              </a:ext>
            </a:extLst>
          </p:cNvPr>
          <p:cNvCxnSpPr/>
          <p:nvPr/>
        </p:nvCxnSpPr>
        <p:spPr>
          <a:xfrm flipV="1">
            <a:off x="4802736" y="3475713"/>
            <a:ext cx="0" cy="4226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8E5638C6-9983-F745-E0C1-5054076D2A1F}"/>
              </a:ext>
            </a:extLst>
          </p:cNvPr>
          <p:cNvSpPr/>
          <p:nvPr/>
        </p:nvSpPr>
        <p:spPr>
          <a:xfrm>
            <a:off x="5223956" y="3947962"/>
            <a:ext cx="2240178" cy="22782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b="1">
                <a:solidFill>
                  <a:srgbClr val="0070C0"/>
                </a:solidFill>
              </a:rPr>
              <a:t>MSK FCP or GP with Specialist MSK experience </a:t>
            </a:r>
          </a:p>
          <a:p>
            <a:pPr marL="171450" indent="-171450">
              <a:buFont typeface="Arial" panose="020B0604020202020204" pitchFamily="34" charset="0"/>
              <a:buChar char="•"/>
            </a:pPr>
            <a:r>
              <a:rPr lang="en-GB" sz="800">
                <a:solidFill>
                  <a:schemeClr val="tx2"/>
                </a:solidFill>
              </a:rPr>
              <a:t>All patients triaged and seen by FCP/GP to check appropriate treatment has been given.</a:t>
            </a:r>
          </a:p>
          <a:p>
            <a:pPr marL="171450" indent="-171450">
              <a:buFont typeface="Arial" panose="020B0604020202020204" pitchFamily="34" charset="0"/>
              <a:buChar char="•"/>
            </a:pPr>
            <a:r>
              <a:rPr lang="en-GB" sz="800">
                <a:solidFill>
                  <a:schemeClr val="tx2"/>
                </a:solidFill>
              </a:rPr>
              <a:t>SDM conversations</a:t>
            </a:r>
          </a:p>
          <a:p>
            <a:pPr marL="171450" indent="-171450">
              <a:buFont typeface="Arial" panose="020B0604020202020204" pitchFamily="34" charset="0"/>
              <a:buChar char="•"/>
            </a:pPr>
            <a:r>
              <a:rPr lang="en-GB" sz="800">
                <a:solidFill>
                  <a:schemeClr val="tx2"/>
                </a:solidFill>
              </a:rPr>
              <a:t>Discussions with patients re likely pathway. If patient does not want further treatment, manage and do not refer on unless to Chronic pain</a:t>
            </a:r>
          </a:p>
          <a:p>
            <a:pPr marL="171450" indent="-171450">
              <a:buFont typeface="Arial" panose="020B0604020202020204" pitchFamily="34" charset="0"/>
              <a:buChar char="•"/>
            </a:pPr>
            <a:r>
              <a:rPr lang="en-GB" sz="800">
                <a:solidFill>
                  <a:schemeClr val="tx2"/>
                </a:solidFill>
              </a:rPr>
              <a:t>All National backpain guidelines met</a:t>
            </a:r>
          </a:p>
          <a:p>
            <a:pPr marL="171450" indent="-171450">
              <a:buFont typeface="Arial" panose="020B0604020202020204" pitchFamily="34" charset="0"/>
              <a:buChar char="•"/>
            </a:pPr>
            <a:r>
              <a:rPr lang="en-GB" sz="800">
                <a:solidFill>
                  <a:schemeClr val="tx2"/>
                </a:solidFill>
              </a:rPr>
              <a:t>If patient does not want surgical/Chronic pain treatment, manage and do not refer on </a:t>
            </a:r>
          </a:p>
          <a:p>
            <a:pPr marL="171450" indent="-171450">
              <a:buFont typeface="Arial" panose="020B0604020202020204" pitchFamily="34" charset="0"/>
              <a:buChar char="•"/>
            </a:pPr>
            <a:r>
              <a:rPr lang="en-GB" sz="800">
                <a:solidFill>
                  <a:schemeClr val="tx2"/>
                </a:solidFill>
              </a:rPr>
              <a:t>If likely secondary care management is an option and patient wants to proceed refer to Triage secondary care for MDT decision </a:t>
            </a:r>
          </a:p>
        </p:txBody>
      </p:sp>
      <p:cxnSp>
        <p:nvCxnSpPr>
          <p:cNvPr id="53" name="Straight Arrow Connector 52">
            <a:extLst>
              <a:ext uri="{FF2B5EF4-FFF2-40B4-BE49-F238E27FC236}">
                <a16:creationId xmlns:a16="http://schemas.microsoft.com/office/drawing/2014/main" id="{791523AA-A782-B5E3-150F-DC0C6CF4993F}"/>
              </a:ext>
            </a:extLst>
          </p:cNvPr>
          <p:cNvCxnSpPr>
            <a:cxnSpLocks/>
            <a:stCxn id="52" idx="2"/>
          </p:cNvCxnSpPr>
          <p:nvPr/>
        </p:nvCxnSpPr>
        <p:spPr>
          <a:xfrm>
            <a:off x="6280276" y="3583384"/>
            <a:ext cx="0" cy="3864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Connector: Elbow 54">
            <a:extLst>
              <a:ext uri="{FF2B5EF4-FFF2-40B4-BE49-F238E27FC236}">
                <a16:creationId xmlns:a16="http://schemas.microsoft.com/office/drawing/2014/main" id="{79CB1232-4B8E-D11E-5173-EBB66EB619D8}"/>
              </a:ext>
            </a:extLst>
          </p:cNvPr>
          <p:cNvCxnSpPr>
            <a:cxnSpLocks/>
            <a:endCxn id="120" idx="2"/>
          </p:cNvCxnSpPr>
          <p:nvPr/>
        </p:nvCxnSpPr>
        <p:spPr>
          <a:xfrm rot="10800000">
            <a:off x="3397853" y="4474607"/>
            <a:ext cx="1857386" cy="84425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963710D0-9F0D-8043-9898-4A56B0E2C55C}"/>
              </a:ext>
            </a:extLst>
          </p:cNvPr>
          <p:cNvSpPr txBox="1"/>
          <p:nvPr/>
        </p:nvSpPr>
        <p:spPr>
          <a:xfrm>
            <a:off x="3801174" y="5273309"/>
            <a:ext cx="1424927" cy="338554"/>
          </a:xfrm>
          <a:prstGeom prst="rect">
            <a:avLst/>
          </a:prstGeom>
          <a:noFill/>
        </p:spPr>
        <p:txBody>
          <a:bodyPr wrap="square" rtlCol="0">
            <a:spAutoFit/>
          </a:bodyPr>
          <a:lstStyle/>
          <a:p>
            <a:r>
              <a:rPr lang="en-GB" sz="800"/>
              <a:t>Improved or no surgical target/pain management</a:t>
            </a:r>
          </a:p>
        </p:txBody>
      </p:sp>
      <p:sp>
        <p:nvSpPr>
          <p:cNvPr id="80" name="Flowchart: Decision 79">
            <a:extLst>
              <a:ext uri="{FF2B5EF4-FFF2-40B4-BE49-F238E27FC236}">
                <a16:creationId xmlns:a16="http://schemas.microsoft.com/office/drawing/2014/main" id="{CBE58D70-47C6-7D61-EED1-61FBD0368E9F}"/>
              </a:ext>
            </a:extLst>
          </p:cNvPr>
          <p:cNvSpPr/>
          <p:nvPr/>
        </p:nvSpPr>
        <p:spPr>
          <a:xfrm>
            <a:off x="8836299" y="3225016"/>
            <a:ext cx="1649469" cy="97429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Triage Secondary Care Spinal +/- MDT meeting (Pain)</a:t>
            </a:r>
          </a:p>
        </p:txBody>
      </p:sp>
      <p:sp>
        <p:nvSpPr>
          <p:cNvPr id="110" name="TextBox 109">
            <a:extLst>
              <a:ext uri="{FF2B5EF4-FFF2-40B4-BE49-F238E27FC236}">
                <a16:creationId xmlns:a16="http://schemas.microsoft.com/office/drawing/2014/main" id="{D777C012-1BFC-F3D3-92B6-D83DED34A861}"/>
              </a:ext>
            </a:extLst>
          </p:cNvPr>
          <p:cNvSpPr txBox="1"/>
          <p:nvPr/>
        </p:nvSpPr>
        <p:spPr>
          <a:xfrm>
            <a:off x="7638654" y="1437254"/>
            <a:ext cx="938352" cy="584775"/>
          </a:xfrm>
          <a:prstGeom prst="rect">
            <a:avLst/>
          </a:prstGeom>
          <a:noFill/>
        </p:spPr>
        <p:txBody>
          <a:bodyPr wrap="square">
            <a:spAutoFit/>
          </a:bodyPr>
          <a:lstStyle/>
          <a:p>
            <a:pPr algn="ctr"/>
            <a:r>
              <a:rPr lang="en-GB" sz="800">
                <a:solidFill>
                  <a:schemeClr val="tx2"/>
                </a:solidFill>
              </a:rPr>
              <a:t>See in Spinal Service by  APP or Consultant +/- direct list</a:t>
            </a:r>
          </a:p>
        </p:txBody>
      </p:sp>
      <p:sp>
        <p:nvSpPr>
          <p:cNvPr id="111" name="TextBox 110">
            <a:extLst>
              <a:ext uri="{FF2B5EF4-FFF2-40B4-BE49-F238E27FC236}">
                <a16:creationId xmlns:a16="http://schemas.microsoft.com/office/drawing/2014/main" id="{278C419E-2B99-1F05-9B88-5DD93C3AEA5F}"/>
              </a:ext>
            </a:extLst>
          </p:cNvPr>
          <p:cNvSpPr txBox="1"/>
          <p:nvPr/>
        </p:nvSpPr>
        <p:spPr>
          <a:xfrm>
            <a:off x="8160928" y="3045160"/>
            <a:ext cx="500631" cy="215444"/>
          </a:xfrm>
          <a:prstGeom prst="rect">
            <a:avLst/>
          </a:prstGeom>
          <a:noFill/>
        </p:spPr>
        <p:txBody>
          <a:bodyPr wrap="square" rtlCol="0">
            <a:spAutoFit/>
          </a:bodyPr>
          <a:lstStyle/>
          <a:p>
            <a:r>
              <a:rPr lang="en-GB" sz="800"/>
              <a:t>Accept</a:t>
            </a:r>
          </a:p>
        </p:txBody>
      </p:sp>
      <p:sp>
        <p:nvSpPr>
          <p:cNvPr id="133" name="Rectangle 132">
            <a:extLst>
              <a:ext uri="{FF2B5EF4-FFF2-40B4-BE49-F238E27FC236}">
                <a16:creationId xmlns:a16="http://schemas.microsoft.com/office/drawing/2014/main" id="{2B714515-4BD0-B04A-B3EA-2744250B93BE}"/>
              </a:ext>
            </a:extLst>
          </p:cNvPr>
          <p:cNvSpPr/>
          <p:nvPr/>
        </p:nvSpPr>
        <p:spPr>
          <a:xfrm>
            <a:off x="8509919" y="2291589"/>
            <a:ext cx="867302" cy="5988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Patient does not wish to proceed</a:t>
            </a:r>
          </a:p>
        </p:txBody>
      </p:sp>
      <p:sp>
        <p:nvSpPr>
          <p:cNvPr id="136" name="Flowchart: Decision 135">
            <a:extLst>
              <a:ext uri="{FF2B5EF4-FFF2-40B4-BE49-F238E27FC236}">
                <a16:creationId xmlns:a16="http://schemas.microsoft.com/office/drawing/2014/main" id="{70B08B5B-4679-EFE8-CE39-056674AB0DFC}"/>
              </a:ext>
            </a:extLst>
          </p:cNvPr>
          <p:cNvSpPr/>
          <p:nvPr/>
        </p:nvSpPr>
        <p:spPr>
          <a:xfrm>
            <a:off x="8819251" y="1369805"/>
            <a:ext cx="1363301" cy="709611"/>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Decision re treatment option</a:t>
            </a:r>
          </a:p>
        </p:txBody>
      </p:sp>
      <p:sp>
        <p:nvSpPr>
          <p:cNvPr id="144" name="Rectangle: Rounded Corners 143">
            <a:extLst>
              <a:ext uri="{FF2B5EF4-FFF2-40B4-BE49-F238E27FC236}">
                <a16:creationId xmlns:a16="http://schemas.microsoft.com/office/drawing/2014/main" id="{2666D619-D0C5-D893-A55B-0E660671B4D2}"/>
              </a:ext>
            </a:extLst>
          </p:cNvPr>
          <p:cNvSpPr/>
          <p:nvPr/>
        </p:nvSpPr>
        <p:spPr>
          <a:xfrm>
            <a:off x="11273471" y="2796669"/>
            <a:ext cx="781050" cy="647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schemeClr val="tx2"/>
                </a:solidFill>
              </a:rPr>
              <a:t>Discharge/PIFU</a:t>
            </a:r>
          </a:p>
        </p:txBody>
      </p:sp>
      <p:cxnSp>
        <p:nvCxnSpPr>
          <p:cNvPr id="150" name="Straight Arrow Connector 149">
            <a:extLst>
              <a:ext uri="{FF2B5EF4-FFF2-40B4-BE49-F238E27FC236}">
                <a16:creationId xmlns:a16="http://schemas.microsoft.com/office/drawing/2014/main" id="{8F8E51FA-FE68-0780-D705-EDCBA5F4D83C}"/>
              </a:ext>
            </a:extLst>
          </p:cNvPr>
          <p:cNvCxnSpPr>
            <a:stCxn id="49" idx="3"/>
            <a:endCxn id="136" idx="1"/>
          </p:cNvCxnSpPr>
          <p:nvPr/>
        </p:nvCxnSpPr>
        <p:spPr>
          <a:xfrm>
            <a:off x="8601916" y="1685441"/>
            <a:ext cx="217335" cy="391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4" name="Straight Arrow Connector 153">
            <a:extLst>
              <a:ext uri="{FF2B5EF4-FFF2-40B4-BE49-F238E27FC236}">
                <a16:creationId xmlns:a16="http://schemas.microsoft.com/office/drawing/2014/main" id="{82D18DDF-E925-DA80-6D7C-CF1432861178}"/>
              </a:ext>
            </a:extLst>
          </p:cNvPr>
          <p:cNvCxnSpPr>
            <a:stCxn id="136" idx="3"/>
            <a:endCxn id="61" idx="1"/>
          </p:cNvCxnSpPr>
          <p:nvPr/>
        </p:nvCxnSpPr>
        <p:spPr>
          <a:xfrm>
            <a:off x="10182552" y="1724611"/>
            <a:ext cx="83316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1" name="Straight Arrow Connector 160">
            <a:extLst>
              <a:ext uri="{FF2B5EF4-FFF2-40B4-BE49-F238E27FC236}">
                <a16:creationId xmlns:a16="http://schemas.microsoft.com/office/drawing/2014/main" id="{B7BC6115-8D50-FAEF-BC16-FEF0EFB81455}"/>
              </a:ext>
            </a:extLst>
          </p:cNvPr>
          <p:cNvCxnSpPr>
            <a:cxnSpLocks/>
            <a:endCxn id="133" idx="0"/>
          </p:cNvCxnSpPr>
          <p:nvPr/>
        </p:nvCxnSpPr>
        <p:spPr>
          <a:xfrm>
            <a:off x="8943570" y="1804945"/>
            <a:ext cx="0" cy="4866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4" name="Connector: Elbow 163">
            <a:extLst>
              <a:ext uri="{FF2B5EF4-FFF2-40B4-BE49-F238E27FC236}">
                <a16:creationId xmlns:a16="http://schemas.microsoft.com/office/drawing/2014/main" id="{F0638B9E-FBA7-898C-77F1-C3517915F95B}"/>
              </a:ext>
            </a:extLst>
          </p:cNvPr>
          <p:cNvCxnSpPr>
            <a:cxnSpLocks/>
            <a:stCxn id="133" idx="2"/>
            <a:endCxn id="144" idx="1"/>
          </p:cNvCxnSpPr>
          <p:nvPr/>
        </p:nvCxnSpPr>
        <p:spPr>
          <a:xfrm rot="16200000" flipH="1">
            <a:off x="9993469" y="1840516"/>
            <a:ext cx="230103" cy="232990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7" name="Connector: Elbow 166">
            <a:extLst>
              <a:ext uri="{FF2B5EF4-FFF2-40B4-BE49-F238E27FC236}">
                <a16:creationId xmlns:a16="http://schemas.microsoft.com/office/drawing/2014/main" id="{BDAE3CA2-E6D3-A302-DD26-700AF4566B2E}"/>
              </a:ext>
            </a:extLst>
          </p:cNvPr>
          <p:cNvCxnSpPr>
            <a:stCxn id="61" idx="2"/>
            <a:endCxn id="37" idx="3"/>
          </p:cNvCxnSpPr>
          <p:nvPr/>
        </p:nvCxnSpPr>
        <p:spPr>
          <a:xfrm rot="5400000">
            <a:off x="11061501" y="2046358"/>
            <a:ext cx="410198" cy="36553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9" name="Connector: Elbow 168">
            <a:extLst>
              <a:ext uri="{FF2B5EF4-FFF2-40B4-BE49-F238E27FC236}">
                <a16:creationId xmlns:a16="http://schemas.microsoft.com/office/drawing/2014/main" id="{BE5A9176-1531-FA6B-11B4-E0A5619CB734}"/>
              </a:ext>
            </a:extLst>
          </p:cNvPr>
          <p:cNvCxnSpPr>
            <a:stCxn id="37" idx="1"/>
            <a:endCxn id="136" idx="2"/>
          </p:cNvCxnSpPr>
          <p:nvPr/>
        </p:nvCxnSpPr>
        <p:spPr>
          <a:xfrm rot="10800000">
            <a:off x="9500902" y="2079416"/>
            <a:ext cx="219632" cy="354806"/>
          </a:xfrm>
          <a:prstGeom prst="bentConnector2">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71" name="Connector: Elbow 170">
            <a:extLst>
              <a:ext uri="{FF2B5EF4-FFF2-40B4-BE49-F238E27FC236}">
                <a16:creationId xmlns:a16="http://schemas.microsoft.com/office/drawing/2014/main" id="{5F98C7EF-64BA-BA67-D57D-E8BE96D41C20}"/>
              </a:ext>
            </a:extLst>
          </p:cNvPr>
          <p:cNvCxnSpPr>
            <a:stCxn id="37" idx="2"/>
          </p:cNvCxnSpPr>
          <p:nvPr/>
        </p:nvCxnSpPr>
        <p:spPr>
          <a:xfrm rot="16200000" flipH="1">
            <a:off x="10729609" y="2461603"/>
            <a:ext cx="216439" cy="87128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B8599F03-F00B-85D7-55E3-B3A949FBD580}"/>
              </a:ext>
            </a:extLst>
          </p:cNvPr>
          <p:cNvCxnSpPr>
            <a:stCxn id="32" idx="3"/>
            <a:endCxn id="52" idx="1"/>
          </p:cNvCxnSpPr>
          <p:nvPr/>
        </p:nvCxnSpPr>
        <p:spPr>
          <a:xfrm flipV="1">
            <a:off x="5020469" y="3005466"/>
            <a:ext cx="351450" cy="3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048622A3-7CF2-5D05-AD98-3186A552024C}"/>
              </a:ext>
            </a:extLst>
          </p:cNvPr>
          <p:cNvSpPr txBox="1"/>
          <p:nvPr/>
        </p:nvSpPr>
        <p:spPr>
          <a:xfrm>
            <a:off x="3509425" y="1855835"/>
            <a:ext cx="395622" cy="230832"/>
          </a:xfrm>
          <a:prstGeom prst="rect">
            <a:avLst/>
          </a:prstGeom>
          <a:noFill/>
        </p:spPr>
        <p:txBody>
          <a:bodyPr wrap="square" rtlCol="0">
            <a:spAutoFit/>
          </a:bodyPr>
          <a:lstStyle/>
          <a:p>
            <a:r>
              <a:rPr lang="en-GB" sz="900"/>
              <a:t>Yes</a:t>
            </a:r>
          </a:p>
        </p:txBody>
      </p:sp>
      <p:cxnSp>
        <p:nvCxnSpPr>
          <p:cNvPr id="50" name="Straight Arrow Connector 49">
            <a:extLst>
              <a:ext uri="{FF2B5EF4-FFF2-40B4-BE49-F238E27FC236}">
                <a16:creationId xmlns:a16="http://schemas.microsoft.com/office/drawing/2014/main" id="{3D4E4A0B-C38E-4834-7820-03FBEEFC2D00}"/>
              </a:ext>
            </a:extLst>
          </p:cNvPr>
          <p:cNvCxnSpPr>
            <a:cxnSpLocks/>
          </p:cNvCxnSpPr>
          <p:nvPr/>
        </p:nvCxnSpPr>
        <p:spPr>
          <a:xfrm>
            <a:off x="7464134" y="6035694"/>
            <a:ext cx="44435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7" name="Connector: Elbow 76">
            <a:extLst>
              <a:ext uri="{FF2B5EF4-FFF2-40B4-BE49-F238E27FC236}">
                <a16:creationId xmlns:a16="http://schemas.microsoft.com/office/drawing/2014/main" id="{D3CE2C34-D8EA-125B-FA40-04F14BBAD3F2}"/>
              </a:ext>
            </a:extLst>
          </p:cNvPr>
          <p:cNvCxnSpPr>
            <a:stCxn id="14" idx="0"/>
            <a:endCxn id="46" idx="1"/>
          </p:cNvCxnSpPr>
          <p:nvPr/>
        </p:nvCxnSpPr>
        <p:spPr>
          <a:xfrm rot="5400000" flipH="1" flipV="1">
            <a:off x="3635400" y="1863365"/>
            <a:ext cx="171152" cy="58777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1" name="Connector: Elbow 80">
            <a:extLst>
              <a:ext uri="{FF2B5EF4-FFF2-40B4-BE49-F238E27FC236}">
                <a16:creationId xmlns:a16="http://schemas.microsoft.com/office/drawing/2014/main" id="{510F6D12-1FEA-8991-A704-3E424FC3C199}"/>
              </a:ext>
            </a:extLst>
          </p:cNvPr>
          <p:cNvCxnSpPr>
            <a:stCxn id="14" idx="2"/>
          </p:cNvCxnSpPr>
          <p:nvPr/>
        </p:nvCxnSpPr>
        <p:spPr>
          <a:xfrm rot="16200000" flipH="1">
            <a:off x="3761333" y="2580784"/>
            <a:ext cx="205490" cy="87397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D7BDAEB4-01C6-65C2-C329-8C9ADEF51760}"/>
              </a:ext>
            </a:extLst>
          </p:cNvPr>
          <p:cNvCxnSpPr>
            <a:stCxn id="3" idx="1"/>
            <a:endCxn id="120" idx="3"/>
          </p:cNvCxnSpPr>
          <p:nvPr/>
        </p:nvCxnSpPr>
        <p:spPr>
          <a:xfrm flipH="1" flipV="1">
            <a:off x="3662267" y="4246682"/>
            <a:ext cx="547601" cy="52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68556A70-8060-7603-DF6C-B8BD994CC720}"/>
              </a:ext>
            </a:extLst>
          </p:cNvPr>
          <p:cNvCxnSpPr>
            <a:cxnSpLocks/>
          </p:cNvCxnSpPr>
          <p:nvPr/>
        </p:nvCxnSpPr>
        <p:spPr>
          <a:xfrm>
            <a:off x="7492322" y="1002224"/>
            <a:ext cx="39061" cy="5713708"/>
          </a:xfrm>
          <a:prstGeom prst="line">
            <a:avLst/>
          </a:prstGeom>
          <a:ln w="38100"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08" name="TextBox 107">
            <a:extLst>
              <a:ext uri="{FF2B5EF4-FFF2-40B4-BE49-F238E27FC236}">
                <a16:creationId xmlns:a16="http://schemas.microsoft.com/office/drawing/2014/main" id="{8EAEF801-5745-CE23-8CA5-E7658D68F03A}"/>
              </a:ext>
            </a:extLst>
          </p:cNvPr>
          <p:cNvSpPr txBox="1"/>
          <p:nvPr/>
        </p:nvSpPr>
        <p:spPr>
          <a:xfrm>
            <a:off x="331065" y="875146"/>
            <a:ext cx="1728323" cy="365824"/>
          </a:xfrm>
          <a:prstGeom prst="rect">
            <a:avLst/>
          </a:prstGeom>
          <a:noFill/>
        </p:spPr>
        <p:txBody>
          <a:bodyPr wrap="square" rtlCol="0">
            <a:spAutoFit/>
          </a:bodyPr>
          <a:lstStyle/>
          <a:p>
            <a:r>
              <a:rPr lang="en-GB" b="1">
                <a:solidFill>
                  <a:srgbClr val="B62274"/>
                </a:solidFill>
              </a:rPr>
              <a:t>Primary Care</a:t>
            </a:r>
          </a:p>
        </p:txBody>
      </p:sp>
      <p:sp>
        <p:nvSpPr>
          <p:cNvPr id="109" name="TextBox 108">
            <a:extLst>
              <a:ext uri="{FF2B5EF4-FFF2-40B4-BE49-F238E27FC236}">
                <a16:creationId xmlns:a16="http://schemas.microsoft.com/office/drawing/2014/main" id="{D6DC6C54-8A48-52CC-522F-2A62798BD9A7}"/>
              </a:ext>
            </a:extLst>
          </p:cNvPr>
          <p:cNvSpPr txBox="1"/>
          <p:nvPr/>
        </p:nvSpPr>
        <p:spPr>
          <a:xfrm>
            <a:off x="7694952" y="875146"/>
            <a:ext cx="2075471" cy="369332"/>
          </a:xfrm>
          <a:prstGeom prst="rect">
            <a:avLst/>
          </a:prstGeom>
          <a:noFill/>
        </p:spPr>
        <p:txBody>
          <a:bodyPr wrap="square" rtlCol="0">
            <a:spAutoFit/>
          </a:bodyPr>
          <a:lstStyle/>
          <a:p>
            <a:r>
              <a:rPr lang="en-GB" b="1">
                <a:solidFill>
                  <a:srgbClr val="B62274"/>
                </a:solidFill>
              </a:rPr>
              <a:t>Secondary</a:t>
            </a:r>
            <a:r>
              <a:rPr lang="en-GB"/>
              <a:t> </a:t>
            </a:r>
            <a:r>
              <a:rPr lang="en-GB" b="1">
                <a:solidFill>
                  <a:srgbClr val="B62274"/>
                </a:solidFill>
              </a:rPr>
              <a:t>care</a:t>
            </a:r>
          </a:p>
        </p:txBody>
      </p:sp>
      <p:grpSp>
        <p:nvGrpSpPr>
          <p:cNvPr id="4" name="Group 3">
            <a:extLst>
              <a:ext uri="{FF2B5EF4-FFF2-40B4-BE49-F238E27FC236}">
                <a16:creationId xmlns:a16="http://schemas.microsoft.com/office/drawing/2014/main" id="{921A36FF-E471-896C-BA1A-7DAC1CB5B231}"/>
              </a:ext>
            </a:extLst>
          </p:cNvPr>
          <p:cNvGrpSpPr/>
          <p:nvPr/>
        </p:nvGrpSpPr>
        <p:grpSpPr>
          <a:xfrm>
            <a:off x="7887875" y="4346682"/>
            <a:ext cx="2868322" cy="2177727"/>
            <a:chOff x="7887875" y="4365990"/>
            <a:chExt cx="2868322" cy="2177727"/>
          </a:xfrm>
        </p:grpSpPr>
        <p:sp>
          <p:nvSpPr>
            <p:cNvPr id="76" name="Flowchart: Decision 75">
              <a:extLst>
                <a:ext uri="{FF2B5EF4-FFF2-40B4-BE49-F238E27FC236}">
                  <a16:creationId xmlns:a16="http://schemas.microsoft.com/office/drawing/2014/main" id="{EA217B48-B87F-3623-5DCF-E7C3E958C7D3}"/>
                </a:ext>
              </a:extLst>
            </p:cNvPr>
            <p:cNvSpPr/>
            <p:nvPr/>
          </p:nvSpPr>
          <p:spPr>
            <a:xfrm>
              <a:off x="7887875" y="5546104"/>
              <a:ext cx="1528343" cy="997613"/>
            </a:xfrm>
            <a:prstGeom prst="flowChartDecisi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If unsure send to A&amp;G or discuss with FHFT Spinal APP’s</a:t>
              </a:r>
            </a:p>
          </p:txBody>
        </p:sp>
        <p:sp>
          <p:nvSpPr>
            <p:cNvPr id="34" name="Flowchart: Decision 33">
              <a:extLst>
                <a:ext uri="{FF2B5EF4-FFF2-40B4-BE49-F238E27FC236}">
                  <a16:creationId xmlns:a16="http://schemas.microsoft.com/office/drawing/2014/main" id="{85383FB9-3096-3459-0DC7-FE297C4EB514}"/>
                </a:ext>
              </a:extLst>
            </p:cNvPr>
            <p:cNvSpPr/>
            <p:nvPr/>
          </p:nvSpPr>
          <p:spPr>
            <a:xfrm>
              <a:off x="9416219" y="4365990"/>
              <a:ext cx="1339978" cy="943200"/>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Spinal APP to organise MRI and then take to MDT</a:t>
              </a:r>
            </a:p>
          </p:txBody>
        </p:sp>
        <p:sp>
          <p:nvSpPr>
            <p:cNvPr id="42" name="Flowchart: Decision 41">
              <a:extLst>
                <a:ext uri="{FF2B5EF4-FFF2-40B4-BE49-F238E27FC236}">
                  <a16:creationId xmlns:a16="http://schemas.microsoft.com/office/drawing/2014/main" id="{B56ACB4F-DEDA-95F5-1729-4A569494A46A}"/>
                </a:ext>
              </a:extLst>
            </p:cNvPr>
            <p:cNvSpPr/>
            <p:nvPr/>
          </p:nvSpPr>
          <p:spPr>
            <a:xfrm>
              <a:off x="8094853" y="4501490"/>
              <a:ext cx="1048291" cy="672200"/>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Accept</a:t>
              </a:r>
            </a:p>
          </p:txBody>
        </p:sp>
      </p:grpSp>
      <p:cxnSp>
        <p:nvCxnSpPr>
          <p:cNvPr id="47" name="Straight Arrow Connector 46">
            <a:extLst>
              <a:ext uri="{FF2B5EF4-FFF2-40B4-BE49-F238E27FC236}">
                <a16:creationId xmlns:a16="http://schemas.microsoft.com/office/drawing/2014/main" id="{10439E9B-0AC3-85D4-294C-EA8841C87CAB}"/>
              </a:ext>
            </a:extLst>
          </p:cNvPr>
          <p:cNvCxnSpPr>
            <a:cxnSpLocks/>
          </p:cNvCxnSpPr>
          <p:nvPr/>
        </p:nvCxnSpPr>
        <p:spPr>
          <a:xfrm flipV="1">
            <a:off x="8659072" y="5173690"/>
            <a:ext cx="0" cy="3724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E3D8A770-D938-BDD6-C6CA-78652A57075E}"/>
              </a:ext>
            </a:extLst>
          </p:cNvPr>
          <p:cNvSpPr txBox="1"/>
          <p:nvPr/>
        </p:nvSpPr>
        <p:spPr>
          <a:xfrm>
            <a:off x="9120364" y="4525452"/>
            <a:ext cx="380538" cy="215444"/>
          </a:xfrm>
          <a:prstGeom prst="rect">
            <a:avLst/>
          </a:prstGeom>
          <a:noFill/>
        </p:spPr>
        <p:txBody>
          <a:bodyPr wrap="square" rtlCol="0">
            <a:spAutoFit/>
          </a:bodyPr>
          <a:lstStyle/>
          <a:p>
            <a:r>
              <a:rPr lang="en-GB" sz="800"/>
              <a:t>Yes</a:t>
            </a:r>
          </a:p>
        </p:txBody>
      </p:sp>
      <p:sp>
        <p:nvSpPr>
          <p:cNvPr id="59" name="TextBox 58">
            <a:extLst>
              <a:ext uri="{FF2B5EF4-FFF2-40B4-BE49-F238E27FC236}">
                <a16:creationId xmlns:a16="http://schemas.microsoft.com/office/drawing/2014/main" id="{F1D58BAE-0ADC-613D-3613-C40969D406EB}"/>
              </a:ext>
            </a:extLst>
          </p:cNvPr>
          <p:cNvSpPr txBox="1"/>
          <p:nvPr/>
        </p:nvSpPr>
        <p:spPr>
          <a:xfrm>
            <a:off x="7663564" y="4200692"/>
            <a:ext cx="718478" cy="369332"/>
          </a:xfrm>
          <a:prstGeom prst="rect">
            <a:avLst/>
          </a:prstGeom>
          <a:noFill/>
        </p:spPr>
        <p:txBody>
          <a:bodyPr wrap="square" rtlCol="0">
            <a:spAutoFit/>
          </a:bodyPr>
          <a:lstStyle/>
          <a:p>
            <a:r>
              <a:rPr lang="en-GB" sz="900"/>
              <a:t>No – refer back </a:t>
            </a:r>
          </a:p>
        </p:txBody>
      </p:sp>
      <p:cxnSp>
        <p:nvCxnSpPr>
          <p:cNvPr id="66" name="Straight Arrow Connector 65">
            <a:extLst>
              <a:ext uri="{FF2B5EF4-FFF2-40B4-BE49-F238E27FC236}">
                <a16:creationId xmlns:a16="http://schemas.microsoft.com/office/drawing/2014/main" id="{49CB28D0-B725-E512-D777-F22A18FBEA86}"/>
              </a:ext>
            </a:extLst>
          </p:cNvPr>
          <p:cNvCxnSpPr>
            <a:stCxn id="42" idx="3"/>
            <a:endCxn id="34" idx="1"/>
          </p:cNvCxnSpPr>
          <p:nvPr/>
        </p:nvCxnSpPr>
        <p:spPr>
          <a:xfrm>
            <a:off x="9143144" y="4818282"/>
            <a:ext cx="27307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3" name="Connector: Elbow 72">
            <a:extLst>
              <a:ext uri="{FF2B5EF4-FFF2-40B4-BE49-F238E27FC236}">
                <a16:creationId xmlns:a16="http://schemas.microsoft.com/office/drawing/2014/main" id="{83652C44-5A8A-3613-ADB8-6E737ADD63FF}"/>
              </a:ext>
            </a:extLst>
          </p:cNvPr>
          <p:cNvCxnSpPr>
            <a:stCxn id="34" idx="0"/>
            <a:endCxn id="80" idx="2"/>
          </p:cNvCxnSpPr>
          <p:nvPr/>
        </p:nvCxnSpPr>
        <p:spPr>
          <a:xfrm rot="16200000" flipV="1">
            <a:off x="9799934" y="4060408"/>
            <a:ext cx="147374" cy="42517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9" name="Connector: Elbow 78">
            <a:extLst>
              <a:ext uri="{FF2B5EF4-FFF2-40B4-BE49-F238E27FC236}">
                <a16:creationId xmlns:a16="http://schemas.microsoft.com/office/drawing/2014/main" id="{C0E2DDD5-9003-AD35-B238-68299906BF73}"/>
              </a:ext>
            </a:extLst>
          </p:cNvPr>
          <p:cNvCxnSpPr>
            <a:stCxn id="42" idx="0"/>
          </p:cNvCxnSpPr>
          <p:nvPr/>
        </p:nvCxnSpPr>
        <p:spPr>
          <a:xfrm rot="16200000" flipV="1">
            <a:off x="7981331" y="3844513"/>
            <a:ext cx="120472" cy="115486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8" name="Connector: Elbow 87">
            <a:extLst>
              <a:ext uri="{FF2B5EF4-FFF2-40B4-BE49-F238E27FC236}">
                <a16:creationId xmlns:a16="http://schemas.microsoft.com/office/drawing/2014/main" id="{90C44B28-F124-2C3E-626A-5DA8C374EFA1}"/>
              </a:ext>
            </a:extLst>
          </p:cNvPr>
          <p:cNvCxnSpPr>
            <a:stCxn id="80" idx="1"/>
          </p:cNvCxnSpPr>
          <p:nvPr/>
        </p:nvCxnSpPr>
        <p:spPr>
          <a:xfrm rot="10800000">
            <a:off x="7818685" y="2056194"/>
            <a:ext cx="1017614" cy="165596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66346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Straight Arrow Connector 29">
            <a:extLst>
              <a:ext uri="{FF2B5EF4-FFF2-40B4-BE49-F238E27FC236}">
                <a16:creationId xmlns:a16="http://schemas.microsoft.com/office/drawing/2014/main" id="{51C6492D-5A09-7E56-7B7B-160D6567383A}"/>
              </a:ext>
            </a:extLst>
          </p:cNvPr>
          <p:cNvCxnSpPr>
            <a:cxnSpLocks/>
            <a:stCxn id="19" idx="3"/>
            <a:endCxn id="14" idx="1"/>
          </p:cNvCxnSpPr>
          <p:nvPr/>
        </p:nvCxnSpPr>
        <p:spPr>
          <a:xfrm>
            <a:off x="2738758" y="2550483"/>
            <a:ext cx="194535" cy="284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94DA2337-877B-440C-5D7C-0CF0453F4F81}"/>
              </a:ext>
            </a:extLst>
          </p:cNvPr>
          <p:cNvSpPr>
            <a:spLocks noGrp="1"/>
          </p:cNvSpPr>
          <p:nvPr>
            <p:ph type="title"/>
          </p:nvPr>
        </p:nvSpPr>
        <p:spPr>
          <a:xfrm>
            <a:off x="101900" y="138926"/>
            <a:ext cx="8128000" cy="673465"/>
          </a:xfrm>
        </p:spPr>
        <p:txBody>
          <a:bodyPr>
            <a:normAutofit/>
          </a:bodyPr>
          <a:lstStyle/>
          <a:p>
            <a:r>
              <a:rPr lang="en-GB" sz="2400"/>
              <a:t>Spinal patients - PCN without FCP’s</a:t>
            </a:r>
          </a:p>
        </p:txBody>
      </p:sp>
      <p:sp>
        <p:nvSpPr>
          <p:cNvPr id="5" name="Flowchart: Decision 4">
            <a:extLst>
              <a:ext uri="{FF2B5EF4-FFF2-40B4-BE49-F238E27FC236}">
                <a16:creationId xmlns:a16="http://schemas.microsoft.com/office/drawing/2014/main" id="{558279ED-F03D-5395-A226-E5B4AA79376D}"/>
              </a:ext>
            </a:extLst>
          </p:cNvPr>
          <p:cNvSpPr/>
          <p:nvPr/>
        </p:nvSpPr>
        <p:spPr>
          <a:xfrm>
            <a:off x="1044314" y="2782366"/>
            <a:ext cx="1132807" cy="77083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Patient chooses to seek help at GP</a:t>
            </a:r>
          </a:p>
        </p:txBody>
      </p:sp>
      <p:sp>
        <p:nvSpPr>
          <p:cNvPr id="10" name="Rectangle: Rounded Corners 9">
            <a:extLst>
              <a:ext uri="{FF2B5EF4-FFF2-40B4-BE49-F238E27FC236}">
                <a16:creationId xmlns:a16="http://schemas.microsoft.com/office/drawing/2014/main" id="{A061CA85-43AB-B394-2545-8AD2521BE2AB}"/>
              </a:ext>
            </a:extLst>
          </p:cNvPr>
          <p:cNvSpPr/>
          <p:nvPr/>
        </p:nvSpPr>
        <p:spPr>
          <a:xfrm>
            <a:off x="121706" y="2753888"/>
            <a:ext cx="624680" cy="9080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schemeClr val="tx2"/>
                </a:solidFill>
              </a:rPr>
              <a:t>Patient with back pain +/- leg pain</a:t>
            </a:r>
          </a:p>
        </p:txBody>
      </p:sp>
      <p:cxnSp>
        <p:nvCxnSpPr>
          <p:cNvPr id="11" name="Straight Arrow Connector 10">
            <a:extLst>
              <a:ext uri="{FF2B5EF4-FFF2-40B4-BE49-F238E27FC236}">
                <a16:creationId xmlns:a16="http://schemas.microsoft.com/office/drawing/2014/main" id="{7BA07B0D-5CEF-65BF-7E02-CBC26C427986}"/>
              </a:ext>
            </a:extLst>
          </p:cNvPr>
          <p:cNvCxnSpPr>
            <a:cxnSpLocks/>
          </p:cNvCxnSpPr>
          <p:nvPr/>
        </p:nvCxnSpPr>
        <p:spPr>
          <a:xfrm>
            <a:off x="745593" y="3174126"/>
            <a:ext cx="31432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DC518D3C-C95E-CA66-DA0C-232065275296}"/>
              </a:ext>
            </a:extLst>
          </p:cNvPr>
          <p:cNvCxnSpPr>
            <a:cxnSpLocks/>
            <a:stCxn id="5" idx="0"/>
          </p:cNvCxnSpPr>
          <p:nvPr/>
        </p:nvCxnSpPr>
        <p:spPr>
          <a:xfrm rot="5400000" flipH="1" flipV="1">
            <a:off x="1687330" y="2474030"/>
            <a:ext cx="231725" cy="38494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F6F36ABB-9162-832D-A467-DFA51676495F}"/>
              </a:ext>
            </a:extLst>
          </p:cNvPr>
          <p:cNvCxnSpPr>
            <a:cxnSpLocks/>
            <a:stCxn id="5" idx="2"/>
            <a:endCxn id="20" idx="1"/>
          </p:cNvCxnSpPr>
          <p:nvPr/>
        </p:nvCxnSpPr>
        <p:spPr>
          <a:xfrm rot="16200000" flipH="1">
            <a:off x="1588407" y="3575508"/>
            <a:ext cx="366946" cy="32232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13FF91CA-E6B9-9A67-CE76-EA62A56A2C87}"/>
              </a:ext>
            </a:extLst>
          </p:cNvPr>
          <p:cNvSpPr txBox="1"/>
          <p:nvPr/>
        </p:nvSpPr>
        <p:spPr>
          <a:xfrm>
            <a:off x="1589503" y="2330482"/>
            <a:ext cx="395622" cy="230832"/>
          </a:xfrm>
          <a:prstGeom prst="rect">
            <a:avLst/>
          </a:prstGeom>
          <a:noFill/>
        </p:spPr>
        <p:txBody>
          <a:bodyPr wrap="square" rtlCol="0">
            <a:spAutoFit/>
          </a:bodyPr>
          <a:lstStyle/>
          <a:p>
            <a:r>
              <a:rPr lang="en-GB" sz="900"/>
              <a:t>Yes</a:t>
            </a:r>
          </a:p>
        </p:txBody>
      </p:sp>
      <p:sp>
        <p:nvSpPr>
          <p:cNvPr id="17" name="TextBox 16">
            <a:extLst>
              <a:ext uri="{FF2B5EF4-FFF2-40B4-BE49-F238E27FC236}">
                <a16:creationId xmlns:a16="http://schemas.microsoft.com/office/drawing/2014/main" id="{8D083571-B721-4CE7-72CF-A88C73C1F57B}"/>
              </a:ext>
            </a:extLst>
          </p:cNvPr>
          <p:cNvSpPr txBox="1"/>
          <p:nvPr/>
        </p:nvSpPr>
        <p:spPr>
          <a:xfrm>
            <a:off x="1589503" y="3854370"/>
            <a:ext cx="395622" cy="230832"/>
          </a:xfrm>
          <a:prstGeom prst="rect">
            <a:avLst/>
          </a:prstGeom>
          <a:noFill/>
        </p:spPr>
        <p:txBody>
          <a:bodyPr wrap="square" rtlCol="0">
            <a:spAutoFit/>
          </a:bodyPr>
          <a:lstStyle/>
          <a:p>
            <a:r>
              <a:rPr lang="en-GB" sz="900"/>
              <a:t>No</a:t>
            </a:r>
          </a:p>
        </p:txBody>
      </p:sp>
      <p:sp>
        <p:nvSpPr>
          <p:cNvPr id="19" name="Rectangle 18">
            <a:extLst>
              <a:ext uri="{FF2B5EF4-FFF2-40B4-BE49-F238E27FC236}">
                <a16:creationId xmlns:a16="http://schemas.microsoft.com/office/drawing/2014/main" id="{98308800-69FE-2D2B-8ECF-67EF1895ACE7}"/>
              </a:ext>
            </a:extLst>
          </p:cNvPr>
          <p:cNvSpPr/>
          <p:nvPr/>
        </p:nvSpPr>
        <p:spPr>
          <a:xfrm>
            <a:off x="1998981" y="2350334"/>
            <a:ext cx="739777" cy="40029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schemeClr val="tx2"/>
                </a:solidFill>
              </a:rPr>
              <a:t>GP assesses</a:t>
            </a:r>
          </a:p>
        </p:txBody>
      </p:sp>
      <p:sp>
        <p:nvSpPr>
          <p:cNvPr id="20" name="Rectangle 19">
            <a:extLst>
              <a:ext uri="{FF2B5EF4-FFF2-40B4-BE49-F238E27FC236}">
                <a16:creationId xmlns:a16="http://schemas.microsoft.com/office/drawing/2014/main" id="{7B78EA0D-B1D8-B5BF-6BF0-064C603C4B55}"/>
              </a:ext>
            </a:extLst>
          </p:cNvPr>
          <p:cNvSpPr/>
          <p:nvPr/>
        </p:nvSpPr>
        <p:spPr>
          <a:xfrm>
            <a:off x="1933043" y="3736174"/>
            <a:ext cx="703129" cy="3679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Use getUBetter</a:t>
            </a:r>
          </a:p>
        </p:txBody>
      </p:sp>
      <p:sp>
        <p:nvSpPr>
          <p:cNvPr id="32" name="Rectangle 31">
            <a:extLst>
              <a:ext uri="{FF2B5EF4-FFF2-40B4-BE49-F238E27FC236}">
                <a16:creationId xmlns:a16="http://schemas.microsoft.com/office/drawing/2014/main" id="{50E47003-0113-87AE-5F06-C08BD5D1C100}"/>
              </a:ext>
            </a:extLst>
          </p:cNvPr>
          <p:cNvSpPr/>
          <p:nvPr/>
        </p:nvSpPr>
        <p:spPr>
          <a:xfrm>
            <a:off x="4301067" y="2535952"/>
            <a:ext cx="719402" cy="93976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schemeClr val="tx2"/>
                </a:solidFill>
              </a:rPr>
              <a:t>Follow National Back Pain Pathway – </a:t>
            </a:r>
            <a:r>
              <a:rPr lang="en-GB" sz="900" err="1">
                <a:solidFill>
                  <a:schemeClr val="tx2"/>
                </a:solidFill>
              </a:rPr>
              <a:t>StarT</a:t>
            </a:r>
            <a:r>
              <a:rPr lang="en-GB" sz="900">
                <a:solidFill>
                  <a:schemeClr val="tx2"/>
                </a:solidFill>
              </a:rPr>
              <a:t> Back</a:t>
            </a:r>
          </a:p>
        </p:txBody>
      </p:sp>
      <p:sp>
        <p:nvSpPr>
          <p:cNvPr id="37" name="Flowchart: Decision 36">
            <a:extLst>
              <a:ext uri="{FF2B5EF4-FFF2-40B4-BE49-F238E27FC236}">
                <a16:creationId xmlns:a16="http://schemas.microsoft.com/office/drawing/2014/main" id="{04C9FCBD-B89E-D831-8D12-F54A5B854444}"/>
              </a:ext>
            </a:extLst>
          </p:cNvPr>
          <p:cNvSpPr/>
          <p:nvPr/>
        </p:nvSpPr>
        <p:spPr>
          <a:xfrm>
            <a:off x="9720534" y="2079416"/>
            <a:ext cx="1363301" cy="709611"/>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Review outcome and next steps</a:t>
            </a:r>
          </a:p>
        </p:txBody>
      </p:sp>
      <p:sp>
        <p:nvSpPr>
          <p:cNvPr id="49" name="Rectangle 48">
            <a:extLst>
              <a:ext uri="{FF2B5EF4-FFF2-40B4-BE49-F238E27FC236}">
                <a16:creationId xmlns:a16="http://schemas.microsoft.com/office/drawing/2014/main" id="{2BA9C59D-7F73-F6F8-B51E-5FF19286396C}"/>
              </a:ext>
            </a:extLst>
          </p:cNvPr>
          <p:cNvSpPr/>
          <p:nvPr/>
        </p:nvSpPr>
        <p:spPr>
          <a:xfrm>
            <a:off x="7663564" y="1379026"/>
            <a:ext cx="938352" cy="6771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900">
              <a:solidFill>
                <a:schemeClr val="tx2"/>
              </a:solidFill>
            </a:endParaRPr>
          </a:p>
        </p:txBody>
      </p:sp>
      <p:sp>
        <p:nvSpPr>
          <p:cNvPr id="52" name="Flowchart: Decision 51">
            <a:extLst>
              <a:ext uri="{FF2B5EF4-FFF2-40B4-BE49-F238E27FC236}">
                <a16:creationId xmlns:a16="http://schemas.microsoft.com/office/drawing/2014/main" id="{620727F0-46AE-250C-6DFE-1D4FD19911C1}"/>
              </a:ext>
            </a:extLst>
          </p:cNvPr>
          <p:cNvSpPr/>
          <p:nvPr/>
        </p:nvSpPr>
        <p:spPr>
          <a:xfrm>
            <a:off x="5371919" y="2427547"/>
            <a:ext cx="1816714" cy="1155837"/>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If no improvement and SDM conversation see GP</a:t>
            </a:r>
          </a:p>
        </p:txBody>
      </p:sp>
      <p:cxnSp>
        <p:nvCxnSpPr>
          <p:cNvPr id="58" name="Connector: Elbow 57">
            <a:extLst>
              <a:ext uri="{FF2B5EF4-FFF2-40B4-BE49-F238E27FC236}">
                <a16:creationId xmlns:a16="http://schemas.microsoft.com/office/drawing/2014/main" id="{1E7EF20B-C53E-00F8-80FC-2553D9E9F118}"/>
              </a:ext>
            </a:extLst>
          </p:cNvPr>
          <p:cNvCxnSpPr>
            <a:cxnSpLocks/>
            <a:endCxn id="62" idx="1"/>
          </p:cNvCxnSpPr>
          <p:nvPr/>
        </p:nvCxnSpPr>
        <p:spPr>
          <a:xfrm>
            <a:off x="10108520" y="3931517"/>
            <a:ext cx="963050" cy="319357"/>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CDD92D4F-AABC-B86A-4B4C-FACB68A07F42}"/>
              </a:ext>
            </a:extLst>
          </p:cNvPr>
          <p:cNvSpPr txBox="1"/>
          <p:nvPr/>
        </p:nvSpPr>
        <p:spPr>
          <a:xfrm>
            <a:off x="10534331" y="4239235"/>
            <a:ext cx="639231" cy="338554"/>
          </a:xfrm>
          <a:prstGeom prst="rect">
            <a:avLst/>
          </a:prstGeom>
          <a:noFill/>
        </p:spPr>
        <p:txBody>
          <a:bodyPr wrap="square" rtlCol="0">
            <a:spAutoFit/>
          </a:bodyPr>
          <a:lstStyle/>
          <a:p>
            <a:r>
              <a:rPr lang="en-GB" sz="800"/>
              <a:t>No spinal options</a:t>
            </a:r>
          </a:p>
        </p:txBody>
      </p:sp>
      <p:sp>
        <p:nvSpPr>
          <p:cNvPr id="61" name="Rectangle 60">
            <a:extLst>
              <a:ext uri="{FF2B5EF4-FFF2-40B4-BE49-F238E27FC236}">
                <a16:creationId xmlns:a16="http://schemas.microsoft.com/office/drawing/2014/main" id="{E3323AE7-0EDF-693B-409E-B3947A3AF455}"/>
              </a:ext>
            </a:extLst>
          </p:cNvPr>
          <p:cNvSpPr/>
          <p:nvPr/>
        </p:nvSpPr>
        <p:spPr>
          <a:xfrm>
            <a:off x="11015714" y="1425197"/>
            <a:ext cx="867302" cy="5988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Treatment</a:t>
            </a:r>
          </a:p>
        </p:txBody>
      </p:sp>
      <p:sp>
        <p:nvSpPr>
          <p:cNvPr id="62" name="Rectangle 61">
            <a:extLst>
              <a:ext uri="{FF2B5EF4-FFF2-40B4-BE49-F238E27FC236}">
                <a16:creationId xmlns:a16="http://schemas.microsoft.com/office/drawing/2014/main" id="{DF9333A6-F9CC-04BC-22F1-8211657D8CD3}"/>
              </a:ext>
            </a:extLst>
          </p:cNvPr>
          <p:cNvSpPr/>
          <p:nvPr/>
        </p:nvSpPr>
        <p:spPr>
          <a:xfrm>
            <a:off x="11071570" y="3951460"/>
            <a:ext cx="867302" cy="5988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schemeClr val="tx2"/>
                </a:solidFill>
              </a:rPr>
              <a:t>Pain clinic</a:t>
            </a:r>
          </a:p>
        </p:txBody>
      </p:sp>
      <p:cxnSp>
        <p:nvCxnSpPr>
          <p:cNvPr id="100" name="Connector: Elbow 99">
            <a:extLst>
              <a:ext uri="{FF2B5EF4-FFF2-40B4-BE49-F238E27FC236}">
                <a16:creationId xmlns:a16="http://schemas.microsoft.com/office/drawing/2014/main" id="{DE749415-311E-C8FE-5D1C-6A722C09A765}"/>
              </a:ext>
            </a:extLst>
          </p:cNvPr>
          <p:cNvCxnSpPr>
            <a:cxnSpLocks/>
            <a:endCxn id="102" idx="1"/>
          </p:cNvCxnSpPr>
          <p:nvPr/>
        </p:nvCxnSpPr>
        <p:spPr>
          <a:xfrm rot="16200000" flipH="1">
            <a:off x="1472622" y="4062893"/>
            <a:ext cx="639818" cy="35432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DCA83047-B7EA-ABFA-2340-63E5B7B11B52}"/>
              </a:ext>
            </a:extLst>
          </p:cNvPr>
          <p:cNvSpPr txBox="1"/>
          <p:nvPr/>
        </p:nvSpPr>
        <p:spPr>
          <a:xfrm>
            <a:off x="1574069" y="4505433"/>
            <a:ext cx="395622" cy="230832"/>
          </a:xfrm>
          <a:prstGeom prst="rect">
            <a:avLst/>
          </a:prstGeom>
          <a:noFill/>
        </p:spPr>
        <p:txBody>
          <a:bodyPr wrap="square" rtlCol="0">
            <a:spAutoFit/>
          </a:bodyPr>
          <a:lstStyle/>
          <a:p>
            <a:r>
              <a:rPr lang="en-GB" sz="900"/>
              <a:t>No</a:t>
            </a:r>
          </a:p>
        </p:txBody>
      </p:sp>
      <p:sp>
        <p:nvSpPr>
          <p:cNvPr id="102" name="Rectangle 101">
            <a:extLst>
              <a:ext uri="{FF2B5EF4-FFF2-40B4-BE49-F238E27FC236}">
                <a16:creationId xmlns:a16="http://schemas.microsoft.com/office/drawing/2014/main" id="{0D0CB3B2-7580-4892-CA1A-837AB49A4401}"/>
              </a:ext>
            </a:extLst>
          </p:cNvPr>
          <p:cNvSpPr/>
          <p:nvPr/>
        </p:nvSpPr>
        <p:spPr>
          <a:xfrm>
            <a:off x="1969691" y="4307517"/>
            <a:ext cx="666481" cy="5048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Seek help elsewhere </a:t>
            </a:r>
            <a:r>
              <a:rPr lang="en-GB" sz="800" err="1">
                <a:solidFill>
                  <a:schemeClr val="tx2"/>
                </a:solidFill>
              </a:rPr>
              <a:t>e.g</a:t>
            </a:r>
            <a:r>
              <a:rPr lang="en-GB" sz="800">
                <a:solidFill>
                  <a:schemeClr val="tx2"/>
                </a:solidFill>
              </a:rPr>
              <a:t> private treatment</a:t>
            </a:r>
          </a:p>
        </p:txBody>
      </p:sp>
      <p:sp>
        <p:nvSpPr>
          <p:cNvPr id="14" name="Flowchart: Decision 13">
            <a:extLst>
              <a:ext uri="{FF2B5EF4-FFF2-40B4-BE49-F238E27FC236}">
                <a16:creationId xmlns:a16="http://schemas.microsoft.com/office/drawing/2014/main" id="{1EC2C8C4-28B3-A885-3D9E-5645DB219F7C}"/>
              </a:ext>
            </a:extLst>
          </p:cNvPr>
          <p:cNvSpPr/>
          <p:nvPr/>
        </p:nvSpPr>
        <p:spPr>
          <a:xfrm>
            <a:off x="2933293" y="2242828"/>
            <a:ext cx="987592" cy="672200"/>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Red Flags?</a:t>
            </a:r>
          </a:p>
        </p:txBody>
      </p:sp>
      <p:sp>
        <p:nvSpPr>
          <p:cNvPr id="39" name="TextBox 38">
            <a:extLst>
              <a:ext uri="{FF2B5EF4-FFF2-40B4-BE49-F238E27FC236}">
                <a16:creationId xmlns:a16="http://schemas.microsoft.com/office/drawing/2014/main" id="{95137DA4-AFDF-A0A4-684A-4FACF89C8053}"/>
              </a:ext>
            </a:extLst>
          </p:cNvPr>
          <p:cNvSpPr txBox="1"/>
          <p:nvPr/>
        </p:nvSpPr>
        <p:spPr>
          <a:xfrm>
            <a:off x="7625980" y="6060842"/>
            <a:ext cx="385411" cy="215444"/>
          </a:xfrm>
          <a:prstGeom prst="rect">
            <a:avLst/>
          </a:prstGeom>
          <a:noFill/>
        </p:spPr>
        <p:txBody>
          <a:bodyPr wrap="square" rtlCol="0">
            <a:spAutoFit/>
          </a:bodyPr>
          <a:lstStyle/>
          <a:p>
            <a:r>
              <a:rPr lang="en-GB" sz="800"/>
              <a:t>Yes</a:t>
            </a:r>
          </a:p>
        </p:txBody>
      </p:sp>
      <p:sp>
        <p:nvSpPr>
          <p:cNvPr id="41" name="TextBox 40">
            <a:extLst>
              <a:ext uri="{FF2B5EF4-FFF2-40B4-BE49-F238E27FC236}">
                <a16:creationId xmlns:a16="http://schemas.microsoft.com/office/drawing/2014/main" id="{E0EDE05A-DA39-4811-D129-3CA9984B5234}"/>
              </a:ext>
            </a:extLst>
          </p:cNvPr>
          <p:cNvSpPr txBox="1"/>
          <p:nvPr/>
        </p:nvSpPr>
        <p:spPr>
          <a:xfrm>
            <a:off x="3525263" y="3120518"/>
            <a:ext cx="395622" cy="230832"/>
          </a:xfrm>
          <a:prstGeom prst="rect">
            <a:avLst/>
          </a:prstGeom>
          <a:noFill/>
        </p:spPr>
        <p:txBody>
          <a:bodyPr wrap="square" rtlCol="0">
            <a:spAutoFit/>
          </a:bodyPr>
          <a:lstStyle/>
          <a:p>
            <a:r>
              <a:rPr lang="en-GB" sz="900"/>
              <a:t>No</a:t>
            </a:r>
          </a:p>
        </p:txBody>
      </p:sp>
      <p:sp>
        <p:nvSpPr>
          <p:cNvPr id="46" name="Rectangle: Rounded Corners 45">
            <a:extLst>
              <a:ext uri="{FF2B5EF4-FFF2-40B4-BE49-F238E27FC236}">
                <a16:creationId xmlns:a16="http://schemas.microsoft.com/office/drawing/2014/main" id="{3DD3A835-DDE3-0576-4D21-E6101CEF18C4}"/>
              </a:ext>
            </a:extLst>
          </p:cNvPr>
          <p:cNvSpPr/>
          <p:nvPr/>
        </p:nvSpPr>
        <p:spPr>
          <a:xfrm>
            <a:off x="4014863" y="1804945"/>
            <a:ext cx="656018" cy="5334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Different pathway</a:t>
            </a:r>
          </a:p>
        </p:txBody>
      </p:sp>
      <p:sp>
        <p:nvSpPr>
          <p:cNvPr id="120" name="Rectangle: Rounded Corners 119">
            <a:extLst>
              <a:ext uri="{FF2B5EF4-FFF2-40B4-BE49-F238E27FC236}">
                <a16:creationId xmlns:a16="http://schemas.microsoft.com/office/drawing/2014/main" id="{877DF15B-66A1-6FB0-1A76-E2055E5D3FE1}"/>
              </a:ext>
            </a:extLst>
          </p:cNvPr>
          <p:cNvSpPr/>
          <p:nvPr/>
        </p:nvSpPr>
        <p:spPr>
          <a:xfrm>
            <a:off x="3133439" y="4018757"/>
            <a:ext cx="528828" cy="45585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Better</a:t>
            </a:r>
          </a:p>
        </p:txBody>
      </p:sp>
      <p:cxnSp>
        <p:nvCxnSpPr>
          <p:cNvPr id="124" name="Straight Arrow Connector 123">
            <a:extLst>
              <a:ext uri="{FF2B5EF4-FFF2-40B4-BE49-F238E27FC236}">
                <a16:creationId xmlns:a16="http://schemas.microsoft.com/office/drawing/2014/main" id="{2BBBDA41-8B7B-CD67-966B-E98640CDB07A}"/>
              </a:ext>
            </a:extLst>
          </p:cNvPr>
          <p:cNvCxnSpPr>
            <a:cxnSpLocks/>
          </p:cNvCxnSpPr>
          <p:nvPr/>
        </p:nvCxnSpPr>
        <p:spPr>
          <a:xfrm>
            <a:off x="2636172" y="4364509"/>
            <a:ext cx="5224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6" name="Straight Arrow Connector 125">
            <a:extLst>
              <a:ext uri="{FF2B5EF4-FFF2-40B4-BE49-F238E27FC236}">
                <a16:creationId xmlns:a16="http://schemas.microsoft.com/office/drawing/2014/main" id="{D93A7AF4-5221-822C-D936-9E874E0547EC}"/>
              </a:ext>
            </a:extLst>
          </p:cNvPr>
          <p:cNvCxnSpPr>
            <a:cxnSpLocks/>
          </p:cNvCxnSpPr>
          <p:nvPr/>
        </p:nvCxnSpPr>
        <p:spPr>
          <a:xfrm>
            <a:off x="2636172" y="4085202"/>
            <a:ext cx="5224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2" name="Connector: Elbow 141">
            <a:extLst>
              <a:ext uri="{FF2B5EF4-FFF2-40B4-BE49-F238E27FC236}">
                <a16:creationId xmlns:a16="http://schemas.microsoft.com/office/drawing/2014/main" id="{F2ED9DB9-CDD9-0B74-1CC4-6C5F7E27B77E}"/>
              </a:ext>
            </a:extLst>
          </p:cNvPr>
          <p:cNvCxnSpPr>
            <a:cxnSpLocks/>
          </p:cNvCxnSpPr>
          <p:nvPr/>
        </p:nvCxnSpPr>
        <p:spPr>
          <a:xfrm rot="16200000" flipV="1">
            <a:off x="2349832" y="2942835"/>
            <a:ext cx="1809329" cy="1424926"/>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DECE1F0F-BFCB-C4F6-5FCF-BF1712A7FD38}"/>
              </a:ext>
            </a:extLst>
          </p:cNvPr>
          <p:cNvCxnSpPr>
            <a:cxnSpLocks/>
            <a:stCxn id="102" idx="3"/>
          </p:cNvCxnSpPr>
          <p:nvPr/>
        </p:nvCxnSpPr>
        <p:spPr>
          <a:xfrm flipV="1">
            <a:off x="2636172" y="4556249"/>
            <a:ext cx="1330788" cy="371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E1CE1311-822C-76FE-9B32-E8A38BC45F14}"/>
              </a:ext>
            </a:extLst>
          </p:cNvPr>
          <p:cNvCxnSpPr>
            <a:stCxn id="20" idx="3"/>
          </p:cNvCxnSpPr>
          <p:nvPr/>
        </p:nvCxnSpPr>
        <p:spPr>
          <a:xfrm>
            <a:off x="2636172" y="3920144"/>
            <a:ext cx="4473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7" name="Connector: Elbow 156">
            <a:extLst>
              <a:ext uri="{FF2B5EF4-FFF2-40B4-BE49-F238E27FC236}">
                <a16:creationId xmlns:a16="http://schemas.microsoft.com/office/drawing/2014/main" id="{83FD13E8-6246-8B04-D6C4-565F1A8CF2C6}"/>
              </a:ext>
            </a:extLst>
          </p:cNvPr>
          <p:cNvCxnSpPr/>
          <p:nvPr/>
        </p:nvCxnSpPr>
        <p:spPr>
          <a:xfrm rot="16200000" flipV="1">
            <a:off x="2275105" y="3111701"/>
            <a:ext cx="1169511" cy="44737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526C05F6-3BE4-23E3-EFAB-975C8E795FFE}"/>
              </a:ext>
            </a:extLst>
          </p:cNvPr>
          <p:cNvSpPr txBox="1"/>
          <p:nvPr/>
        </p:nvSpPr>
        <p:spPr>
          <a:xfrm>
            <a:off x="2646448" y="3717130"/>
            <a:ext cx="395622" cy="230832"/>
          </a:xfrm>
          <a:prstGeom prst="rect">
            <a:avLst/>
          </a:prstGeom>
          <a:noFill/>
        </p:spPr>
        <p:txBody>
          <a:bodyPr wrap="square" rtlCol="0">
            <a:spAutoFit/>
          </a:bodyPr>
          <a:lstStyle/>
          <a:p>
            <a:r>
              <a:rPr lang="en-GB" sz="900"/>
              <a:t>No</a:t>
            </a:r>
          </a:p>
        </p:txBody>
      </p:sp>
      <p:sp>
        <p:nvSpPr>
          <p:cNvPr id="159" name="TextBox 158">
            <a:extLst>
              <a:ext uri="{FF2B5EF4-FFF2-40B4-BE49-F238E27FC236}">
                <a16:creationId xmlns:a16="http://schemas.microsoft.com/office/drawing/2014/main" id="{DB436515-3687-F04D-DD32-6693B03EA8BE}"/>
              </a:ext>
            </a:extLst>
          </p:cNvPr>
          <p:cNvSpPr txBox="1"/>
          <p:nvPr/>
        </p:nvSpPr>
        <p:spPr>
          <a:xfrm>
            <a:off x="2649966" y="4543798"/>
            <a:ext cx="395622" cy="230832"/>
          </a:xfrm>
          <a:prstGeom prst="rect">
            <a:avLst/>
          </a:prstGeom>
          <a:noFill/>
        </p:spPr>
        <p:txBody>
          <a:bodyPr wrap="square" rtlCol="0">
            <a:spAutoFit/>
          </a:bodyPr>
          <a:lstStyle/>
          <a:p>
            <a:r>
              <a:rPr lang="en-GB" sz="900"/>
              <a:t>No</a:t>
            </a:r>
          </a:p>
        </p:txBody>
      </p:sp>
      <p:sp>
        <p:nvSpPr>
          <p:cNvPr id="160" name="TextBox 159">
            <a:extLst>
              <a:ext uri="{FF2B5EF4-FFF2-40B4-BE49-F238E27FC236}">
                <a16:creationId xmlns:a16="http://schemas.microsoft.com/office/drawing/2014/main" id="{AC6545FC-FCA4-422F-760B-29FB94429859}"/>
              </a:ext>
            </a:extLst>
          </p:cNvPr>
          <p:cNvSpPr txBox="1"/>
          <p:nvPr/>
        </p:nvSpPr>
        <p:spPr>
          <a:xfrm>
            <a:off x="2605462" y="4117665"/>
            <a:ext cx="395622" cy="230832"/>
          </a:xfrm>
          <a:prstGeom prst="rect">
            <a:avLst/>
          </a:prstGeom>
          <a:noFill/>
        </p:spPr>
        <p:txBody>
          <a:bodyPr wrap="square" rtlCol="0">
            <a:spAutoFit/>
          </a:bodyPr>
          <a:lstStyle/>
          <a:p>
            <a:r>
              <a:rPr lang="en-GB" sz="900"/>
              <a:t>Yes</a:t>
            </a:r>
          </a:p>
        </p:txBody>
      </p:sp>
      <p:sp>
        <p:nvSpPr>
          <p:cNvPr id="3" name="Rectangle 2">
            <a:extLst>
              <a:ext uri="{FF2B5EF4-FFF2-40B4-BE49-F238E27FC236}">
                <a16:creationId xmlns:a16="http://schemas.microsoft.com/office/drawing/2014/main" id="{56B7739B-DAA0-C665-24CD-5177BEE6584A}"/>
              </a:ext>
            </a:extLst>
          </p:cNvPr>
          <p:cNvSpPr/>
          <p:nvPr/>
        </p:nvSpPr>
        <p:spPr>
          <a:xfrm>
            <a:off x="4209868" y="3898317"/>
            <a:ext cx="896308" cy="707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schemeClr val="tx2"/>
                </a:solidFill>
              </a:rPr>
              <a:t>Send for appropriate conservative management if required</a:t>
            </a:r>
          </a:p>
        </p:txBody>
      </p:sp>
      <p:cxnSp>
        <p:nvCxnSpPr>
          <p:cNvPr id="24" name="Straight Arrow Connector 23">
            <a:extLst>
              <a:ext uri="{FF2B5EF4-FFF2-40B4-BE49-F238E27FC236}">
                <a16:creationId xmlns:a16="http://schemas.microsoft.com/office/drawing/2014/main" id="{A2D3721D-C434-2DD2-57FB-F28A6413892E}"/>
              </a:ext>
            </a:extLst>
          </p:cNvPr>
          <p:cNvCxnSpPr/>
          <p:nvPr/>
        </p:nvCxnSpPr>
        <p:spPr>
          <a:xfrm>
            <a:off x="4463753" y="3475713"/>
            <a:ext cx="0" cy="4106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9C69934F-2B70-D49B-DF69-2900B6E50ADE}"/>
              </a:ext>
            </a:extLst>
          </p:cNvPr>
          <p:cNvCxnSpPr/>
          <p:nvPr/>
        </p:nvCxnSpPr>
        <p:spPr>
          <a:xfrm flipV="1">
            <a:off x="4802736" y="3475713"/>
            <a:ext cx="0" cy="4226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8E5638C6-9983-F745-E0C1-5054076D2A1F}"/>
              </a:ext>
            </a:extLst>
          </p:cNvPr>
          <p:cNvSpPr/>
          <p:nvPr/>
        </p:nvSpPr>
        <p:spPr>
          <a:xfrm>
            <a:off x="5223956" y="3947962"/>
            <a:ext cx="2240178" cy="22782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b="1">
                <a:solidFill>
                  <a:srgbClr val="0070C0"/>
                </a:solidFill>
              </a:rPr>
              <a:t>GP</a:t>
            </a:r>
          </a:p>
          <a:p>
            <a:pPr marL="171450" indent="-171450">
              <a:buFont typeface="Arial" panose="020B0604020202020204" pitchFamily="34" charset="0"/>
              <a:buChar char="•"/>
            </a:pPr>
            <a:r>
              <a:rPr lang="en-GB" sz="800">
                <a:solidFill>
                  <a:schemeClr val="tx2"/>
                </a:solidFill>
              </a:rPr>
              <a:t>All patients triaged and seen by GP to check appropriate treatment has been given- </a:t>
            </a:r>
            <a:r>
              <a:rPr lang="en-GB" sz="800" err="1">
                <a:solidFill>
                  <a:schemeClr val="tx2"/>
                </a:solidFill>
              </a:rPr>
              <a:t>eg</a:t>
            </a:r>
            <a:r>
              <a:rPr lang="en-GB" sz="800">
                <a:solidFill>
                  <a:schemeClr val="tx2"/>
                </a:solidFill>
              </a:rPr>
              <a:t> appropriate physio</a:t>
            </a:r>
          </a:p>
          <a:p>
            <a:pPr marL="171450" indent="-171450">
              <a:buFont typeface="Arial" panose="020B0604020202020204" pitchFamily="34" charset="0"/>
              <a:buChar char="•"/>
            </a:pPr>
            <a:r>
              <a:rPr lang="en-GB" sz="800">
                <a:solidFill>
                  <a:schemeClr val="tx2"/>
                </a:solidFill>
              </a:rPr>
              <a:t>SDM conversations</a:t>
            </a:r>
          </a:p>
          <a:p>
            <a:pPr marL="171450" indent="-171450">
              <a:buFont typeface="Arial" panose="020B0604020202020204" pitchFamily="34" charset="0"/>
              <a:buChar char="•"/>
            </a:pPr>
            <a:r>
              <a:rPr lang="en-GB" sz="800">
                <a:solidFill>
                  <a:schemeClr val="tx2"/>
                </a:solidFill>
              </a:rPr>
              <a:t>Discussions with patients re likely pathway. If patient does not want further treatment manage and do not refer on unless to Chronic pain </a:t>
            </a:r>
          </a:p>
          <a:p>
            <a:pPr marL="171450" indent="-171450">
              <a:buFont typeface="Arial" panose="020B0604020202020204" pitchFamily="34" charset="0"/>
              <a:buChar char="•"/>
            </a:pPr>
            <a:r>
              <a:rPr lang="en-GB" sz="800">
                <a:solidFill>
                  <a:schemeClr val="tx2"/>
                </a:solidFill>
              </a:rPr>
              <a:t>All National backpain guidelines met</a:t>
            </a:r>
          </a:p>
          <a:p>
            <a:pPr marL="171450" indent="-171450">
              <a:buFont typeface="Arial" panose="020B0604020202020204" pitchFamily="34" charset="0"/>
              <a:buChar char="•"/>
            </a:pPr>
            <a:r>
              <a:rPr lang="en-GB" sz="800">
                <a:solidFill>
                  <a:schemeClr val="tx2"/>
                </a:solidFill>
              </a:rPr>
              <a:t>If patient does not want surgical/Chronic pain treatment, manage and do not refer on </a:t>
            </a:r>
          </a:p>
          <a:p>
            <a:pPr marL="171450" indent="-171450">
              <a:buFont typeface="Arial" panose="020B0604020202020204" pitchFamily="34" charset="0"/>
              <a:buChar char="•"/>
            </a:pPr>
            <a:r>
              <a:rPr lang="en-GB" sz="800">
                <a:solidFill>
                  <a:schemeClr val="tx2"/>
                </a:solidFill>
              </a:rPr>
              <a:t>If likely secondary care management is an option and patient wants to proceed refer to A&amp;G for advice or Triage secondary care for MDT decision </a:t>
            </a:r>
          </a:p>
        </p:txBody>
      </p:sp>
      <p:cxnSp>
        <p:nvCxnSpPr>
          <p:cNvPr id="53" name="Straight Arrow Connector 52">
            <a:extLst>
              <a:ext uri="{FF2B5EF4-FFF2-40B4-BE49-F238E27FC236}">
                <a16:creationId xmlns:a16="http://schemas.microsoft.com/office/drawing/2014/main" id="{791523AA-A782-B5E3-150F-DC0C6CF4993F}"/>
              </a:ext>
            </a:extLst>
          </p:cNvPr>
          <p:cNvCxnSpPr>
            <a:cxnSpLocks/>
            <a:stCxn id="52" idx="2"/>
          </p:cNvCxnSpPr>
          <p:nvPr/>
        </p:nvCxnSpPr>
        <p:spPr>
          <a:xfrm>
            <a:off x="6280276" y="3583384"/>
            <a:ext cx="0" cy="3864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Connector: Elbow 54">
            <a:extLst>
              <a:ext uri="{FF2B5EF4-FFF2-40B4-BE49-F238E27FC236}">
                <a16:creationId xmlns:a16="http://schemas.microsoft.com/office/drawing/2014/main" id="{79CB1232-4B8E-D11E-5173-EBB66EB619D8}"/>
              </a:ext>
            </a:extLst>
          </p:cNvPr>
          <p:cNvCxnSpPr>
            <a:cxnSpLocks/>
            <a:endCxn id="120" idx="2"/>
          </p:cNvCxnSpPr>
          <p:nvPr/>
        </p:nvCxnSpPr>
        <p:spPr>
          <a:xfrm rot="10800000">
            <a:off x="3397853" y="4474607"/>
            <a:ext cx="1857386" cy="84425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963710D0-9F0D-8043-9898-4A56B0E2C55C}"/>
              </a:ext>
            </a:extLst>
          </p:cNvPr>
          <p:cNvSpPr txBox="1"/>
          <p:nvPr/>
        </p:nvSpPr>
        <p:spPr>
          <a:xfrm>
            <a:off x="3801174" y="5273309"/>
            <a:ext cx="1424927" cy="338554"/>
          </a:xfrm>
          <a:prstGeom prst="rect">
            <a:avLst/>
          </a:prstGeom>
          <a:noFill/>
        </p:spPr>
        <p:txBody>
          <a:bodyPr wrap="square" rtlCol="0">
            <a:spAutoFit/>
          </a:bodyPr>
          <a:lstStyle/>
          <a:p>
            <a:r>
              <a:rPr lang="en-GB" sz="800"/>
              <a:t>Improved or no surgical target/pain management</a:t>
            </a:r>
          </a:p>
        </p:txBody>
      </p:sp>
      <p:sp>
        <p:nvSpPr>
          <p:cNvPr id="76" name="Flowchart: Decision 75">
            <a:extLst>
              <a:ext uri="{FF2B5EF4-FFF2-40B4-BE49-F238E27FC236}">
                <a16:creationId xmlns:a16="http://schemas.microsoft.com/office/drawing/2014/main" id="{EA217B48-B87F-3623-5DCF-E7C3E958C7D3}"/>
              </a:ext>
            </a:extLst>
          </p:cNvPr>
          <p:cNvSpPr/>
          <p:nvPr/>
        </p:nvSpPr>
        <p:spPr>
          <a:xfrm>
            <a:off x="7953975" y="5555909"/>
            <a:ext cx="1339978" cy="941538"/>
          </a:xfrm>
          <a:prstGeom prst="flowChartDecisi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Send to FHFT Spinal service or A&amp;G</a:t>
            </a:r>
          </a:p>
        </p:txBody>
      </p:sp>
      <p:sp>
        <p:nvSpPr>
          <p:cNvPr id="80" name="Flowchart: Decision 79">
            <a:extLst>
              <a:ext uri="{FF2B5EF4-FFF2-40B4-BE49-F238E27FC236}">
                <a16:creationId xmlns:a16="http://schemas.microsoft.com/office/drawing/2014/main" id="{CBE58D70-47C6-7D61-EED1-61FBD0368E9F}"/>
              </a:ext>
            </a:extLst>
          </p:cNvPr>
          <p:cNvSpPr/>
          <p:nvPr/>
        </p:nvSpPr>
        <p:spPr>
          <a:xfrm>
            <a:off x="8836299" y="3225016"/>
            <a:ext cx="1649469" cy="97429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Triage Secondary Care Spinal +/- MDT meeting (Pain)</a:t>
            </a:r>
          </a:p>
        </p:txBody>
      </p:sp>
      <p:sp>
        <p:nvSpPr>
          <p:cNvPr id="110" name="TextBox 109">
            <a:extLst>
              <a:ext uri="{FF2B5EF4-FFF2-40B4-BE49-F238E27FC236}">
                <a16:creationId xmlns:a16="http://schemas.microsoft.com/office/drawing/2014/main" id="{D777C012-1BFC-F3D3-92B6-D83DED34A861}"/>
              </a:ext>
            </a:extLst>
          </p:cNvPr>
          <p:cNvSpPr txBox="1"/>
          <p:nvPr/>
        </p:nvSpPr>
        <p:spPr>
          <a:xfrm>
            <a:off x="7638654" y="1437254"/>
            <a:ext cx="938352" cy="584775"/>
          </a:xfrm>
          <a:prstGeom prst="rect">
            <a:avLst/>
          </a:prstGeom>
          <a:noFill/>
        </p:spPr>
        <p:txBody>
          <a:bodyPr wrap="square">
            <a:spAutoFit/>
          </a:bodyPr>
          <a:lstStyle/>
          <a:p>
            <a:pPr algn="ctr"/>
            <a:r>
              <a:rPr lang="en-GB" sz="800">
                <a:solidFill>
                  <a:schemeClr val="tx2"/>
                </a:solidFill>
              </a:rPr>
              <a:t>See in Spinal Service by  APP or Consultant +/- direct list</a:t>
            </a:r>
          </a:p>
        </p:txBody>
      </p:sp>
      <p:sp>
        <p:nvSpPr>
          <p:cNvPr id="111" name="TextBox 110">
            <a:extLst>
              <a:ext uri="{FF2B5EF4-FFF2-40B4-BE49-F238E27FC236}">
                <a16:creationId xmlns:a16="http://schemas.microsoft.com/office/drawing/2014/main" id="{278C419E-2B99-1F05-9B88-5DD93C3AEA5F}"/>
              </a:ext>
            </a:extLst>
          </p:cNvPr>
          <p:cNvSpPr txBox="1"/>
          <p:nvPr/>
        </p:nvSpPr>
        <p:spPr>
          <a:xfrm>
            <a:off x="8160928" y="3045160"/>
            <a:ext cx="500631" cy="215444"/>
          </a:xfrm>
          <a:prstGeom prst="rect">
            <a:avLst/>
          </a:prstGeom>
          <a:noFill/>
        </p:spPr>
        <p:txBody>
          <a:bodyPr wrap="square" rtlCol="0">
            <a:spAutoFit/>
          </a:bodyPr>
          <a:lstStyle/>
          <a:p>
            <a:r>
              <a:rPr lang="en-GB" sz="800"/>
              <a:t>Accept</a:t>
            </a:r>
          </a:p>
        </p:txBody>
      </p:sp>
      <p:sp>
        <p:nvSpPr>
          <p:cNvPr id="133" name="Rectangle 132">
            <a:extLst>
              <a:ext uri="{FF2B5EF4-FFF2-40B4-BE49-F238E27FC236}">
                <a16:creationId xmlns:a16="http://schemas.microsoft.com/office/drawing/2014/main" id="{2B714515-4BD0-B04A-B3EA-2744250B93BE}"/>
              </a:ext>
            </a:extLst>
          </p:cNvPr>
          <p:cNvSpPr/>
          <p:nvPr/>
        </p:nvSpPr>
        <p:spPr>
          <a:xfrm>
            <a:off x="8509919" y="2291589"/>
            <a:ext cx="867302" cy="5988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Patient does not wish to proceed</a:t>
            </a:r>
          </a:p>
        </p:txBody>
      </p:sp>
      <p:sp>
        <p:nvSpPr>
          <p:cNvPr id="136" name="Flowchart: Decision 135">
            <a:extLst>
              <a:ext uri="{FF2B5EF4-FFF2-40B4-BE49-F238E27FC236}">
                <a16:creationId xmlns:a16="http://schemas.microsoft.com/office/drawing/2014/main" id="{70B08B5B-4679-EFE8-CE39-056674AB0DFC}"/>
              </a:ext>
            </a:extLst>
          </p:cNvPr>
          <p:cNvSpPr/>
          <p:nvPr/>
        </p:nvSpPr>
        <p:spPr>
          <a:xfrm>
            <a:off x="8819251" y="1369805"/>
            <a:ext cx="1363301" cy="709611"/>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Decision re treatment option</a:t>
            </a:r>
          </a:p>
        </p:txBody>
      </p:sp>
      <p:sp>
        <p:nvSpPr>
          <p:cNvPr id="144" name="Rectangle: Rounded Corners 143">
            <a:extLst>
              <a:ext uri="{FF2B5EF4-FFF2-40B4-BE49-F238E27FC236}">
                <a16:creationId xmlns:a16="http://schemas.microsoft.com/office/drawing/2014/main" id="{2666D619-D0C5-D893-A55B-0E660671B4D2}"/>
              </a:ext>
            </a:extLst>
          </p:cNvPr>
          <p:cNvSpPr/>
          <p:nvPr/>
        </p:nvSpPr>
        <p:spPr>
          <a:xfrm>
            <a:off x="11251476" y="2026484"/>
            <a:ext cx="781050" cy="647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schemeClr val="tx2"/>
                </a:solidFill>
              </a:rPr>
              <a:t>Discharge/PIFU</a:t>
            </a:r>
          </a:p>
        </p:txBody>
      </p:sp>
      <p:cxnSp>
        <p:nvCxnSpPr>
          <p:cNvPr id="150" name="Straight Arrow Connector 149">
            <a:extLst>
              <a:ext uri="{FF2B5EF4-FFF2-40B4-BE49-F238E27FC236}">
                <a16:creationId xmlns:a16="http://schemas.microsoft.com/office/drawing/2014/main" id="{8F8E51FA-FE68-0780-D705-EDCBA5F4D83C}"/>
              </a:ext>
            </a:extLst>
          </p:cNvPr>
          <p:cNvCxnSpPr>
            <a:stCxn id="49" idx="3"/>
            <a:endCxn id="136" idx="1"/>
          </p:cNvCxnSpPr>
          <p:nvPr/>
        </p:nvCxnSpPr>
        <p:spPr>
          <a:xfrm>
            <a:off x="8601916" y="1717610"/>
            <a:ext cx="217335" cy="70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4" name="Straight Arrow Connector 153">
            <a:extLst>
              <a:ext uri="{FF2B5EF4-FFF2-40B4-BE49-F238E27FC236}">
                <a16:creationId xmlns:a16="http://schemas.microsoft.com/office/drawing/2014/main" id="{82D18DDF-E925-DA80-6D7C-CF1432861178}"/>
              </a:ext>
            </a:extLst>
          </p:cNvPr>
          <p:cNvCxnSpPr>
            <a:stCxn id="136" idx="3"/>
            <a:endCxn id="61" idx="1"/>
          </p:cNvCxnSpPr>
          <p:nvPr/>
        </p:nvCxnSpPr>
        <p:spPr>
          <a:xfrm>
            <a:off x="10182552" y="1724611"/>
            <a:ext cx="83316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1" name="Straight Arrow Connector 160">
            <a:extLst>
              <a:ext uri="{FF2B5EF4-FFF2-40B4-BE49-F238E27FC236}">
                <a16:creationId xmlns:a16="http://schemas.microsoft.com/office/drawing/2014/main" id="{B7BC6115-8D50-FAEF-BC16-FEF0EFB81455}"/>
              </a:ext>
            </a:extLst>
          </p:cNvPr>
          <p:cNvCxnSpPr>
            <a:cxnSpLocks/>
            <a:endCxn id="133" idx="0"/>
          </p:cNvCxnSpPr>
          <p:nvPr/>
        </p:nvCxnSpPr>
        <p:spPr>
          <a:xfrm>
            <a:off x="8943570" y="1804945"/>
            <a:ext cx="0" cy="4866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4" name="Connector: Elbow 163">
            <a:extLst>
              <a:ext uri="{FF2B5EF4-FFF2-40B4-BE49-F238E27FC236}">
                <a16:creationId xmlns:a16="http://schemas.microsoft.com/office/drawing/2014/main" id="{F0638B9E-FBA7-898C-77F1-C3517915F95B}"/>
              </a:ext>
            </a:extLst>
          </p:cNvPr>
          <p:cNvCxnSpPr>
            <a:cxnSpLocks/>
            <a:stCxn id="133" idx="2"/>
            <a:endCxn id="144" idx="1"/>
          </p:cNvCxnSpPr>
          <p:nvPr/>
        </p:nvCxnSpPr>
        <p:spPr>
          <a:xfrm rot="5400000" flipH="1" flipV="1">
            <a:off x="9827482" y="1466422"/>
            <a:ext cx="540082" cy="2307906"/>
          </a:xfrm>
          <a:prstGeom prst="bentConnector4">
            <a:avLst>
              <a:gd name="adj1" fmla="val -42327"/>
              <a:gd name="adj2" fmla="val 59395"/>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7" name="Connector: Elbow 166">
            <a:extLst>
              <a:ext uri="{FF2B5EF4-FFF2-40B4-BE49-F238E27FC236}">
                <a16:creationId xmlns:a16="http://schemas.microsoft.com/office/drawing/2014/main" id="{BDAE3CA2-E6D3-A302-DD26-700AF4566B2E}"/>
              </a:ext>
            </a:extLst>
          </p:cNvPr>
          <p:cNvCxnSpPr>
            <a:stCxn id="61" idx="2"/>
            <a:endCxn id="37" idx="3"/>
          </p:cNvCxnSpPr>
          <p:nvPr/>
        </p:nvCxnSpPr>
        <p:spPr>
          <a:xfrm rot="5400000">
            <a:off x="11061501" y="2046358"/>
            <a:ext cx="410198" cy="36553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9" name="Connector: Elbow 168">
            <a:extLst>
              <a:ext uri="{FF2B5EF4-FFF2-40B4-BE49-F238E27FC236}">
                <a16:creationId xmlns:a16="http://schemas.microsoft.com/office/drawing/2014/main" id="{BE5A9176-1531-FA6B-11B4-E0A5619CB734}"/>
              </a:ext>
            </a:extLst>
          </p:cNvPr>
          <p:cNvCxnSpPr>
            <a:stCxn id="37" idx="1"/>
            <a:endCxn id="136" idx="2"/>
          </p:cNvCxnSpPr>
          <p:nvPr/>
        </p:nvCxnSpPr>
        <p:spPr>
          <a:xfrm rot="10800000">
            <a:off x="9500902" y="2079416"/>
            <a:ext cx="219632" cy="354806"/>
          </a:xfrm>
          <a:prstGeom prst="bentConnector2">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71" name="Connector: Elbow 170">
            <a:extLst>
              <a:ext uri="{FF2B5EF4-FFF2-40B4-BE49-F238E27FC236}">
                <a16:creationId xmlns:a16="http://schemas.microsoft.com/office/drawing/2014/main" id="{5F98C7EF-64BA-BA67-D57D-E8BE96D41C20}"/>
              </a:ext>
            </a:extLst>
          </p:cNvPr>
          <p:cNvCxnSpPr>
            <a:stCxn id="37" idx="2"/>
          </p:cNvCxnSpPr>
          <p:nvPr/>
        </p:nvCxnSpPr>
        <p:spPr>
          <a:xfrm rot="16200000" flipH="1">
            <a:off x="10729609" y="2461603"/>
            <a:ext cx="216439" cy="87128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B8599F03-F00B-85D7-55E3-B3A949FBD580}"/>
              </a:ext>
            </a:extLst>
          </p:cNvPr>
          <p:cNvCxnSpPr>
            <a:stCxn id="32" idx="3"/>
            <a:endCxn id="52" idx="1"/>
          </p:cNvCxnSpPr>
          <p:nvPr/>
        </p:nvCxnSpPr>
        <p:spPr>
          <a:xfrm flipV="1">
            <a:off x="5020469" y="3005466"/>
            <a:ext cx="351450" cy="3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048622A3-7CF2-5D05-AD98-3186A552024C}"/>
              </a:ext>
            </a:extLst>
          </p:cNvPr>
          <p:cNvSpPr txBox="1"/>
          <p:nvPr/>
        </p:nvSpPr>
        <p:spPr>
          <a:xfrm>
            <a:off x="3509425" y="1855835"/>
            <a:ext cx="395622" cy="230832"/>
          </a:xfrm>
          <a:prstGeom prst="rect">
            <a:avLst/>
          </a:prstGeom>
          <a:noFill/>
        </p:spPr>
        <p:txBody>
          <a:bodyPr wrap="square" rtlCol="0">
            <a:spAutoFit/>
          </a:bodyPr>
          <a:lstStyle/>
          <a:p>
            <a:r>
              <a:rPr lang="en-GB" sz="900"/>
              <a:t>Yes</a:t>
            </a:r>
          </a:p>
        </p:txBody>
      </p:sp>
      <p:cxnSp>
        <p:nvCxnSpPr>
          <p:cNvPr id="50" name="Straight Arrow Connector 49">
            <a:extLst>
              <a:ext uri="{FF2B5EF4-FFF2-40B4-BE49-F238E27FC236}">
                <a16:creationId xmlns:a16="http://schemas.microsoft.com/office/drawing/2014/main" id="{3D4E4A0B-C38E-4834-7820-03FBEEFC2D00}"/>
              </a:ext>
            </a:extLst>
          </p:cNvPr>
          <p:cNvCxnSpPr>
            <a:cxnSpLocks/>
          </p:cNvCxnSpPr>
          <p:nvPr/>
        </p:nvCxnSpPr>
        <p:spPr>
          <a:xfrm>
            <a:off x="7464134" y="6026678"/>
            <a:ext cx="48984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7" name="Connector: Elbow 76">
            <a:extLst>
              <a:ext uri="{FF2B5EF4-FFF2-40B4-BE49-F238E27FC236}">
                <a16:creationId xmlns:a16="http://schemas.microsoft.com/office/drawing/2014/main" id="{D3CE2C34-D8EA-125B-FA40-04F14BBAD3F2}"/>
              </a:ext>
            </a:extLst>
          </p:cNvPr>
          <p:cNvCxnSpPr>
            <a:stCxn id="14" idx="0"/>
            <a:endCxn id="46" idx="1"/>
          </p:cNvCxnSpPr>
          <p:nvPr/>
        </p:nvCxnSpPr>
        <p:spPr>
          <a:xfrm rot="5400000" flipH="1" flipV="1">
            <a:off x="3635400" y="1863365"/>
            <a:ext cx="171152" cy="58777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1" name="Connector: Elbow 80">
            <a:extLst>
              <a:ext uri="{FF2B5EF4-FFF2-40B4-BE49-F238E27FC236}">
                <a16:creationId xmlns:a16="http://schemas.microsoft.com/office/drawing/2014/main" id="{510F6D12-1FEA-8991-A704-3E424FC3C199}"/>
              </a:ext>
            </a:extLst>
          </p:cNvPr>
          <p:cNvCxnSpPr>
            <a:stCxn id="14" idx="2"/>
          </p:cNvCxnSpPr>
          <p:nvPr/>
        </p:nvCxnSpPr>
        <p:spPr>
          <a:xfrm rot="16200000" flipH="1">
            <a:off x="3761333" y="2580784"/>
            <a:ext cx="205490" cy="87397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D7BDAEB4-01C6-65C2-C329-8C9ADEF51760}"/>
              </a:ext>
            </a:extLst>
          </p:cNvPr>
          <p:cNvCxnSpPr>
            <a:stCxn id="3" idx="1"/>
            <a:endCxn id="120" idx="3"/>
          </p:cNvCxnSpPr>
          <p:nvPr/>
        </p:nvCxnSpPr>
        <p:spPr>
          <a:xfrm flipH="1" flipV="1">
            <a:off x="3662267" y="4246682"/>
            <a:ext cx="547601" cy="52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68556A70-8060-7603-DF6C-B8BD994CC720}"/>
              </a:ext>
            </a:extLst>
          </p:cNvPr>
          <p:cNvCxnSpPr>
            <a:cxnSpLocks/>
          </p:cNvCxnSpPr>
          <p:nvPr/>
        </p:nvCxnSpPr>
        <p:spPr>
          <a:xfrm>
            <a:off x="7492322" y="1002224"/>
            <a:ext cx="39061" cy="5713708"/>
          </a:xfrm>
          <a:prstGeom prst="line">
            <a:avLst/>
          </a:prstGeom>
          <a:ln w="38100"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08" name="TextBox 107">
            <a:extLst>
              <a:ext uri="{FF2B5EF4-FFF2-40B4-BE49-F238E27FC236}">
                <a16:creationId xmlns:a16="http://schemas.microsoft.com/office/drawing/2014/main" id="{8EAEF801-5745-CE23-8CA5-E7658D68F03A}"/>
              </a:ext>
            </a:extLst>
          </p:cNvPr>
          <p:cNvSpPr txBox="1"/>
          <p:nvPr/>
        </p:nvSpPr>
        <p:spPr>
          <a:xfrm>
            <a:off x="331065" y="875146"/>
            <a:ext cx="1728323" cy="365824"/>
          </a:xfrm>
          <a:prstGeom prst="rect">
            <a:avLst/>
          </a:prstGeom>
          <a:noFill/>
        </p:spPr>
        <p:txBody>
          <a:bodyPr wrap="square" rtlCol="0">
            <a:spAutoFit/>
          </a:bodyPr>
          <a:lstStyle/>
          <a:p>
            <a:r>
              <a:rPr lang="en-GB" b="1">
                <a:solidFill>
                  <a:srgbClr val="B62274"/>
                </a:solidFill>
              </a:rPr>
              <a:t>Primary Care</a:t>
            </a:r>
          </a:p>
        </p:txBody>
      </p:sp>
      <p:sp>
        <p:nvSpPr>
          <p:cNvPr id="109" name="TextBox 108">
            <a:extLst>
              <a:ext uri="{FF2B5EF4-FFF2-40B4-BE49-F238E27FC236}">
                <a16:creationId xmlns:a16="http://schemas.microsoft.com/office/drawing/2014/main" id="{D6DC6C54-8A48-52CC-522F-2A62798BD9A7}"/>
              </a:ext>
            </a:extLst>
          </p:cNvPr>
          <p:cNvSpPr txBox="1"/>
          <p:nvPr/>
        </p:nvSpPr>
        <p:spPr>
          <a:xfrm>
            <a:off x="7694952" y="875146"/>
            <a:ext cx="2075471" cy="369332"/>
          </a:xfrm>
          <a:prstGeom prst="rect">
            <a:avLst/>
          </a:prstGeom>
          <a:noFill/>
        </p:spPr>
        <p:txBody>
          <a:bodyPr wrap="square" rtlCol="0">
            <a:spAutoFit/>
          </a:bodyPr>
          <a:lstStyle/>
          <a:p>
            <a:r>
              <a:rPr lang="en-GB" b="1">
                <a:solidFill>
                  <a:srgbClr val="B62274"/>
                </a:solidFill>
              </a:rPr>
              <a:t>Secondary</a:t>
            </a:r>
            <a:r>
              <a:rPr lang="en-GB"/>
              <a:t> </a:t>
            </a:r>
            <a:r>
              <a:rPr lang="en-GB" b="1">
                <a:solidFill>
                  <a:srgbClr val="B62274"/>
                </a:solidFill>
              </a:rPr>
              <a:t>care</a:t>
            </a:r>
          </a:p>
        </p:txBody>
      </p:sp>
      <p:sp>
        <p:nvSpPr>
          <p:cNvPr id="34" name="Flowchart: Decision 33">
            <a:extLst>
              <a:ext uri="{FF2B5EF4-FFF2-40B4-BE49-F238E27FC236}">
                <a16:creationId xmlns:a16="http://schemas.microsoft.com/office/drawing/2014/main" id="{85383FB9-3096-3459-0DC7-FE297C4EB514}"/>
              </a:ext>
            </a:extLst>
          </p:cNvPr>
          <p:cNvSpPr/>
          <p:nvPr/>
        </p:nvSpPr>
        <p:spPr>
          <a:xfrm>
            <a:off x="9416219" y="4365990"/>
            <a:ext cx="1339978" cy="943200"/>
          </a:xfrm>
          <a:prstGeom prst="flowChartDecisi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Spinal APP to organise MRI and then take to MDT</a:t>
            </a:r>
          </a:p>
        </p:txBody>
      </p:sp>
      <p:sp>
        <p:nvSpPr>
          <p:cNvPr id="42" name="Flowchart: Decision 41">
            <a:extLst>
              <a:ext uri="{FF2B5EF4-FFF2-40B4-BE49-F238E27FC236}">
                <a16:creationId xmlns:a16="http://schemas.microsoft.com/office/drawing/2014/main" id="{B56ACB4F-DEDA-95F5-1729-4A569494A46A}"/>
              </a:ext>
            </a:extLst>
          </p:cNvPr>
          <p:cNvSpPr/>
          <p:nvPr/>
        </p:nvSpPr>
        <p:spPr>
          <a:xfrm>
            <a:off x="8094853" y="4501490"/>
            <a:ext cx="1048291" cy="672200"/>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Accept</a:t>
            </a:r>
          </a:p>
        </p:txBody>
      </p:sp>
      <p:cxnSp>
        <p:nvCxnSpPr>
          <p:cNvPr id="47" name="Straight Arrow Connector 46">
            <a:extLst>
              <a:ext uri="{FF2B5EF4-FFF2-40B4-BE49-F238E27FC236}">
                <a16:creationId xmlns:a16="http://schemas.microsoft.com/office/drawing/2014/main" id="{10439E9B-0AC3-85D4-294C-EA8841C87CAB}"/>
              </a:ext>
            </a:extLst>
          </p:cNvPr>
          <p:cNvCxnSpPr>
            <a:cxnSpLocks/>
          </p:cNvCxnSpPr>
          <p:nvPr/>
        </p:nvCxnSpPr>
        <p:spPr>
          <a:xfrm flipV="1">
            <a:off x="8618999" y="5173690"/>
            <a:ext cx="0" cy="3724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E3D8A770-D938-BDD6-C6CA-78652A57075E}"/>
              </a:ext>
            </a:extLst>
          </p:cNvPr>
          <p:cNvSpPr txBox="1"/>
          <p:nvPr/>
        </p:nvSpPr>
        <p:spPr>
          <a:xfrm>
            <a:off x="9120364" y="4525452"/>
            <a:ext cx="380538" cy="215444"/>
          </a:xfrm>
          <a:prstGeom prst="rect">
            <a:avLst/>
          </a:prstGeom>
          <a:noFill/>
        </p:spPr>
        <p:txBody>
          <a:bodyPr wrap="square" rtlCol="0">
            <a:spAutoFit/>
          </a:bodyPr>
          <a:lstStyle/>
          <a:p>
            <a:r>
              <a:rPr lang="en-GB" sz="800"/>
              <a:t>Yes</a:t>
            </a:r>
          </a:p>
        </p:txBody>
      </p:sp>
      <p:sp>
        <p:nvSpPr>
          <p:cNvPr id="59" name="TextBox 58">
            <a:extLst>
              <a:ext uri="{FF2B5EF4-FFF2-40B4-BE49-F238E27FC236}">
                <a16:creationId xmlns:a16="http://schemas.microsoft.com/office/drawing/2014/main" id="{F1D58BAE-0ADC-613D-3613-C40969D406EB}"/>
              </a:ext>
            </a:extLst>
          </p:cNvPr>
          <p:cNvSpPr txBox="1"/>
          <p:nvPr/>
        </p:nvSpPr>
        <p:spPr>
          <a:xfrm>
            <a:off x="7663564" y="4200692"/>
            <a:ext cx="718478" cy="646331"/>
          </a:xfrm>
          <a:prstGeom prst="rect">
            <a:avLst/>
          </a:prstGeom>
          <a:noFill/>
        </p:spPr>
        <p:txBody>
          <a:bodyPr wrap="square" rtlCol="0">
            <a:spAutoFit/>
          </a:bodyPr>
          <a:lstStyle/>
          <a:p>
            <a:r>
              <a:rPr lang="en-GB" sz="900"/>
              <a:t>No – refer back for more info etc.</a:t>
            </a:r>
          </a:p>
        </p:txBody>
      </p:sp>
      <p:cxnSp>
        <p:nvCxnSpPr>
          <p:cNvPr id="66" name="Straight Arrow Connector 65">
            <a:extLst>
              <a:ext uri="{FF2B5EF4-FFF2-40B4-BE49-F238E27FC236}">
                <a16:creationId xmlns:a16="http://schemas.microsoft.com/office/drawing/2014/main" id="{49CB28D0-B725-E512-D777-F22A18FBEA86}"/>
              </a:ext>
            </a:extLst>
          </p:cNvPr>
          <p:cNvCxnSpPr>
            <a:stCxn id="42" idx="3"/>
            <a:endCxn id="34" idx="1"/>
          </p:cNvCxnSpPr>
          <p:nvPr/>
        </p:nvCxnSpPr>
        <p:spPr>
          <a:xfrm>
            <a:off x="9143144" y="4837590"/>
            <a:ext cx="27307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3" name="Connector: Elbow 72">
            <a:extLst>
              <a:ext uri="{FF2B5EF4-FFF2-40B4-BE49-F238E27FC236}">
                <a16:creationId xmlns:a16="http://schemas.microsoft.com/office/drawing/2014/main" id="{83652C44-5A8A-3613-ADB8-6E737ADD63FF}"/>
              </a:ext>
            </a:extLst>
          </p:cNvPr>
          <p:cNvCxnSpPr>
            <a:stCxn id="34" idx="0"/>
            <a:endCxn id="80" idx="2"/>
          </p:cNvCxnSpPr>
          <p:nvPr/>
        </p:nvCxnSpPr>
        <p:spPr>
          <a:xfrm rot="16200000" flipV="1">
            <a:off x="9790280" y="4070062"/>
            <a:ext cx="166682" cy="42517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9" name="Connector: Elbow 78">
            <a:extLst>
              <a:ext uri="{FF2B5EF4-FFF2-40B4-BE49-F238E27FC236}">
                <a16:creationId xmlns:a16="http://schemas.microsoft.com/office/drawing/2014/main" id="{C0E2DDD5-9003-AD35-B238-68299906BF73}"/>
              </a:ext>
            </a:extLst>
          </p:cNvPr>
          <p:cNvCxnSpPr>
            <a:stCxn id="42" idx="0"/>
          </p:cNvCxnSpPr>
          <p:nvPr/>
        </p:nvCxnSpPr>
        <p:spPr>
          <a:xfrm rot="16200000" flipV="1">
            <a:off x="7981331" y="3863821"/>
            <a:ext cx="120472" cy="115486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8" name="Connector: Elbow 87">
            <a:extLst>
              <a:ext uri="{FF2B5EF4-FFF2-40B4-BE49-F238E27FC236}">
                <a16:creationId xmlns:a16="http://schemas.microsoft.com/office/drawing/2014/main" id="{90C44B28-F124-2C3E-626A-5DA8C374EFA1}"/>
              </a:ext>
            </a:extLst>
          </p:cNvPr>
          <p:cNvCxnSpPr>
            <a:stCxn id="80" idx="1"/>
          </p:cNvCxnSpPr>
          <p:nvPr/>
        </p:nvCxnSpPr>
        <p:spPr>
          <a:xfrm rot="10800000">
            <a:off x="7818685" y="2056194"/>
            <a:ext cx="1017614" cy="165596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25160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B7A53-FBC6-18DE-01AB-9D73F4D03626}"/>
              </a:ext>
            </a:extLst>
          </p:cNvPr>
          <p:cNvSpPr>
            <a:spLocks noGrp="1"/>
          </p:cNvSpPr>
          <p:nvPr>
            <p:ph type="title"/>
          </p:nvPr>
        </p:nvSpPr>
        <p:spPr>
          <a:xfrm>
            <a:off x="363190" y="336094"/>
            <a:ext cx="9571920" cy="673465"/>
          </a:xfrm>
        </p:spPr>
        <p:txBody>
          <a:bodyPr>
            <a:normAutofit fontScale="90000"/>
          </a:bodyPr>
          <a:lstStyle/>
          <a:p>
            <a:r>
              <a:rPr lang="en-GB"/>
              <a:t>What are the benefits of moving to new pathway </a:t>
            </a:r>
          </a:p>
        </p:txBody>
      </p:sp>
      <p:sp>
        <p:nvSpPr>
          <p:cNvPr id="4" name="TextBox 3">
            <a:extLst>
              <a:ext uri="{FF2B5EF4-FFF2-40B4-BE49-F238E27FC236}">
                <a16:creationId xmlns:a16="http://schemas.microsoft.com/office/drawing/2014/main" id="{3105FC17-0BCF-9A7E-09B0-D773B8A2C752}"/>
              </a:ext>
            </a:extLst>
          </p:cNvPr>
          <p:cNvSpPr txBox="1"/>
          <p:nvPr/>
        </p:nvSpPr>
        <p:spPr>
          <a:xfrm>
            <a:off x="674914" y="1163012"/>
            <a:ext cx="10352316" cy="5442516"/>
          </a:xfrm>
          <a:prstGeom prst="rect">
            <a:avLst/>
          </a:prstGeom>
          <a:noFill/>
        </p:spPr>
        <p:txBody>
          <a:bodyPr wrap="square">
            <a:spAutoFit/>
          </a:bodyPr>
          <a:lstStyle/>
          <a:p>
            <a:pPr>
              <a:lnSpc>
                <a:spcPct val="150000"/>
              </a:lnSpc>
            </a:pPr>
            <a:r>
              <a:rPr lang="en-GB" dirty="0">
                <a:effectLst/>
                <a:latin typeface="Arial" panose="020B0604020202020204" pitchFamily="34" charset="0"/>
                <a:ea typeface="Calibri" panose="020F0502020204030204" pitchFamily="34" charset="0"/>
                <a:cs typeface="Arial" panose="020B0604020202020204" pitchFamily="34" charset="0"/>
              </a:rPr>
              <a:t>Less frustration for all concerned</a:t>
            </a:r>
          </a:p>
          <a:p>
            <a:pPr marL="285750" indent="-285750">
              <a:lnSpc>
                <a:spcPct val="150000"/>
              </a:lnSpc>
              <a:buFont typeface="Arial" panose="020B0604020202020204" pitchFamily="34" charset="0"/>
              <a:buChar char="•"/>
            </a:pPr>
            <a:r>
              <a:rPr lang="en-GB" dirty="0">
                <a:latin typeface="Arial" panose="020B0604020202020204" pitchFamily="34" charset="0"/>
                <a:ea typeface="Calibri" panose="020F0502020204030204" pitchFamily="34" charset="0"/>
                <a:cs typeface="Arial" panose="020B0604020202020204" pitchFamily="34" charset="0"/>
              </a:rPr>
              <a:t>Primary care know that their patients will be seen by the right service, patients less likely to come back and ask ‘</a:t>
            </a:r>
            <a:r>
              <a:rPr lang="en-GB" dirty="0" err="1">
                <a:latin typeface="Arial" panose="020B0604020202020204" pitchFamily="34" charset="0"/>
                <a:ea typeface="Calibri" panose="020F0502020204030204" pitchFamily="34" charset="0"/>
                <a:cs typeface="Arial" panose="020B0604020202020204" pitchFamily="34" charset="0"/>
              </a:rPr>
              <a:t>whats</a:t>
            </a:r>
            <a:r>
              <a:rPr lang="en-GB" dirty="0">
                <a:latin typeface="Arial" panose="020B0604020202020204" pitchFamily="34" charset="0"/>
                <a:ea typeface="Calibri" panose="020F0502020204030204" pitchFamily="34" charset="0"/>
                <a:cs typeface="Arial" panose="020B0604020202020204" pitchFamily="34" charset="0"/>
              </a:rPr>
              <a:t> happening’ as clear pathway in place.</a:t>
            </a:r>
          </a:p>
          <a:p>
            <a:pPr marL="285750" indent="-285750">
              <a:lnSpc>
                <a:spcPct val="150000"/>
              </a:lnSpc>
              <a:buFont typeface="Arial" panose="020B0604020202020204" pitchFamily="34" charset="0"/>
              <a:buChar char="•"/>
            </a:pPr>
            <a:r>
              <a:rPr lang="en-GB" dirty="0">
                <a:effectLst/>
                <a:latin typeface="Arial" panose="020B0604020202020204" pitchFamily="34" charset="0"/>
                <a:ea typeface="Calibri" panose="020F0502020204030204" pitchFamily="34" charset="0"/>
                <a:cs typeface="Arial" panose="020B0604020202020204" pitchFamily="34" charset="0"/>
              </a:rPr>
              <a:t>Patients - Spinal wait times should come down and be seen by the right clinical team. </a:t>
            </a:r>
          </a:p>
          <a:p>
            <a:pPr marL="285750" indent="-285750">
              <a:lnSpc>
                <a:spcPct val="150000"/>
              </a:lnSpc>
              <a:buFont typeface="Arial" panose="020B0604020202020204" pitchFamily="34" charset="0"/>
              <a:buChar char="•"/>
            </a:pPr>
            <a:r>
              <a:rPr lang="en-GB" dirty="0">
                <a:latin typeface="Arial" panose="020B0604020202020204" pitchFamily="34" charset="0"/>
                <a:ea typeface="Calibri" panose="020F0502020204030204" pitchFamily="34" charset="0"/>
                <a:cs typeface="Arial" panose="020B0604020202020204" pitchFamily="34" charset="0"/>
              </a:rPr>
              <a:t>FCP’s - Opportunity for learning and more collaborative working having discussions with Spinal Advanced Practice team. Facilitates job satisfaction, continued learning and therefore retention</a:t>
            </a:r>
          </a:p>
          <a:p>
            <a:pPr marL="285750" indent="-285750">
              <a:lnSpc>
                <a:spcPct val="150000"/>
              </a:lnSpc>
              <a:buFont typeface="Arial" panose="020B0604020202020204" pitchFamily="34" charset="0"/>
              <a:buChar char="•"/>
            </a:pPr>
            <a:r>
              <a:rPr lang="en-GB" dirty="0">
                <a:latin typeface="Arial" panose="020B0604020202020204" pitchFamily="34" charset="0"/>
                <a:ea typeface="Calibri" panose="020F0502020204030204" pitchFamily="34" charset="0"/>
                <a:cs typeface="Arial" panose="020B0604020202020204" pitchFamily="34" charset="0"/>
              </a:rPr>
              <a:t>For those practices without FCP they will be able to refer for secondary care to decide on Scan/which service</a:t>
            </a:r>
          </a:p>
          <a:p>
            <a:pPr>
              <a:lnSpc>
                <a:spcPct val="150000"/>
              </a:lnSpc>
            </a:pPr>
            <a:endParaRPr lang="en-GB" dirty="0">
              <a:effectLst/>
              <a:latin typeface="Arial" panose="020B0604020202020204" pitchFamily="34" charset="0"/>
              <a:ea typeface="Calibri" panose="020F0502020204030204" pitchFamily="34" charset="0"/>
              <a:cs typeface="Arial" panose="020B0604020202020204" pitchFamily="34" charset="0"/>
            </a:endParaRPr>
          </a:p>
          <a:p>
            <a:pPr>
              <a:lnSpc>
                <a:spcPct val="150000"/>
              </a:lnSpc>
            </a:pPr>
            <a:r>
              <a:rPr lang="en-GB" dirty="0">
                <a:latin typeface="Arial" panose="020B0604020202020204" pitchFamily="34" charset="0"/>
                <a:ea typeface="Calibri" panose="020F0502020204030204" pitchFamily="34" charset="0"/>
                <a:cs typeface="Arial" panose="020B0604020202020204" pitchFamily="34" charset="0"/>
              </a:rPr>
              <a:t>Meet national guidelines in terms of conservative management within Primary/community care.</a:t>
            </a:r>
            <a:endParaRPr lang="en-GB" dirty="0">
              <a:effectLst/>
              <a:latin typeface="Arial" panose="020B0604020202020204" pitchFamily="34" charset="0"/>
              <a:ea typeface="Calibri" panose="020F0502020204030204" pitchFamily="34" charset="0"/>
              <a:cs typeface="Arial" panose="020B0604020202020204" pitchFamily="34" charset="0"/>
            </a:endParaRPr>
          </a:p>
          <a:p>
            <a:pPr>
              <a:lnSpc>
                <a:spcPct val="150000"/>
              </a:lnSpc>
            </a:pPr>
            <a:r>
              <a:rPr lang="en-GB" dirty="0">
                <a:latin typeface="Arial" panose="020B0604020202020204" pitchFamily="34" charset="0"/>
                <a:ea typeface="Calibri" panose="020F0502020204030204" pitchFamily="34" charset="0"/>
                <a:cs typeface="Arial" panose="020B0604020202020204" pitchFamily="34" charset="0"/>
              </a:rPr>
              <a:t>Saves appointments across the pathway</a:t>
            </a:r>
          </a:p>
          <a:p>
            <a:pPr>
              <a:lnSpc>
                <a:spcPct val="150000"/>
              </a:lnSpc>
            </a:pPr>
            <a:endParaRPr lang="en-GB" dirty="0">
              <a:effectLst/>
              <a:latin typeface="Arial" panose="020B0604020202020204" pitchFamily="34" charset="0"/>
              <a:ea typeface="Calibri" panose="020F0502020204030204" pitchFamily="34" charset="0"/>
              <a:cs typeface="Arial" panose="020B0604020202020204" pitchFamily="34" charset="0"/>
            </a:endParaRPr>
          </a:p>
          <a:p>
            <a:pPr>
              <a:lnSpc>
                <a:spcPct val="150000"/>
              </a:lnSpc>
            </a:pPr>
            <a:endParaRPr lang="en-GB"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84705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B7A53-FBC6-18DE-01AB-9D73F4D03626}"/>
              </a:ext>
            </a:extLst>
          </p:cNvPr>
          <p:cNvSpPr>
            <a:spLocks noGrp="1"/>
          </p:cNvSpPr>
          <p:nvPr>
            <p:ph type="title"/>
          </p:nvPr>
        </p:nvSpPr>
        <p:spPr>
          <a:xfrm>
            <a:off x="260448" y="192256"/>
            <a:ext cx="8128000" cy="673465"/>
          </a:xfrm>
        </p:spPr>
        <p:txBody>
          <a:bodyPr/>
          <a:lstStyle/>
          <a:p>
            <a:r>
              <a:rPr lang="en-GB"/>
              <a:t>Spinal pathway summary page</a:t>
            </a:r>
          </a:p>
        </p:txBody>
      </p:sp>
      <p:sp>
        <p:nvSpPr>
          <p:cNvPr id="4" name="TextBox 3">
            <a:extLst>
              <a:ext uri="{FF2B5EF4-FFF2-40B4-BE49-F238E27FC236}">
                <a16:creationId xmlns:a16="http://schemas.microsoft.com/office/drawing/2014/main" id="{3105FC17-0BCF-9A7E-09B0-D773B8A2C752}"/>
              </a:ext>
            </a:extLst>
          </p:cNvPr>
          <p:cNvSpPr txBox="1"/>
          <p:nvPr/>
        </p:nvSpPr>
        <p:spPr>
          <a:xfrm>
            <a:off x="260447" y="865721"/>
            <a:ext cx="11318527" cy="5863144"/>
          </a:xfrm>
          <a:prstGeom prst="rect">
            <a:avLst/>
          </a:prstGeom>
          <a:noFill/>
        </p:spPr>
        <p:txBody>
          <a:bodyPr wrap="square">
            <a:spAutoFit/>
          </a:bodyPr>
          <a:lstStyle/>
          <a:p>
            <a:r>
              <a:rPr lang="en-GB" sz="1500">
                <a:latin typeface="Arial" panose="020B0604020202020204" pitchFamily="34" charset="0"/>
                <a:ea typeface="Calibri" panose="020F0502020204030204" pitchFamily="34" charset="0"/>
                <a:cs typeface="Arial" panose="020B0604020202020204" pitchFamily="34" charset="0"/>
              </a:rPr>
              <a:t>Follow National back pain guidelines </a:t>
            </a:r>
          </a:p>
          <a:p>
            <a:r>
              <a:rPr lang="en-GB" sz="1500">
                <a:hlinkClick r:id="rId2"/>
              </a:rPr>
              <a:t>Low back pain and sciatica in over 16s: assessment and management (nice.org.uk)</a:t>
            </a:r>
            <a:endParaRPr lang="en-GB" sz="1500"/>
          </a:p>
          <a:p>
            <a:pPr marL="285750" indent="-285750">
              <a:buFont typeface="Arial" panose="020B0604020202020204" pitchFamily="34" charset="0"/>
              <a:buChar char="•"/>
            </a:pPr>
            <a:r>
              <a:rPr lang="en-GB" sz="1500"/>
              <a:t>Been signposted to the getUBetter app</a:t>
            </a:r>
          </a:p>
          <a:p>
            <a:pPr marL="285750" indent="-285750">
              <a:buFont typeface="Arial" panose="020B0604020202020204" pitchFamily="34" charset="0"/>
              <a:buChar char="•"/>
            </a:pPr>
            <a:r>
              <a:rPr lang="en-GB" sz="1500">
                <a:latin typeface="Arial" panose="020B0604020202020204" pitchFamily="34" charset="0"/>
                <a:ea typeface="Calibri" panose="020F0502020204030204" pitchFamily="34" charset="0"/>
                <a:cs typeface="Arial" panose="020B0604020202020204" pitchFamily="34" charset="0"/>
              </a:rPr>
              <a:t>Followed the National back pain guidelines </a:t>
            </a:r>
            <a:r>
              <a:rPr lang="en-GB" sz="1500">
                <a:hlinkClick r:id="rId2"/>
              </a:rPr>
              <a:t>Low back pain and sciatica in over 16s: assessment and management (nice.org.uk)</a:t>
            </a:r>
            <a:r>
              <a:rPr lang="en-GB" sz="1500"/>
              <a:t> which states:</a:t>
            </a:r>
          </a:p>
          <a:p>
            <a:pPr marL="742950" lvl="1" indent="-285750">
              <a:buFont typeface="Arial" panose="020B0604020202020204" pitchFamily="34" charset="0"/>
              <a:buChar char="•"/>
            </a:pPr>
            <a:r>
              <a:rPr lang="en-GB" sz="1500">
                <a:latin typeface="Arial" panose="020B0604020202020204" pitchFamily="34" charset="0"/>
                <a:ea typeface="Calibri" panose="020F0502020204030204" pitchFamily="34" charset="0"/>
                <a:cs typeface="Arial" panose="020B0604020202020204" pitchFamily="34" charset="0"/>
              </a:rPr>
              <a:t>S</a:t>
            </a:r>
            <a:r>
              <a:rPr lang="en-GB" sz="1500">
                <a:effectLst/>
                <a:latin typeface="Arial" panose="020B0604020202020204" pitchFamily="34" charset="0"/>
                <a:ea typeface="Calibri" panose="020F0502020204030204" pitchFamily="34" charset="0"/>
                <a:cs typeface="Arial" panose="020B0604020202020204" pitchFamily="34" charset="0"/>
              </a:rPr>
              <a:t>een face to face for an assessment </a:t>
            </a:r>
          </a:p>
          <a:p>
            <a:pPr marL="742950" lvl="1" indent="-285750">
              <a:buFont typeface="Arial" panose="020B0604020202020204" pitchFamily="34" charset="0"/>
              <a:buChar char="•"/>
            </a:pPr>
            <a:r>
              <a:rPr lang="en-GB" sz="1500">
                <a:latin typeface="Arial" panose="020B0604020202020204" pitchFamily="34" charset="0"/>
                <a:ea typeface="Calibri" panose="020F0502020204030204" pitchFamily="34" charset="0"/>
                <a:cs typeface="Arial" panose="020B0604020202020204" pitchFamily="34" charset="0"/>
              </a:rPr>
              <a:t>Had an appropriate course of Physiotherapy</a:t>
            </a:r>
          </a:p>
          <a:p>
            <a:pPr marL="742950" lvl="1" indent="-285750">
              <a:buFont typeface="Arial" panose="020B0604020202020204" pitchFamily="34" charset="0"/>
              <a:buChar char="•"/>
            </a:pPr>
            <a:r>
              <a:rPr lang="en-GB" sz="1500">
                <a:latin typeface="Arial" panose="020B0604020202020204" pitchFamily="34" charset="0"/>
                <a:ea typeface="Calibri" panose="020F0502020204030204" pitchFamily="34" charset="0"/>
                <a:cs typeface="Arial" panose="020B0604020202020204" pitchFamily="34" charset="0"/>
              </a:rPr>
              <a:t>Had a discussion about pain killers and other ways to manage the pain</a:t>
            </a:r>
          </a:p>
          <a:p>
            <a:pPr marL="742950" lvl="1" indent="-285750">
              <a:buFont typeface="Arial" panose="020B0604020202020204" pitchFamily="34" charset="0"/>
              <a:buChar char="•"/>
            </a:pPr>
            <a:r>
              <a:rPr lang="en-GB" sz="1500">
                <a:latin typeface="Arial" panose="020B0604020202020204" pitchFamily="34" charset="0"/>
                <a:ea typeface="Calibri" panose="020F0502020204030204" pitchFamily="34" charset="0"/>
                <a:cs typeface="Arial" panose="020B0604020202020204" pitchFamily="34" charset="0"/>
              </a:rPr>
              <a:t>Been offered Talking therapies and IAPT support </a:t>
            </a:r>
          </a:p>
          <a:p>
            <a:pPr marL="742950" lvl="1" indent="-285750">
              <a:buFont typeface="Arial" panose="020B0604020202020204" pitchFamily="34" charset="0"/>
              <a:buChar char="•"/>
            </a:pPr>
            <a:r>
              <a:rPr lang="en-GB" sz="1500">
                <a:latin typeface="Arial" panose="020B0604020202020204" pitchFamily="34" charset="0"/>
                <a:cs typeface="Arial" panose="020B0604020202020204" pitchFamily="34" charset="0"/>
              </a:rPr>
              <a:t>Ha</a:t>
            </a:r>
            <a:r>
              <a:rPr lang="en-GB" sz="1500"/>
              <a:t>d Shared Decision Making / Patient Choice</a:t>
            </a:r>
            <a:endParaRPr lang="en-GB" sz="1500">
              <a:effectLst/>
              <a:latin typeface="Arial" panose="020B0604020202020204" pitchFamily="34" charset="0"/>
              <a:ea typeface="Calibri" panose="020F0502020204030204" pitchFamily="34" charset="0"/>
              <a:cs typeface="Arial" panose="020B0604020202020204" pitchFamily="34" charset="0"/>
            </a:endParaRPr>
          </a:p>
          <a:p>
            <a:r>
              <a:rPr lang="en-GB" sz="1500">
                <a:latin typeface="Arial" panose="020B0604020202020204" pitchFamily="34" charset="0"/>
                <a:ea typeface="Calibri" panose="020F0502020204030204" pitchFamily="34" charset="0"/>
                <a:cs typeface="Arial" panose="020B0604020202020204" pitchFamily="34" charset="0"/>
              </a:rPr>
              <a:t>If patient has been managed as above and continues to have ongoing issues and needs further input, a referral to the FHFT spinal service can be accessed via the following routes:</a:t>
            </a:r>
          </a:p>
          <a:p>
            <a:endParaRPr lang="en-GB" sz="1500">
              <a:latin typeface="Arial" panose="020B0604020202020204" pitchFamily="34" charset="0"/>
              <a:ea typeface="Calibri" panose="020F0502020204030204" pitchFamily="34" charset="0"/>
              <a:cs typeface="Arial" panose="020B0604020202020204" pitchFamily="34" charset="0"/>
            </a:endParaRPr>
          </a:p>
          <a:p>
            <a:r>
              <a:rPr lang="en-GB" sz="1500">
                <a:effectLst/>
                <a:latin typeface="Arial" panose="020B0604020202020204" pitchFamily="34" charset="0"/>
                <a:ea typeface="Calibri" panose="020F0502020204030204" pitchFamily="34" charset="0"/>
                <a:cs typeface="Arial" panose="020B0604020202020204" pitchFamily="34" charset="0"/>
              </a:rPr>
              <a:t>Practices who have FCP’s that can request MRI – if appropriate organise an MRI and review, only referring in if indicated. These patients can be discussed at an MDT with possible direct listing. Time set up to allow access to consultants to discuss anomalies and concerns. </a:t>
            </a:r>
          </a:p>
          <a:p>
            <a:endParaRPr lang="en-GB" sz="1500">
              <a:latin typeface="Arial" panose="020B0604020202020204" pitchFamily="34" charset="0"/>
              <a:ea typeface="Calibri" panose="020F0502020204030204" pitchFamily="34" charset="0"/>
              <a:cs typeface="Arial" panose="020B0604020202020204" pitchFamily="34" charset="0"/>
            </a:endParaRPr>
          </a:p>
          <a:p>
            <a:r>
              <a:rPr lang="en-GB" sz="1500">
                <a:effectLst/>
                <a:latin typeface="Arial" panose="020B0604020202020204" pitchFamily="34" charset="0"/>
                <a:ea typeface="Calibri" panose="020F0502020204030204" pitchFamily="34" charset="0"/>
                <a:cs typeface="Arial" panose="020B0604020202020204" pitchFamily="34" charset="0"/>
              </a:rPr>
              <a:t>Practices who’s FCP’s can’t or unable to request – </a:t>
            </a:r>
            <a:r>
              <a:rPr lang="en-GB" sz="1500">
                <a:latin typeface="Arial" panose="020B0604020202020204" pitchFamily="34" charset="0"/>
                <a:ea typeface="Calibri" panose="020F0502020204030204" pitchFamily="34" charset="0"/>
                <a:cs typeface="Arial" panose="020B0604020202020204" pitchFamily="34" charset="0"/>
              </a:rPr>
              <a:t>consider gaining training to request MRI’s. Discuss with FHT APP’s who can request if appropriate</a:t>
            </a:r>
          </a:p>
          <a:p>
            <a:endParaRPr lang="en-GB" sz="1500">
              <a:effectLst/>
              <a:latin typeface="Arial" panose="020B0604020202020204" pitchFamily="34" charset="0"/>
              <a:ea typeface="Calibri" panose="020F0502020204030204" pitchFamily="34" charset="0"/>
              <a:cs typeface="Arial" panose="020B0604020202020204" pitchFamily="34" charset="0"/>
            </a:endParaRPr>
          </a:p>
          <a:p>
            <a:r>
              <a:rPr lang="en-GB" sz="1500">
                <a:latin typeface="Arial" panose="020B0604020202020204" pitchFamily="34" charset="0"/>
                <a:ea typeface="Calibri" panose="020F0502020204030204" pitchFamily="34" charset="0"/>
                <a:cs typeface="Arial" panose="020B0604020202020204" pitchFamily="34" charset="0"/>
              </a:rPr>
              <a:t>Practices who’s FCP’s can’t or unable to request or no FCP’s – for now continue old pathway (6 month wait)</a:t>
            </a:r>
          </a:p>
          <a:p>
            <a:endParaRPr lang="en-GB" sz="1500">
              <a:effectLst/>
              <a:latin typeface="Arial" panose="020B0604020202020204" pitchFamily="34" charset="0"/>
              <a:ea typeface="Calibri" panose="020F0502020204030204" pitchFamily="34" charset="0"/>
              <a:cs typeface="Arial" panose="020B0604020202020204" pitchFamily="34" charset="0"/>
            </a:endParaRPr>
          </a:p>
          <a:p>
            <a:r>
              <a:rPr lang="en-GB" sz="1500">
                <a:effectLst/>
                <a:latin typeface="Arial" panose="020B0604020202020204" pitchFamily="34" charset="0"/>
                <a:ea typeface="Calibri" panose="020F0502020204030204" pitchFamily="34" charset="0"/>
                <a:cs typeface="Arial" panose="020B0604020202020204" pitchFamily="34" charset="0"/>
              </a:rPr>
              <a:t>An MRI can also be requested following the supported direct access guidelines on DXS.</a:t>
            </a:r>
          </a:p>
          <a:p>
            <a:endParaRPr lang="en-GB" sz="1500">
              <a:effectLst/>
              <a:latin typeface="Arial" panose="020B0604020202020204" pitchFamily="34" charset="0"/>
              <a:ea typeface="Calibri" panose="020F0502020204030204" pitchFamily="34" charset="0"/>
              <a:cs typeface="Arial" panose="020B0604020202020204" pitchFamily="34" charset="0"/>
            </a:endParaRPr>
          </a:p>
          <a:p>
            <a:endParaRPr lang="en-GB" sz="150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1175996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Straight Arrow Connector 29">
            <a:extLst>
              <a:ext uri="{FF2B5EF4-FFF2-40B4-BE49-F238E27FC236}">
                <a16:creationId xmlns:a16="http://schemas.microsoft.com/office/drawing/2014/main" id="{51C6492D-5A09-7E56-7B7B-160D6567383A}"/>
              </a:ext>
            </a:extLst>
          </p:cNvPr>
          <p:cNvCxnSpPr>
            <a:cxnSpLocks/>
            <a:stCxn id="19" idx="3"/>
            <a:endCxn id="14" idx="1"/>
          </p:cNvCxnSpPr>
          <p:nvPr/>
        </p:nvCxnSpPr>
        <p:spPr>
          <a:xfrm>
            <a:off x="2738758" y="2550483"/>
            <a:ext cx="24457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94DA2337-877B-440C-5D7C-0CF0453F4F81}"/>
              </a:ext>
            </a:extLst>
          </p:cNvPr>
          <p:cNvSpPr>
            <a:spLocks noGrp="1"/>
          </p:cNvSpPr>
          <p:nvPr>
            <p:ph type="title"/>
          </p:nvPr>
        </p:nvSpPr>
        <p:spPr>
          <a:xfrm>
            <a:off x="101900" y="138926"/>
            <a:ext cx="8128000" cy="673465"/>
          </a:xfrm>
        </p:spPr>
        <p:txBody>
          <a:bodyPr>
            <a:normAutofit/>
          </a:bodyPr>
          <a:lstStyle/>
          <a:p>
            <a:r>
              <a:rPr lang="en-GB" sz="2400" dirty="0"/>
              <a:t>Spinal patients – all options</a:t>
            </a:r>
          </a:p>
        </p:txBody>
      </p:sp>
      <p:sp>
        <p:nvSpPr>
          <p:cNvPr id="5" name="Flowchart: Decision 4">
            <a:extLst>
              <a:ext uri="{FF2B5EF4-FFF2-40B4-BE49-F238E27FC236}">
                <a16:creationId xmlns:a16="http://schemas.microsoft.com/office/drawing/2014/main" id="{558279ED-F03D-5395-A226-E5B4AA79376D}"/>
              </a:ext>
            </a:extLst>
          </p:cNvPr>
          <p:cNvSpPr/>
          <p:nvPr/>
        </p:nvSpPr>
        <p:spPr>
          <a:xfrm>
            <a:off x="1044314" y="2782366"/>
            <a:ext cx="1132807" cy="77083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Patient chooses to seek help at GP/FCP</a:t>
            </a:r>
          </a:p>
        </p:txBody>
      </p:sp>
      <p:sp>
        <p:nvSpPr>
          <p:cNvPr id="10" name="Rectangle: Rounded Corners 9">
            <a:extLst>
              <a:ext uri="{FF2B5EF4-FFF2-40B4-BE49-F238E27FC236}">
                <a16:creationId xmlns:a16="http://schemas.microsoft.com/office/drawing/2014/main" id="{A061CA85-43AB-B394-2545-8AD2521BE2AB}"/>
              </a:ext>
            </a:extLst>
          </p:cNvPr>
          <p:cNvSpPr/>
          <p:nvPr/>
        </p:nvSpPr>
        <p:spPr>
          <a:xfrm>
            <a:off x="121706" y="2753888"/>
            <a:ext cx="624680" cy="9080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schemeClr val="tx2"/>
                </a:solidFill>
              </a:rPr>
              <a:t>Patient with back pain +/- leg pain</a:t>
            </a:r>
          </a:p>
        </p:txBody>
      </p:sp>
      <p:cxnSp>
        <p:nvCxnSpPr>
          <p:cNvPr id="11" name="Straight Arrow Connector 10">
            <a:extLst>
              <a:ext uri="{FF2B5EF4-FFF2-40B4-BE49-F238E27FC236}">
                <a16:creationId xmlns:a16="http://schemas.microsoft.com/office/drawing/2014/main" id="{7BA07B0D-5CEF-65BF-7E02-CBC26C427986}"/>
              </a:ext>
            </a:extLst>
          </p:cNvPr>
          <p:cNvCxnSpPr>
            <a:cxnSpLocks/>
          </p:cNvCxnSpPr>
          <p:nvPr/>
        </p:nvCxnSpPr>
        <p:spPr>
          <a:xfrm>
            <a:off x="745593" y="3174126"/>
            <a:ext cx="31432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DC518D3C-C95E-CA66-DA0C-232065275296}"/>
              </a:ext>
            </a:extLst>
          </p:cNvPr>
          <p:cNvCxnSpPr>
            <a:cxnSpLocks/>
            <a:stCxn id="5" idx="0"/>
          </p:cNvCxnSpPr>
          <p:nvPr/>
        </p:nvCxnSpPr>
        <p:spPr>
          <a:xfrm rot="5400000" flipH="1" flipV="1">
            <a:off x="1687330" y="2474030"/>
            <a:ext cx="231725" cy="38494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F6F36ABB-9162-832D-A467-DFA51676495F}"/>
              </a:ext>
            </a:extLst>
          </p:cNvPr>
          <p:cNvCxnSpPr>
            <a:cxnSpLocks/>
            <a:stCxn id="5" idx="2"/>
            <a:endCxn id="20" idx="1"/>
          </p:cNvCxnSpPr>
          <p:nvPr/>
        </p:nvCxnSpPr>
        <p:spPr>
          <a:xfrm rot="16200000" flipH="1">
            <a:off x="1588407" y="3575508"/>
            <a:ext cx="366946" cy="32232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13FF91CA-E6B9-9A67-CE76-EA62A56A2C87}"/>
              </a:ext>
            </a:extLst>
          </p:cNvPr>
          <p:cNvSpPr txBox="1"/>
          <p:nvPr/>
        </p:nvSpPr>
        <p:spPr>
          <a:xfrm>
            <a:off x="1589503" y="2330482"/>
            <a:ext cx="395622" cy="230832"/>
          </a:xfrm>
          <a:prstGeom prst="rect">
            <a:avLst/>
          </a:prstGeom>
          <a:noFill/>
        </p:spPr>
        <p:txBody>
          <a:bodyPr wrap="square" rtlCol="0">
            <a:spAutoFit/>
          </a:bodyPr>
          <a:lstStyle/>
          <a:p>
            <a:r>
              <a:rPr lang="en-GB" sz="900"/>
              <a:t>Yes</a:t>
            </a:r>
          </a:p>
        </p:txBody>
      </p:sp>
      <p:sp>
        <p:nvSpPr>
          <p:cNvPr id="17" name="TextBox 16">
            <a:extLst>
              <a:ext uri="{FF2B5EF4-FFF2-40B4-BE49-F238E27FC236}">
                <a16:creationId xmlns:a16="http://schemas.microsoft.com/office/drawing/2014/main" id="{8D083571-B721-4CE7-72CF-A88C73C1F57B}"/>
              </a:ext>
            </a:extLst>
          </p:cNvPr>
          <p:cNvSpPr txBox="1"/>
          <p:nvPr/>
        </p:nvSpPr>
        <p:spPr>
          <a:xfrm>
            <a:off x="1589503" y="3854370"/>
            <a:ext cx="395622" cy="230832"/>
          </a:xfrm>
          <a:prstGeom prst="rect">
            <a:avLst/>
          </a:prstGeom>
          <a:noFill/>
        </p:spPr>
        <p:txBody>
          <a:bodyPr wrap="square" rtlCol="0">
            <a:spAutoFit/>
          </a:bodyPr>
          <a:lstStyle/>
          <a:p>
            <a:r>
              <a:rPr lang="en-GB" sz="900"/>
              <a:t>No</a:t>
            </a:r>
          </a:p>
        </p:txBody>
      </p:sp>
      <p:sp>
        <p:nvSpPr>
          <p:cNvPr id="19" name="Rectangle 18">
            <a:extLst>
              <a:ext uri="{FF2B5EF4-FFF2-40B4-BE49-F238E27FC236}">
                <a16:creationId xmlns:a16="http://schemas.microsoft.com/office/drawing/2014/main" id="{98308800-69FE-2D2B-8ECF-67EF1895ACE7}"/>
              </a:ext>
            </a:extLst>
          </p:cNvPr>
          <p:cNvSpPr/>
          <p:nvPr/>
        </p:nvSpPr>
        <p:spPr>
          <a:xfrm>
            <a:off x="1998981" y="2350334"/>
            <a:ext cx="739777" cy="40029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schemeClr val="tx2"/>
                </a:solidFill>
              </a:rPr>
              <a:t>GP/FCP assesses</a:t>
            </a:r>
          </a:p>
        </p:txBody>
      </p:sp>
      <p:sp>
        <p:nvSpPr>
          <p:cNvPr id="20" name="Rectangle 19">
            <a:extLst>
              <a:ext uri="{FF2B5EF4-FFF2-40B4-BE49-F238E27FC236}">
                <a16:creationId xmlns:a16="http://schemas.microsoft.com/office/drawing/2014/main" id="{7B78EA0D-B1D8-B5BF-6BF0-064C603C4B55}"/>
              </a:ext>
            </a:extLst>
          </p:cNvPr>
          <p:cNvSpPr/>
          <p:nvPr/>
        </p:nvSpPr>
        <p:spPr>
          <a:xfrm>
            <a:off x="1933043" y="3736174"/>
            <a:ext cx="703129" cy="3679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Use getUBetter</a:t>
            </a:r>
          </a:p>
        </p:txBody>
      </p:sp>
      <p:sp>
        <p:nvSpPr>
          <p:cNvPr id="32" name="Rectangle 31">
            <a:extLst>
              <a:ext uri="{FF2B5EF4-FFF2-40B4-BE49-F238E27FC236}">
                <a16:creationId xmlns:a16="http://schemas.microsoft.com/office/drawing/2014/main" id="{50E47003-0113-87AE-5F06-C08BD5D1C100}"/>
              </a:ext>
            </a:extLst>
          </p:cNvPr>
          <p:cNvSpPr/>
          <p:nvPr/>
        </p:nvSpPr>
        <p:spPr>
          <a:xfrm>
            <a:off x="4301067" y="2535952"/>
            <a:ext cx="719402" cy="93976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schemeClr val="tx2"/>
                </a:solidFill>
              </a:rPr>
              <a:t>Follow National Back Pain Pathway – </a:t>
            </a:r>
            <a:r>
              <a:rPr lang="en-GB" sz="900" err="1">
                <a:solidFill>
                  <a:schemeClr val="tx2"/>
                </a:solidFill>
              </a:rPr>
              <a:t>StarT</a:t>
            </a:r>
            <a:r>
              <a:rPr lang="en-GB" sz="900">
                <a:solidFill>
                  <a:schemeClr val="tx2"/>
                </a:solidFill>
              </a:rPr>
              <a:t> Back</a:t>
            </a:r>
          </a:p>
        </p:txBody>
      </p:sp>
      <p:sp>
        <p:nvSpPr>
          <p:cNvPr id="37" name="Flowchart: Decision 36">
            <a:extLst>
              <a:ext uri="{FF2B5EF4-FFF2-40B4-BE49-F238E27FC236}">
                <a16:creationId xmlns:a16="http://schemas.microsoft.com/office/drawing/2014/main" id="{04C9FCBD-B89E-D831-8D12-F54A5B854444}"/>
              </a:ext>
            </a:extLst>
          </p:cNvPr>
          <p:cNvSpPr/>
          <p:nvPr/>
        </p:nvSpPr>
        <p:spPr>
          <a:xfrm>
            <a:off x="9720534" y="2079416"/>
            <a:ext cx="1363301" cy="709611"/>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Review outcome and next steps</a:t>
            </a:r>
          </a:p>
        </p:txBody>
      </p:sp>
      <p:sp>
        <p:nvSpPr>
          <p:cNvPr id="49" name="Rectangle 48">
            <a:extLst>
              <a:ext uri="{FF2B5EF4-FFF2-40B4-BE49-F238E27FC236}">
                <a16:creationId xmlns:a16="http://schemas.microsoft.com/office/drawing/2014/main" id="{2BA9C59D-7F73-F6F8-B51E-5FF19286396C}"/>
              </a:ext>
            </a:extLst>
          </p:cNvPr>
          <p:cNvSpPr/>
          <p:nvPr/>
        </p:nvSpPr>
        <p:spPr>
          <a:xfrm>
            <a:off x="7663564" y="1379026"/>
            <a:ext cx="938352" cy="6771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900">
              <a:solidFill>
                <a:schemeClr val="tx2"/>
              </a:solidFill>
            </a:endParaRPr>
          </a:p>
        </p:txBody>
      </p:sp>
      <p:sp>
        <p:nvSpPr>
          <p:cNvPr id="52" name="Flowchart: Decision 51">
            <a:extLst>
              <a:ext uri="{FF2B5EF4-FFF2-40B4-BE49-F238E27FC236}">
                <a16:creationId xmlns:a16="http://schemas.microsoft.com/office/drawing/2014/main" id="{620727F0-46AE-250C-6DFE-1D4FD19911C1}"/>
              </a:ext>
            </a:extLst>
          </p:cNvPr>
          <p:cNvSpPr/>
          <p:nvPr/>
        </p:nvSpPr>
        <p:spPr>
          <a:xfrm>
            <a:off x="5558109" y="1178263"/>
            <a:ext cx="1816714" cy="1155837"/>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If no improvement and SDM conversation see FCP specialist GP</a:t>
            </a:r>
          </a:p>
        </p:txBody>
      </p:sp>
      <p:sp>
        <p:nvSpPr>
          <p:cNvPr id="60" name="TextBox 59">
            <a:extLst>
              <a:ext uri="{FF2B5EF4-FFF2-40B4-BE49-F238E27FC236}">
                <a16:creationId xmlns:a16="http://schemas.microsoft.com/office/drawing/2014/main" id="{CDD92D4F-AABC-B86A-4B4C-FACB68A07F42}"/>
              </a:ext>
            </a:extLst>
          </p:cNvPr>
          <p:cNvSpPr txBox="1"/>
          <p:nvPr/>
        </p:nvSpPr>
        <p:spPr>
          <a:xfrm>
            <a:off x="9899504" y="3354906"/>
            <a:ext cx="715441" cy="338554"/>
          </a:xfrm>
          <a:prstGeom prst="rect">
            <a:avLst/>
          </a:prstGeom>
          <a:noFill/>
        </p:spPr>
        <p:txBody>
          <a:bodyPr wrap="square" rtlCol="0">
            <a:spAutoFit/>
          </a:bodyPr>
          <a:lstStyle/>
          <a:p>
            <a:r>
              <a:rPr lang="en-GB" sz="800"/>
              <a:t>No spinal options</a:t>
            </a:r>
          </a:p>
        </p:txBody>
      </p:sp>
      <p:sp>
        <p:nvSpPr>
          <p:cNvPr id="61" name="Rectangle 60">
            <a:extLst>
              <a:ext uri="{FF2B5EF4-FFF2-40B4-BE49-F238E27FC236}">
                <a16:creationId xmlns:a16="http://schemas.microsoft.com/office/drawing/2014/main" id="{E3323AE7-0EDF-693B-409E-B3947A3AF455}"/>
              </a:ext>
            </a:extLst>
          </p:cNvPr>
          <p:cNvSpPr/>
          <p:nvPr/>
        </p:nvSpPr>
        <p:spPr>
          <a:xfrm>
            <a:off x="11015714" y="1425197"/>
            <a:ext cx="867302" cy="5988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Treatment</a:t>
            </a:r>
          </a:p>
        </p:txBody>
      </p:sp>
      <p:sp>
        <p:nvSpPr>
          <p:cNvPr id="62" name="Rectangle 61">
            <a:extLst>
              <a:ext uri="{FF2B5EF4-FFF2-40B4-BE49-F238E27FC236}">
                <a16:creationId xmlns:a16="http://schemas.microsoft.com/office/drawing/2014/main" id="{DF9333A6-F9CC-04BC-22F1-8211657D8CD3}"/>
              </a:ext>
            </a:extLst>
          </p:cNvPr>
          <p:cNvSpPr/>
          <p:nvPr/>
        </p:nvSpPr>
        <p:spPr>
          <a:xfrm>
            <a:off x="10508682" y="3406964"/>
            <a:ext cx="637503" cy="6165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chemeClr val="tx2"/>
                </a:solidFill>
              </a:rPr>
              <a:t>Pain pathway</a:t>
            </a:r>
          </a:p>
        </p:txBody>
      </p:sp>
      <p:cxnSp>
        <p:nvCxnSpPr>
          <p:cNvPr id="100" name="Connector: Elbow 99">
            <a:extLst>
              <a:ext uri="{FF2B5EF4-FFF2-40B4-BE49-F238E27FC236}">
                <a16:creationId xmlns:a16="http://schemas.microsoft.com/office/drawing/2014/main" id="{DE749415-311E-C8FE-5D1C-6A722C09A765}"/>
              </a:ext>
            </a:extLst>
          </p:cNvPr>
          <p:cNvCxnSpPr>
            <a:cxnSpLocks/>
            <a:endCxn id="102" idx="1"/>
          </p:cNvCxnSpPr>
          <p:nvPr/>
        </p:nvCxnSpPr>
        <p:spPr>
          <a:xfrm rot="16200000" flipH="1">
            <a:off x="1472622" y="4062893"/>
            <a:ext cx="639818" cy="35432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DCA83047-B7EA-ABFA-2340-63E5B7B11B52}"/>
              </a:ext>
            </a:extLst>
          </p:cNvPr>
          <p:cNvSpPr txBox="1"/>
          <p:nvPr/>
        </p:nvSpPr>
        <p:spPr>
          <a:xfrm>
            <a:off x="1574069" y="4505433"/>
            <a:ext cx="395622" cy="230832"/>
          </a:xfrm>
          <a:prstGeom prst="rect">
            <a:avLst/>
          </a:prstGeom>
          <a:noFill/>
        </p:spPr>
        <p:txBody>
          <a:bodyPr wrap="square" rtlCol="0">
            <a:spAutoFit/>
          </a:bodyPr>
          <a:lstStyle/>
          <a:p>
            <a:r>
              <a:rPr lang="en-GB" sz="900"/>
              <a:t>No</a:t>
            </a:r>
          </a:p>
        </p:txBody>
      </p:sp>
      <p:sp>
        <p:nvSpPr>
          <p:cNvPr id="102" name="Rectangle 101">
            <a:extLst>
              <a:ext uri="{FF2B5EF4-FFF2-40B4-BE49-F238E27FC236}">
                <a16:creationId xmlns:a16="http://schemas.microsoft.com/office/drawing/2014/main" id="{0D0CB3B2-7580-4892-CA1A-837AB49A4401}"/>
              </a:ext>
            </a:extLst>
          </p:cNvPr>
          <p:cNvSpPr/>
          <p:nvPr/>
        </p:nvSpPr>
        <p:spPr>
          <a:xfrm>
            <a:off x="1969691" y="4307517"/>
            <a:ext cx="666481" cy="5048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Seek help elsewhere </a:t>
            </a:r>
            <a:r>
              <a:rPr lang="en-GB" sz="800" err="1">
                <a:solidFill>
                  <a:schemeClr val="tx2"/>
                </a:solidFill>
              </a:rPr>
              <a:t>e.g</a:t>
            </a:r>
            <a:r>
              <a:rPr lang="en-GB" sz="800">
                <a:solidFill>
                  <a:schemeClr val="tx2"/>
                </a:solidFill>
              </a:rPr>
              <a:t> private treatment</a:t>
            </a:r>
          </a:p>
        </p:txBody>
      </p:sp>
      <p:sp>
        <p:nvSpPr>
          <p:cNvPr id="14" name="Flowchart: Decision 13">
            <a:extLst>
              <a:ext uri="{FF2B5EF4-FFF2-40B4-BE49-F238E27FC236}">
                <a16:creationId xmlns:a16="http://schemas.microsoft.com/office/drawing/2014/main" id="{1EC2C8C4-28B3-A885-3D9E-5645DB219F7C}"/>
              </a:ext>
            </a:extLst>
          </p:cNvPr>
          <p:cNvSpPr/>
          <p:nvPr/>
        </p:nvSpPr>
        <p:spPr>
          <a:xfrm>
            <a:off x="2983328" y="2214383"/>
            <a:ext cx="987592" cy="672200"/>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Red Flags?</a:t>
            </a:r>
          </a:p>
        </p:txBody>
      </p:sp>
      <p:sp>
        <p:nvSpPr>
          <p:cNvPr id="39" name="TextBox 38">
            <a:extLst>
              <a:ext uri="{FF2B5EF4-FFF2-40B4-BE49-F238E27FC236}">
                <a16:creationId xmlns:a16="http://schemas.microsoft.com/office/drawing/2014/main" id="{95137DA4-AFDF-A0A4-684A-4FACF89C8053}"/>
              </a:ext>
            </a:extLst>
          </p:cNvPr>
          <p:cNvSpPr txBox="1"/>
          <p:nvPr/>
        </p:nvSpPr>
        <p:spPr>
          <a:xfrm>
            <a:off x="9592141" y="4267657"/>
            <a:ext cx="534948" cy="230832"/>
          </a:xfrm>
          <a:prstGeom prst="rect">
            <a:avLst/>
          </a:prstGeom>
          <a:noFill/>
        </p:spPr>
        <p:txBody>
          <a:bodyPr wrap="square" rtlCol="0">
            <a:spAutoFit/>
          </a:bodyPr>
          <a:lstStyle/>
          <a:p>
            <a:r>
              <a:rPr lang="en-GB" sz="900"/>
              <a:t>Yes</a:t>
            </a:r>
          </a:p>
        </p:txBody>
      </p:sp>
      <p:sp>
        <p:nvSpPr>
          <p:cNvPr id="41" name="TextBox 40">
            <a:extLst>
              <a:ext uri="{FF2B5EF4-FFF2-40B4-BE49-F238E27FC236}">
                <a16:creationId xmlns:a16="http://schemas.microsoft.com/office/drawing/2014/main" id="{E0EDE05A-DA39-4811-D129-3CA9984B5234}"/>
              </a:ext>
            </a:extLst>
          </p:cNvPr>
          <p:cNvSpPr txBox="1"/>
          <p:nvPr/>
        </p:nvSpPr>
        <p:spPr>
          <a:xfrm>
            <a:off x="3525263" y="3120518"/>
            <a:ext cx="395622" cy="230832"/>
          </a:xfrm>
          <a:prstGeom prst="rect">
            <a:avLst/>
          </a:prstGeom>
          <a:noFill/>
        </p:spPr>
        <p:txBody>
          <a:bodyPr wrap="square" rtlCol="0">
            <a:spAutoFit/>
          </a:bodyPr>
          <a:lstStyle/>
          <a:p>
            <a:r>
              <a:rPr lang="en-GB" sz="900"/>
              <a:t>No</a:t>
            </a:r>
          </a:p>
        </p:txBody>
      </p:sp>
      <p:sp>
        <p:nvSpPr>
          <p:cNvPr id="46" name="Rectangle: Rounded Corners 45">
            <a:extLst>
              <a:ext uri="{FF2B5EF4-FFF2-40B4-BE49-F238E27FC236}">
                <a16:creationId xmlns:a16="http://schemas.microsoft.com/office/drawing/2014/main" id="{3DD3A835-DDE3-0576-4D21-E6101CEF18C4}"/>
              </a:ext>
            </a:extLst>
          </p:cNvPr>
          <p:cNvSpPr/>
          <p:nvPr/>
        </p:nvSpPr>
        <p:spPr>
          <a:xfrm>
            <a:off x="4014863" y="1804945"/>
            <a:ext cx="656018" cy="5334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Different pathway</a:t>
            </a:r>
          </a:p>
        </p:txBody>
      </p:sp>
      <p:sp>
        <p:nvSpPr>
          <p:cNvPr id="120" name="Rectangle: Rounded Corners 119">
            <a:extLst>
              <a:ext uri="{FF2B5EF4-FFF2-40B4-BE49-F238E27FC236}">
                <a16:creationId xmlns:a16="http://schemas.microsoft.com/office/drawing/2014/main" id="{877DF15B-66A1-6FB0-1A76-E2055E5D3FE1}"/>
              </a:ext>
            </a:extLst>
          </p:cNvPr>
          <p:cNvSpPr/>
          <p:nvPr/>
        </p:nvSpPr>
        <p:spPr>
          <a:xfrm>
            <a:off x="3165653" y="4027841"/>
            <a:ext cx="528828" cy="45585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Better</a:t>
            </a:r>
          </a:p>
        </p:txBody>
      </p:sp>
      <p:cxnSp>
        <p:nvCxnSpPr>
          <p:cNvPr id="124" name="Straight Arrow Connector 123">
            <a:extLst>
              <a:ext uri="{FF2B5EF4-FFF2-40B4-BE49-F238E27FC236}">
                <a16:creationId xmlns:a16="http://schemas.microsoft.com/office/drawing/2014/main" id="{2BBBDA41-8B7B-CD67-966B-E98640CDB07A}"/>
              </a:ext>
            </a:extLst>
          </p:cNvPr>
          <p:cNvCxnSpPr>
            <a:cxnSpLocks/>
          </p:cNvCxnSpPr>
          <p:nvPr/>
        </p:nvCxnSpPr>
        <p:spPr>
          <a:xfrm>
            <a:off x="2636172" y="4364509"/>
            <a:ext cx="5224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6" name="Straight Arrow Connector 125">
            <a:extLst>
              <a:ext uri="{FF2B5EF4-FFF2-40B4-BE49-F238E27FC236}">
                <a16:creationId xmlns:a16="http://schemas.microsoft.com/office/drawing/2014/main" id="{D93A7AF4-5221-822C-D936-9E874E0547EC}"/>
              </a:ext>
            </a:extLst>
          </p:cNvPr>
          <p:cNvCxnSpPr>
            <a:cxnSpLocks/>
          </p:cNvCxnSpPr>
          <p:nvPr/>
        </p:nvCxnSpPr>
        <p:spPr>
          <a:xfrm>
            <a:off x="2636172" y="4085202"/>
            <a:ext cx="5224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2" name="Connector: Elbow 141">
            <a:extLst>
              <a:ext uri="{FF2B5EF4-FFF2-40B4-BE49-F238E27FC236}">
                <a16:creationId xmlns:a16="http://schemas.microsoft.com/office/drawing/2014/main" id="{F2ED9DB9-CDD9-0B74-1CC4-6C5F7E27B77E}"/>
              </a:ext>
            </a:extLst>
          </p:cNvPr>
          <p:cNvCxnSpPr>
            <a:cxnSpLocks/>
          </p:cNvCxnSpPr>
          <p:nvPr/>
        </p:nvCxnSpPr>
        <p:spPr>
          <a:xfrm rot="16200000" flipV="1">
            <a:off x="2230688" y="2972180"/>
            <a:ext cx="1863103" cy="1414447"/>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DECE1F0F-BFCB-C4F6-5FCF-BF1712A7FD38}"/>
              </a:ext>
            </a:extLst>
          </p:cNvPr>
          <p:cNvCxnSpPr>
            <a:cxnSpLocks/>
          </p:cNvCxnSpPr>
          <p:nvPr/>
        </p:nvCxnSpPr>
        <p:spPr>
          <a:xfrm flipV="1">
            <a:off x="2636172" y="4610955"/>
            <a:ext cx="1245192" cy="9894"/>
          </a:xfrm>
          <a:prstGeom prst="line">
            <a:avLst/>
          </a:prstGeom>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E1CE1311-822C-76FE-9B32-E8A38BC45F14}"/>
              </a:ext>
            </a:extLst>
          </p:cNvPr>
          <p:cNvCxnSpPr>
            <a:cxnSpLocks/>
            <a:stCxn id="20" idx="3"/>
          </p:cNvCxnSpPr>
          <p:nvPr/>
        </p:nvCxnSpPr>
        <p:spPr>
          <a:xfrm>
            <a:off x="2636172" y="3920144"/>
            <a:ext cx="4473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7" name="Connector: Elbow 156">
            <a:extLst>
              <a:ext uri="{FF2B5EF4-FFF2-40B4-BE49-F238E27FC236}">
                <a16:creationId xmlns:a16="http://schemas.microsoft.com/office/drawing/2014/main" id="{83FD13E8-6246-8B04-D6C4-565F1A8CF2C6}"/>
              </a:ext>
            </a:extLst>
          </p:cNvPr>
          <p:cNvCxnSpPr>
            <a:cxnSpLocks/>
          </p:cNvCxnSpPr>
          <p:nvPr/>
        </p:nvCxnSpPr>
        <p:spPr>
          <a:xfrm rot="16200000" flipV="1">
            <a:off x="2275105" y="3111701"/>
            <a:ext cx="1169511" cy="44737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526C05F6-3BE4-23E3-EFAB-975C8E795FFE}"/>
              </a:ext>
            </a:extLst>
          </p:cNvPr>
          <p:cNvSpPr txBox="1"/>
          <p:nvPr/>
        </p:nvSpPr>
        <p:spPr>
          <a:xfrm>
            <a:off x="2646448" y="3717130"/>
            <a:ext cx="395622" cy="230832"/>
          </a:xfrm>
          <a:prstGeom prst="rect">
            <a:avLst/>
          </a:prstGeom>
          <a:noFill/>
        </p:spPr>
        <p:txBody>
          <a:bodyPr wrap="square" rtlCol="0">
            <a:spAutoFit/>
          </a:bodyPr>
          <a:lstStyle/>
          <a:p>
            <a:r>
              <a:rPr lang="en-GB" sz="900"/>
              <a:t>No</a:t>
            </a:r>
          </a:p>
        </p:txBody>
      </p:sp>
      <p:sp>
        <p:nvSpPr>
          <p:cNvPr id="159" name="TextBox 158">
            <a:extLst>
              <a:ext uri="{FF2B5EF4-FFF2-40B4-BE49-F238E27FC236}">
                <a16:creationId xmlns:a16="http://schemas.microsoft.com/office/drawing/2014/main" id="{DB436515-3687-F04D-DD32-6693B03EA8BE}"/>
              </a:ext>
            </a:extLst>
          </p:cNvPr>
          <p:cNvSpPr txBox="1"/>
          <p:nvPr/>
        </p:nvSpPr>
        <p:spPr>
          <a:xfrm>
            <a:off x="2649966" y="4633331"/>
            <a:ext cx="395622" cy="230832"/>
          </a:xfrm>
          <a:prstGeom prst="rect">
            <a:avLst/>
          </a:prstGeom>
          <a:noFill/>
        </p:spPr>
        <p:txBody>
          <a:bodyPr wrap="square" rtlCol="0">
            <a:spAutoFit/>
          </a:bodyPr>
          <a:lstStyle/>
          <a:p>
            <a:r>
              <a:rPr lang="en-GB" sz="900"/>
              <a:t>No</a:t>
            </a:r>
          </a:p>
        </p:txBody>
      </p:sp>
      <p:sp>
        <p:nvSpPr>
          <p:cNvPr id="160" name="TextBox 159">
            <a:extLst>
              <a:ext uri="{FF2B5EF4-FFF2-40B4-BE49-F238E27FC236}">
                <a16:creationId xmlns:a16="http://schemas.microsoft.com/office/drawing/2014/main" id="{AC6545FC-FCA4-422F-760B-29FB94429859}"/>
              </a:ext>
            </a:extLst>
          </p:cNvPr>
          <p:cNvSpPr txBox="1"/>
          <p:nvPr/>
        </p:nvSpPr>
        <p:spPr>
          <a:xfrm>
            <a:off x="2605462" y="4117665"/>
            <a:ext cx="395622" cy="230832"/>
          </a:xfrm>
          <a:prstGeom prst="rect">
            <a:avLst/>
          </a:prstGeom>
          <a:noFill/>
        </p:spPr>
        <p:txBody>
          <a:bodyPr wrap="square" rtlCol="0">
            <a:spAutoFit/>
          </a:bodyPr>
          <a:lstStyle/>
          <a:p>
            <a:r>
              <a:rPr lang="en-GB" sz="900"/>
              <a:t>Yes</a:t>
            </a:r>
          </a:p>
        </p:txBody>
      </p:sp>
      <p:sp>
        <p:nvSpPr>
          <p:cNvPr id="3" name="Rectangle 2">
            <a:extLst>
              <a:ext uri="{FF2B5EF4-FFF2-40B4-BE49-F238E27FC236}">
                <a16:creationId xmlns:a16="http://schemas.microsoft.com/office/drawing/2014/main" id="{56B7739B-DAA0-C665-24CD-5177BEE6584A}"/>
              </a:ext>
            </a:extLst>
          </p:cNvPr>
          <p:cNvSpPr/>
          <p:nvPr/>
        </p:nvSpPr>
        <p:spPr>
          <a:xfrm>
            <a:off x="4209868" y="3898317"/>
            <a:ext cx="896308" cy="707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schemeClr val="tx2"/>
                </a:solidFill>
              </a:rPr>
              <a:t>Send for appropriate conservative management if required</a:t>
            </a:r>
          </a:p>
        </p:txBody>
      </p:sp>
      <p:cxnSp>
        <p:nvCxnSpPr>
          <p:cNvPr id="24" name="Straight Arrow Connector 23">
            <a:extLst>
              <a:ext uri="{FF2B5EF4-FFF2-40B4-BE49-F238E27FC236}">
                <a16:creationId xmlns:a16="http://schemas.microsoft.com/office/drawing/2014/main" id="{A2D3721D-C434-2DD2-57FB-F28A6413892E}"/>
              </a:ext>
            </a:extLst>
          </p:cNvPr>
          <p:cNvCxnSpPr/>
          <p:nvPr/>
        </p:nvCxnSpPr>
        <p:spPr>
          <a:xfrm>
            <a:off x="4463753" y="3475713"/>
            <a:ext cx="0" cy="4106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9C69934F-2B70-D49B-DF69-2900B6E50ADE}"/>
              </a:ext>
            </a:extLst>
          </p:cNvPr>
          <p:cNvCxnSpPr/>
          <p:nvPr/>
        </p:nvCxnSpPr>
        <p:spPr>
          <a:xfrm flipV="1">
            <a:off x="4802736" y="3475713"/>
            <a:ext cx="0" cy="4226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8E5638C6-9983-F745-E0C1-5054076D2A1F}"/>
              </a:ext>
            </a:extLst>
          </p:cNvPr>
          <p:cNvSpPr/>
          <p:nvPr/>
        </p:nvSpPr>
        <p:spPr>
          <a:xfrm>
            <a:off x="5226435" y="3736174"/>
            <a:ext cx="2240178" cy="24302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b="1" dirty="0">
                <a:solidFill>
                  <a:srgbClr val="0070C0"/>
                </a:solidFill>
              </a:rPr>
              <a:t>MSK FCP or GP </a:t>
            </a:r>
          </a:p>
          <a:p>
            <a:pPr marL="171450" indent="-171450">
              <a:buFont typeface="Arial" panose="020B0604020202020204" pitchFamily="34" charset="0"/>
              <a:buChar char="•"/>
            </a:pPr>
            <a:r>
              <a:rPr lang="en-GB" sz="800" dirty="0">
                <a:solidFill>
                  <a:schemeClr val="tx2"/>
                </a:solidFill>
              </a:rPr>
              <a:t>All patients triaged and seen by FCP/GP to check appropriate treatment has been given including SDM conversations</a:t>
            </a:r>
          </a:p>
          <a:p>
            <a:pPr marL="171450" indent="-171450">
              <a:buFont typeface="Arial" panose="020B0604020202020204" pitchFamily="34" charset="0"/>
              <a:buChar char="•"/>
            </a:pPr>
            <a:r>
              <a:rPr lang="en-GB" sz="800" dirty="0">
                <a:solidFill>
                  <a:schemeClr val="tx2"/>
                </a:solidFill>
              </a:rPr>
              <a:t>Discussions with patients re likely pathway. If patient does not want further treatment, manage and do not refer on unless to Chronic pain</a:t>
            </a:r>
          </a:p>
          <a:p>
            <a:pPr marL="171450" indent="-171450">
              <a:buFont typeface="Arial" panose="020B0604020202020204" pitchFamily="34" charset="0"/>
              <a:buChar char="•"/>
            </a:pPr>
            <a:r>
              <a:rPr lang="en-GB" sz="800" dirty="0">
                <a:solidFill>
                  <a:schemeClr val="tx2"/>
                </a:solidFill>
              </a:rPr>
              <a:t>All National backpain guidelines met</a:t>
            </a:r>
          </a:p>
          <a:p>
            <a:pPr marL="171450" indent="-171450">
              <a:buFont typeface="Arial" panose="020B0604020202020204" pitchFamily="34" charset="0"/>
              <a:buChar char="•"/>
            </a:pPr>
            <a:r>
              <a:rPr lang="en-GB" sz="800" dirty="0">
                <a:solidFill>
                  <a:schemeClr val="tx2"/>
                </a:solidFill>
              </a:rPr>
              <a:t>If able to request MRI and appropriate please do BEFORE referring plus review can use Radiology telephone service.</a:t>
            </a:r>
            <a:endParaRPr lang="en-GB" sz="800" dirty="0">
              <a:solidFill>
                <a:srgbClr val="0070C0"/>
              </a:solidFill>
            </a:endParaRPr>
          </a:p>
          <a:p>
            <a:pPr marL="171450" indent="-171450">
              <a:buFont typeface="Arial" panose="020B0604020202020204" pitchFamily="34" charset="0"/>
              <a:buChar char="•"/>
            </a:pPr>
            <a:r>
              <a:rPr lang="en-GB" sz="800" dirty="0">
                <a:solidFill>
                  <a:schemeClr val="tx2"/>
                </a:solidFill>
                <a:highlight>
                  <a:srgbClr val="FFFF00"/>
                </a:highlight>
              </a:rPr>
              <a:t>If unable to request MRI continue with current process</a:t>
            </a:r>
          </a:p>
          <a:p>
            <a:pPr marL="171450" indent="-171450">
              <a:buFont typeface="Arial" panose="020B0604020202020204" pitchFamily="34" charset="0"/>
              <a:buChar char="•"/>
            </a:pPr>
            <a:r>
              <a:rPr lang="en-GB" sz="800" dirty="0">
                <a:solidFill>
                  <a:schemeClr val="tx2"/>
                </a:solidFill>
              </a:rPr>
              <a:t>If likely secondary care management is an option and patient wants to proceed </a:t>
            </a:r>
            <a:r>
              <a:rPr lang="en-GB" sz="800" dirty="0">
                <a:solidFill>
                  <a:schemeClr val="tx2"/>
                </a:solidFill>
                <a:highlight>
                  <a:srgbClr val="FFFF00"/>
                </a:highlight>
              </a:rPr>
              <a:t>refer to A&amp;G for advice, use Spinal </a:t>
            </a:r>
            <a:r>
              <a:rPr lang="en-GB" sz="800">
                <a:solidFill>
                  <a:schemeClr val="tx2"/>
                </a:solidFill>
                <a:highlight>
                  <a:srgbClr val="FFFF00"/>
                </a:highlight>
              </a:rPr>
              <a:t>discussion sessions </a:t>
            </a:r>
            <a:r>
              <a:rPr lang="en-GB" sz="800" dirty="0">
                <a:solidFill>
                  <a:schemeClr val="tx2"/>
                </a:solidFill>
                <a:highlight>
                  <a:srgbClr val="FFFF00"/>
                </a:highlight>
              </a:rPr>
              <a:t>or Spinal service to triage..</a:t>
            </a:r>
          </a:p>
        </p:txBody>
      </p:sp>
      <p:cxnSp>
        <p:nvCxnSpPr>
          <p:cNvPr id="53" name="Straight Arrow Connector 52">
            <a:extLst>
              <a:ext uri="{FF2B5EF4-FFF2-40B4-BE49-F238E27FC236}">
                <a16:creationId xmlns:a16="http://schemas.microsoft.com/office/drawing/2014/main" id="{791523AA-A782-B5E3-150F-DC0C6CF4993F}"/>
              </a:ext>
            </a:extLst>
          </p:cNvPr>
          <p:cNvCxnSpPr>
            <a:cxnSpLocks/>
            <a:stCxn id="52" idx="2"/>
          </p:cNvCxnSpPr>
          <p:nvPr/>
        </p:nvCxnSpPr>
        <p:spPr>
          <a:xfrm>
            <a:off x="6466466" y="2334100"/>
            <a:ext cx="0" cy="3864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Connector: Elbow 54">
            <a:extLst>
              <a:ext uri="{FF2B5EF4-FFF2-40B4-BE49-F238E27FC236}">
                <a16:creationId xmlns:a16="http://schemas.microsoft.com/office/drawing/2014/main" id="{79CB1232-4B8E-D11E-5173-EBB66EB619D8}"/>
              </a:ext>
            </a:extLst>
          </p:cNvPr>
          <p:cNvCxnSpPr>
            <a:cxnSpLocks/>
          </p:cNvCxnSpPr>
          <p:nvPr/>
        </p:nvCxnSpPr>
        <p:spPr>
          <a:xfrm rot="10800000">
            <a:off x="3369382" y="4476081"/>
            <a:ext cx="1857386" cy="84425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963710D0-9F0D-8043-9898-4A56B0E2C55C}"/>
              </a:ext>
            </a:extLst>
          </p:cNvPr>
          <p:cNvSpPr txBox="1"/>
          <p:nvPr/>
        </p:nvSpPr>
        <p:spPr>
          <a:xfrm>
            <a:off x="3768317" y="5331761"/>
            <a:ext cx="1424927" cy="338554"/>
          </a:xfrm>
          <a:prstGeom prst="rect">
            <a:avLst/>
          </a:prstGeom>
          <a:noFill/>
        </p:spPr>
        <p:txBody>
          <a:bodyPr wrap="square" rtlCol="0">
            <a:spAutoFit/>
          </a:bodyPr>
          <a:lstStyle/>
          <a:p>
            <a:r>
              <a:rPr lang="en-GB" sz="800"/>
              <a:t>Improved or no surgical target/pain management</a:t>
            </a:r>
          </a:p>
        </p:txBody>
      </p:sp>
      <p:sp>
        <p:nvSpPr>
          <p:cNvPr id="76" name="Flowchart: Decision 75">
            <a:extLst>
              <a:ext uri="{FF2B5EF4-FFF2-40B4-BE49-F238E27FC236}">
                <a16:creationId xmlns:a16="http://schemas.microsoft.com/office/drawing/2014/main" id="{EA217B48-B87F-3623-5DCF-E7C3E958C7D3}"/>
              </a:ext>
            </a:extLst>
          </p:cNvPr>
          <p:cNvSpPr/>
          <p:nvPr/>
        </p:nvSpPr>
        <p:spPr>
          <a:xfrm>
            <a:off x="9586538" y="4209045"/>
            <a:ext cx="1757504" cy="1207353"/>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Suitable for Triage Secondary care Spinal/Chronic Pain (TSS)</a:t>
            </a:r>
          </a:p>
        </p:txBody>
      </p:sp>
      <p:sp>
        <p:nvSpPr>
          <p:cNvPr id="80" name="Flowchart: Decision 79">
            <a:extLst>
              <a:ext uri="{FF2B5EF4-FFF2-40B4-BE49-F238E27FC236}">
                <a16:creationId xmlns:a16="http://schemas.microsoft.com/office/drawing/2014/main" id="{CBE58D70-47C6-7D61-EED1-61FBD0368E9F}"/>
              </a:ext>
            </a:extLst>
          </p:cNvPr>
          <p:cNvSpPr/>
          <p:nvPr/>
        </p:nvSpPr>
        <p:spPr>
          <a:xfrm>
            <a:off x="8356297" y="3225016"/>
            <a:ext cx="1649469" cy="97429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Triage Secondary Care Spinal +/- MDT meeting (Pain)</a:t>
            </a:r>
          </a:p>
        </p:txBody>
      </p:sp>
      <p:cxnSp>
        <p:nvCxnSpPr>
          <p:cNvPr id="82" name="Straight Arrow Connector 81">
            <a:extLst>
              <a:ext uri="{FF2B5EF4-FFF2-40B4-BE49-F238E27FC236}">
                <a16:creationId xmlns:a16="http://schemas.microsoft.com/office/drawing/2014/main" id="{4A1DF70B-603E-315F-0394-9DE92D07B141}"/>
              </a:ext>
            </a:extLst>
          </p:cNvPr>
          <p:cNvCxnSpPr>
            <a:cxnSpLocks/>
          </p:cNvCxnSpPr>
          <p:nvPr/>
        </p:nvCxnSpPr>
        <p:spPr>
          <a:xfrm flipH="1" flipV="1">
            <a:off x="9180264" y="4191560"/>
            <a:ext cx="1284258" cy="97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0" name="TextBox 109">
            <a:extLst>
              <a:ext uri="{FF2B5EF4-FFF2-40B4-BE49-F238E27FC236}">
                <a16:creationId xmlns:a16="http://schemas.microsoft.com/office/drawing/2014/main" id="{D777C012-1BFC-F3D3-92B6-D83DED34A861}"/>
              </a:ext>
            </a:extLst>
          </p:cNvPr>
          <p:cNvSpPr txBox="1"/>
          <p:nvPr/>
        </p:nvSpPr>
        <p:spPr>
          <a:xfrm>
            <a:off x="7662455" y="1437254"/>
            <a:ext cx="789390" cy="584775"/>
          </a:xfrm>
          <a:prstGeom prst="rect">
            <a:avLst/>
          </a:prstGeom>
          <a:noFill/>
        </p:spPr>
        <p:txBody>
          <a:bodyPr wrap="square">
            <a:spAutoFit/>
          </a:bodyPr>
          <a:lstStyle/>
          <a:p>
            <a:pPr algn="ctr"/>
            <a:r>
              <a:rPr lang="en-GB" sz="800">
                <a:solidFill>
                  <a:schemeClr val="tx2"/>
                </a:solidFill>
              </a:rPr>
              <a:t>See in Spinal Service by  APP or Consultant</a:t>
            </a:r>
          </a:p>
        </p:txBody>
      </p:sp>
      <p:sp>
        <p:nvSpPr>
          <p:cNvPr id="111" name="TextBox 110">
            <a:extLst>
              <a:ext uri="{FF2B5EF4-FFF2-40B4-BE49-F238E27FC236}">
                <a16:creationId xmlns:a16="http://schemas.microsoft.com/office/drawing/2014/main" id="{278C419E-2B99-1F05-9B88-5DD93C3AEA5F}"/>
              </a:ext>
            </a:extLst>
          </p:cNvPr>
          <p:cNvSpPr txBox="1"/>
          <p:nvPr/>
        </p:nvSpPr>
        <p:spPr>
          <a:xfrm>
            <a:off x="8160928" y="3045160"/>
            <a:ext cx="500631" cy="215444"/>
          </a:xfrm>
          <a:prstGeom prst="rect">
            <a:avLst/>
          </a:prstGeom>
          <a:noFill/>
        </p:spPr>
        <p:txBody>
          <a:bodyPr wrap="square" rtlCol="0">
            <a:spAutoFit/>
          </a:bodyPr>
          <a:lstStyle/>
          <a:p>
            <a:r>
              <a:rPr lang="en-GB" sz="800"/>
              <a:t>Accept</a:t>
            </a:r>
          </a:p>
        </p:txBody>
      </p:sp>
      <p:cxnSp>
        <p:nvCxnSpPr>
          <p:cNvPr id="119" name="Straight Arrow Connector 118">
            <a:extLst>
              <a:ext uri="{FF2B5EF4-FFF2-40B4-BE49-F238E27FC236}">
                <a16:creationId xmlns:a16="http://schemas.microsoft.com/office/drawing/2014/main" id="{0644E48B-6638-85EE-21C4-E42D2A8C1655}"/>
              </a:ext>
            </a:extLst>
          </p:cNvPr>
          <p:cNvCxnSpPr>
            <a:cxnSpLocks/>
          </p:cNvCxnSpPr>
          <p:nvPr/>
        </p:nvCxnSpPr>
        <p:spPr>
          <a:xfrm flipV="1">
            <a:off x="8132740" y="2047860"/>
            <a:ext cx="2125" cy="11844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3" name="Rectangle 132">
            <a:extLst>
              <a:ext uri="{FF2B5EF4-FFF2-40B4-BE49-F238E27FC236}">
                <a16:creationId xmlns:a16="http://schemas.microsoft.com/office/drawing/2014/main" id="{2B714515-4BD0-B04A-B3EA-2744250B93BE}"/>
              </a:ext>
            </a:extLst>
          </p:cNvPr>
          <p:cNvSpPr/>
          <p:nvPr/>
        </p:nvSpPr>
        <p:spPr>
          <a:xfrm>
            <a:off x="8509919" y="2291589"/>
            <a:ext cx="867302" cy="5988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Patient does not wish to proceed</a:t>
            </a:r>
          </a:p>
        </p:txBody>
      </p:sp>
      <p:sp>
        <p:nvSpPr>
          <p:cNvPr id="136" name="Flowchart: Decision 135">
            <a:extLst>
              <a:ext uri="{FF2B5EF4-FFF2-40B4-BE49-F238E27FC236}">
                <a16:creationId xmlns:a16="http://schemas.microsoft.com/office/drawing/2014/main" id="{70B08B5B-4679-EFE8-CE39-056674AB0DFC}"/>
              </a:ext>
            </a:extLst>
          </p:cNvPr>
          <p:cNvSpPr/>
          <p:nvPr/>
        </p:nvSpPr>
        <p:spPr>
          <a:xfrm>
            <a:off x="8819251" y="1369805"/>
            <a:ext cx="1363301" cy="709611"/>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solidFill>
                  <a:schemeClr val="tx2"/>
                </a:solidFill>
              </a:rPr>
              <a:t>Decision re treatment option</a:t>
            </a:r>
          </a:p>
        </p:txBody>
      </p:sp>
      <p:sp>
        <p:nvSpPr>
          <p:cNvPr id="144" name="Rectangle: Rounded Corners 143">
            <a:extLst>
              <a:ext uri="{FF2B5EF4-FFF2-40B4-BE49-F238E27FC236}">
                <a16:creationId xmlns:a16="http://schemas.microsoft.com/office/drawing/2014/main" id="{2666D619-D0C5-D893-A55B-0E660671B4D2}"/>
              </a:ext>
            </a:extLst>
          </p:cNvPr>
          <p:cNvSpPr/>
          <p:nvPr/>
        </p:nvSpPr>
        <p:spPr>
          <a:xfrm>
            <a:off x="11273471" y="2796669"/>
            <a:ext cx="781050" cy="647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schemeClr val="tx2"/>
                </a:solidFill>
              </a:rPr>
              <a:t>Discharge/PIFU</a:t>
            </a:r>
          </a:p>
        </p:txBody>
      </p:sp>
      <p:cxnSp>
        <p:nvCxnSpPr>
          <p:cNvPr id="150" name="Straight Arrow Connector 149">
            <a:extLst>
              <a:ext uri="{FF2B5EF4-FFF2-40B4-BE49-F238E27FC236}">
                <a16:creationId xmlns:a16="http://schemas.microsoft.com/office/drawing/2014/main" id="{8F8E51FA-FE68-0780-D705-EDCBA5F4D83C}"/>
              </a:ext>
            </a:extLst>
          </p:cNvPr>
          <p:cNvCxnSpPr>
            <a:stCxn id="49" idx="3"/>
            <a:endCxn id="136" idx="1"/>
          </p:cNvCxnSpPr>
          <p:nvPr/>
        </p:nvCxnSpPr>
        <p:spPr>
          <a:xfrm>
            <a:off x="8601916" y="1717610"/>
            <a:ext cx="217335" cy="70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4" name="Straight Arrow Connector 153">
            <a:extLst>
              <a:ext uri="{FF2B5EF4-FFF2-40B4-BE49-F238E27FC236}">
                <a16:creationId xmlns:a16="http://schemas.microsoft.com/office/drawing/2014/main" id="{82D18DDF-E925-DA80-6D7C-CF1432861178}"/>
              </a:ext>
            </a:extLst>
          </p:cNvPr>
          <p:cNvCxnSpPr>
            <a:stCxn id="136" idx="3"/>
            <a:endCxn id="61" idx="1"/>
          </p:cNvCxnSpPr>
          <p:nvPr/>
        </p:nvCxnSpPr>
        <p:spPr>
          <a:xfrm>
            <a:off x="10182552" y="1724611"/>
            <a:ext cx="83316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1" name="Straight Arrow Connector 160">
            <a:extLst>
              <a:ext uri="{FF2B5EF4-FFF2-40B4-BE49-F238E27FC236}">
                <a16:creationId xmlns:a16="http://schemas.microsoft.com/office/drawing/2014/main" id="{B7BC6115-8D50-FAEF-BC16-FEF0EFB81455}"/>
              </a:ext>
            </a:extLst>
          </p:cNvPr>
          <p:cNvCxnSpPr>
            <a:cxnSpLocks/>
            <a:endCxn id="133" idx="0"/>
          </p:cNvCxnSpPr>
          <p:nvPr/>
        </p:nvCxnSpPr>
        <p:spPr>
          <a:xfrm>
            <a:off x="8943570" y="1804945"/>
            <a:ext cx="0" cy="4866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4" name="Connector: Elbow 163">
            <a:extLst>
              <a:ext uri="{FF2B5EF4-FFF2-40B4-BE49-F238E27FC236}">
                <a16:creationId xmlns:a16="http://schemas.microsoft.com/office/drawing/2014/main" id="{F0638B9E-FBA7-898C-77F1-C3517915F95B}"/>
              </a:ext>
            </a:extLst>
          </p:cNvPr>
          <p:cNvCxnSpPr>
            <a:cxnSpLocks/>
            <a:stCxn id="133" idx="2"/>
            <a:endCxn id="144" idx="1"/>
          </p:cNvCxnSpPr>
          <p:nvPr/>
        </p:nvCxnSpPr>
        <p:spPr>
          <a:xfrm rot="16200000" flipH="1">
            <a:off x="9993469" y="1840516"/>
            <a:ext cx="230103" cy="232990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7" name="Connector: Elbow 166">
            <a:extLst>
              <a:ext uri="{FF2B5EF4-FFF2-40B4-BE49-F238E27FC236}">
                <a16:creationId xmlns:a16="http://schemas.microsoft.com/office/drawing/2014/main" id="{BDAE3CA2-E6D3-A302-DD26-700AF4566B2E}"/>
              </a:ext>
            </a:extLst>
          </p:cNvPr>
          <p:cNvCxnSpPr>
            <a:stCxn id="61" idx="2"/>
            <a:endCxn id="37" idx="3"/>
          </p:cNvCxnSpPr>
          <p:nvPr/>
        </p:nvCxnSpPr>
        <p:spPr>
          <a:xfrm rot="5400000">
            <a:off x="11061501" y="2046358"/>
            <a:ext cx="410198" cy="36553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9" name="Connector: Elbow 168">
            <a:extLst>
              <a:ext uri="{FF2B5EF4-FFF2-40B4-BE49-F238E27FC236}">
                <a16:creationId xmlns:a16="http://schemas.microsoft.com/office/drawing/2014/main" id="{BE5A9176-1531-FA6B-11B4-E0A5619CB734}"/>
              </a:ext>
            </a:extLst>
          </p:cNvPr>
          <p:cNvCxnSpPr>
            <a:stCxn id="37" idx="1"/>
            <a:endCxn id="136" idx="2"/>
          </p:cNvCxnSpPr>
          <p:nvPr/>
        </p:nvCxnSpPr>
        <p:spPr>
          <a:xfrm rot="10800000">
            <a:off x="9500902" y="2079416"/>
            <a:ext cx="219632" cy="354806"/>
          </a:xfrm>
          <a:prstGeom prst="bentConnector2">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71" name="Connector: Elbow 170">
            <a:extLst>
              <a:ext uri="{FF2B5EF4-FFF2-40B4-BE49-F238E27FC236}">
                <a16:creationId xmlns:a16="http://schemas.microsoft.com/office/drawing/2014/main" id="{5F98C7EF-64BA-BA67-D57D-E8BE96D41C20}"/>
              </a:ext>
            </a:extLst>
          </p:cNvPr>
          <p:cNvCxnSpPr>
            <a:stCxn id="37" idx="2"/>
          </p:cNvCxnSpPr>
          <p:nvPr/>
        </p:nvCxnSpPr>
        <p:spPr>
          <a:xfrm rot="16200000" flipH="1">
            <a:off x="10729609" y="2461603"/>
            <a:ext cx="216439" cy="87128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048622A3-7CF2-5D05-AD98-3186A552024C}"/>
              </a:ext>
            </a:extLst>
          </p:cNvPr>
          <p:cNvSpPr txBox="1"/>
          <p:nvPr/>
        </p:nvSpPr>
        <p:spPr>
          <a:xfrm>
            <a:off x="3509425" y="1855835"/>
            <a:ext cx="395622" cy="230832"/>
          </a:xfrm>
          <a:prstGeom prst="rect">
            <a:avLst/>
          </a:prstGeom>
          <a:noFill/>
        </p:spPr>
        <p:txBody>
          <a:bodyPr wrap="square" rtlCol="0">
            <a:spAutoFit/>
          </a:bodyPr>
          <a:lstStyle/>
          <a:p>
            <a:r>
              <a:rPr lang="en-GB" sz="900"/>
              <a:t>Yes</a:t>
            </a:r>
          </a:p>
        </p:txBody>
      </p:sp>
      <p:sp>
        <p:nvSpPr>
          <p:cNvPr id="33" name="TextBox 32">
            <a:extLst>
              <a:ext uri="{FF2B5EF4-FFF2-40B4-BE49-F238E27FC236}">
                <a16:creationId xmlns:a16="http://schemas.microsoft.com/office/drawing/2014/main" id="{B8BDDFF8-9426-FB22-FD33-724AFFE18A0E}"/>
              </a:ext>
            </a:extLst>
          </p:cNvPr>
          <p:cNvSpPr txBox="1"/>
          <p:nvPr/>
        </p:nvSpPr>
        <p:spPr>
          <a:xfrm>
            <a:off x="9345417" y="5612762"/>
            <a:ext cx="850011" cy="369332"/>
          </a:xfrm>
          <a:prstGeom prst="rect">
            <a:avLst/>
          </a:prstGeom>
          <a:noFill/>
        </p:spPr>
        <p:txBody>
          <a:bodyPr wrap="square" rtlCol="0">
            <a:spAutoFit/>
          </a:bodyPr>
          <a:lstStyle/>
          <a:p>
            <a:r>
              <a:rPr lang="en-GB" sz="900"/>
              <a:t>No – manage </a:t>
            </a:r>
          </a:p>
        </p:txBody>
      </p:sp>
      <p:cxnSp>
        <p:nvCxnSpPr>
          <p:cNvPr id="77" name="Connector: Elbow 76">
            <a:extLst>
              <a:ext uri="{FF2B5EF4-FFF2-40B4-BE49-F238E27FC236}">
                <a16:creationId xmlns:a16="http://schemas.microsoft.com/office/drawing/2014/main" id="{D3CE2C34-D8EA-125B-FA40-04F14BBAD3F2}"/>
              </a:ext>
            </a:extLst>
          </p:cNvPr>
          <p:cNvCxnSpPr>
            <a:stCxn id="14" idx="0"/>
            <a:endCxn id="46" idx="1"/>
          </p:cNvCxnSpPr>
          <p:nvPr/>
        </p:nvCxnSpPr>
        <p:spPr>
          <a:xfrm rot="5400000" flipH="1" flipV="1">
            <a:off x="3674640" y="1874161"/>
            <a:ext cx="142707" cy="53773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1" name="Connector: Elbow 80">
            <a:extLst>
              <a:ext uri="{FF2B5EF4-FFF2-40B4-BE49-F238E27FC236}">
                <a16:creationId xmlns:a16="http://schemas.microsoft.com/office/drawing/2014/main" id="{510F6D12-1FEA-8991-A704-3E424FC3C199}"/>
              </a:ext>
            </a:extLst>
          </p:cNvPr>
          <p:cNvCxnSpPr>
            <a:stCxn id="14" idx="2"/>
          </p:cNvCxnSpPr>
          <p:nvPr/>
        </p:nvCxnSpPr>
        <p:spPr>
          <a:xfrm rot="16200000" flipH="1">
            <a:off x="3811368" y="2552339"/>
            <a:ext cx="205490" cy="87397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D7BDAEB4-01C6-65C2-C329-8C9ADEF51760}"/>
              </a:ext>
            </a:extLst>
          </p:cNvPr>
          <p:cNvCxnSpPr>
            <a:stCxn id="3" idx="1"/>
            <a:endCxn id="120" idx="3"/>
          </p:cNvCxnSpPr>
          <p:nvPr/>
        </p:nvCxnSpPr>
        <p:spPr>
          <a:xfrm flipH="1">
            <a:off x="3694481" y="4251917"/>
            <a:ext cx="515387" cy="38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F9D3E866-6D97-6AF3-36F2-8120A63BDAD5}"/>
              </a:ext>
            </a:extLst>
          </p:cNvPr>
          <p:cNvCxnSpPr>
            <a:cxnSpLocks/>
          </p:cNvCxnSpPr>
          <p:nvPr/>
        </p:nvCxnSpPr>
        <p:spPr>
          <a:xfrm flipH="1">
            <a:off x="8132740" y="3226870"/>
            <a:ext cx="1048292" cy="10918"/>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68556A70-8060-7603-DF6C-B8BD994CC720}"/>
              </a:ext>
            </a:extLst>
          </p:cNvPr>
          <p:cNvCxnSpPr>
            <a:cxnSpLocks/>
          </p:cNvCxnSpPr>
          <p:nvPr/>
        </p:nvCxnSpPr>
        <p:spPr>
          <a:xfrm>
            <a:off x="7553134" y="1002224"/>
            <a:ext cx="39061" cy="5713708"/>
          </a:xfrm>
          <a:prstGeom prst="line">
            <a:avLst/>
          </a:prstGeom>
          <a:ln w="38100"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08" name="TextBox 107">
            <a:extLst>
              <a:ext uri="{FF2B5EF4-FFF2-40B4-BE49-F238E27FC236}">
                <a16:creationId xmlns:a16="http://schemas.microsoft.com/office/drawing/2014/main" id="{8EAEF801-5745-CE23-8CA5-E7658D68F03A}"/>
              </a:ext>
            </a:extLst>
          </p:cNvPr>
          <p:cNvSpPr txBox="1"/>
          <p:nvPr/>
        </p:nvSpPr>
        <p:spPr>
          <a:xfrm>
            <a:off x="331065" y="875146"/>
            <a:ext cx="1728323" cy="365824"/>
          </a:xfrm>
          <a:prstGeom prst="rect">
            <a:avLst/>
          </a:prstGeom>
          <a:noFill/>
        </p:spPr>
        <p:txBody>
          <a:bodyPr wrap="square" rtlCol="0">
            <a:spAutoFit/>
          </a:bodyPr>
          <a:lstStyle/>
          <a:p>
            <a:r>
              <a:rPr lang="en-GB" b="1">
                <a:solidFill>
                  <a:srgbClr val="B62274"/>
                </a:solidFill>
              </a:rPr>
              <a:t>Primary Care</a:t>
            </a:r>
          </a:p>
        </p:txBody>
      </p:sp>
      <p:sp>
        <p:nvSpPr>
          <p:cNvPr id="109" name="TextBox 108">
            <a:extLst>
              <a:ext uri="{FF2B5EF4-FFF2-40B4-BE49-F238E27FC236}">
                <a16:creationId xmlns:a16="http://schemas.microsoft.com/office/drawing/2014/main" id="{D6DC6C54-8A48-52CC-522F-2A62798BD9A7}"/>
              </a:ext>
            </a:extLst>
          </p:cNvPr>
          <p:cNvSpPr txBox="1"/>
          <p:nvPr/>
        </p:nvSpPr>
        <p:spPr>
          <a:xfrm>
            <a:off x="7694952" y="875146"/>
            <a:ext cx="2075471" cy="369332"/>
          </a:xfrm>
          <a:prstGeom prst="rect">
            <a:avLst/>
          </a:prstGeom>
          <a:noFill/>
        </p:spPr>
        <p:txBody>
          <a:bodyPr wrap="square" rtlCol="0">
            <a:spAutoFit/>
          </a:bodyPr>
          <a:lstStyle/>
          <a:p>
            <a:r>
              <a:rPr lang="en-GB" b="1">
                <a:solidFill>
                  <a:srgbClr val="B62274"/>
                </a:solidFill>
              </a:rPr>
              <a:t>Secondary</a:t>
            </a:r>
            <a:r>
              <a:rPr lang="en-GB"/>
              <a:t> </a:t>
            </a:r>
            <a:r>
              <a:rPr lang="en-GB" b="1">
                <a:solidFill>
                  <a:srgbClr val="B62274"/>
                </a:solidFill>
              </a:rPr>
              <a:t>care</a:t>
            </a:r>
          </a:p>
        </p:txBody>
      </p:sp>
      <p:cxnSp>
        <p:nvCxnSpPr>
          <p:cNvPr id="94" name="Connector: Elbow 93">
            <a:extLst>
              <a:ext uri="{FF2B5EF4-FFF2-40B4-BE49-F238E27FC236}">
                <a16:creationId xmlns:a16="http://schemas.microsoft.com/office/drawing/2014/main" id="{7AFE97AF-8944-A5C7-AA0F-57DF3FFA93EB}"/>
              </a:ext>
            </a:extLst>
          </p:cNvPr>
          <p:cNvCxnSpPr/>
          <p:nvPr/>
        </p:nvCxnSpPr>
        <p:spPr>
          <a:xfrm rot="5400000" flipH="1" flipV="1">
            <a:off x="4692860" y="2484991"/>
            <a:ext cx="1804664" cy="97803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2" name="Straight Arrow Connector 111">
            <a:extLst>
              <a:ext uri="{FF2B5EF4-FFF2-40B4-BE49-F238E27FC236}">
                <a16:creationId xmlns:a16="http://schemas.microsoft.com/office/drawing/2014/main" id="{43AD3AC8-38C2-F4BB-C095-9403B912EC19}"/>
              </a:ext>
            </a:extLst>
          </p:cNvPr>
          <p:cNvCxnSpPr>
            <a:cxnSpLocks/>
            <a:stCxn id="80" idx="3"/>
            <a:endCxn id="62" idx="1"/>
          </p:cNvCxnSpPr>
          <p:nvPr/>
        </p:nvCxnSpPr>
        <p:spPr>
          <a:xfrm>
            <a:off x="10005766" y="3712162"/>
            <a:ext cx="502916" cy="30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8" name="Flowchart: Decision 117">
            <a:extLst>
              <a:ext uri="{FF2B5EF4-FFF2-40B4-BE49-F238E27FC236}">
                <a16:creationId xmlns:a16="http://schemas.microsoft.com/office/drawing/2014/main" id="{344C3ABF-9D28-CD44-45B5-87016690F634}"/>
              </a:ext>
            </a:extLst>
          </p:cNvPr>
          <p:cNvSpPr/>
          <p:nvPr/>
        </p:nvSpPr>
        <p:spPr>
          <a:xfrm>
            <a:off x="7781579" y="4823325"/>
            <a:ext cx="1755377" cy="1241815"/>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highlight>
                  <a:srgbClr val="FFFF00"/>
                </a:highlight>
              </a:rPr>
              <a:t>If advice needed send to A&amp;G. For those that have met criteria send to spinal service for Triage</a:t>
            </a:r>
          </a:p>
        </p:txBody>
      </p:sp>
      <p:cxnSp>
        <p:nvCxnSpPr>
          <p:cNvPr id="130" name="Straight Arrow Connector 129">
            <a:extLst>
              <a:ext uri="{FF2B5EF4-FFF2-40B4-BE49-F238E27FC236}">
                <a16:creationId xmlns:a16="http://schemas.microsoft.com/office/drawing/2014/main" id="{713DBAB5-A873-1B83-1DCE-33F00444F62B}"/>
              </a:ext>
            </a:extLst>
          </p:cNvPr>
          <p:cNvCxnSpPr>
            <a:cxnSpLocks/>
          </p:cNvCxnSpPr>
          <p:nvPr/>
        </p:nvCxnSpPr>
        <p:spPr>
          <a:xfrm flipV="1">
            <a:off x="9151842" y="5149102"/>
            <a:ext cx="951343" cy="39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1" name="TextBox 130">
            <a:extLst>
              <a:ext uri="{FF2B5EF4-FFF2-40B4-BE49-F238E27FC236}">
                <a16:creationId xmlns:a16="http://schemas.microsoft.com/office/drawing/2014/main" id="{95A3211B-3D3C-507C-7DF2-C0568C9A548C}"/>
              </a:ext>
            </a:extLst>
          </p:cNvPr>
          <p:cNvSpPr txBox="1"/>
          <p:nvPr/>
        </p:nvSpPr>
        <p:spPr>
          <a:xfrm>
            <a:off x="8966563" y="4659657"/>
            <a:ext cx="534948" cy="369332"/>
          </a:xfrm>
          <a:prstGeom prst="rect">
            <a:avLst/>
          </a:prstGeom>
          <a:noFill/>
        </p:spPr>
        <p:txBody>
          <a:bodyPr wrap="square" rtlCol="0">
            <a:spAutoFit/>
          </a:bodyPr>
          <a:lstStyle/>
          <a:p>
            <a:r>
              <a:rPr lang="en-GB" sz="900"/>
              <a:t>Yes - accept</a:t>
            </a:r>
          </a:p>
        </p:txBody>
      </p:sp>
      <p:cxnSp>
        <p:nvCxnSpPr>
          <p:cNvPr id="140" name="Straight Arrow Connector 139">
            <a:extLst>
              <a:ext uri="{FF2B5EF4-FFF2-40B4-BE49-F238E27FC236}">
                <a16:creationId xmlns:a16="http://schemas.microsoft.com/office/drawing/2014/main" id="{55DD786E-C717-0FA8-2704-D43D2677D341}"/>
              </a:ext>
            </a:extLst>
          </p:cNvPr>
          <p:cNvCxnSpPr>
            <a:cxnSpLocks/>
            <a:endCxn id="118" idx="1"/>
          </p:cNvCxnSpPr>
          <p:nvPr/>
        </p:nvCxnSpPr>
        <p:spPr>
          <a:xfrm>
            <a:off x="7466613" y="5444233"/>
            <a:ext cx="3149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5" name="TextBox 144">
            <a:extLst>
              <a:ext uri="{FF2B5EF4-FFF2-40B4-BE49-F238E27FC236}">
                <a16:creationId xmlns:a16="http://schemas.microsoft.com/office/drawing/2014/main" id="{E32B0767-A396-1263-C87A-966D506117DB}"/>
              </a:ext>
            </a:extLst>
          </p:cNvPr>
          <p:cNvSpPr txBox="1"/>
          <p:nvPr/>
        </p:nvSpPr>
        <p:spPr>
          <a:xfrm>
            <a:off x="11146185" y="5091570"/>
            <a:ext cx="958193" cy="507831"/>
          </a:xfrm>
          <a:prstGeom prst="rect">
            <a:avLst/>
          </a:prstGeom>
          <a:noFill/>
        </p:spPr>
        <p:txBody>
          <a:bodyPr wrap="square" rtlCol="0">
            <a:spAutoFit/>
          </a:bodyPr>
          <a:lstStyle/>
          <a:p>
            <a:r>
              <a:rPr lang="en-GB" sz="900"/>
              <a:t>No - return for Primary care management</a:t>
            </a:r>
          </a:p>
        </p:txBody>
      </p:sp>
      <p:cxnSp>
        <p:nvCxnSpPr>
          <p:cNvPr id="163" name="Connector: Elbow 162">
            <a:extLst>
              <a:ext uri="{FF2B5EF4-FFF2-40B4-BE49-F238E27FC236}">
                <a16:creationId xmlns:a16="http://schemas.microsoft.com/office/drawing/2014/main" id="{43AEAA0A-2570-E33F-6EEE-57615EA47249}"/>
              </a:ext>
            </a:extLst>
          </p:cNvPr>
          <p:cNvCxnSpPr>
            <a:cxnSpLocks/>
          </p:cNvCxnSpPr>
          <p:nvPr/>
        </p:nvCxnSpPr>
        <p:spPr>
          <a:xfrm rot="10800000" flipV="1">
            <a:off x="7473329" y="5623257"/>
            <a:ext cx="1822507" cy="441881"/>
          </a:xfrm>
          <a:prstGeom prst="bentConnector3">
            <a:avLst>
              <a:gd name="adj1" fmla="val -3551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2" name="Connector: Elbow 181">
            <a:extLst>
              <a:ext uri="{FF2B5EF4-FFF2-40B4-BE49-F238E27FC236}">
                <a16:creationId xmlns:a16="http://schemas.microsoft.com/office/drawing/2014/main" id="{A7DD22CA-7C49-587A-4FB0-C677EC0512B4}"/>
              </a:ext>
            </a:extLst>
          </p:cNvPr>
          <p:cNvCxnSpPr/>
          <p:nvPr/>
        </p:nvCxnSpPr>
        <p:spPr>
          <a:xfrm rot="10800000" flipV="1">
            <a:off x="7273950" y="5149101"/>
            <a:ext cx="3563879" cy="1279199"/>
          </a:xfrm>
          <a:prstGeom prst="bentConnector3">
            <a:avLst>
              <a:gd name="adj1" fmla="val -31988"/>
            </a:avLst>
          </a:prstGeom>
        </p:spPr>
        <p:style>
          <a:lnRef idx="1">
            <a:schemeClr val="accent1"/>
          </a:lnRef>
          <a:fillRef idx="0">
            <a:schemeClr val="accent1"/>
          </a:fillRef>
          <a:effectRef idx="0">
            <a:schemeClr val="accent1"/>
          </a:effectRef>
          <a:fontRef idx="minor">
            <a:schemeClr val="tx1"/>
          </a:fontRef>
        </p:style>
      </p:cxnSp>
      <p:cxnSp>
        <p:nvCxnSpPr>
          <p:cNvPr id="185" name="Straight Arrow Connector 184">
            <a:extLst>
              <a:ext uri="{FF2B5EF4-FFF2-40B4-BE49-F238E27FC236}">
                <a16:creationId xmlns:a16="http://schemas.microsoft.com/office/drawing/2014/main" id="{20FF16C4-048B-9C9C-C532-7E82430602BD}"/>
              </a:ext>
            </a:extLst>
          </p:cNvPr>
          <p:cNvCxnSpPr>
            <a:cxnSpLocks/>
          </p:cNvCxnSpPr>
          <p:nvPr/>
        </p:nvCxnSpPr>
        <p:spPr>
          <a:xfrm flipV="1">
            <a:off x="7273950" y="6134144"/>
            <a:ext cx="0" cy="2941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48885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B7A53-FBC6-18DE-01AB-9D73F4D03626}"/>
              </a:ext>
            </a:extLst>
          </p:cNvPr>
          <p:cNvSpPr>
            <a:spLocks noGrp="1"/>
          </p:cNvSpPr>
          <p:nvPr>
            <p:ph type="title"/>
          </p:nvPr>
        </p:nvSpPr>
        <p:spPr>
          <a:xfrm>
            <a:off x="363190" y="336094"/>
            <a:ext cx="9571920" cy="673465"/>
          </a:xfrm>
        </p:spPr>
        <p:txBody>
          <a:bodyPr>
            <a:normAutofit/>
          </a:bodyPr>
          <a:lstStyle/>
          <a:p>
            <a:r>
              <a:rPr lang="en-GB" dirty="0"/>
              <a:t>Spinal patients – all options</a:t>
            </a:r>
          </a:p>
        </p:txBody>
      </p:sp>
      <p:sp>
        <p:nvSpPr>
          <p:cNvPr id="3" name="Rectangle 2">
            <a:extLst>
              <a:ext uri="{FF2B5EF4-FFF2-40B4-BE49-F238E27FC236}">
                <a16:creationId xmlns:a16="http://schemas.microsoft.com/office/drawing/2014/main" id="{CE84287B-C72B-5F63-D3A4-474F31103F22}"/>
              </a:ext>
            </a:extLst>
          </p:cNvPr>
          <p:cNvSpPr/>
          <p:nvPr/>
        </p:nvSpPr>
        <p:spPr>
          <a:xfrm>
            <a:off x="2301411" y="1273995"/>
            <a:ext cx="7325475" cy="426377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70C0"/>
                </a:solidFill>
              </a:rPr>
              <a:t>MSK FCP or GP </a:t>
            </a:r>
          </a:p>
          <a:p>
            <a:pPr marL="171450" indent="-171450">
              <a:buFont typeface="Arial" panose="020B0604020202020204" pitchFamily="34" charset="0"/>
              <a:buChar char="•"/>
            </a:pPr>
            <a:r>
              <a:rPr lang="en-GB" dirty="0">
                <a:solidFill>
                  <a:schemeClr val="tx2"/>
                </a:solidFill>
              </a:rPr>
              <a:t>All patients triaged and seen by FCP/GP to check appropriate treatment has been given including SDM conversations</a:t>
            </a:r>
          </a:p>
          <a:p>
            <a:pPr marL="171450" indent="-171450">
              <a:buFont typeface="Arial" panose="020B0604020202020204" pitchFamily="34" charset="0"/>
              <a:buChar char="•"/>
            </a:pPr>
            <a:r>
              <a:rPr lang="en-GB" dirty="0">
                <a:solidFill>
                  <a:schemeClr val="tx2"/>
                </a:solidFill>
              </a:rPr>
              <a:t>Discussions with patients re likely pathway. If patient does not want further treatment, manage and do not refer on unless to Chronic pain</a:t>
            </a:r>
          </a:p>
          <a:p>
            <a:pPr marL="171450" indent="-171450">
              <a:buFont typeface="Arial" panose="020B0604020202020204" pitchFamily="34" charset="0"/>
              <a:buChar char="•"/>
            </a:pPr>
            <a:r>
              <a:rPr lang="en-GB" dirty="0">
                <a:solidFill>
                  <a:schemeClr val="tx2"/>
                </a:solidFill>
              </a:rPr>
              <a:t>All National backpain guidelines met</a:t>
            </a:r>
          </a:p>
          <a:p>
            <a:pPr marL="171450" indent="-171450">
              <a:buFont typeface="Arial" panose="020B0604020202020204" pitchFamily="34" charset="0"/>
              <a:buChar char="•"/>
            </a:pPr>
            <a:r>
              <a:rPr lang="en-GB" dirty="0">
                <a:solidFill>
                  <a:schemeClr val="tx2"/>
                </a:solidFill>
              </a:rPr>
              <a:t>If able to request MRI and appropriate, please do BEFORE referring plus review – can use Radiology telephone service</a:t>
            </a:r>
            <a:endParaRPr lang="en-GB" dirty="0">
              <a:solidFill>
                <a:srgbClr val="0070C0"/>
              </a:solidFill>
            </a:endParaRPr>
          </a:p>
          <a:p>
            <a:pPr marL="171450" indent="-171450">
              <a:buFont typeface="Arial" panose="020B0604020202020204" pitchFamily="34" charset="0"/>
              <a:buChar char="•"/>
            </a:pPr>
            <a:r>
              <a:rPr lang="en-GB" dirty="0">
                <a:solidFill>
                  <a:schemeClr val="tx2"/>
                </a:solidFill>
              </a:rPr>
              <a:t>If unable to request MRI continue with current process</a:t>
            </a:r>
          </a:p>
          <a:p>
            <a:pPr marL="171450" indent="-171450">
              <a:buFont typeface="Arial" panose="020B0604020202020204" pitchFamily="34" charset="0"/>
              <a:buChar char="•"/>
            </a:pPr>
            <a:r>
              <a:rPr lang="en-GB" dirty="0">
                <a:solidFill>
                  <a:schemeClr val="tx2"/>
                </a:solidFill>
              </a:rPr>
              <a:t>If likely secondary care management is an option and patient wants to proceed refer to A&amp;G for advice, use Spinal discussion sessions or Spinal service to triage..</a:t>
            </a:r>
          </a:p>
        </p:txBody>
      </p:sp>
    </p:spTree>
    <p:extLst>
      <p:ext uri="{BB962C8B-B14F-4D97-AF65-F5344CB8AC3E}">
        <p14:creationId xmlns:p14="http://schemas.microsoft.com/office/powerpoint/2010/main" val="31395219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A2337-877B-440C-5D7C-0CF0453F4F81}"/>
              </a:ext>
            </a:extLst>
          </p:cNvPr>
          <p:cNvSpPr>
            <a:spLocks noGrp="1"/>
          </p:cNvSpPr>
          <p:nvPr>
            <p:ph type="title"/>
          </p:nvPr>
        </p:nvSpPr>
        <p:spPr/>
        <p:txBody>
          <a:bodyPr/>
          <a:lstStyle/>
          <a:p>
            <a:r>
              <a:rPr lang="en-GB" dirty="0"/>
              <a:t>Patient referred into eRS</a:t>
            </a:r>
          </a:p>
        </p:txBody>
      </p:sp>
      <p:sp>
        <p:nvSpPr>
          <p:cNvPr id="3" name="TextBox 2">
            <a:extLst>
              <a:ext uri="{FF2B5EF4-FFF2-40B4-BE49-F238E27FC236}">
                <a16:creationId xmlns:a16="http://schemas.microsoft.com/office/drawing/2014/main" id="{1706F45F-04FC-AF45-C2EC-6DDD5F6F0A01}"/>
              </a:ext>
            </a:extLst>
          </p:cNvPr>
          <p:cNvSpPr txBox="1"/>
          <p:nvPr/>
        </p:nvSpPr>
        <p:spPr>
          <a:xfrm>
            <a:off x="258771" y="1197707"/>
            <a:ext cx="2851972" cy="1323439"/>
          </a:xfrm>
          <a:prstGeom prst="rect">
            <a:avLst/>
          </a:prstGeom>
          <a:noFill/>
        </p:spPr>
        <p:txBody>
          <a:bodyPr wrap="square" rtlCol="0">
            <a:spAutoFit/>
          </a:bodyPr>
          <a:lstStyle/>
          <a:p>
            <a:r>
              <a:rPr lang="en-GB" sz="800" b="1" dirty="0"/>
              <a:t>Triage Requirements</a:t>
            </a:r>
          </a:p>
          <a:p>
            <a:pPr marL="228600" indent="-228600">
              <a:buFont typeface="+mj-lt"/>
              <a:buAutoNum type="arabicPeriod"/>
            </a:pPr>
            <a:r>
              <a:rPr lang="en-GB" sz="800" dirty="0"/>
              <a:t>Seen face to face for an assessment </a:t>
            </a:r>
          </a:p>
          <a:p>
            <a:pPr marL="228600" indent="-228600">
              <a:buFont typeface="+mj-lt"/>
              <a:buAutoNum type="arabicPeriod"/>
            </a:pPr>
            <a:r>
              <a:rPr lang="en-GB" sz="800" dirty="0"/>
              <a:t>Had an appropriate course of Physiotherapy</a:t>
            </a:r>
          </a:p>
          <a:p>
            <a:pPr marL="228600" indent="-228600">
              <a:buFont typeface="+mj-lt"/>
              <a:buAutoNum type="arabicPeriod"/>
            </a:pPr>
            <a:r>
              <a:rPr lang="en-GB" sz="800" dirty="0"/>
              <a:t>Had a discussion about pain killers and other ways to manage the pain</a:t>
            </a:r>
          </a:p>
          <a:p>
            <a:pPr marL="228600" indent="-228600">
              <a:buFont typeface="+mj-lt"/>
              <a:buAutoNum type="arabicPeriod"/>
            </a:pPr>
            <a:r>
              <a:rPr lang="en-GB" sz="800" dirty="0"/>
              <a:t>Been offered Talking therapies and IAPT support </a:t>
            </a:r>
          </a:p>
          <a:p>
            <a:pPr marL="228600" indent="-228600">
              <a:buFont typeface="+mj-lt"/>
              <a:buAutoNum type="arabicPeriod"/>
            </a:pPr>
            <a:r>
              <a:rPr lang="en-GB" sz="800" dirty="0"/>
              <a:t>Had Shared Decision Making / Patient Choice</a:t>
            </a:r>
          </a:p>
          <a:p>
            <a:pPr marL="228600" indent="-228600">
              <a:buFont typeface="+mj-lt"/>
              <a:buAutoNum type="arabicPeriod"/>
            </a:pPr>
            <a:r>
              <a:rPr lang="en-GB" sz="800" b="1" dirty="0"/>
              <a:t>If a NMR </a:t>
            </a:r>
            <a:r>
              <a:rPr lang="en-GB" sz="800" dirty="0"/>
              <a:t>– order and review MRI </a:t>
            </a:r>
            <a:r>
              <a:rPr lang="en-GB" sz="800" b="1" dirty="0"/>
              <a:t>BEFORE </a:t>
            </a:r>
            <a:r>
              <a:rPr lang="en-GB" sz="800" dirty="0"/>
              <a:t>onward referral</a:t>
            </a:r>
          </a:p>
          <a:p>
            <a:pPr marL="171450" indent="-171450">
              <a:buFont typeface="Arial" panose="020B0604020202020204" pitchFamily="34" charset="0"/>
              <a:buChar char="•"/>
            </a:pPr>
            <a:endParaRPr lang="en-GB" sz="800" dirty="0"/>
          </a:p>
        </p:txBody>
      </p:sp>
      <p:sp>
        <p:nvSpPr>
          <p:cNvPr id="4" name="Rectangle: Rounded Corners 3">
            <a:extLst>
              <a:ext uri="{FF2B5EF4-FFF2-40B4-BE49-F238E27FC236}">
                <a16:creationId xmlns:a16="http://schemas.microsoft.com/office/drawing/2014/main" id="{37C19A11-2E95-A8A0-1D30-1129F909324D}"/>
              </a:ext>
            </a:extLst>
          </p:cNvPr>
          <p:cNvSpPr/>
          <p:nvPr/>
        </p:nvSpPr>
        <p:spPr>
          <a:xfrm>
            <a:off x="452053" y="3399915"/>
            <a:ext cx="781050" cy="673465"/>
          </a:xfrm>
          <a:prstGeom prst="roundRect">
            <a:avLst>
              <a:gd name="adj" fmla="val 1242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chemeClr val="tx2"/>
                </a:solidFill>
              </a:rPr>
              <a:t>Pt with LBP on eRS</a:t>
            </a:r>
          </a:p>
        </p:txBody>
      </p:sp>
      <p:sp>
        <p:nvSpPr>
          <p:cNvPr id="6" name="Flowchart: Decision 5">
            <a:extLst>
              <a:ext uri="{FF2B5EF4-FFF2-40B4-BE49-F238E27FC236}">
                <a16:creationId xmlns:a16="http://schemas.microsoft.com/office/drawing/2014/main" id="{07185EC9-073D-E799-A415-9B3A061B4460}"/>
              </a:ext>
            </a:extLst>
          </p:cNvPr>
          <p:cNvSpPr/>
          <p:nvPr/>
        </p:nvSpPr>
        <p:spPr>
          <a:xfrm>
            <a:off x="1597698" y="3351231"/>
            <a:ext cx="1196973" cy="770832"/>
          </a:xfrm>
          <a:prstGeom prst="flowChartDecision">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rPr>
              <a:t>Criteria 1-5 met?</a:t>
            </a:r>
          </a:p>
        </p:txBody>
      </p:sp>
      <p:sp>
        <p:nvSpPr>
          <p:cNvPr id="7" name="Flowchart: Decision 6">
            <a:extLst>
              <a:ext uri="{FF2B5EF4-FFF2-40B4-BE49-F238E27FC236}">
                <a16:creationId xmlns:a16="http://schemas.microsoft.com/office/drawing/2014/main" id="{9B9C953D-45F3-4DF4-1A66-855C0A53BA8E}"/>
              </a:ext>
            </a:extLst>
          </p:cNvPr>
          <p:cNvSpPr/>
          <p:nvPr/>
        </p:nvSpPr>
        <p:spPr>
          <a:xfrm>
            <a:off x="2794671" y="2741350"/>
            <a:ext cx="1196973" cy="770832"/>
          </a:xfrm>
          <a:prstGeom prst="flowChartDecision">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rPr>
              <a:t>MRI required?</a:t>
            </a:r>
          </a:p>
        </p:txBody>
      </p:sp>
      <p:sp>
        <p:nvSpPr>
          <p:cNvPr id="8" name="Flowchart: Decision 7">
            <a:extLst>
              <a:ext uri="{FF2B5EF4-FFF2-40B4-BE49-F238E27FC236}">
                <a16:creationId xmlns:a16="http://schemas.microsoft.com/office/drawing/2014/main" id="{3135FEAC-FC0C-C03F-CA90-A1E3D7C8892F}"/>
              </a:ext>
            </a:extLst>
          </p:cNvPr>
          <p:cNvSpPr/>
          <p:nvPr/>
        </p:nvSpPr>
        <p:spPr>
          <a:xfrm>
            <a:off x="2802824" y="4073380"/>
            <a:ext cx="1188819" cy="749520"/>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rPr>
              <a:t>Return back </a:t>
            </a:r>
          </a:p>
        </p:txBody>
      </p:sp>
      <p:cxnSp>
        <p:nvCxnSpPr>
          <p:cNvPr id="11" name="Straight Arrow Connector 10">
            <a:extLst>
              <a:ext uri="{FF2B5EF4-FFF2-40B4-BE49-F238E27FC236}">
                <a16:creationId xmlns:a16="http://schemas.microsoft.com/office/drawing/2014/main" id="{741F2B43-BA18-571E-8B92-E4C14C088C65}"/>
              </a:ext>
            </a:extLst>
          </p:cNvPr>
          <p:cNvCxnSpPr>
            <a:cxnSpLocks/>
            <a:stCxn id="4" idx="3"/>
          </p:cNvCxnSpPr>
          <p:nvPr/>
        </p:nvCxnSpPr>
        <p:spPr>
          <a:xfrm flipV="1">
            <a:off x="1233103" y="3736647"/>
            <a:ext cx="364595"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1ED307AE-BADA-F3B0-CFB5-621BF4D279F9}"/>
              </a:ext>
            </a:extLst>
          </p:cNvPr>
          <p:cNvCxnSpPr>
            <a:cxnSpLocks/>
            <a:stCxn id="6" idx="0"/>
          </p:cNvCxnSpPr>
          <p:nvPr/>
        </p:nvCxnSpPr>
        <p:spPr>
          <a:xfrm rot="5400000" flipH="1" flipV="1">
            <a:off x="2371156" y="2954256"/>
            <a:ext cx="222004" cy="57194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631D9197-FA19-BB0A-E96C-18A8B91FF325}"/>
              </a:ext>
            </a:extLst>
          </p:cNvPr>
          <p:cNvCxnSpPr>
            <a:cxnSpLocks/>
            <a:endCxn id="8" idx="1"/>
          </p:cNvCxnSpPr>
          <p:nvPr/>
        </p:nvCxnSpPr>
        <p:spPr>
          <a:xfrm>
            <a:off x="2194265" y="4122064"/>
            <a:ext cx="608559" cy="326076"/>
          </a:xfrm>
          <a:prstGeom prst="bentConnector3">
            <a:avLst>
              <a:gd name="adj1" fmla="val -1447"/>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018EC45E-B7B9-C3FE-CFE1-CE67B80FA4A2}"/>
              </a:ext>
            </a:extLst>
          </p:cNvPr>
          <p:cNvSpPr/>
          <p:nvPr/>
        </p:nvSpPr>
        <p:spPr>
          <a:xfrm>
            <a:off x="4360201" y="2801088"/>
            <a:ext cx="867302" cy="5988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900" dirty="0">
                <a:solidFill>
                  <a:schemeClr val="tx2"/>
                </a:solidFill>
              </a:rPr>
              <a:t>APP to request if MRI needed</a:t>
            </a:r>
            <a:endParaRPr lang="en-GB" sz="1300" b="1" dirty="0">
              <a:solidFill>
                <a:srgbClr val="00B050"/>
              </a:solidFill>
              <a:cs typeface="Calibri"/>
            </a:endParaRPr>
          </a:p>
        </p:txBody>
      </p:sp>
      <p:sp>
        <p:nvSpPr>
          <p:cNvPr id="17" name="Flowchart: Decision 16">
            <a:extLst>
              <a:ext uri="{FF2B5EF4-FFF2-40B4-BE49-F238E27FC236}">
                <a16:creationId xmlns:a16="http://schemas.microsoft.com/office/drawing/2014/main" id="{4B071D84-5C2F-C543-B2A3-67E8DFCEE342}"/>
              </a:ext>
            </a:extLst>
          </p:cNvPr>
          <p:cNvSpPr/>
          <p:nvPr/>
        </p:nvSpPr>
        <p:spPr>
          <a:xfrm>
            <a:off x="7447085" y="3785193"/>
            <a:ext cx="1196973" cy="77083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rPr>
              <a:t>Spinal pathway</a:t>
            </a:r>
          </a:p>
        </p:txBody>
      </p:sp>
      <p:sp>
        <p:nvSpPr>
          <p:cNvPr id="18" name="Flowchart: Decision 17">
            <a:extLst>
              <a:ext uri="{FF2B5EF4-FFF2-40B4-BE49-F238E27FC236}">
                <a16:creationId xmlns:a16="http://schemas.microsoft.com/office/drawing/2014/main" id="{45CBE60C-3522-668E-4870-E55DD82AFA13}"/>
              </a:ext>
            </a:extLst>
          </p:cNvPr>
          <p:cNvSpPr/>
          <p:nvPr/>
        </p:nvSpPr>
        <p:spPr>
          <a:xfrm>
            <a:off x="7447085" y="1571680"/>
            <a:ext cx="1196973" cy="77083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rPr>
              <a:t>Pain pathway</a:t>
            </a:r>
          </a:p>
        </p:txBody>
      </p:sp>
      <p:sp>
        <p:nvSpPr>
          <p:cNvPr id="19" name="Rectangle 18">
            <a:extLst>
              <a:ext uri="{FF2B5EF4-FFF2-40B4-BE49-F238E27FC236}">
                <a16:creationId xmlns:a16="http://schemas.microsoft.com/office/drawing/2014/main" id="{9F961FE1-BA0B-8060-1FED-35EC7F988586}"/>
              </a:ext>
            </a:extLst>
          </p:cNvPr>
          <p:cNvSpPr/>
          <p:nvPr/>
        </p:nvSpPr>
        <p:spPr>
          <a:xfrm>
            <a:off x="6786910" y="2801087"/>
            <a:ext cx="867302" cy="59882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900" dirty="0">
                <a:solidFill>
                  <a:schemeClr val="tx2"/>
                </a:solidFill>
              </a:rPr>
              <a:t>MDT triage</a:t>
            </a:r>
            <a:endParaRPr lang="en-GB" sz="1300" b="1" dirty="0">
              <a:solidFill>
                <a:srgbClr val="00B050"/>
              </a:solidFill>
              <a:cs typeface="Calibri"/>
            </a:endParaRPr>
          </a:p>
        </p:txBody>
      </p:sp>
      <p:cxnSp>
        <p:nvCxnSpPr>
          <p:cNvPr id="24" name="Straight Arrow Connector 23">
            <a:extLst>
              <a:ext uri="{FF2B5EF4-FFF2-40B4-BE49-F238E27FC236}">
                <a16:creationId xmlns:a16="http://schemas.microsoft.com/office/drawing/2014/main" id="{ED95580D-94FA-A44A-C998-CA77B4DC63A0}"/>
              </a:ext>
            </a:extLst>
          </p:cNvPr>
          <p:cNvCxnSpPr>
            <a:cxnSpLocks/>
          </p:cNvCxnSpPr>
          <p:nvPr/>
        </p:nvCxnSpPr>
        <p:spPr>
          <a:xfrm>
            <a:off x="4012224" y="3130252"/>
            <a:ext cx="359831" cy="24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nector: Elbow 26">
            <a:extLst>
              <a:ext uri="{FF2B5EF4-FFF2-40B4-BE49-F238E27FC236}">
                <a16:creationId xmlns:a16="http://schemas.microsoft.com/office/drawing/2014/main" id="{7C804D37-AD30-7C79-657E-FFB7C7D3BCDB}"/>
              </a:ext>
            </a:extLst>
          </p:cNvPr>
          <p:cNvCxnSpPr>
            <a:cxnSpLocks/>
          </p:cNvCxnSpPr>
          <p:nvPr/>
        </p:nvCxnSpPr>
        <p:spPr>
          <a:xfrm rot="16200000" flipH="1">
            <a:off x="6775597" y="3506263"/>
            <a:ext cx="770694" cy="557998"/>
          </a:xfrm>
          <a:prstGeom prst="bentConnector3">
            <a:avLst>
              <a:gd name="adj1" fmla="val 99436"/>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Connector: Elbow 30">
            <a:extLst>
              <a:ext uri="{FF2B5EF4-FFF2-40B4-BE49-F238E27FC236}">
                <a16:creationId xmlns:a16="http://schemas.microsoft.com/office/drawing/2014/main" id="{91E5626C-C379-AE9D-E70E-23AF85E11E68}"/>
              </a:ext>
            </a:extLst>
          </p:cNvPr>
          <p:cNvCxnSpPr>
            <a:cxnSpLocks/>
          </p:cNvCxnSpPr>
          <p:nvPr/>
        </p:nvCxnSpPr>
        <p:spPr>
          <a:xfrm rot="5400000" flipH="1" flipV="1">
            <a:off x="6743027" y="2096014"/>
            <a:ext cx="842976" cy="56514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6786B939-7099-4568-98A7-AF27AC022065}"/>
              </a:ext>
            </a:extLst>
          </p:cNvPr>
          <p:cNvSpPr txBox="1"/>
          <p:nvPr/>
        </p:nvSpPr>
        <p:spPr>
          <a:xfrm>
            <a:off x="8878589" y="2538140"/>
            <a:ext cx="2859185" cy="1015663"/>
          </a:xfrm>
          <a:prstGeom prst="rect">
            <a:avLst/>
          </a:prstGeom>
          <a:solidFill>
            <a:schemeClr val="accent6">
              <a:lumMod val="20000"/>
              <a:lumOff val="80000"/>
            </a:schemeClr>
          </a:solidFill>
        </p:spPr>
        <p:txBody>
          <a:bodyPr wrap="square" rtlCol="0">
            <a:spAutoFit/>
          </a:bodyPr>
          <a:lstStyle/>
          <a:p>
            <a:r>
              <a:rPr lang="en-GB" sz="1000" dirty="0"/>
              <a:t>Assumptions:</a:t>
            </a:r>
          </a:p>
          <a:p>
            <a:pPr marL="171450" indent="-171450">
              <a:buFont typeface="Arial" panose="020B0604020202020204" pitchFamily="34" charset="0"/>
              <a:buChar char="•"/>
            </a:pPr>
            <a:r>
              <a:rPr lang="en-GB" sz="1000" dirty="0"/>
              <a:t>Consultants review A&amp;G within 5 days and either return with advice or convert to referral</a:t>
            </a:r>
          </a:p>
          <a:p>
            <a:pPr marL="171450" indent="-171450">
              <a:buFont typeface="Arial" panose="020B0604020202020204" pitchFamily="34" charset="0"/>
              <a:buChar char="•"/>
            </a:pPr>
            <a:r>
              <a:rPr lang="en-GB" sz="1000" dirty="0"/>
              <a:t>Same acceptance criteria met </a:t>
            </a:r>
          </a:p>
          <a:p>
            <a:endParaRPr lang="en-GB" sz="1000" dirty="0"/>
          </a:p>
        </p:txBody>
      </p:sp>
      <p:sp>
        <p:nvSpPr>
          <p:cNvPr id="14" name="TextBox 13">
            <a:extLst>
              <a:ext uri="{FF2B5EF4-FFF2-40B4-BE49-F238E27FC236}">
                <a16:creationId xmlns:a16="http://schemas.microsoft.com/office/drawing/2014/main" id="{FC120B17-F476-3801-FC45-517BDE5D5DB0}"/>
              </a:ext>
            </a:extLst>
          </p:cNvPr>
          <p:cNvSpPr txBox="1"/>
          <p:nvPr/>
        </p:nvSpPr>
        <p:spPr>
          <a:xfrm>
            <a:off x="8880762" y="4285102"/>
            <a:ext cx="2859185" cy="1015663"/>
          </a:xfrm>
          <a:prstGeom prst="rect">
            <a:avLst/>
          </a:prstGeom>
          <a:solidFill>
            <a:schemeClr val="accent2">
              <a:lumMod val="40000"/>
              <a:lumOff val="60000"/>
            </a:schemeClr>
          </a:solidFill>
        </p:spPr>
        <p:txBody>
          <a:bodyPr wrap="square" rtlCol="0">
            <a:spAutoFit/>
          </a:bodyPr>
          <a:lstStyle/>
          <a:p>
            <a:r>
              <a:rPr lang="en-GB" sz="1000" dirty="0"/>
              <a:t>Requirements/Need to set up:</a:t>
            </a:r>
          </a:p>
          <a:p>
            <a:pPr marL="171450" indent="-171450">
              <a:buFont typeface="Arial" panose="020B0604020202020204" pitchFamily="34" charset="0"/>
              <a:buChar char="•"/>
            </a:pPr>
            <a:r>
              <a:rPr lang="en-GB" sz="1000" dirty="0"/>
              <a:t>Audit referral standards are met</a:t>
            </a:r>
          </a:p>
          <a:p>
            <a:pPr marL="171450" indent="-171450">
              <a:buFont typeface="Arial" panose="020B0604020202020204" pitchFamily="34" charset="0"/>
              <a:buChar char="•"/>
            </a:pPr>
            <a:r>
              <a:rPr lang="en-GB" sz="1000" dirty="0"/>
              <a:t>Audit how many returned </a:t>
            </a:r>
          </a:p>
          <a:p>
            <a:pPr marL="171450" indent="-171450">
              <a:buFont typeface="Arial" panose="020B0604020202020204" pitchFamily="34" charset="0"/>
              <a:buChar char="•"/>
            </a:pPr>
            <a:r>
              <a:rPr lang="en-GB" sz="1000" dirty="0"/>
              <a:t>Any particular practice issues</a:t>
            </a:r>
          </a:p>
          <a:p>
            <a:pPr marL="171450" indent="-171450">
              <a:buFont typeface="Arial" panose="020B0604020202020204" pitchFamily="34" charset="0"/>
              <a:buChar char="•"/>
            </a:pPr>
            <a:r>
              <a:rPr lang="en-GB" sz="1000" dirty="0"/>
              <a:t>Audit that criteria actually have been met when patient attends – patient form to fill in</a:t>
            </a:r>
          </a:p>
        </p:txBody>
      </p:sp>
      <p:sp>
        <p:nvSpPr>
          <p:cNvPr id="25" name="Rectangle 24">
            <a:extLst>
              <a:ext uri="{FF2B5EF4-FFF2-40B4-BE49-F238E27FC236}">
                <a16:creationId xmlns:a16="http://schemas.microsoft.com/office/drawing/2014/main" id="{F22952F0-12E3-7EB8-08B5-C93F1CB39363}"/>
              </a:ext>
            </a:extLst>
          </p:cNvPr>
          <p:cNvSpPr/>
          <p:nvPr/>
        </p:nvSpPr>
        <p:spPr>
          <a:xfrm>
            <a:off x="5548448" y="2801088"/>
            <a:ext cx="932506" cy="5988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900" dirty="0">
                <a:solidFill>
                  <a:schemeClr val="tx2"/>
                </a:solidFill>
              </a:rPr>
              <a:t>APP to review MRI</a:t>
            </a:r>
            <a:endParaRPr lang="en-GB" sz="1300" b="1" dirty="0">
              <a:solidFill>
                <a:srgbClr val="00B050"/>
              </a:solidFill>
              <a:cs typeface="Calibri"/>
            </a:endParaRPr>
          </a:p>
        </p:txBody>
      </p:sp>
      <p:cxnSp>
        <p:nvCxnSpPr>
          <p:cNvPr id="30" name="Straight Arrow Connector 29">
            <a:extLst>
              <a:ext uri="{FF2B5EF4-FFF2-40B4-BE49-F238E27FC236}">
                <a16:creationId xmlns:a16="http://schemas.microsoft.com/office/drawing/2014/main" id="{8F45880C-DD8D-9A42-0179-205D54FEBD7E}"/>
              </a:ext>
            </a:extLst>
          </p:cNvPr>
          <p:cNvCxnSpPr>
            <a:stCxn id="16" idx="3"/>
            <a:endCxn id="25" idx="1"/>
          </p:cNvCxnSpPr>
          <p:nvPr/>
        </p:nvCxnSpPr>
        <p:spPr>
          <a:xfrm>
            <a:off x="5227503" y="3100502"/>
            <a:ext cx="32094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526AFA37-A1F2-0EC4-8EB4-489DA8B693CB}"/>
              </a:ext>
            </a:extLst>
          </p:cNvPr>
          <p:cNvCxnSpPr>
            <a:stCxn id="25" idx="3"/>
            <a:endCxn id="19" idx="1"/>
          </p:cNvCxnSpPr>
          <p:nvPr/>
        </p:nvCxnSpPr>
        <p:spPr>
          <a:xfrm flipV="1">
            <a:off x="6480954" y="3100501"/>
            <a:ext cx="305956"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4891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A2337-877B-440C-5D7C-0CF0453F4F81}"/>
              </a:ext>
            </a:extLst>
          </p:cNvPr>
          <p:cNvSpPr>
            <a:spLocks noGrp="1"/>
          </p:cNvSpPr>
          <p:nvPr>
            <p:ph type="title"/>
          </p:nvPr>
        </p:nvSpPr>
        <p:spPr/>
        <p:txBody>
          <a:bodyPr>
            <a:normAutofit fontScale="90000"/>
          </a:bodyPr>
          <a:lstStyle/>
          <a:p>
            <a:r>
              <a:rPr lang="en-GB" dirty="0"/>
              <a:t>Patient referred (GP or FCP) into A&amp;G</a:t>
            </a:r>
          </a:p>
        </p:txBody>
      </p:sp>
      <p:sp>
        <p:nvSpPr>
          <p:cNvPr id="3" name="TextBox 2">
            <a:extLst>
              <a:ext uri="{FF2B5EF4-FFF2-40B4-BE49-F238E27FC236}">
                <a16:creationId xmlns:a16="http://schemas.microsoft.com/office/drawing/2014/main" id="{1706F45F-04FC-AF45-C2EC-6DDD5F6F0A01}"/>
              </a:ext>
            </a:extLst>
          </p:cNvPr>
          <p:cNvSpPr txBox="1"/>
          <p:nvPr/>
        </p:nvSpPr>
        <p:spPr>
          <a:xfrm>
            <a:off x="258771" y="1197707"/>
            <a:ext cx="2851972" cy="1323439"/>
          </a:xfrm>
          <a:prstGeom prst="rect">
            <a:avLst/>
          </a:prstGeom>
          <a:noFill/>
        </p:spPr>
        <p:txBody>
          <a:bodyPr wrap="square" rtlCol="0">
            <a:spAutoFit/>
          </a:bodyPr>
          <a:lstStyle/>
          <a:p>
            <a:r>
              <a:rPr lang="en-GB" sz="800" b="1" dirty="0"/>
              <a:t>Triage Requirements</a:t>
            </a:r>
          </a:p>
          <a:p>
            <a:pPr marL="228600" indent="-228600">
              <a:buFont typeface="+mj-lt"/>
              <a:buAutoNum type="arabicPeriod"/>
            </a:pPr>
            <a:r>
              <a:rPr lang="en-GB" sz="800" dirty="0"/>
              <a:t>Seen face to face for an assessment </a:t>
            </a:r>
          </a:p>
          <a:p>
            <a:pPr marL="228600" indent="-228600">
              <a:buFont typeface="+mj-lt"/>
              <a:buAutoNum type="arabicPeriod"/>
            </a:pPr>
            <a:r>
              <a:rPr lang="en-GB" sz="800" dirty="0"/>
              <a:t>Had an appropriate course of Physiotherapy</a:t>
            </a:r>
          </a:p>
          <a:p>
            <a:pPr marL="228600" indent="-228600">
              <a:buFont typeface="+mj-lt"/>
              <a:buAutoNum type="arabicPeriod"/>
            </a:pPr>
            <a:r>
              <a:rPr lang="en-GB" sz="800" dirty="0"/>
              <a:t>Had a discussion about pain killers and other ways to manage the pain</a:t>
            </a:r>
          </a:p>
          <a:p>
            <a:pPr marL="228600" indent="-228600">
              <a:buFont typeface="+mj-lt"/>
              <a:buAutoNum type="arabicPeriod"/>
            </a:pPr>
            <a:r>
              <a:rPr lang="en-GB" sz="800" dirty="0"/>
              <a:t>Been offered Talking therapies and IAPT support </a:t>
            </a:r>
          </a:p>
          <a:p>
            <a:pPr marL="228600" indent="-228600">
              <a:buFont typeface="+mj-lt"/>
              <a:buAutoNum type="arabicPeriod"/>
            </a:pPr>
            <a:r>
              <a:rPr lang="en-GB" sz="800" dirty="0"/>
              <a:t>Had Shared Decision Making / Patient Choice</a:t>
            </a:r>
          </a:p>
          <a:p>
            <a:pPr marL="228600" indent="-228600">
              <a:buFont typeface="+mj-lt"/>
              <a:buAutoNum type="arabicPeriod"/>
            </a:pPr>
            <a:r>
              <a:rPr lang="en-GB" sz="800" b="1" dirty="0"/>
              <a:t>If a NMR </a:t>
            </a:r>
            <a:r>
              <a:rPr lang="en-GB" sz="800" dirty="0"/>
              <a:t>– order and review MRI </a:t>
            </a:r>
            <a:r>
              <a:rPr lang="en-GB" sz="800" b="1" dirty="0"/>
              <a:t>BEFORE </a:t>
            </a:r>
            <a:r>
              <a:rPr lang="en-GB" sz="800" dirty="0"/>
              <a:t>onward referral</a:t>
            </a:r>
          </a:p>
          <a:p>
            <a:pPr marL="171450" indent="-171450">
              <a:buFont typeface="Arial" panose="020B0604020202020204" pitchFamily="34" charset="0"/>
              <a:buChar char="•"/>
            </a:pPr>
            <a:endParaRPr lang="en-GB" sz="800" dirty="0"/>
          </a:p>
        </p:txBody>
      </p:sp>
      <p:sp>
        <p:nvSpPr>
          <p:cNvPr id="4" name="Rectangle: Rounded Corners 3">
            <a:extLst>
              <a:ext uri="{FF2B5EF4-FFF2-40B4-BE49-F238E27FC236}">
                <a16:creationId xmlns:a16="http://schemas.microsoft.com/office/drawing/2014/main" id="{37C19A11-2E95-A8A0-1D30-1129F909324D}"/>
              </a:ext>
            </a:extLst>
          </p:cNvPr>
          <p:cNvSpPr/>
          <p:nvPr/>
        </p:nvSpPr>
        <p:spPr>
          <a:xfrm>
            <a:off x="452053" y="3399915"/>
            <a:ext cx="781050" cy="673465"/>
          </a:xfrm>
          <a:prstGeom prst="roundRect">
            <a:avLst>
              <a:gd name="adj" fmla="val 1242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chemeClr val="tx2"/>
                </a:solidFill>
              </a:rPr>
              <a:t>Pt with LBP on eRS</a:t>
            </a:r>
          </a:p>
        </p:txBody>
      </p:sp>
      <p:sp>
        <p:nvSpPr>
          <p:cNvPr id="6" name="Flowchart: Decision 5">
            <a:extLst>
              <a:ext uri="{FF2B5EF4-FFF2-40B4-BE49-F238E27FC236}">
                <a16:creationId xmlns:a16="http://schemas.microsoft.com/office/drawing/2014/main" id="{07185EC9-073D-E799-A415-9B3A061B4460}"/>
              </a:ext>
            </a:extLst>
          </p:cNvPr>
          <p:cNvSpPr/>
          <p:nvPr/>
        </p:nvSpPr>
        <p:spPr>
          <a:xfrm>
            <a:off x="1597698" y="3351231"/>
            <a:ext cx="1196973" cy="77083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rPr>
              <a:t>Consultants reviews</a:t>
            </a:r>
          </a:p>
        </p:txBody>
      </p:sp>
      <p:sp>
        <p:nvSpPr>
          <p:cNvPr id="7" name="Flowchart: Decision 6">
            <a:extLst>
              <a:ext uri="{FF2B5EF4-FFF2-40B4-BE49-F238E27FC236}">
                <a16:creationId xmlns:a16="http://schemas.microsoft.com/office/drawing/2014/main" id="{9B9C953D-45F3-4DF4-1A66-855C0A53BA8E}"/>
              </a:ext>
            </a:extLst>
          </p:cNvPr>
          <p:cNvSpPr/>
          <p:nvPr/>
        </p:nvSpPr>
        <p:spPr>
          <a:xfrm>
            <a:off x="3893505" y="2742579"/>
            <a:ext cx="1196973" cy="77083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rPr>
              <a:t>Convert to referral</a:t>
            </a:r>
          </a:p>
        </p:txBody>
      </p:sp>
      <p:sp>
        <p:nvSpPr>
          <p:cNvPr id="8" name="Flowchart: Decision 7">
            <a:extLst>
              <a:ext uri="{FF2B5EF4-FFF2-40B4-BE49-F238E27FC236}">
                <a16:creationId xmlns:a16="http://schemas.microsoft.com/office/drawing/2014/main" id="{3135FEAC-FC0C-C03F-CA90-A1E3D7C8892F}"/>
              </a:ext>
            </a:extLst>
          </p:cNvPr>
          <p:cNvSpPr/>
          <p:nvPr/>
        </p:nvSpPr>
        <p:spPr>
          <a:xfrm>
            <a:off x="2802824" y="4073380"/>
            <a:ext cx="1188819" cy="749520"/>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rPr>
              <a:t>Return with A&amp;G +/- MRI ‘code’</a:t>
            </a:r>
          </a:p>
        </p:txBody>
      </p:sp>
      <p:cxnSp>
        <p:nvCxnSpPr>
          <p:cNvPr id="11" name="Straight Arrow Connector 10">
            <a:extLst>
              <a:ext uri="{FF2B5EF4-FFF2-40B4-BE49-F238E27FC236}">
                <a16:creationId xmlns:a16="http://schemas.microsoft.com/office/drawing/2014/main" id="{741F2B43-BA18-571E-8B92-E4C14C088C65}"/>
              </a:ext>
            </a:extLst>
          </p:cNvPr>
          <p:cNvCxnSpPr>
            <a:cxnSpLocks/>
            <a:stCxn id="4" idx="3"/>
          </p:cNvCxnSpPr>
          <p:nvPr/>
        </p:nvCxnSpPr>
        <p:spPr>
          <a:xfrm flipV="1">
            <a:off x="1233103" y="3736647"/>
            <a:ext cx="364595"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1ED307AE-BADA-F3B0-CFB5-621BF4D279F9}"/>
              </a:ext>
            </a:extLst>
          </p:cNvPr>
          <p:cNvCxnSpPr>
            <a:cxnSpLocks/>
            <a:stCxn id="6" idx="0"/>
            <a:endCxn id="7" idx="1"/>
          </p:cNvCxnSpPr>
          <p:nvPr/>
        </p:nvCxnSpPr>
        <p:spPr>
          <a:xfrm rot="5400000" flipH="1" flipV="1">
            <a:off x="2933227" y="2390953"/>
            <a:ext cx="223236" cy="169732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631D9197-FA19-BB0A-E96C-18A8B91FF325}"/>
              </a:ext>
            </a:extLst>
          </p:cNvPr>
          <p:cNvCxnSpPr>
            <a:cxnSpLocks/>
            <a:endCxn id="8" idx="1"/>
          </p:cNvCxnSpPr>
          <p:nvPr/>
        </p:nvCxnSpPr>
        <p:spPr>
          <a:xfrm>
            <a:off x="2194265" y="4122064"/>
            <a:ext cx="608559" cy="326076"/>
          </a:xfrm>
          <a:prstGeom prst="bentConnector3">
            <a:avLst>
              <a:gd name="adj1" fmla="val -1447"/>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018EC45E-B7B9-C3FE-CFE1-CE67B80FA4A2}"/>
              </a:ext>
            </a:extLst>
          </p:cNvPr>
          <p:cNvSpPr/>
          <p:nvPr/>
        </p:nvSpPr>
        <p:spPr>
          <a:xfrm>
            <a:off x="2996770" y="5206541"/>
            <a:ext cx="792774" cy="59882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900" dirty="0">
                <a:solidFill>
                  <a:schemeClr val="tx2"/>
                </a:solidFill>
              </a:rPr>
              <a:t>MRI  requested using ‘code’</a:t>
            </a:r>
            <a:endParaRPr lang="en-GB" sz="1300" b="1" dirty="0">
              <a:solidFill>
                <a:srgbClr val="00B050"/>
              </a:solidFill>
              <a:cs typeface="Calibri"/>
            </a:endParaRPr>
          </a:p>
        </p:txBody>
      </p:sp>
      <p:sp>
        <p:nvSpPr>
          <p:cNvPr id="17" name="Flowchart: Decision 16">
            <a:extLst>
              <a:ext uri="{FF2B5EF4-FFF2-40B4-BE49-F238E27FC236}">
                <a16:creationId xmlns:a16="http://schemas.microsoft.com/office/drawing/2014/main" id="{4B071D84-5C2F-C543-B2A3-67E8DFCEE342}"/>
              </a:ext>
            </a:extLst>
          </p:cNvPr>
          <p:cNvSpPr/>
          <p:nvPr/>
        </p:nvSpPr>
        <p:spPr>
          <a:xfrm>
            <a:off x="7315861" y="3816768"/>
            <a:ext cx="1196973" cy="77083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rPr>
              <a:t>Spinal pathway</a:t>
            </a:r>
          </a:p>
        </p:txBody>
      </p:sp>
      <p:sp>
        <p:nvSpPr>
          <p:cNvPr id="18" name="Flowchart: Decision 17">
            <a:extLst>
              <a:ext uri="{FF2B5EF4-FFF2-40B4-BE49-F238E27FC236}">
                <a16:creationId xmlns:a16="http://schemas.microsoft.com/office/drawing/2014/main" id="{45CBE60C-3522-668E-4870-E55DD82AFA13}"/>
              </a:ext>
            </a:extLst>
          </p:cNvPr>
          <p:cNvSpPr/>
          <p:nvPr/>
        </p:nvSpPr>
        <p:spPr>
          <a:xfrm>
            <a:off x="7284631" y="1611185"/>
            <a:ext cx="1196973" cy="77083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rPr>
              <a:t>Pain pathway</a:t>
            </a:r>
          </a:p>
        </p:txBody>
      </p:sp>
      <p:sp>
        <p:nvSpPr>
          <p:cNvPr id="19" name="Rectangle 18">
            <a:extLst>
              <a:ext uri="{FF2B5EF4-FFF2-40B4-BE49-F238E27FC236}">
                <a16:creationId xmlns:a16="http://schemas.microsoft.com/office/drawing/2014/main" id="{9F961FE1-BA0B-8060-1FED-35EC7F988586}"/>
              </a:ext>
            </a:extLst>
          </p:cNvPr>
          <p:cNvSpPr/>
          <p:nvPr/>
        </p:nvSpPr>
        <p:spPr>
          <a:xfrm>
            <a:off x="4223176" y="5206540"/>
            <a:ext cx="867302" cy="5988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900" dirty="0">
                <a:solidFill>
                  <a:schemeClr val="tx2"/>
                </a:solidFill>
                <a:cs typeface="Calibri"/>
              </a:rPr>
              <a:t>Review and SDM conversation</a:t>
            </a:r>
            <a:endParaRPr lang="en-GB" sz="1300" dirty="0">
              <a:solidFill>
                <a:srgbClr val="00B050"/>
              </a:solidFill>
              <a:cs typeface="Calibri"/>
            </a:endParaRPr>
          </a:p>
        </p:txBody>
      </p:sp>
      <p:cxnSp>
        <p:nvCxnSpPr>
          <p:cNvPr id="27" name="Connector: Elbow 26">
            <a:extLst>
              <a:ext uri="{FF2B5EF4-FFF2-40B4-BE49-F238E27FC236}">
                <a16:creationId xmlns:a16="http://schemas.microsoft.com/office/drawing/2014/main" id="{7C804D37-AD30-7C79-657E-FFB7C7D3BCDB}"/>
              </a:ext>
            </a:extLst>
          </p:cNvPr>
          <p:cNvCxnSpPr>
            <a:cxnSpLocks/>
            <a:endCxn id="17" idx="1"/>
          </p:cNvCxnSpPr>
          <p:nvPr/>
        </p:nvCxnSpPr>
        <p:spPr>
          <a:xfrm rot="16200000" flipH="1">
            <a:off x="6632329" y="3518652"/>
            <a:ext cx="770694" cy="59637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Connector: Elbow 30">
            <a:extLst>
              <a:ext uri="{FF2B5EF4-FFF2-40B4-BE49-F238E27FC236}">
                <a16:creationId xmlns:a16="http://schemas.microsoft.com/office/drawing/2014/main" id="{91E5626C-C379-AE9D-E70E-23AF85E11E68}"/>
              </a:ext>
            </a:extLst>
          </p:cNvPr>
          <p:cNvCxnSpPr>
            <a:cxnSpLocks/>
            <a:endCxn id="18" idx="1"/>
          </p:cNvCxnSpPr>
          <p:nvPr/>
        </p:nvCxnSpPr>
        <p:spPr>
          <a:xfrm rot="5400000" flipH="1" flipV="1">
            <a:off x="6580573" y="2135519"/>
            <a:ext cx="842976" cy="56514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A898F11C-603F-BDBE-D18B-9EB55EB2ED21}"/>
              </a:ext>
            </a:extLst>
          </p:cNvPr>
          <p:cNvSpPr txBox="1"/>
          <p:nvPr/>
        </p:nvSpPr>
        <p:spPr>
          <a:xfrm>
            <a:off x="8905720" y="1889971"/>
            <a:ext cx="2886671" cy="1169551"/>
          </a:xfrm>
          <a:prstGeom prst="rect">
            <a:avLst/>
          </a:prstGeom>
          <a:solidFill>
            <a:schemeClr val="accent6">
              <a:lumMod val="20000"/>
              <a:lumOff val="80000"/>
            </a:schemeClr>
          </a:solidFill>
        </p:spPr>
        <p:txBody>
          <a:bodyPr wrap="square" rtlCol="0">
            <a:spAutoFit/>
          </a:bodyPr>
          <a:lstStyle/>
          <a:p>
            <a:r>
              <a:rPr lang="en-GB" sz="1000" dirty="0"/>
              <a:t>Assumptions:</a:t>
            </a:r>
          </a:p>
          <a:p>
            <a:pPr marL="171450" indent="-171450">
              <a:buFont typeface="Arial" panose="020B0604020202020204" pitchFamily="34" charset="0"/>
              <a:buChar char="•"/>
            </a:pPr>
            <a:r>
              <a:rPr lang="en-GB" sz="1000" dirty="0"/>
              <a:t>Once referred via eRS 18 week pathway starts</a:t>
            </a:r>
          </a:p>
          <a:p>
            <a:pPr marL="171450" indent="-171450">
              <a:buFont typeface="Arial" panose="020B0604020202020204" pitchFamily="34" charset="0"/>
              <a:buChar char="•"/>
            </a:pPr>
            <a:r>
              <a:rPr lang="en-GB" sz="1000" dirty="0"/>
              <a:t>MDT triage set up between Pain and Spinal</a:t>
            </a:r>
          </a:p>
          <a:p>
            <a:pPr marL="171450" indent="-171450">
              <a:buFont typeface="Arial" panose="020B0604020202020204" pitchFamily="34" charset="0"/>
              <a:buChar char="•"/>
            </a:pPr>
            <a:r>
              <a:rPr lang="en-GB" sz="1000" dirty="0"/>
              <a:t>Need a code/way of showing Radiology that Consultants suggests MRI</a:t>
            </a:r>
          </a:p>
          <a:p>
            <a:pPr marL="171450" indent="-171450">
              <a:buFont typeface="Arial" panose="020B0604020202020204" pitchFamily="34" charset="0"/>
              <a:buChar char="•"/>
            </a:pPr>
            <a:endParaRPr lang="en-GB" sz="1000" dirty="0"/>
          </a:p>
        </p:txBody>
      </p:sp>
      <p:sp>
        <p:nvSpPr>
          <p:cNvPr id="41" name="TextBox 40">
            <a:extLst>
              <a:ext uri="{FF2B5EF4-FFF2-40B4-BE49-F238E27FC236}">
                <a16:creationId xmlns:a16="http://schemas.microsoft.com/office/drawing/2014/main" id="{4F8590C5-A45C-49EB-4C44-874DBD8FF137}"/>
              </a:ext>
            </a:extLst>
          </p:cNvPr>
          <p:cNvSpPr txBox="1"/>
          <p:nvPr/>
        </p:nvSpPr>
        <p:spPr>
          <a:xfrm>
            <a:off x="8889083" y="4452630"/>
            <a:ext cx="2903309" cy="1015663"/>
          </a:xfrm>
          <a:prstGeom prst="rect">
            <a:avLst/>
          </a:prstGeom>
          <a:solidFill>
            <a:schemeClr val="accent2">
              <a:lumMod val="40000"/>
              <a:lumOff val="60000"/>
            </a:schemeClr>
          </a:solidFill>
        </p:spPr>
        <p:txBody>
          <a:bodyPr wrap="square" rtlCol="0">
            <a:spAutoFit/>
          </a:bodyPr>
          <a:lstStyle/>
          <a:p>
            <a:r>
              <a:rPr lang="en-GB" sz="1000" dirty="0"/>
              <a:t>Requirements/Need to set up:</a:t>
            </a:r>
          </a:p>
          <a:p>
            <a:pPr marL="171450" indent="-171450">
              <a:buFont typeface="Arial" panose="020B0604020202020204" pitchFamily="34" charset="0"/>
              <a:buChar char="•"/>
            </a:pPr>
            <a:r>
              <a:rPr lang="en-GB" sz="1000" dirty="0"/>
              <a:t>Audit referral standards are met</a:t>
            </a:r>
          </a:p>
          <a:p>
            <a:pPr marL="171450" indent="-171450">
              <a:buFont typeface="Arial" panose="020B0604020202020204" pitchFamily="34" charset="0"/>
              <a:buChar char="•"/>
            </a:pPr>
            <a:r>
              <a:rPr lang="en-GB" sz="1000" dirty="0"/>
              <a:t>Audit how many returned </a:t>
            </a:r>
          </a:p>
          <a:p>
            <a:pPr marL="171450" indent="-171450">
              <a:buFont typeface="Arial" panose="020B0604020202020204" pitchFamily="34" charset="0"/>
              <a:buChar char="•"/>
            </a:pPr>
            <a:r>
              <a:rPr lang="en-GB" sz="1000" dirty="0"/>
              <a:t>Any particular practice issues</a:t>
            </a:r>
          </a:p>
          <a:p>
            <a:pPr marL="171450" indent="-171450">
              <a:buFont typeface="Arial" panose="020B0604020202020204" pitchFamily="34" charset="0"/>
              <a:buChar char="•"/>
            </a:pPr>
            <a:r>
              <a:rPr lang="en-GB" sz="1000" dirty="0"/>
              <a:t>Audit that criteria actually have been met when patient attends – patient form to fill in</a:t>
            </a:r>
          </a:p>
        </p:txBody>
      </p:sp>
      <p:sp>
        <p:nvSpPr>
          <p:cNvPr id="50" name="Rectangle 49">
            <a:extLst>
              <a:ext uri="{FF2B5EF4-FFF2-40B4-BE49-F238E27FC236}">
                <a16:creationId xmlns:a16="http://schemas.microsoft.com/office/drawing/2014/main" id="{CA079835-70B2-BC45-D182-F65697F92CF7}"/>
              </a:ext>
            </a:extLst>
          </p:cNvPr>
          <p:cNvSpPr/>
          <p:nvPr/>
        </p:nvSpPr>
        <p:spPr>
          <a:xfrm>
            <a:off x="6573664" y="2839577"/>
            <a:ext cx="867302" cy="5988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900" dirty="0">
                <a:solidFill>
                  <a:schemeClr val="tx2"/>
                </a:solidFill>
                <a:cs typeface="Calibri"/>
              </a:rPr>
              <a:t>MDT Triage</a:t>
            </a:r>
            <a:endParaRPr lang="en-GB" sz="1300" dirty="0">
              <a:solidFill>
                <a:srgbClr val="00B050"/>
              </a:solidFill>
              <a:cs typeface="Calibri"/>
            </a:endParaRPr>
          </a:p>
        </p:txBody>
      </p:sp>
      <p:sp>
        <p:nvSpPr>
          <p:cNvPr id="21" name="Rectangle 20">
            <a:extLst>
              <a:ext uri="{FF2B5EF4-FFF2-40B4-BE49-F238E27FC236}">
                <a16:creationId xmlns:a16="http://schemas.microsoft.com/office/drawing/2014/main" id="{BBEBCF4D-CDF3-59C0-526B-17101C482D72}"/>
              </a:ext>
            </a:extLst>
          </p:cNvPr>
          <p:cNvSpPr/>
          <p:nvPr/>
        </p:nvSpPr>
        <p:spPr>
          <a:xfrm>
            <a:off x="5472510" y="2833789"/>
            <a:ext cx="792774" cy="59882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900" dirty="0">
                <a:solidFill>
                  <a:schemeClr val="tx2"/>
                </a:solidFill>
              </a:rPr>
              <a:t>MRI if not done and not suitable to return</a:t>
            </a:r>
            <a:endParaRPr lang="en-GB" sz="1300" b="1" dirty="0">
              <a:solidFill>
                <a:srgbClr val="00B050"/>
              </a:solidFill>
              <a:cs typeface="Calibri"/>
            </a:endParaRPr>
          </a:p>
        </p:txBody>
      </p:sp>
      <p:sp>
        <p:nvSpPr>
          <p:cNvPr id="25" name="Flowchart: Decision 24">
            <a:extLst>
              <a:ext uri="{FF2B5EF4-FFF2-40B4-BE49-F238E27FC236}">
                <a16:creationId xmlns:a16="http://schemas.microsoft.com/office/drawing/2014/main" id="{1302CD92-1EA5-3DDE-AC92-1C2D8F5C932E}"/>
              </a:ext>
            </a:extLst>
          </p:cNvPr>
          <p:cNvSpPr/>
          <p:nvPr/>
        </p:nvSpPr>
        <p:spPr>
          <a:xfrm>
            <a:off x="5458406" y="5120538"/>
            <a:ext cx="1196973" cy="77083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rPr>
              <a:t>Does this warrant onward referral</a:t>
            </a:r>
          </a:p>
        </p:txBody>
      </p:sp>
      <p:sp>
        <p:nvSpPr>
          <p:cNvPr id="26" name="Flowchart: Decision 25">
            <a:extLst>
              <a:ext uri="{FF2B5EF4-FFF2-40B4-BE49-F238E27FC236}">
                <a16:creationId xmlns:a16="http://schemas.microsoft.com/office/drawing/2014/main" id="{3D707746-2327-0A11-3FCF-755DCAAFA208}"/>
              </a:ext>
            </a:extLst>
          </p:cNvPr>
          <p:cNvSpPr/>
          <p:nvPr/>
        </p:nvSpPr>
        <p:spPr>
          <a:xfrm>
            <a:off x="7017676" y="5120538"/>
            <a:ext cx="1196973" cy="77083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rPr>
              <a:t>No – manage </a:t>
            </a:r>
          </a:p>
        </p:txBody>
      </p:sp>
      <p:sp>
        <p:nvSpPr>
          <p:cNvPr id="28" name="Flowchart: Decision 27">
            <a:extLst>
              <a:ext uri="{FF2B5EF4-FFF2-40B4-BE49-F238E27FC236}">
                <a16:creationId xmlns:a16="http://schemas.microsoft.com/office/drawing/2014/main" id="{596ADBCE-8A7B-A93D-2327-2CAC417F2C19}"/>
              </a:ext>
            </a:extLst>
          </p:cNvPr>
          <p:cNvSpPr/>
          <p:nvPr/>
        </p:nvSpPr>
        <p:spPr>
          <a:xfrm>
            <a:off x="5444454" y="4122063"/>
            <a:ext cx="1196973" cy="77083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rPr>
              <a:t>Yes – send in via eRS</a:t>
            </a:r>
          </a:p>
        </p:txBody>
      </p:sp>
      <p:cxnSp>
        <p:nvCxnSpPr>
          <p:cNvPr id="30" name="Straight Arrow Connector 29">
            <a:extLst>
              <a:ext uri="{FF2B5EF4-FFF2-40B4-BE49-F238E27FC236}">
                <a16:creationId xmlns:a16="http://schemas.microsoft.com/office/drawing/2014/main" id="{EBD2A617-1252-CCEA-FE92-DB260B10CC64}"/>
              </a:ext>
            </a:extLst>
          </p:cNvPr>
          <p:cNvCxnSpPr>
            <a:stCxn id="7" idx="3"/>
            <a:endCxn id="21" idx="1"/>
          </p:cNvCxnSpPr>
          <p:nvPr/>
        </p:nvCxnSpPr>
        <p:spPr>
          <a:xfrm>
            <a:off x="5090478" y="3127995"/>
            <a:ext cx="382032" cy="52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A3883733-943E-2DBB-62E6-E5990BB44E2C}"/>
              </a:ext>
            </a:extLst>
          </p:cNvPr>
          <p:cNvCxnSpPr>
            <a:cxnSpLocks/>
            <a:stCxn id="21" idx="3"/>
            <a:endCxn id="50" idx="1"/>
          </p:cNvCxnSpPr>
          <p:nvPr/>
        </p:nvCxnSpPr>
        <p:spPr>
          <a:xfrm>
            <a:off x="6265284" y="3133203"/>
            <a:ext cx="308380" cy="57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7091AA20-0AAA-7405-B021-37299DC0D355}"/>
              </a:ext>
            </a:extLst>
          </p:cNvPr>
          <p:cNvCxnSpPr>
            <a:stCxn id="8" idx="2"/>
            <a:endCxn id="16" idx="0"/>
          </p:cNvCxnSpPr>
          <p:nvPr/>
        </p:nvCxnSpPr>
        <p:spPr>
          <a:xfrm flipH="1">
            <a:off x="3393157" y="4822900"/>
            <a:ext cx="4077" cy="3836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02DD4B2A-CF4D-C806-07B3-629749CEEE90}"/>
              </a:ext>
            </a:extLst>
          </p:cNvPr>
          <p:cNvCxnSpPr>
            <a:stCxn id="16" idx="3"/>
            <a:endCxn id="19" idx="1"/>
          </p:cNvCxnSpPr>
          <p:nvPr/>
        </p:nvCxnSpPr>
        <p:spPr>
          <a:xfrm flipV="1">
            <a:off x="3789544" y="5505954"/>
            <a:ext cx="433632"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98BFD4E1-DB3F-F6FD-4FE7-37A9C3A26F07}"/>
              </a:ext>
            </a:extLst>
          </p:cNvPr>
          <p:cNvCxnSpPr>
            <a:stCxn id="19" idx="3"/>
            <a:endCxn id="25" idx="1"/>
          </p:cNvCxnSpPr>
          <p:nvPr/>
        </p:nvCxnSpPr>
        <p:spPr>
          <a:xfrm>
            <a:off x="5090478" y="5505954"/>
            <a:ext cx="36792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EAC0B33D-9213-41D0-512B-2B9BFC6BFE29}"/>
              </a:ext>
            </a:extLst>
          </p:cNvPr>
          <p:cNvCxnSpPr>
            <a:stCxn id="25" idx="3"/>
            <a:endCxn id="26" idx="1"/>
          </p:cNvCxnSpPr>
          <p:nvPr/>
        </p:nvCxnSpPr>
        <p:spPr>
          <a:xfrm>
            <a:off x="6655379" y="5505954"/>
            <a:ext cx="36229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3C029500-FC20-88FF-74C3-B4F8D7BCB2D5}"/>
              </a:ext>
            </a:extLst>
          </p:cNvPr>
          <p:cNvCxnSpPr>
            <a:stCxn id="25" idx="0"/>
            <a:endCxn id="28" idx="2"/>
          </p:cNvCxnSpPr>
          <p:nvPr/>
        </p:nvCxnSpPr>
        <p:spPr>
          <a:xfrm flipH="1" flipV="1">
            <a:off x="6042941" y="4892895"/>
            <a:ext cx="13952" cy="2276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Connector: Elbow 55">
            <a:extLst>
              <a:ext uri="{FF2B5EF4-FFF2-40B4-BE49-F238E27FC236}">
                <a16:creationId xmlns:a16="http://schemas.microsoft.com/office/drawing/2014/main" id="{10321ADA-47AC-85E0-3AE9-2972FFDD4C27}"/>
              </a:ext>
            </a:extLst>
          </p:cNvPr>
          <p:cNvCxnSpPr>
            <a:stCxn id="28" idx="0"/>
          </p:cNvCxnSpPr>
          <p:nvPr/>
        </p:nvCxnSpPr>
        <p:spPr>
          <a:xfrm rot="5400000" flipH="1" flipV="1">
            <a:off x="6000355" y="3480991"/>
            <a:ext cx="683659" cy="59848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FC172566-E4A1-9791-F5D4-2DC65407327A}"/>
              </a:ext>
            </a:extLst>
          </p:cNvPr>
          <p:cNvSpPr txBox="1"/>
          <p:nvPr/>
        </p:nvSpPr>
        <p:spPr>
          <a:xfrm>
            <a:off x="5317383" y="3899292"/>
            <a:ext cx="1090679" cy="338554"/>
          </a:xfrm>
          <a:prstGeom prst="rect">
            <a:avLst/>
          </a:prstGeom>
          <a:noFill/>
        </p:spPr>
        <p:txBody>
          <a:bodyPr wrap="square" rtlCol="0">
            <a:spAutoFit/>
          </a:bodyPr>
          <a:lstStyle/>
          <a:p>
            <a:r>
              <a:rPr lang="en-GB" sz="800" dirty="0"/>
              <a:t>Triage criteria checked</a:t>
            </a:r>
          </a:p>
        </p:txBody>
      </p:sp>
    </p:spTree>
    <p:extLst>
      <p:ext uri="{BB962C8B-B14F-4D97-AF65-F5344CB8AC3E}">
        <p14:creationId xmlns:p14="http://schemas.microsoft.com/office/powerpoint/2010/main" val="1076552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A2337-877B-440C-5D7C-0CF0453F4F81}"/>
              </a:ext>
            </a:extLst>
          </p:cNvPr>
          <p:cNvSpPr>
            <a:spLocks noGrp="1"/>
          </p:cNvSpPr>
          <p:nvPr>
            <p:ph type="title"/>
          </p:nvPr>
        </p:nvSpPr>
        <p:spPr/>
        <p:txBody>
          <a:bodyPr/>
          <a:lstStyle/>
          <a:p>
            <a:r>
              <a:rPr lang="en-GB" dirty="0"/>
              <a:t>FCP using Spinal sessions</a:t>
            </a:r>
          </a:p>
        </p:txBody>
      </p:sp>
      <p:cxnSp>
        <p:nvCxnSpPr>
          <p:cNvPr id="35" name="Straight Arrow Connector 34">
            <a:extLst>
              <a:ext uri="{FF2B5EF4-FFF2-40B4-BE49-F238E27FC236}">
                <a16:creationId xmlns:a16="http://schemas.microsoft.com/office/drawing/2014/main" id="{172DC75C-4727-A83D-128C-4D48A8C7CF56}"/>
              </a:ext>
            </a:extLst>
          </p:cNvPr>
          <p:cNvCxnSpPr>
            <a:cxnSpLocks/>
          </p:cNvCxnSpPr>
          <p:nvPr/>
        </p:nvCxnSpPr>
        <p:spPr>
          <a:xfrm>
            <a:off x="10772769" y="1272971"/>
            <a:ext cx="45032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9" name="Rectangle 48">
            <a:extLst>
              <a:ext uri="{FF2B5EF4-FFF2-40B4-BE49-F238E27FC236}">
                <a16:creationId xmlns:a16="http://schemas.microsoft.com/office/drawing/2014/main" id="{2BA9C59D-7F73-F6F8-B51E-5FF19286396C}"/>
              </a:ext>
            </a:extLst>
          </p:cNvPr>
          <p:cNvSpPr/>
          <p:nvPr/>
        </p:nvSpPr>
        <p:spPr>
          <a:xfrm>
            <a:off x="3759804" y="3053023"/>
            <a:ext cx="867302" cy="59882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900" dirty="0">
                <a:solidFill>
                  <a:schemeClr val="tx2"/>
                </a:solidFill>
              </a:rPr>
              <a:t>Discussion with APP</a:t>
            </a:r>
            <a:endParaRPr lang="en-GB" sz="1300" b="1" dirty="0">
              <a:solidFill>
                <a:srgbClr val="00B050"/>
              </a:solidFill>
              <a:cs typeface="Calibri"/>
            </a:endParaRPr>
          </a:p>
        </p:txBody>
      </p:sp>
      <p:sp>
        <p:nvSpPr>
          <p:cNvPr id="3" name="TextBox 2">
            <a:extLst>
              <a:ext uri="{FF2B5EF4-FFF2-40B4-BE49-F238E27FC236}">
                <a16:creationId xmlns:a16="http://schemas.microsoft.com/office/drawing/2014/main" id="{1706F45F-04FC-AF45-C2EC-6DDD5F6F0A01}"/>
              </a:ext>
            </a:extLst>
          </p:cNvPr>
          <p:cNvSpPr txBox="1"/>
          <p:nvPr/>
        </p:nvSpPr>
        <p:spPr>
          <a:xfrm>
            <a:off x="266337" y="1182141"/>
            <a:ext cx="2851972" cy="1323439"/>
          </a:xfrm>
          <a:prstGeom prst="rect">
            <a:avLst/>
          </a:prstGeom>
          <a:noFill/>
        </p:spPr>
        <p:txBody>
          <a:bodyPr wrap="square" rtlCol="0">
            <a:spAutoFit/>
          </a:bodyPr>
          <a:lstStyle/>
          <a:p>
            <a:r>
              <a:rPr lang="en-GB" sz="800" b="1" dirty="0"/>
              <a:t>Triage Requirements</a:t>
            </a:r>
          </a:p>
          <a:p>
            <a:pPr marL="228600" indent="-228600">
              <a:buFont typeface="+mj-lt"/>
              <a:buAutoNum type="arabicPeriod"/>
            </a:pPr>
            <a:r>
              <a:rPr lang="en-GB" sz="800" dirty="0"/>
              <a:t>Seen face to face for an assessment </a:t>
            </a:r>
          </a:p>
          <a:p>
            <a:pPr marL="228600" indent="-228600">
              <a:buFont typeface="+mj-lt"/>
              <a:buAutoNum type="arabicPeriod"/>
            </a:pPr>
            <a:r>
              <a:rPr lang="en-GB" sz="800" dirty="0"/>
              <a:t>Had an appropriate course of Physiotherapy</a:t>
            </a:r>
          </a:p>
          <a:p>
            <a:pPr marL="228600" indent="-228600">
              <a:buFont typeface="+mj-lt"/>
              <a:buAutoNum type="arabicPeriod"/>
            </a:pPr>
            <a:r>
              <a:rPr lang="en-GB" sz="800" dirty="0"/>
              <a:t>Had a discussion about pain killers and other ways to manage the pain</a:t>
            </a:r>
          </a:p>
          <a:p>
            <a:pPr marL="228600" indent="-228600">
              <a:buFont typeface="+mj-lt"/>
              <a:buAutoNum type="arabicPeriod"/>
            </a:pPr>
            <a:r>
              <a:rPr lang="en-GB" sz="800" dirty="0"/>
              <a:t>Been offered Talking therapies and IAPT support </a:t>
            </a:r>
          </a:p>
          <a:p>
            <a:pPr marL="228600" indent="-228600">
              <a:buFont typeface="+mj-lt"/>
              <a:buAutoNum type="arabicPeriod"/>
            </a:pPr>
            <a:r>
              <a:rPr lang="en-GB" sz="800" dirty="0"/>
              <a:t>Had Shared Decision Making / Patient Choice</a:t>
            </a:r>
          </a:p>
          <a:p>
            <a:pPr marL="228600" indent="-228600">
              <a:buFont typeface="+mj-lt"/>
              <a:buAutoNum type="arabicPeriod"/>
            </a:pPr>
            <a:r>
              <a:rPr lang="en-GB" sz="800" b="1" dirty="0"/>
              <a:t>If a NMR </a:t>
            </a:r>
            <a:r>
              <a:rPr lang="en-GB" sz="800" dirty="0"/>
              <a:t>– order and review MRI </a:t>
            </a:r>
            <a:r>
              <a:rPr lang="en-GB" sz="800" b="1" dirty="0"/>
              <a:t>BEFORE </a:t>
            </a:r>
            <a:r>
              <a:rPr lang="en-GB" sz="800" dirty="0"/>
              <a:t>onward referral</a:t>
            </a:r>
          </a:p>
          <a:p>
            <a:pPr marL="171450" indent="-171450">
              <a:buFont typeface="Arial" panose="020B0604020202020204" pitchFamily="34" charset="0"/>
              <a:buChar char="•"/>
            </a:pPr>
            <a:endParaRPr lang="en-GB" sz="800" dirty="0"/>
          </a:p>
        </p:txBody>
      </p:sp>
      <p:sp>
        <p:nvSpPr>
          <p:cNvPr id="4" name="Rectangle: Rounded Corners 3">
            <a:extLst>
              <a:ext uri="{FF2B5EF4-FFF2-40B4-BE49-F238E27FC236}">
                <a16:creationId xmlns:a16="http://schemas.microsoft.com/office/drawing/2014/main" id="{37C19A11-2E95-A8A0-1D30-1129F909324D}"/>
              </a:ext>
            </a:extLst>
          </p:cNvPr>
          <p:cNvSpPr/>
          <p:nvPr/>
        </p:nvSpPr>
        <p:spPr>
          <a:xfrm>
            <a:off x="452053" y="3399915"/>
            <a:ext cx="781050" cy="673465"/>
          </a:xfrm>
          <a:prstGeom prst="roundRect">
            <a:avLst>
              <a:gd name="adj" fmla="val 1242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chemeClr val="tx2"/>
                </a:solidFill>
              </a:rPr>
              <a:t>Pt with LBP not resolving</a:t>
            </a:r>
          </a:p>
        </p:txBody>
      </p:sp>
      <p:sp>
        <p:nvSpPr>
          <p:cNvPr id="6" name="Flowchart: Decision 5">
            <a:extLst>
              <a:ext uri="{FF2B5EF4-FFF2-40B4-BE49-F238E27FC236}">
                <a16:creationId xmlns:a16="http://schemas.microsoft.com/office/drawing/2014/main" id="{07185EC9-073D-E799-A415-9B3A061B4460}"/>
              </a:ext>
            </a:extLst>
          </p:cNvPr>
          <p:cNvSpPr/>
          <p:nvPr/>
        </p:nvSpPr>
        <p:spPr>
          <a:xfrm>
            <a:off x="1379572" y="3351231"/>
            <a:ext cx="1196973" cy="77083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rPr>
              <a:t>FCP needs advice</a:t>
            </a:r>
          </a:p>
        </p:txBody>
      </p:sp>
      <p:sp>
        <p:nvSpPr>
          <p:cNvPr id="7" name="Flowchart: Decision 6">
            <a:extLst>
              <a:ext uri="{FF2B5EF4-FFF2-40B4-BE49-F238E27FC236}">
                <a16:creationId xmlns:a16="http://schemas.microsoft.com/office/drawing/2014/main" id="{9B9C953D-45F3-4DF4-1A66-855C0A53BA8E}"/>
              </a:ext>
            </a:extLst>
          </p:cNvPr>
          <p:cNvSpPr/>
          <p:nvPr/>
        </p:nvSpPr>
        <p:spPr>
          <a:xfrm>
            <a:off x="4902203" y="3788916"/>
            <a:ext cx="1196973" cy="77083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rPr>
              <a:t>Suitable to refer in on eRS?</a:t>
            </a:r>
          </a:p>
        </p:txBody>
      </p:sp>
      <p:sp>
        <p:nvSpPr>
          <p:cNvPr id="8" name="Flowchart: Decision 7">
            <a:extLst>
              <a:ext uri="{FF2B5EF4-FFF2-40B4-BE49-F238E27FC236}">
                <a16:creationId xmlns:a16="http://schemas.microsoft.com/office/drawing/2014/main" id="{3135FEAC-FC0C-C03F-CA90-A1E3D7C8892F}"/>
              </a:ext>
            </a:extLst>
          </p:cNvPr>
          <p:cNvSpPr/>
          <p:nvPr/>
        </p:nvSpPr>
        <p:spPr>
          <a:xfrm>
            <a:off x="2293645" y="4112152"/>
            <a:ext cx="1188819" cy="749520"/>
          </a:xfrm>
          <a:prstGeom prst="flowChartDecision">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rPr>
              <a:t>Books into APP advice sessions</a:t>
            </a:r>
          </a:p>
        </p:txBody>
      </p:sp>
      <p:cxnSp>
        <p:nvCxnSpPr>
          <p:cNvPr id="11" name="Straight Arrow Connector 10">
            <a:extLst>
              <a:ext uri="{FF2B5EF4-FFF2-40B4-BE49-F238E27FC236}">
                <a16:creationId xmlns:a16="http://schemas.microsoft.com/office/drawing/2014/main" id="{741F2B43-BA18-571E-8B92-E4C14C088C65}"/>
              </a:ext>
            </a:extLst>
          </p:cNvPr>
          <p:cNvCxnSpPr>
            <a:cxnSpLocks/>
            <a:stCxn id="4" idx="3"/>
          </p:cNvCxnSpPr>
          <p:nvPr/>
        </p:nvCxnSpPr>
        <p:spPr>
          <a:xfrm flipV="1">
            <a:off x="1233103" y="3733918"/>
            <a:ext cx="190775" cy="27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1ED307AE-BADA-F3B0-CFB5-621BF4D279F9}"/>
              </a:ext>
            </a:extLst>
          </p:cNvPr>
          <p:cNvCxnSpPr>
            <a:cxnSpLocks/>
            <a:stCxn id="6" idx="0"/>
            <a:endCxn id="22" idx="1"/>
          </p:cNvCxnSpPr>
          <p:nvPr/>
        </p:nvCxnSpPr>
        <p:spPr>
          <a:xfrm rot="5400000" flipH="1" flipV="1">
            <a:off x="1969048" y="2912942"/>
            <a:ext cx="447301" cy="42927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631D9197-FA19-BB0A-E96C-18A8B91FF325}"/>
              </a:ext>
            </a:extLst>
          </p:cNvPr>
          <p:cNvCxnSpPr>
            <a:cxnSpLocks/>
            <a:endCxn id="8" idx="1"/>
          </p:cNvCxnSpPr>
          <p:nvPr/>
        </p:nvCxnSpPr>
        <p:spPr>
          <a:xfrm rot="16200000" flipH="1">
            <a:off x="1964721" y="4157988"/>
            <a:ext cx="342262" cy="31558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Flowchart: Decision 16">
            <a:extLst>
              <a:ext uri="{FF2B5EF4-FFF2-40B4-BE49-F238E27FC236}">
                <a16:creationId xmlns:a16="http://schemas.microsoft.com/office/drawing/2014/main" id="{4B071D84-5C2F-C543-B2A3-67E8DFCEE342}"/>
              </a:ext>
            </a:extLst>
          </p:cNvPr>
          <p:cNvSpPr/>
          <p:nvPr/>
        </p:nvSpPr>
        <p:spPr>
          <a:xfrm>
            <a:off x="7713839" y="4779137"/>
            <a:ext cx="1196973" cy="77083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rPr>
              <a:t>Spinal pathway</a:t>
            </a:r>
          </a:p>
        </p:txBody>
      </p:sp>
      <p:sp>
        <p:nvSpPr>
          <p:cNvPr id="18" name="Flowchart: Decision 17">
            <a:extLst>
              <a:ext uri="{FF2B5EF4-FFF2-40B4-BE49-F238E27FC236}">
                <a16:creationId xmlns:a16="http://schemas.microsoft.com/office/drawing/2014/main" id="{45CBE60C-3522-668E-4870-E55DD82AFA13}"/>
              </a:ext>
            </a:extLst>
          </p:cNvPr>
          <p:cNvSpPr/>
          <p:nvPr/>
        </p:nvSpPr>
        <p:spPr>
          <a:xfrm>
            <a:off x="7713839" y="1617480"/>
            <a:ext cx="1196973" cy="77083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rPr>
              <a:t>Pain pathway</a:t>
            </a:r>
          </a:p>
        </p:txBody>
      </p:sp>
      <p:sp>
        <p:nvSpPr>
          <p:cNvPr id="19" name="Rectangle 18">
            <a:extLst>
              <a:ext uri="{FF2B5EF4-FFF2-40B4-BE49-F238E27FC236}">
                <a16:creationId xmlns:a16="http://schemas.microsoft.com/office/drawing/2014/main" id="{9F961FE1-BA0B-8060-1FED-35EC7F988586}"/>
              </a:ext>
            </a:extLst>
          </p:cNvPr>
          <p:cNvSpPr/>
          <p:nvPr/>
        </p:nvSpPr>
        <p:spPr>
          <a:xfrm>
            <a:off x="7878674" y="3249585"/>
            <a:ext cx="867302" cy="5988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900" dirty="0">
                <a:solidFill>
                  <a:schemeClr val="tx2"/>
                </a:solidFill>
              </a:rPr>
              <a:t>MDT triage</a:t>
            </a:r>
            <a:endParaRPr lang="en-GB" sz="1300" b="1" dirty="0">
              <a:solidFill>
                <a:srgbClr val="00B050"/>
              </a:solidFill>
              <a:cs typeface="Calibri"/>
            </a:endParaRPr>
          </a:p>
        </p:txBody>
      </p:sp>
      <p:cxnSp>
        <p:nvCxnSpPr>
          <p:cNvPr id="27" name="Connector: Elbow 26">
            <a:extLst>
              <a:ext uri="{FF2B5EF4-FFF2-40B4-BE49-F238E27FC236}">
                <a16:creationId xmlns:a16="http://schemas.microsoft.com/office/drawing/2014/main" id="{7C804D37-AD30-7C79-657E-FFB7C7D3BCDB}"/>
              </a:ext>
            </a:extLst>
          </p:cNvPr>
          <p:cNvCxnSpPr>
            <a:cxnSpLocks/>
            <a:stCxn id="19" idx="2"/>
            <a:endCxn id="17" idx="0"/>
          </p:cNvCxnSpPr>
          <p:nvPr/>
        </p:nvCxnSpPr>
        <p:spPr>
          <a:xfrm rot="16200000" flipH="1">
            <a:off x="7846963" y="4313773"/>
            <a:ext cx="930725" cy="1"/>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Connector: Elbow 30">
            <a:extLst>
              <a:ext uri="{FF2B5EF4-FFF2-40B4-BE49-F238E27FC236}">
                <a16:creationId xmlns:a16="http://schemas.microsoft.com/office/drawing/2014/main" id="{91E5626C-C379-AE9D-E70E-23AF85E11E68}"/>
              </a:ext>
            </a:extLst>
          </p:cNvPr>
          <p:cNvCxnSpPr>
            <a:cxnSpLocks/>
            <a:stCxn id="19" idx="0"/>
            <a:endCxn id="18" idx="2"/>
          </p:cNvCxnSpPr>
          <p:nvPr/>
        </p:nvCxnSpPr>
        <p:spPr>
          <a:xfrm rot="5400000" flipH="1" flipV="1">
            <a:off x="7881689" y="2818949"/>
            <a:ext cx="861273" cy="1"/>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CDB85D16-A00D-D590-67DD-7488599B173E}"/>
              </a:ext>
            </a:extLst>
          </p:cNvPr>
          <p:cNvSpPr txBox="1"/>
          <p:nvPr/>
        </p:nvSpPr>
        <p:spPr>
          <a:xfrm>
            <a:off x="9073693" y="4282410"/>
            <a:ext cx="2859185" cy="1015663"/>
          </a:xfrm>
          <a:prstGeom prst="rect">
            <a:avLst/>
          </a:prstGeom>
          <a:solidFill>
            <a:schemeClr val="accent2">
              <a:lumMod val="40000"/>
              <a:lumOff val="60000"/>
            </a:schemeClr>
          </a:solidFill>
        </p:spPr>
        <p:txBody>
          <a:bodyPr wrap="square" rtlCol="0">
            <a:spAutoFit/>
          </a:bodyPr>
          <a:lstStyle/>
          <a:p>
            <a:r>
              <a:rPr lang="en-GB" sz="1000" dirty="0"/>
              <a:t>Requirements/Need to set up:</a:t>
            </a:r>
          </a:p>
          <a:p>
            <a:pPr marL="171450" indent="-171450">
              <a:buFont typeface="Arial" panose="020B0604020202020204" pitchFamily="34" charset="0"/>
              <a:buChar char="•"/>
            </a:pPr>
            <a:r>
              <a:rPr lang="en-GB" sz="1000" dirty="0"/>
              <a:t>Audit referral standards are met</a:t>
            </a:r>
          </a:p>
          <a:p>
            <a:pPr marL="171450" indent="-171450">
              <a:buFont typeface="Arial" panose="020B0604020202020204" pitchFamily="34" charset="0"/>
              <a:buChar char="•"/>
            </a:pPr>
            <a:r>
              <a:rPr lang="en-GB" sz="1000" dirty="0"/>
              <a:t>Audit how many returned </a:t>
            </a:r>
          </a:p>
          <a:p>
            <a:pPr marL="171450" indent="-171450">
              <a:buFont typeface="Arial" panose="020B0604020202020204" pitchFamily="34" charset="0"/>
              <a:buChar char="•"/>
            </a:pPr>
            <a:r>
              <a:rPr lang="en-GB" sz="1000" dirty="0"/>
              <a:t>Any particular practice issues</a:t>
            </a:r>
          </a:p>
          <a:p>
            <a:pPr marL="171450" indent="-171450">
              <a:buFont typeface="Arial" panose="020B0604020202020204" pitchFamily="34" charset="0"/>
              <a:buChar char="•"/>
            </a:pPr>
            <a:r>
              <a:rPr lang="en-GB" sz="1000" dirty="0"/>
              <a:t>Audit that criteria actually have been met when patient attends – patient form to fill in</a:t>
            </a:r>
          </a:p>
        </p:txBody>
      </p:sp>
      <p:sp>
        <p:nvSpPr>
          <p:cNvPr id="21" name="TextBox 20">
            <a:extLst>
              <a:ext uri="{FF2B5EF4-FFF2-40B4-BE49-F238E27FC236}">
                <a16:creationId xmlns:a16="http://schemas.microsoft.com/office/drawing/2014/main" id="{DD1D40DA-E2F3-6FAC-1BB3-24A151390A3E}"/>
              </a:ext>
            </a:extLst>
          </p:cNvPr>
          <p:cNvSpPr txBox="1"/>
          <p:nvPr/>
        </p:nvSpPr>
        <p:spPr>
          <a:xfrm>
            <a:off x="9083247" y="2537015"/>
            <a:ext cx="2849628" cy="861774"/>
          </a:xfrm>
          <a:prstGeom prst="rect">
            <a:avLst/>
          </a:prstGeom>
          <a:solidFill>
            <a:schemeClr val="accent6">
              <a:lumMod val="20000"/>
              <a:lumOff val="80000"/>
            </a:schemeClr>
          </a:solidFill>
        </p:spPr>
        <p:txBody>
          <a:bodyPr wrap="square" rtlCol="0">
            <a:spAutoFit/>
          </a:bodyPr>
          <a:lstStyle/>
          <a:p>
            <a:r>
              <a:rPr lang="en-GB" sz="1000" dirty="0"/>
              <a:t>Assumptions:</a:t>
            </a:r>
          </a:p>
          <a:p>
            <a:pPr marL="171450" indent="-171450">
              <a:buFont typeface="Arial" panose="020B0604020202020204" pitchFamily="34" charset="0"/>
              <a:buChar char="•"/>
            </a:pPr>
            <a:r>
              <a:rPr lang="en-GB" sz="1000" dirty="0"/>
              <a:t>Using spinal sessions is like an A&amp;G but is an actual conversation  </a:t>
            </a:r>
          </a:p>
          <a:p>
            <a:pPr marL="171450" indent="-171450">
              <a:buFont typeface="Arial" panose="020B0604020202020204" pitchFamily="34" charset="0"/>
              <a:buChar char="•"/>
            </a:pPr>
            <a:r>
              <a:rPr lang="en-GB" sz="1000" dirty="0"/>
              <a:t>This does not count as a referral unless referred into eRS AFTER the discussion.</a:t>
            </a:r>
          </a:p>
        </p:txBody>
      </p:sp>
      <p:sp>
        <p:nvSpPr>
          <p:cNvPr id="22" name="Rectangle 21">
            <a:extLst>
              <a:ext uri="{FF2B5EF4-FFF2-40B4-BE49-F238E27FC236}">
                <a16:creationId xmlns:a16="http://schemas.microsoft.com/office/drawing/2014/main" id="{EC2286EE-58F2-D378-6035-D90E15C4786B}"/>
              </a:ext>
            </a:extLst>
          </p:cNvPr>
          <p:cNvSpPr/>
          <p:nvPr/>
        </p:nvSpPr>
        <p:spPr>
          <a:xfrm>
            <a:off x="2407337" y="2579399"/>
            <a:ext cx="867302" cy="64906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900" dirty="0">
                <a:solidFill>
                  <a:schemeClr val="tx2"/>
                </a:solidFill>
              </a:rPr>
              <a:t>Uses A&amp;G</a:t>
            </a:r>
            <a:endParaRPr lang="en-GB" sz="1300" b="1" dirty="0">
              <a:solidFill>
                <a:srgbClr val="00B050"/>
              </a:solidFill>
              <a:cs typeface="Calibri"/>
            </a:endParaRPr>
          </a:p>
        </p:txBody>
      </p:sp>
      <p:sp>
        <p:nvSpPr>
          <p:cNvPr id="23" name="Flowchart: Decision 22">
            <a:extLst>
              <a:ext uri="{FF2B5EF4-FFF2-40B4-BE49-F238E27FC236}">
                <a16:creationId xmlns:a16="http://schemas.microsoft.com/office/drawing/2014/main" id="{65E04519-EE6E-A95C-4827-DEB2707B4A57}"/>
              </a:ext>
            </a:extLst>
          </p:cNvPr>
          <p:cNvSpPr/>
          <p:nvPr/>
        </p:nvSpPr>
        <p:spPr>
          <a:xfrm>
            <a:off x="3441123" y="1829103"/>
            <a:ext cx="1196973" cy="77083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chemeClr val="tx2"/>
                </a:solidFill>
              </a:rPr>
              <a:t>See A&amp;G slide</a:t>
            </a:r>
          </a:p>
        </p:txBody>
      </p:sp>
      <p:cxnSp>
        <p:nvCxnSpPr>
          <p:cNvPr id="33" name="Connector: Elbow 32">
            <a:extLst>
              <a:ext uri="{FF2B5EF4-FFF2-40B4-BE49-F238E27FC236}">
                <a16:creationId xmlns:a16="http://schemas.microsoft.com/office/drawing/2014/main" id="{822A6EA5-B570-1433-73F6-1969AA3EE15D}"/>
              </a:ext>
            </a:extLst>
          </p:cNvPr>
          <p:cNvCxnSpPr>
            <a:cxnSpLocks/>
            <a:stCxn id="8" idx="0"/>
            <a:endCxn id="49" idx="1"/>
          </p:cNvCxnSpPr>
          <p:nvPr/>
        </p:nvCxnSpPr>
        <p:spPr>
          <a:xfrm rot="5400000" flipH="1" flipV="1">
            <a:off x="2944072" y="3296421"/>
            <a:ext cx="759715" cy="87174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Connector: Elbow 55">
            <a:extLst>
              <a:ext uri="{FF2B5EF4-FFF2-40B4-BE49-F238E27FC236}">
                <a16:creationId xmlns:a16="http://schemas.microsoft.com/office/drawing/2014/main" id="{7A9E98DE-02E7-376A-BDD3-1082B321AF57}"/>
              </a:ext>
            </a:extLst>
          </p:cNvPr>
          <p:cNvCxnSpPr>
            <a:stCxn id="22" idx="0"/>
            <a:endCxn id="23" idx="1"/>
          </p:cNvCxnSpPr>
          <p:nvPr/>
        </p:nvCxnSpPr>
        <p:spPr>
          <a:xfrm rot="5400000" flipH="1" flipV="1">
            <a:off x="2958615" y="2096892"/>
            <a:ext cx="364880" cy="60013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68" name="Rectangle 67">
            <a:extLst>
              <a:ext uri="{FF2B5EF4-FFF2-40B4-BE49-F238E27FC236}">
                <a16:creationId xmlns:a16="http://schemas.microsoft.com/office/drawing/2014/main" id="{5EDD352B-6A92-92D8-3BC0-00B3DFEF675D}"/>
              </a:ext>
            </a:extLst>
          </p:cNvPr>
          <p:cNvSpPr/>
          <p:nvPr/>
        </p:nvSpPr>
        <p:spPr>
          <a:xfrm>
            <a:off x="6656298" y="5485028"/>
            <a:ext cx="867302" cy="5988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900" dirty="0">
                <a:solidFill>
                  <a:schemeClr val="tx2"/>
                </a:solidFill>
              </a:rPr>
              <a:t>Manage in primary or community care</a:t>
            </a:r>
            <a:endParaRPr lang="en-GB" sz="1300" b="1" dirty="0">
              <a:solidFill>
                <a:srgbClr val="00B050"/>
              </a:solidFill>
              <a:cs typeface="Calibri"/>
            </a:endParaRPr>
          </a:p>
        </p:txBody>
      </p:sp>
      <p:sp>
        <p:nvSpPr>
          <p:cNvPr id="74" name="TextBox 73">
            <a:extLst>
              <a:ext uri="{FF2B5EF4-FFF2-40B4-BE49-F238E27FC236}">
                <a16:creationId xmlns:a16="http://schemas.microsoft.com/office/drawing/2014/main" id="{359474A8-4318-C633-4C13-9AB73E6B102E}"/>
              </a:ext>
            </a:extLst>
          </p:cNvPr>
          <p:cNvSpPr txBox="1"/>
          <p:nvPr/>
        </p:nvSpPr>
        <p:spPr>
          <a:xfrm>
            <a:off x="6180286" y="5811935"/>
            <a:ext cx="394902" cy="215444"/>
          </a:xfrm>
          <a:prstGeom prst="rect">
            <a:avLst/>
          </a:prstGeom>
          <a:noFill/>
        </p:spPr>
        <p:txBody>
          <a:bodyPr wrap="square" rtlCol="0">
            <a:spAutoFit/>
          </a:bodyPr>
          <a:lstStyle/>
          <a:p>
            <a:r>
              <a:rPr lang="en-GB" sz="800" dirty="0"/>
              <a:t>No</a:t>
            </a:r>
          </a:p>
        </p:txBody>
      </p:sp>
      <p:sp>
        <p:nvSpPr>
          <p:cNvPr id="46" name="Rectangle 45">
            <a:extLst>
              <a:ext uri="{FF2B5EF4-FFF2-40B4-BE49-F238E27FC236}">
                <a16:creationId xmlns:a16="http://schemas.microsoft.com/office/drawing/2014/main" id="{3F17C2B7-0144-C4B0-596D-4730031CB83A}"/>
              </a:ext>
            </a:extLst>
          </p:cNvPr>
          <p:cNvSpPr/>
          <p:nvPr/>
        </p:nvSpPr>
        <p:spPr>
          <a:xfrm>
            <a:off x="3759804" y="4686231"/>
            <a:ext cx="867302" cy="5988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900" dirty="0">
                <a:solidFill>
                  <a:schemeClr val="tx2"/>
                </a:solidFill>
              </a:rPr>
              <a:t>GP or FCP to request MRI with code </a:t>
            </a:r>
            <a:endParaRPr lang="en-GB" sz="1300" b="1" dirty="0">
              <a:solidFill>
                <a:srgbClr val="00B050"/>
              </a:solidFill>
              <a:cs typeface="Calibri"/>
            </a:endParaRPr>
          </a:p>
        </p:txBody>
      </p:sp>
      <p:sp>
        <p:nvSpPr>
          <p:cNvPr id="54" name="Rectangle 53">
            <a:extLst>
              <a:ext uri="{FF2B5EF4-FFF2-40B4-BE49-F238E27FC236}">
                <a16:creationId xmlns:a16="http://schemas.microsoft.com/office/drawing/2014/main" id="{95933599-3CDD-A9CD-9B39-D11FAAA506E9}"/>
              </a:ext>
            </a:extLst>
          </p:cNvPr>
          <p:cNvSpPr/>
          <p:nvPr/>
        </p:nvSpPr>
        <p:spPr>
          <a:xfrm>
            <a:off x="3756340" y="5485029"/>
            <a:ext cx="867302" cy="59882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900" dirty="0">
                <a:solidFill>
                  <a:schemeClr val="tx2"/>
                </a:solidFill>
              </a:rPr>
              <a:t>GP or FCP to review scan</a:t>
            </a:r>
            <a:endParaRPr lang="en-GB" sz="1300" b="1" dirty="0">
              <a:solidFill>
                <a:srgbClr val="00B050"/>
              </a:solidFill>
              <a:cs typeface="Calibri"/>
            </a:endParaRPr>
          </a:p>
        </p:txBody>
      </p:sp>
      <p:sp>
        <p:nvSpPr>
          <p:cNvPr id="60" name="Flowchart: Decision 59">
            <a:extLst>
              <a:ext uri="{FF2B5EF4-FFF2-40B4-BE49-F238E27FC236}">
                <a16:creationId xmlns:a16="http://schemas.microsoft.com/office/drawing/2014/main" id="{CF4A8753-A22D-0156-AD5C-048C47FC0021}"/>
              </a:ext>
            </a:extLst>
          </p:cNvPr>
          <p:cNvSpPr/>
          <p:nvPr/>
        </p:nvSpPr>
        <p:spPr>
          <a:xfrm>
            <a:off x="4902203" y="5399026"/>
            <a:ext cx="1196973" cy="77083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rPr>
              <a:t>SDM conversation re onward referral</a:t>
            </a:r>
          </a:p>
        </p:txBody>
      </p:sp>
      <p:sp>
        <p:nvSpPr>
          <p:cNvPr id="62" name="TextBox 61">
            <a:extLst>
              <a:ext uri="{FF2B5EF4-FFF2-40B4-BE49-F238E27FC236}">
                <a16:creationId xmlns:a16="http://schemas.microsoft.com/office/drawing/2014/main" id="{91ECD969-F886-2BE7-A232-CA5A142787AE}"/>
              </a:ext>
            </a:extLst>
          </p:cNvPr>
          <p:cNvSpPr txBox="1"/>
          <p:nvPr/>
        </p:nvSpPr>
        <p:spPr>
          <a:xfrm>
            <a:off x="5458263" y="4851946"/>
            <a:ext cx="469075" cy="215444"/>
          </a:xfrm>
          <a:prstGeom prst="rect">
            <a:avLst/>
          </a:prstGeom>
          <a:noFill/>
        </p:spPr>
        <p:txBody>
          <a:bodyPr wrap="square" rtlCol="0">
            <a:spAutoFit/>
          </a:bodyPr>
          <a:lstStyle/>
          <a:p>
            <a:r>
              <a:rPr lang="en-GB" sz="800" dirty="0"/>
              <a:t>Yes</a:t>
            </a:r>
          </a:p>
        </p:txBody>
      </p:sp>
      <p:sp>
        <p:nvSpPr>
          <p:cNvPr id="65" name="Rectangle 64">
            <a:extLst>
              <a:ext uri="{FF2B5EF4-FFF2-40B4-BE49-F238E27FC236}">
                <a16:creationId xmlns:a16="http://schemas.microsoft.com/office/drawing/2014/main" id="{2CBCE468-E8EC-929D-816D-9EB39B989448}"/>
              </a:ext>
            </a:extLst>
          </p:cNvPr>
          <p:cNvSpPr/>
          <p:nvPr/>
        </p:nvSpPr>
        <p:spPr>
          <a:xfrm>
            <a:off x="3756340" y="3845236"/>
            <a:ext cx="867302" cy="5988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900" dirty="0">
                <a:solidFill>
                  <a:schemeClr val="tx2"/>
                </a:solidFill>
              </a:rPr>
              <a:t>Scan indicated?</a:t>
            </a:r>
            <a:endParaRPr lang="en-GB" sz="1300" b="1" dirty="0">
              <a:solidFill>
                <a:srgbClr val="00B050"/>
              </a:solidFill>
              <a:cs typeface="Calibri"/>
            </a:endParaRPr>
          </a:p>
        </p:txBody>
      </p:sp>
      <p:sp>
        <p:nvSpPr>
          <p:cNvPr id="69" name="Flowchart: Decision 68">
            <a:extLst>
              <a:ext uri="{FF2B5EF4-FFF2-40B4-BE49-F238E27FC236}">
                <a16:creationId xmlns:a16="http://schemas.microsoft.com/office/drawing/2014/main" id="{D23FEC6F-3938-1A1E-CDE7-CC0932A995CF}"/>
              </a:ext>
            </a:extLst>
          </p:cNvPr>
          <p:cNvSpPr/>
          <p:nvPr/>
        </p:nvSpPr>
        <p:spPr>
          <a:xfrm>
            <a:off x="6008777" y="3167114"/>
            <a:ext cx="1196973" cy="770832"/>
          </a:xfrm>
          <a:prstGeom prst="flowChartDecision">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rPr>
              <a:t>Criteria 1-5 met?</a:t>
            </a:r>
          </a:p>
        </p:txBody>
      </p:sp>
      <p:cxnSp>
        <p:nvCxnSpPr>
          <p:cNvPr id="72" name="Straight Arrow Connector 71">
            <a:extLst>
              <a:ext uri="{FF2B5EF4-FFF2-40B4-BE49-F238E27FC236}">
                <a16:creationId xmlns:a16="http://schemas.microsoft.com/office/drawing/2014/main" id="{96E16F42-7521-A378-F54E-6DEE65DF2EB4}"/>
              </a:ext>
            </a:extLst>
          </p:cNvPr>
          <p:cNvCxnSpPr>
            <a:cxnSpLocks/>
            <a:stCxn id="49" idx="2"/>
            <a:endCxn id="65" idx="0"/>
          </p:cNvCxnSpPr>
          <p:nvPr/>
        </p:nvCxnSpPr>
        <p:spPr>
          <a:xfrm flipH="1">
            <a:off x="4189991" y="3651850"/>
            <a:ext cx="3464" cy="1933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54827C38-8929-3A05-39D5-4642AE29B40E}"/>
              </a:ext>
            </a:extLst>
          </p:cNvPr>
          <p:cNvCxnSpPr>
            <a:stCxn id="65" idx="2"/>
            <a:endCxn id="46" idx="0"/>
          </p:cNvCxnSpPr>
          <p:nvPr/>
        </p:nvCxnSpPr>
        <p:spPr>
          <a:xfrm>
            <a:off x="4189991" y="4444063"/>
            <a:ext cx="3464" cy="2421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504D65DB-8A29-4F37-330A-5673E9DD0F38}"/>
              </a:ext>
            </a:extLst>
          </p:cNvPr>
          <p:cNvCxnSpPr>
            <a:stCxn id="46" idx="2"/>
            <a:endCxn id="54" idx="0"/>
          </p:cNvCxnSpPr>
          <p:nvPr/>
        </p:nvCxnSpPr>
        <p:spPr>
          <a:xfrm flipH="1">
            <a:off x="4189991" y="5285058"/>
            <a:ext cx="3464" cy="1999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16186B09-49B5-35AD-137D-5F3C92FE2E51}"/>
              </a:ext>
            </a:extLst>
          </p:cNvPr>
          <p:cNvCxnSpPr>
            <a:stCxn id="54" idx="3"/>
            <a:endCxn id="60" idx="1"/>
          </p:cNvCxnSpPr>
          <p:nvPr/>
        </p:nvCxnSpPr>
        <p:spPr>
          <a:xfrm flipV="1">
            <a:off x="4623642" y="5784442"/>
            <a:ext cx="278561"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15B516CC-2B9F-6AD8-95F3-6EAE01D4FB67}"/>
              </a:ext>
            </a:extLst>
          </p:cNvPr>
          <p:cNvCxnSpPr>
            <a:stCxn id="60" idx="3"/>
            <a:endCxn id="68" idx="1"/>
          </p:cNvCxnSpPr>
          <p:nvPr/>
        </p:nvCxnSpPr>
        <p:spPr>
          <a:xfrm>
            <a:off x="6099176" y="5784442"/>
            <a:ext cx="55712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2E9DA2AC-A82E-B01B-B510-31AFA12A5C72}"/>
              </a:ext>
            </a:extLst>
          </p:cNvPr>
          <p:cNvCxnSpPr>
            <a:stCxn id="60" idx="0"/>
            <a:endCxn id="7" idx="2"/>
          </p:cNvCxnSpPr>
          <p:nvPr/>
        </p:nvCxnSpPr>
        <p:spPr>
          <a:xfrm flipV="1">
            <a:off x="5500690" y="4559748"/>
            <a:ext cx="0" cy="8392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1" name="Connector: Elbow 90">
            <a:extLst>
              <a:ext uri="{FF2B5EF4-FFF2-40B4-BE49-F238E27FC236}">
                <a16:creationId xmlns:a16="http://schemas.microsoft.com/office/drawing/2014/main" id="{ABC619D6-1DC2-0DCE-839E-41834E5C21A3}"/>
              </a:ext>
            </a:extLst>
          </p:cNvPr>
          <p:cNvCxnSpPr>
            <a:stCxn id="7" idx="0"/>
            <a:endCxn id="69" idx="1"/>
          </p:cNvCxnSpPr>
          <p:nvPr/>
        </p:nvCxnSpPr>
        <p:spPr>
          <a:xfrm rot="5400000" flipH="1" flipV="1">
            <a:off x="5636540" y="3416680"/>
            <a:ext cx="236386" cy="50808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A9CF33DC-65FA-40E9-6142-3056A2C4E7ED}"/>
              </a:ext>
            </a:extLst>
          </p:cNvPr>
          <p:cNvCxnSpPr>
            <a:cxnSpLocks/>
          </p:cNvCxnSpPr>
          <p:nvPr/>
        </p:nvCxnSpPr>
        <p:spPr>
          <a:xfrm flipV="1">
            <a:off x="7205750" y="3552530"/>
            <a:ext cx="672924" cy="35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31939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A2337-877B-440C-5D7C-0CF0453F4F81}"/>
              </a:ext>
            </a:extLst>
          </p:cNvPr>
          <p:cNvSpPr>
            <a:spLocks noGrp="1"/>
          </p:cNvSpPr>
          <p:nvPr>
            <p:ph type="title"/>
          </p:nvPr>
        </p:nvSpPr>
        <p:spPr/>
        <p:txBody>
          <a:bodyPr/>
          <a:lstStyle/>
          <a:p>
            <a:r>
              <a:rPr lang="en-GB" dirty="0"/>
              <a:t>GP using Spinal sessions</a:t>
            </a:r>
          </a:p>
        </p:txBody>
      </p:sp>
      <p:cxnSp>
        <p:nvCxnSpPr>
          <p:cNvPr id="9" name="Straight Arrow Connector 8">
            <a:extLst>
              <a:ext uri="{FF2B5EF4-FFF2-40B4-BE49-F238E27FC236}">
                <a16:creationId xmlns:a16="http://schemas.microsoft.com/office/drawing/2014/main" id="{2495C4DA-F865-9B0C-0F8E-AEA21A36B737}"/>
              </a:ext>
            </a:extLst>
          </p:cNvPr>
          <p:cNvCxnSpPr>
            <a:cxnSpLocks/>
          </p:cNvCxnSpPr>
          <p:nvPr/>
        </p:nvCxnSpPr>
        <p:spPr>
          <a:xfrm flipV="1">
            <a:off x="11694198" y="2608259"/>
            <a:ext cx="0" cy="8360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172DC75C-4727-A83D-128C-4D48A8C7CF56}"/>
              </a:ext>
            </a:extLst>
          </p:cNvPr>
          <p:cNvCxnSpPr>
            <a:cxnSpLocks/>
          </p:cNvCxnSpPr>
          <p:nvPr/>
        </p:nvCxnSpPr>
        <p:spPr>
          <a:xfrm>
            <a:off x="10772769" y="1272971"/>
            <a:ext cx="45032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9" name="Rectangle 48">
            <a:extLst>
              <a:ext uri="{FF2B5EF4-FFF2-40B4-BE49-F238E27FC236}">
                <a16:creationId xmlns:a16="http://schemas.microsoft.com/office/drawing/2014/main" id="{2BA9C59D-7F73-F6F8-B51E-5FF19286396C}"/>
              </a:ext>
            </a:extLst>
          </p:cNvPr>
          <p:cNvSpPr/>
          <p:nvPr/>
        </p:nvSpPr>
        <p:spPr>
          <a:xfrm>
            <a:off x="3759804" y="3053023"/>
            <a:ext cx="867302" cy="59882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900" dirty="0">
                <a:solidFill>
                  <a:schemeClr val="tx2"/>
                </a:solidFill>
              </a:rPr>
              <a:t>Discussion with Consultant</a:t>
            </a:r>
            <a:endParaRPr lang="en-GB" sz="1300" b="1" dirty="0">
              <a:solidFill>
                <a:srgbClr val="00B050"/>
              </a:solidFill>
              <a:cs typeface="Calibri"/>
            </a:endParaRPr>
          </a:p>
        </p:txBody>
      </p:sp>
      <p:sp>
        <p:nvSpPr>
          <p:cNvPr id="3" name="TextBox 2">
            <a:extLst>
              <a:ext uri="{FF2B5EF4-FFF2-40B4-BE49-F238E27FC236}">
                <a16:creationId xmlns:a16="http://schemas.microsoft.com/office/drawing/2014/main" id="{1706F45F-04FC-AF45-C2EC-6DDD5F6F0A01}"/>
              </a:ext>
            </a:extLst>
          </p:cNvPr>
          <p:cNvSpPr txBox="1"/>
          <p:nvPr/>
        </p:nvSpPr>
        <p:spPr>
          <a:xfrm>
            <a:off x="266337" y="1182141"/>
            <a:ext cx="2851972" cy="1323439"/>
          </a:xfrm>
          <a:prstGeom prst="rect">
            <a:avLst/>
          </a:prstGeom>
          <a:noFill/>
        </p:spPr>
        <p:txBody>
          <a:bodyPr wrap="square" rtlCol="0">
            <a:spAutoFit/>
          </a:bodyPr>
          <a:lstStyle/>
          <a:p>
            <a:r>
              <a:rPr lang="en-GB" sz="800" b="1" dirty="0"/>
              <a:t>Triage Requirements</a:t>
            </a:r>
          </a:p>
          <a:p>
            <a:pPr marL="228600" indent="-228600">
              <a:buFont typeface="+mj-lt"/>
              <a:buAutoNum type="arabicPeriod"/>
            </a:pPr>
            <a:r>
              <a:rPr lang="en-GB" sz="800" dirty="0"/>
              <a:t>Seen face to face for an assessment </a:t>
            </a:r>
          </a:p>
          <a:p>
            <a:pPr marL="228600" indent="-228600">
              <a:buFont typeface="+mj-lt"/>
              <a:buAutoNum type="arabicPeriod"/>
            </a:pPr>
            <a:r>
              <a:rPr lang="en-GB" sz="800" dirty="0"/>
              <a:t>Had an appropriate course of Physiotherapy</a:t>
            </a:r>
          </a:p>
          <a:p>
            <a:pPr marL="228600" indent="-228600">
              <a:buFont typeface="+mj-lt"/>
              <a:buAutoNum type="arabicPeriod"/>
            </a:pPr>
            <a:r>
              <a:rPr lang="en-GB" sz="800" dirty="0"/>
              <a:t>Had a discussion about pain killers and other ways to manage the pain</a:t>
            </a:r>
          </a:p>
          <a:p>
            <a:pPr marL="228600" indent="-228600">
              <a:buFont typeface="+mj-lt"/>
              <a:buAutoNum type="arabicPeriod"/>
            </a:pPr>
            <a:r>
              <a:rPr lang="en-GB" sz="800" dirty="0"/>
              <a:t>Been offered Talking therapies and IAPT support </a:t>
            </a:r>
          </a:p>
          <a:p>
            <a:pPr marL="228600" indent="-228600">
              <a:buFont typeface="+mj-lt"/>
              <a:buAutoNum type="arabicPeriod"/>
            </a:pPr>
            <a:r>
              <a:rPr lang="en-GB" sz="800" dirty="0"/>
              <a:t>Had Shared Decision Making / Patient Choice</a:t>
            </a:r>
          </a:p>
          <a:p>
            <a:pPr marL="228600" indent="-228600">
              <a:buFont typeface="+mj-lt"/>
              <a:buAutoNum type="arabicPeriod"/>
            </a:pPr>
            <a:r>
              <a:rPr lang="en-GB" sz="800" b="1" dirty="0"/>
              <a:t>If a NMR </a:t>
            </a:r>
            <a:r>
              <a:rPr lang="en-GB" sz="800" dirty="0"/>
              <a:t>– order and review MRI </a:t>
            </a:r>
            <a:r>
              <a:rPr lang="en-GB" sz="800" b="1" dirty="0"/>
              <a:t>BEFORE </a:t>
            </a:r>
            <a:r>
              <a:rPr lang="en-GB" sz="800" dirty="0"/>
              <a:t>onward referral</a:t>
            </a:r>
          </a:p>
          <a:p>
            <a:pPr marL="171450" indent="-171450">
              <a:buFont typeface="Arial" panose="020B0604020202020204" pitchFamily="34" charset="0"/>
              <a:buChar char="•"/>
            </a:pPr>
            <a:endParaRPr lang="en-GB" sz="800" dirty="0"/>
          </a:p>
        </p:txBody>
      </p:sp>
      <p:sp>
        <p:nvSpPr>
          <p:cNvPr id="4" name="Rectangle: Rounded Corners 3">
            <a:extLst>
              <a:ext uri="{FF2B5EF4-FFF2-40B4-BE49-F238E27FC236}">
                <a16:creationId xmlns:a16="http://schemas.microsoft.com/office/drawing/2014/main" id="{37C19A11-2E95-A8A0-1D30-1129F909324D}"/>
              </a:ext>
            </a:extLst>
          </p:cNvPr>
          <p:cNvSpPr/>
          <p:nvPr/>
        </p:nvSpPr>
        <p:spPr>
          <a:xfrm>
            <a:off x="452053" y="3399915"/>
            <a:ext cx="781050" cy="673465"/>
          </a:xfrm>
          <a:prstGeom prst="roundRect">
            <a:avLst>
              <a:gd name="adj" fmla="val 1242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chemeClr val="tx2"/>
                </a:solidFill>
              </a:rPr>
              <a:t>Pt with LBP not resolving</a:t>
            </a:r>
          </a:p>
        </p:txBody>
      </p:sp>
      <p:sp>
        <p:nvSpPr>
          <p:cNvPr id="6" name="Flowchart: Decision 5">
            <a:extLst>
              <a:ext uri="{FF2B5EF4-FFF2-40B4-BE49-F238E27FC236}">
                <a16:creationId xmlns:a16="http://schemas.microsoft.com/office/drawing/2014/main" id="{07185EC9-073D-E799-A415-9B3A061B4460}"/>
              </a:ext>
            </a:extLst>
          </p:cNvPr>
          <p:cNvSpPr/>
          <p:nvPr/>
        </p:nvSpPr>
        <p:spPr>
          <a:xfrm>
            <a:off x="1379572" y="3351231"/>
            <a:ext cx="1196973" cy="77083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rPr>
              <a:t>GP needs advice</a:t>
            </a:r>
          </a:p>
        </p:txBody>
      </p:sp>
      <p:sp>
        <p:nvSpPr>
          <p:cNvPr id="7" name="Flowchart: Decision 6">
            <a:extLst>
              <a:ext uri="{FF2B5EF4-FFF2-40B4-BE49-F238E27FC236}">
                <a16:creationId xmlns:a16="http://schemas.microsoft.com/office/drawing/2014/main" id="{9B9C953D-45F3-4DF4-1A66-855C0A53BA8E}"/>
              </a:ext>
            </a:extLst>
          </p:cNvPr>
          <p:cNvSpPr/>
          <p:nvPr/>
        </p:nvSpPr>
        <p:spPr>
          <a:xfrm>
            <a:off x="4902203" y="3788916"/>
            <a:ext cx="1196973" cy="77083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rPr>
              <a:t>Suitable to refer in on eRS?</a:t>
            </a:r>
          </a:p>
        </p:txBody>
      </p:sp>
      <p:sp>
        <p:nvSpPr>
          <p:cNvPr id="8" name="Flowchart: Decision 7">
            <a:extLst>
              <a:ext uri="{FF2B5EF4-FFF2-40B4-BE49-F238E27FC236}">
                <a16:creationId xmlns:a16="http://schemas.microsoft.com/office/drawing/2014/main" id="{3135FEAC-FC0C-C03F-CA90-A1E3D7C8892F}"/>
              </a:ext>
            </a:extLst>
          </p:cNvPr>
          <p:cNvSpPr/>
          <p:nvPr/>
        </p:nvSpPr>
        <p:spPr>
          <a:xfrm>
            <a:off x="2293645" y="4112152"/>
            <a:ext cx="1188819" cy="749520"/>
          </a:xfrm>
          <a:prstGeom prst="flowChartDecision">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rPr>
              <a:t>Books into Cons. advice sessions</a:t>
            </a:r>
          </a:p>
        </p:txBody>
      </p:sp>
      <p:cxnSp>
        <p:nvCxnSpPr>
          <p:cNvPr id="11" name="Straight Arrow Connector 10">
            <a:extLst>
              <a:ext uri="{FF2B5EF4-FFF2-40B4-BE49-F238E27FC236}">
                <a16:creationId xmlns:a16="http://schemas.microsoft.com/office/drawing/2014/main" id="{741F2B43-BA18-571E-8B92-E4C14C088C65}"/>
              </a:ext>
            </a:extLst>
          </p:cNvPr>
          <p:cNvCxnSpPr>
            <a:cxnSpLocks/>
            <a:stCxn id="4" idx="3"/>
          </p:cNvCxnSpPr>
          <p:nvPr/>
        </p:nvCxnSpPr>
        <p:spPr>
          <a:xfrm flipV="1">
            <a:off x="1233103" y="3733918"/>
            <a:ext cx="190775" cy="27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1ED307AE-BADA-F3B0-CFB5-621BF4D279F9}"/>
              </a:ext>
            </a:extLst>
          </p:cNvPr>
          <p:cNvCxnSpPr>
            <a:cxnSpLocks/>
            <a:stCxn id="6" idx="0"/>
            <a:endCxn id="22" idx="1"/>
          </p:cNvCxnSpPr>
          <p:nvPr/>
        </p:nvCxnSpPr>
        <p:spPr>
          <a:xfrm rot="5400000" flipH="1" flipV="1">
            <a:off x="1969048" y="2912942"/>
            <a:ext cx="447301" cy="42927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631D9197-FA19-BB0A-E96C-18A8B91FF325}"/>
              </a:ext>
            </a:extLst>
          </p:cNvPr>
          <p:cNvCxnSpPr>
            <a:cxnSpLocks/>
            <a:endCxn id="8" idx="1"/>
          </p:cNvCxnSpPr>
          <p:nvPr/>
        </p:nvCxnSpPr>
        <p:spPr>
          <a:xfrm rot="16200000" flipH="1">
            <a:off x="1964721" y="4157988"/>
            <a:ext cx="342262" cy="31558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Flowchart: Decision 16">
            <a:extLst>
              <a:ext uri="{FF2B5EF4-FFF2-40B4-BE49-F238E27FC236}">
                <a16:creationId xmlns:a16="http://schemas.microsoft.com/office/drawing/2014/main" id="{4B071D84-5C2F-C543-B2A3-67E8DFCEE342}"/>
              </a:ext>
            </a:extLst>
          </p:cNvPr>
          <p:cNvSpPr/>
          <p:nvPr/>
        </p:nvSpPr>
        <p:spPr>
          <a:xfrm>
            <a:off x="7713839" y="4779137"/>
            <a:ext cx="1196973" cy="77083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rPr>
              <a:t>Spinal pathway</a:t>
            </a:r>
          </a:p>
        </p:txBody>
      </p:sp>
      <p:sp>
        <p:nvSpPr>
          <p:cNvPr id="18" name="Flowchart: Decision 17">
            <a:extLst>
              <a:ext uri="{FF2B5EF4-FFF2-40B4-BE49-F238E27FC236}">
                <a16:creationId xmlns:a16="http://schemas.microsoft.com/office/drawing/2014/main" id="{45CBE60C-3522-668E-4870-E55DD82AFA13}"/>
              </a:ext>
            </a:extLst>
          </p:cNvPr>
          <p:cNvSpPr/>
          <p:nvPr/>
        </p:nvSpPr>
        <p:spPr>
          <a:xfrm>
            <a:off x="7713839" y="1617480"/>
            <a:ext cx="1196973" cy="77083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rPr>
              <a:t>Pain pathway</a:t>
            </a:r>
          </a:p>
        </p:txBody>
      </p:sp>
      <p:sp>
        <p:nvSpPr>
          <p:cNvPr id="19" name="Rectangle 18">
            <a:extLst>
              <a:ext uri="{FF2B5EF4-FFF2-40B4-BE49-F238E27FC236}">
                <a16:creationId xmlns:a16="http://schemas.microsoft.com/office/drawing/2014/main" id="{9F961FE1-BA0B-8060-1FED-35EC7F988586}"/>
              </a:ext>
            </a:extLst>
          </p:cNvPr>
          <p:cNvSpPr/>
          <p:nvPr/>
        </p:nvSpPr>
        <p:spPr>
          <a:xfrm>
            <a:off x="7878674" y="3249585"/>
            <a:ext cx="867302" cy="5988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900" dirty="0">
                <a:solidFill>
                  <a:schemeClr val="tx2"/>
                </a:solidFill>
              </a:rPr>
              <a:t>MDT triage</a:t>
            </a:r>
            <a:endParaRPr lang="en-GB" sz="1300" b="1" dirty="0">
              <a:solidFill>
                <a:srgbClr val="00B050"/>
              </a:solidFill>
              <a:cs typeface="Calibri"/>
            </a:endParaRPr>
          </a:p>
        </p:txBody>
      </p:sp>
      <p:cxnSp>
        <p:nvCxnSpPr>
          <p:cNvPr id="27" name="Connector: Elbow 26">
            <a:extLst>
              <a:ext uri="{FF2B5EF4-FFF2-40B4-BE49-F238E27FC236}">
                <a16:creationId xmlns:a16="http://schemas.microsoft.com/office/drawing/2014/main" id="{7C804D37-AD30-7C79-657E-FFB7C7D3BCDB}"/>
              </a:ext>
            </a:extLst>
          </p:cNvPr>
          <p:cNvCxnSpPr>
            <a:cxnSpLocks/>
            <a:stCxn id="19" idx="2"/>
            <a:endCxn id="17" idx="0"/>
          </p:cNvCxnSpPr>
          <p:nvPr/>
        </p:nvCxnSpPr>
        <p:spPr>
          <a:xfrm rot="16200000" flipH="1">
            <a:off x="7846963" y="4313773"/>
            <a:ext cx="930725" cy="1"/>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Connector: Elbow 30">
            <a:extLst>
              <a:ext uri="{FF2B5EF4-FFF2-40B4-BE49-F238E27FC236}">
                <a16:creationId xmlns:a16="http://schemas.microsoft.com/office/drawing/2014/main" id="{91E5626C-C379-AE9D-E70E-23AF85E11E68}"/>
              </a:ext>
            </a:extLst>
          </p:cNvPr>
          <p:cNvCxnSpPr>
            <a:cxnSpLocks/>
            <a:stCxn id="19" idx="0"/>
            <a:endCxn id="18" idx="2"/>
          </p:cNvCxnSpPr>
          <p:nvPr/>
        </p:nvCxnSpPr>
        <p:spPr>
          <a:xfrm rot="5400000" flipH="1" flipV="1">
            <a:off x="7881689" y="2818949"/>
            <a:ext cx="861273" cy="1"/>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CDB85D16-A00D-D590-67DD-7488599B173E}"/>
              </a:ext>
            </a:extLst>
          </p:cNvPr>
          <p:cNvSpPr txBox="1"/>
          <p:nvPr/>
        </p:nvSpPr>
        <p:spPr>
          <a:xfrm>
            <a:off x="9073693" y="4573875"/>
            <a:ext cx="2859185" cy="1015663"/>
          </a:xfrm>
          <a:prstGeom prst="rect">
            <a:avLst/>
          </a:prstGeom>
          <a:solidFill>
            <a:schemeClr val="accent2">
              <a:lumMod val="40000"/>
              <a:lumOff val="60000"/>
            </a:schemeClr>
          </a:solidFill>
        </p:spPr>
        <p:txBody>
          <a:bodyPr wrap="square" rtlCol="0">
            <a:spAutoFit/>
          </a:bodyPr>
          <a:lstStyle/>
          <a:p>
            <a:r>
              <a:rPr lang="en-GB" sz="1000" dirty="0"/>
              <a:t>Requirements/Need to set up:</a:t>
            </a:r>
          </a:p>
          <a:p>
            <a:pPr marL="171450" indent="-171450">
              <a:buFont typeface="Arial" panose="020B0604020202020204" pitchFamily="34" charset="0"/>
              <a:buChar char="•"/>
            </a:pPr>
            <a:r>
              <a:rPr lang="en-GB" sz="1000" dirty="0"/>
              <a:t>Audit referral standards are met</a:t>
            </a:r>
          </a:p>
          <a:p>
            <a:pPr marL="171450" indent="-171450">
              <a:buFont typeface="Arial" panose="020B0604020202020204" pitchFamily="34" charset="0"/>
              <a:buChar char="•"/>
            </a:pPr>
            <a:r>
              <a:rPr lang="en-GB" sz="1000" dirty="0"/>
              <a:t>Audit how many returned </a:t>
            </a:r>
          </a:p>
          <a:p>
            <a:pPr marL="171450" indent="-171450">
              <a:buFont typeface="Arial" panose="020B0604020202020204" pitchFamily="34" charset="0"/>
              <a:buChar char="•"/>
            </a:pPr>
            <a:r>
              <a:rPr lang="en-GB" sz="1000" dirty="0"/>
              <a:t>Any particular practice issues</a:t>
            </a:r>
          </a:p>
          <a:p>
            <a:pPr marL="171450" indent="-171450">
              <a:buFont typeface="Arial" panose="020B0604020202020204" pitchFamily="34" charset="0"/>
              <a:buChar char="•"/>
            </a:pPr>
            <a:r>
              <a:rPr lang="en-GB" sz="1000" dirty="0"/>
              <a:t>Audit that criteria actually have been met when patient attends – patient form to fill in</a:t>
            </a:r>
          </a:p>
        </p:txBody>
      </p:sp>
      <p:sp>
        <p:nvSpPr>
          <p:cNvPr id="21" name="TextBox 20">
            <a:extLst>
              <a:ext uri="{FF2B5EF4-FFF2-40B4-BE49-F238E27FC236}">
                <a16:creationId xmlns:a16="http://schemas.microsoft.com/office/drawing/2014/main" id="{DD1D40DA-E2F3-6FAC-1BB3-24A151390A3E}"/>
              </a:ext>
            </a:extLst>
          </p:cNvPr>
          <p:cNvSpPr txBox="1"/>
          <p:nvPr/>
        </p:nvSpPr>
        <p:spPr>
          <a:xfrm>
            <a:off x="9073693" y="3147307"/>
            <a:ext cx="2859183" cy="861774"/>
          </a:xfrm>
          <a:prstGeom prst="rect">
            <a:avLst/>
          </a:prstGeom>
          <a:solidFill>
            <a:schemeClr val="accent6">
              <a:lumMod val="20000"/>
              <a:lumOff val="80000"/>
            </a:schemeClr>
          </a:solidFill>
        </p:spPr>
        <p:txBody>
          <a:bodyPr wrap="square" rtlCol="0">
            <a:spAutoFit/>
          </a:bodyPr>
          <a:lstStyle/>
          <a:p>
            <a:r>
              <a:rPr lang="en-GB" sz="1000" dirty="0"/>
              <a:t>Assumptions:</a:t>
            </a:r>
          </a:p>
          <a:p>
            <a:pPr marL="171450" indent="-171450">
              <a:buFont typeface="Arial" panose="020B0604020202020204" pitchFamily="34" charset="0"/>
              <a:buChar char="•"/>
            </a:pPr>
            <a:r>
              <a:rPr lang="en-GB" sz="1000" dirty="0"/>
              <a:t>Using spinal sessions is like an A&amp;G but is an actual conversation  </a:t>
            </a:r>
          </a:p>
          <a:p>
            <a:pPr marL="171450" indent="-171450">
              <a:buFont typeface="Arial" panose="020B0604020202020204" pitchFamily="34" charset="0"/>
              <a:buChar char="•"/>
            </a:pPr>
            <a:r>
              <a:rPr lang="en-GB" sz="1000" dirty="0"/>
              <a:t>This does not count as a referral unless referred into eRS AFTER the discussion.</a:t>
            </a:r>
          </a:p>
        </p:txBody>
      </p:sp>
      <p:sp>
        <p:nvSpPr>
          <p:cNvPr id="22" name="Rectangle 21">
            <a:extLst>
              <a:ext uri="{FF2B5EF4-FFF2-40B4-BE49-F238E27FC236}">
                <a16:creationId xmlns:a16="http://schemas.microsoft.com/office/drawing/2014/main" id="{EC2286EE-58F2-D378-6035-D90E15C4786B}"/>
              </a:ext>
            </a:extLst>
          </p:cNvPr>
          <p:cNvSpPr/>
          <p:nvPr/>
        </p:nvSpPr>
        <p:spPr>
          <a:xfrm>
            <a:off x="2407337" y="2579399"/>
            <a:ext cx="867302" cy="64906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900" dirty="0">
                <a:solidFill>
                  <a:schemeClr val="tx2"/>
                </a:solidFill>
              </a:rPr>
              <a:t>Uses A&amp;G</a:t>
            </a:r>
            <a:endParaRPr lang="en-GB" sz="1300" b="1" dirty="0">
              <a:solidFill>
                <a:srgbClr val="00B050"/>
              </a:solidFill>
              <a:cs typeface="Calibri"/>
            </a:endParaRPr>
          </a:p>
        </p:txBody>
      </p:sp>
      <p:sp>
        <p:nvSpPr>
          <p:cNvPr id="23" name="Flowchart: Decision 22">
            <a:extLst>
              <a:ext uri="{FF2B5EF4-FFF2-40B4-BE49-F238E27FC236}">
                <a16:creationId xmlns:a16="http://schemas.microsoft.com/office/drawing/2014/main" id="{65E04519-EE6E-A95C-4827-DEB2707B4A57}"/>
              </a:ext>
            </a:extLst>
          </p:cNvPr>
          <p:cNvSpPr/>
          <p:nvPr/>
        </p:nvSpPr>
        <p:spPr>
          <a:xfrm>
            <a:off x="3441123" y="1829103"/>
            <a:ext cx="1196973" cy="77083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chemeClr val="tx2"/>
                </a:solidFill>
              </a:rPr>
              <a:t>See A&amp;G slide</a:t>
            </a:r>
          </a:p>
        </p:txBody>
      </p:sp>
      <p:cxnSp>
        <p:nvCxnSpPr>
          <p:cNvPr id="33" name="Connector: Elbow 32">
            <a:extLst>
              <a:ext uri="{FF2B5EF4-FFF2-40B4-BE49-F238E27FC236}">
                <a16:creationId xmlns:a16="http://schemas.microsoft.com/office/drawing/2014/main" id="{822A6EA5-B570-1433-73F6-1969AA3EE15D}"/>
              </a:ext>
            </a:extLst>
          </p:cNvPr>
          <p:cNvCxnSpPr>
            <a:cxnSpLocks/>
            <a:stCxn id="8" idx="0"/>
            <a:endCxn id="49" idx="1"/>
          </p:cNvCxnSpPr>
          <p:nvPr/>
        </p:nvCxnSpPr>
        <p:spPr>
          <a:xfrm rot="5400000" flipH="1" flipV="1">
            <a:off x="2944072" y="3296421"/>
            <a:ext cx="759715" cy="87174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Connector: Elbow 55">
            <a:extLst>
              <a:ext uri="{FF2B5EF4-FFF2-40B4-BE49-F238E27FC236}">
                <a16:creationId xmlns:a16="http://schemas.microsoft.com/office/drawing/2014/main" id="{7A9E98DE-02E7-376A-BDD3-1082B321AF57}"/>
              </a:ext>
            </a:extLst>
          </p:cNvPr>
          <p:cNvCxnSpPr>
            <a:stCxn id="22" idx="0"/>
            <a:endCxn id="23" idx="1"/>
          </p:cNvCxnSpPr>
          <p:nvPr/>
        </p:nvCxnSpPr>
        <p:spPr>
          <a:xfrm rot="5400000" flipH="1" flipV="1">
            <a:off x="2958615" y="2096892"/>
            <a:ext cx="364880" cy="60013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68" name="Rectangle 67">
            <a:extLst>
              <a:ext uri="{FF2B5EF4-FFF2-40B4-BE49-F238E27FC236}">
                <a16:creationId xmlns:a16="http://schemas.microsoft.com/office/drawing/2014/main" id="{5EDD352B-6A92-92D8-3BC0-00B3DFEF675D}"/>
              </a:ext>
            </a:extLst>
          </p:cNvPr>
          <p:cNvSpPr/>
          <p:nvPr/>
        </p:nvSpPr>
        <p:spPr>
          <a:xfrm>
            <a:off x="6656298" y="5485028"/>
            <a:ext cx="867302" cy="5988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900" dirty="0">
                <a:solidFill>
                  <a:schemeClr val="tx2"/>
                </a:solidFill>
              </a:rPr>
              <a:t>Manage in primary or community care</a:t>
            </a:r>
            <a:endParaRPr lang="en-GB" sz="1300" b="1" dirty="0">
              <a:solidFill>
                <a:srgbClr val="00B050"/>
              </a:solidFill>
              <a:cs typeface="Calibri"/>
            </a:endParaRPr>
          </a:p>
        </p:txBody>
      </p:sp>
      <p:sp>
        <p:nvSpPr>
          <p:cNvPr id="74" name="TextBox 73">
            <a:extLst>
              <a:ext uri="{FF2B5EF4-FFF2-40B4-BE49-F238E27FC236}">
                <a16:creationId xmlns:a16="http://schemas.microsoft.com/office/drawing/2014/main" id="{359474A8-4318-C633-4C13-9AB73E6B102E}"/>
              </a:ext>
            </a:extLst>
          </p:cNvPr>
          <p:cNvSpPr txBox="1"/>
          <p:nvPr/>
        </p:nvSpPr>
        <p:spPr>
          <a:xfrm>
            <a:off x="6180286" y="5811935"/>
            <a:ext cx="394902" cy="215444"/>
          </a:xfrm>
          <a:prstGeom prst="rect">
            <a:avLst/>
          </a:prstGeom>
          <a:noFill/>
        </p:spPr>
        <p:txBody>
          <a:bodyPr wrap="square" rtlCol="0">
            <a:spAutoFit/>
          </a:bodyPr>
          <a:lstStyle/>
          <a:p>
            <a:r>
              <a:rPr lang="en-GB" sz="800" dirty="0"/>
              <a:t>No</a:t>
            </a:r>
          </a:p>
        </p:txBody>
      </p:sp>
      <p:sp>
        <p:nvSpPr>
          <p:cNvPr id="46" name="Rectangle 45">
            <a:extLst>
              <a:ext uri="{FF2B5EF4-FFF2-40B4-BE49-F238E27FC236}">
                <a16:creationId xmlns:a16="http://schemas.microsoft.com/office/drawing/2014/main" id="{3F17C2B7-0144-C4B0-596D-4730031CB83A}"/>
              </a:ext>
            </a:extLst>
          </p:cNvPr>
          <p:cNvSpPr/>
          <p:nvPr/>
        </p:nvSpPr>
        <p:spPr>
          <a:xfrm>
            <a:off x="3759804" y="4686231"/>
            <a:ext cx="867302" cy="5988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900" dirty="0">
                <a:solidFill>
                  <a:schemeClr val="tx2"/>
                </a:solidFill>
              </a:rPr>
              <a:t>GP to request MRI with code </a:t>
            </a:r>
            <a:endParaRPr lang="en-GB" sz="1300" b="1" dirty="0">
              <a:solidFill>
                <a:srgbClr val="00B050"/>
              </a:solidFill>
              <a:cs typeface="Calibri"/>
            </a:endParaRPr>
          </a:p>
        </p:txBody>
      </p:sp>
      <p:sp>
        <p:nvSpPr>
          <p:cNvPr id="54" name="Rectangle 53">
            <a:extLst>
              <a:ext uri="{FF2B5EF4-FFF2-40B4-BE49-F238E27FC236}">
                <a16:creationId xmlns:a16="http://schemas.microsoft.com/office/drawing/2014/main" id="{95933599-3CDD-A9CD-9B39-D11FAAA506E9}"/>
              </a:ext>
            </a:extLst>
          </p:cNvPr>
          <p:cNvSpPr/>
          <p:nvPr/>
        </p:nvSpPr>
        <p:spPr>
          <a:xfrm>
            <a:off x="3756340" y="5485029"/>
            <a:ext cx="867302" cy="59882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900" dirty="0">
                <a:solidFill>
                  <a:schemeClr val="tx2"/>
                </a:solidFill>
              </a:rPr>
              <a:t>GP to review scan</a:t>
            </a:r>
            <a:endParaRPr lang="en-GB" sz="1300" b="1" dirty="0">
              <a:solidFill>
                <a:srgbClr val="00B050"/>
              </a:solidFill>
              <a:cs typeface="Calibri"/>
            </a:endParaRPr>
          </a:p>
        </p:txBody>
      </p:sp>
      <p:sp>
        <p:nvSpPr>
          <p:cNvPr id="60" name="Flowchart: Decision 59">
            <a:extLst>
              <a:ext uri="{FF2B5EF4-FFF2-40B4-BE49-F238E27FC236}">
                <a16:creationId xmlns:a16="http://schemas.microsoft.com/office/drawing/2014/main" id="{CF4A8753-A22D-0156-AD5C-048C47FC0021}"/>
              </a:ext>
            </a:extLst>
          </p:cNvPr>
          <p:cNvSpPr/>
          <p:nvPr/>
        </p:nvSpPr>
        <p:spPr>
          <a:xfrm>
            <a:off x="4902203" y="5399026"/>
            <a:ext cx="1196973" cy="770832"/>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rPr>
              <a:t>SDM conversation re onward referral</a:t>
            </a:r>
          </a:p>
        </p:txBody>
      </p:sp>
      <p:sp>
        <p:nvSpPr>
          <p:cNvPr id="62" name="TextBox 61">
            <a:extLst>
              <a:ext uri="{FF2B5EF4-FFF2-40B4-BE49-F238E27FC236}">
                <a16:creationId xmlns:a16="http://schemas.microsoft.com/office/drawing/2014/main" id="{91ECD969-F886-2BE7-A232-CA5A142787AE}"/>
              </a:ext>
            </a:extLst>
          </p:cNvPr>
          <p:cNvSpPr txBox="1"/>
          <p:nvPr/>
        </p:nvSpPr>
        <p:spPr>
          <a:xfrm>
            <a:off x="5458263" y="4851946"/>
            <a:ext cx="469075" cy="215444"/>
          </a:xfrm>
          <a:prstGeom prst="rect">
            <a:avLst/>
          </a:prstGeom>
          <a:noFill/>
        </p:spPr>
        <p:txBody>
          <a:bodyPr wrap="square" rtlCol="0">
            <a:spAutoFit/>
          </a:bodyPr>
          <a:lstStyle/>
          <a:p>
            <a:r>
              <a:rPr lang="en-GB" sz="800" dirty="0"/>
              <a:t>Yes</a:t>
            </a:r>
          </a:p>
        </p:txBody>
      </p:sp>
      <p:sp>
        <p:nvSpPr>
          <p:cNvPr id="65" name="Rectangle 64">
            <a:extLst>
              <a:ext uri="{FF2B5EF4-FFF2-40B4-BE49-F238E27FC236}">
                <a16:creationId xmlns:a16="http://schemas.microsoft.com/office/drawing/2014/main" id="{2CBCE468-E8EC-929D-816D-9EB39B989448}"/>
              </a:ext>
            </a:extLst>
          </p:cNvPr>
          <p:cNvSpPr/>
          <p:nvPr/>
        </p:nvSpPr>
        <p:spPr>
          <a:xfrm>
            <a:off x="3756340" y="3845236"/>
            <a:ext cx="867302" cy="5988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900" dirty="0">
                <a:solidFill>
                  <a:schemeClr val="tx2"/>
                </a:solidFill>
              </a:rPr>
              <a:t>Scan indicated?</a:t>
            </a:r>
            <a:endParaRPr lang="en-GB" sz="1300" b="1" dirty="0">
              <a:solidFill>
                <a:srgbClr val="00B050"/>
              </a:solidFill>
              <a:cs typeface="Calibri"/>
            </a:endParaRPr>
          </a:p>
        </p:txBody>
      </p:sp>
      <p:sp>
        <p:nvSpPr>
          <p:cNvPr id="69" name="Flowchart: Decision 68">
            <a:extLst>
              <a:ext uri="{FF2B5EF4-FFF2-40B4-BE49-F238E27FC236}">
                <a16:creationId xmlns:a16="http://schemas.microsoft.com/office/drawing/2014/main" id="{D23FEC6F-3938-1A1E-CDE7-CC0932A995CF}"/>
              </a:ext>
            </a:extLst>
          </p:cNvPr>
          <p:cNvSpPr/>
          <p:nvPr/>
        </p:nvSpPr>
        <p:spPr>
          <a:xfrm>
            <a:off x="6008777" y="3167114"/>
            <a:ext cx="1196973" cy="770832"/>
          </a:xfrm>
          <a:prstGeom prst="flowChartDecision">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2"/>
                </a:solidFill>
              </a:rPr>
              <a:t>Criteria 1-5 met?</a:t>
            </a:r>
          </a:p>
        </p:txBody>
      </p:sp>
      <p:cxnSp>
        <p:nvCxnSpPr>
          <p:cNvPr id="72" name="Straight Arrow Connector 71">
            <a:extLst>
              <a:ext uri="{FF2B5EF4-FFF2-40B4-BE49-F238E27FC236}">
                <a16:creationId xmlns:a16="http://schemas.microsoft.com/office/drawing/2014/main" id="{96E16F42-7521-A378-F54E-6DEE65DF2EB4}"/>
              </a:ext>
            </a:extLst>
          </p:cNvPr>
          <p:cNvCxnSpPr>
            <a:cxnSpLocks/>
            <a:stCxn id="49" idx="2"/>
            <a:endCxn id="65" idx="0"/>
          </p:cNvCxnSpPr>
          <p:nvPr/>
        </p:nvCxnSpPr>
        <p:spPr>
          <a:xfrm flipH="1">
            <a:off x="4189991" y="3651850"/>
            <a:ext cx="3464" cy="1933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54827C38-8929-3A05-39D5-4642AE29B40E}"/>
              </a:ext>
            </a:extLst>
          </p:cNvPr>
          <p:cNvCxnSpPr>
            <a:stCxn id="65" idx="2"/>
            <a:endCxn id="46" idx="0"/>
          </p:cNvCxnSpPr>
          <p:nvPr/>
        </p:nvCxnSpPr>
        <p:spPr>
          <a:xfrm>
            <a:off x="4189991" y="4444063"/>
            <a:ext cx="3464" cy="2421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504D65DB-8A29-4F37-330A-5673E9DD0F38}"/>
              </a:ext>
            </a:extLst>
          </p:cNvPr>
          <p:cNvCxnSpPr>
            <a:stCxn id="46" idx="2"/>
            <a:endCxn id="54" idx="0"/>
          </p:cNvCxnSpPr>
          <p:nvPr/>
        </p:nvCxnSpPr>
        <p:spPr>
          <a:xfrm flipH="1">
            <a:off x="4189991" y="5285058"/>
            <a:ext cx="3464" cy="1999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16186B09-49B5-35AD-137D-5F3C92FE2E51}"/>
              </a:ext>
            </a:extLst>
          </p:cNvPr>
          <p:cNvCxnSpPr>
            <a:stCxn id="54" idx="3"/>
            <a:endCxn id="60" idx="1"/>
          </p:cNvCxnSpPr>
          <p:nvPr/>
        </p:nvCxnSpPr>
        <p:spPr>
          <a:xfrm flipV="1">
            <a:off x="4623642" y="5784442"/>
            <a:ext cx="278561"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15B516CC-2B9F-6AD8-95F3-6EAE01D4FB67}"/>
              </a:ext>
            </a:extLst>
          </p:cNvPr>
          <p:cNvCxnSpPr>
            <a:stCxn id="60" idx="3"/>
            <a:endCxn id="68" idx="1"/>
          </p:cNvCxnSpPr>
          <p:nvPr/>
        </p:nvCxnSpPr>
        <p:spPr>
          <a:xfrm>
            <a:off x="6099176" y="5784442"/>
            <a:ext cx="55712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2E9DA2AC-A82E-B01B-B510-31AFA12A5C72}"/>
              </a:ext>
            </a:extLst>
          </p:cNvPr>
          <p:cNvCxnSpPr>
            <a:stCxn id="60" idx="0"/>
            <a:endCxn id="7" idx="2"/>
          </p:cNvCxnSpPr>
          <p:nvPr/>
        </p:nvCxnSpPr>
        <p:spPr>
          <a:xfrm flipV="1">
            <a:off x="5500690" y="4559748"/>
            <a:ext cx="0" cy="8392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1" name="Connector: Elbow 90">
            <a:extLst>
              <a:ext uri="{FF2B5EF4-FFF2-40B4-BE49-F238E27FC236}">
                <a16:creationId xmlns:a16="http://schemas.microsoft.com/office/drawing/2014/main" id="{ABC619D6-1DC2-0DCE-839E-41834E5C21A3}"/>
              </a:ext>
            </a:extLst>
          </p:cNvPr>
          <p:cNvCxnSpPr>
            <a:stCxn id="7" idx="0"/>
            <a:endCxn id="69" idx="1"/>
          </p:cNvCxnSpPr>
          <p:nvPr/>
        </p:nvCxnSpPr>
        <p:spPr>
          <a:xfrm rot="5400000" flipH="1" flipV="1">
            <a:off x="5636540" y="3416680"/>
            <a:ext cx="236386" cy="50808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A9CF33DC-65FA-40E9-6142-3056A2C4E7ED}"/>
              </a:ext>
            </a:extLst>
          </p:cNvPr>
          <p:cNvCxnSpPr>
            <a:cxnSpLocks/>
          </p:cNvCxnSpPr>
          <p:nvPr/>
        </p:nvCxnSpPr>
        <p:spPr>
          <a:xfrm flipV="1">
            <a:off x="7205750" y="3552530"/>
            <a:ext cx="672924" cy="35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4583852"/>
      </p:ext>
    </p:extLst>
  </p:cSld>
  <p:clrMapOvr>
    <a:masterClrMapping/>
  </p:clrMapOvr>
</p:sld>
</file>

<file path=ppt/theme/theme1.xml><?xml version="1.0" encoding="utf-8"?>
<a:theme xmlns:a="http://schemas.openxmlformats.org/drawingml/2006/main" name="Frimley Logo Slide">
  <a:themeElements>
    <a:clrScheme name="Frimley Excellence">
      <a:dk1>
        <a:srgbClr val="000000"/>
      </a:dk1>
      <a:lt1>
        <a:srgbClr val="FFFFFF"/>
      </a:lt1>
      <a:dk2>
        <a:srgbClr val="44546A"/>
      </a:dk2>
      <a:lt2>
        <a:srgbClr val="005EB8"/>
      </a:lt2>
      <a:accent1>
        <a:srgbClr val="AE2573"/>
      </a:accent1>
      <a:accent2>
        <a:srgbClr val="FFB81C"/>
      </a:accent2>
      <a:accent3>
        <a:srgbClr val="330072"/>
      </a:accent3>
      <a:accent4>
        <a:srgbClr val="00A499"/>
      </a:accent4>
      <a:accent5>
        <a:srgbClr val="41B6E6"/>
      </a:accent5>
      <a:accent6>
        <a:srgbClr val="78BE2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CE3BCE4E-5334-4243-99D6-221E6EC3159E}" vid="{C34CA67E-75C7-49F5-8C6A-6F027A51527C}"/>
    </a:ext>
  </a:extLst>
</a:theme>
</file>

<file path=ppt/theme/theme2.xml><?xml version="1.0" encoding="utf-8"?>
<a:theme xmlns:a="http://schemas.openxmlformats.org/drawingml/2006/main" name="3_Office Theme">
  <a:themeElements>
    <a:clrScheme name="Frimley Excellence">
      <a:dk1>
        <a:srgbClr val="000000"/>
      </a:dk1>
      <a:lt1>
        <a:srgbClr val="FFFFFF"/>
      </a:lt1>
      <a:dk2>
        <a:srgbClr val="44546A"/>
      </a:dk2>
      <a:lt2>
        <a:srgbClr val="005EB8"/>
      </a:lt2>
      <a:accent1>
        <a:srgbClr val="AE2573"/>
      </a:accent1>
      <a:accent2>
        <a:srgbClr val="FFB81C"/>
      </a:accent2>
      <a:accent3>
        <a:srgbClr val="330072"/>
      </a:accent3>
      <a:accent4>
        <a:srgbClr val="00A499"/>
      </a:accent4>
      <a:accent5>
        <a:srgbClr val="41B6E6"/>
      </a:accent5>
      <a:accent6>
        <a:srgbClr val="78BE2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CE3BCE4E-5334-4243-99D6-221E6EC3159E}" vid="{7AE65A91-590A-45B9-94F7-749E586960C5}"/>
    </a:ext>
  </a:extLst>
</a:theme>
</file>

<file path=ppt/theme/theme3.xml><?xml version="1.0" encoding="utf-8"?>
<a:theme xmlns:a="http://schemas.openxmlformats.org/drawingml/2006/main" name="1_Custom Design">
  <a:themeElements>
    <a:clrScheme name="Frimley Excellence">
      <a:dk1>
        <a:srgbClr val="000000"/>
      </a:dk1>
      <a:lt1>
        <a:srgbClr val="FFFFFF"/>
      </a:lt1>
      <a:dk2>
        <a:srgbClr val="44546A"/>
      </a:dk2>
      <a:lt2>
        <a:srgbClr val="005EB8"/>
      </a:lt2>
      <a:accent1>
        <a:srgbClr val="AE2573"/>
      </a:accent1>
      <a:accent2>
        <a:srgbClr val="FFB81C"/>
      </a:accent2>
      <a:accent3>
        <a:srgbClr val="330072"/>
      </a:accent3>
      <a:accent4>
        <a:srgbClr val="00A499"/>
      </a:accent4>
      <a:accent5>
        <a:srgbClr val="41B6E6"/>
      </a:accent5>
      <a:accent6>
        <a:srgbClr val="78BE2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CE3BCE4E-5334-4243-99D6-221E6EC3159E}" vid="{18CA142A-E244-4B8E-8F21-625B3CA2496B}"/>
    </a:ext>
  </a:extLst>
</a:theme>
</file>

<file path=ppt/theme/theme4.xml><?xml version="1.0" encoding="utf-8"?>
<a:theme xmlns:a="http://schemas.openxmlformats.org/drawingml/2006/main" name="2_Custom Design">
  <a:themeElements>
    <a:clrScheme name="Frimley Excellence">
      <a:dk1>
        <a:srgbClr val="000000"/>
      </a:dk1>
      <a:lt1>
        <a:srgbClr val="FFFFFF"/>
      </a:lt1>
      <a:dk2>
        <a:srgbClr val="44546A"/>
      </a:dk2>
      <a:lt2>
        <a:srgbClr val="005EB8"/>
      </a:lt2>
      <a:accent1>
        <a:srgbClr val="AE2573"/>
      </a:accent1>
      <a:accent2>
        <a:srgbClr val="FFB81C"/>
      </a:accent2>
      <a:accent3>
        <a:srgbClr val="330072"/>
      </a:accent3>
      <a:accent4>
        <a:srgbClr val="00A499"/>
      </a:accent4>
      <a:accent5>
        <a:srgbClr val="41B6E6"/>
      </a:accent5>
      <a:accent6>
        <a:srgbClr val="78BE2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CE3BCE4E-5334-4243-99D6-221E6EC3159E}" vid="{6B314347-5BB2-43B7-A362-7A8623393D72}"/>
    </a:ext>
  </a:extLst>
</a:theme>
</file>

<file path=ppt/theme/theme5.xml><?xml version="1.0" encoding="utf-8"?>
<a:theme xmlns:a="http://schemas.openxmlformats.org/drawingml/2006/main" name="4_Office Theme">
  <a:themeElements>
    <a:clrScheme name="Frimley Excellence">
      <a:dk1>
        <a:srgbClr val="000000"/>
      </a:dk1>
      <a:lt1>
        <a:srgbClr val="FFFFFF"/>
      </a:lt1>
      <a:dk2>
        <a:srgbClr val="44546A"/>
      </a:dk2>
      <a:lt2>
        <a:srgbClr val="005EB8"/>
      </a:lt2>
      <a:accent1>
        <a:srgbClr val="AE2573"/>
      </a:accent1>
      <a:accent2>
        <a:srgbClr val="FFB81C"/>
      </a:accent2>
      <a:accent3>
        <a:srgbClr val="330072"/>
      </a:accent3>
      <a:accent4>
        <a:srgbClr val="00A499"/>
      </a:accent4>
      <a:accent5>
        <a:srgbClr val="41B6E6"/>
      </a:accent5>
      <a:accent6>
        <a:srgbClr val="78BE2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CE3BCE4E-5334-4243-99D6-221E6EC3159E}" vid="{66187351-5678-4249-91D9-89AB9BA00EE8}"/>
    </a:ext>
  </a:extLst>
</a:theme>
</file>

<file path=ppt/theme/theme6.xml><?xml version="1.0" encoding="utf-8"?>
<a:theme xmlns:a="http://schemas.openxmlformats.org/drawingml/2006/main" name="6_Office Theme">
  <a:themeElements>
    <a:clrScheme name="Frimley Excellence">
      <a:dk1>
        <a:srgbClr val="000000"/>
      </a:dk1>
      <a:lt1>
        <a:srgbClr val="FFFFFF"/>
      </a:lt1>
      <a:dk2>
        <a:srgbClr val="44546A"/>
      </a:dk2>
      <a:lt2>
        <a:srgbClr val="005EB8"/>
      </a:lt2>
      <a:accent1>
        <a:srgbClr val="AE2573"/>
      </a:accent1>
      <a:accent2>
        <a:srgbClr val="FFB81C"/>
      </a:accent2>
      <a:accent3>
        <a:srgbClr val="330072"/>
      </a:accent3>
      <a:accent4>
        <a:srgbClr val="00A499"/>
      </a:accent4>
      <a:accent5>
        <a:srgbClr val="41B6E6"/>
      </a:accent5>
      <a:accent6>
        <a:srgbClr val="78BE2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CE3BCE4E-5334-4243-99D6-221E6EC3159E}" vid="{01E8E939-5BFB-4A62-A73B-7930C88A1733}"/>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a7cd7300-94fa-4d1e-b6b7-b5dc81e78a83" xsi:nil="true"/>
    <lcf76f155ced4ddcb4097134ff3c332f xmlns="cb9ba6f8-7c8d-4921-a02e-ff14185f98e6">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FF27D3A322F9D4D9E0F444E4097AF33" ma:contentTypeVersion="18" ma:contentTypeDescription="Create a new document." ma:contentTypeScope="" ma:versionID="fc6e2f4f0d38ae9c1b438b7ea13e95b5">
  <xsd:schema xmlns:xsd="http://www.w3.org/2001/XMLSchema" xmlns:xs="http://www.w3.org/2001/XMLSchema" xmlns:p="http://schemas.microsoft.com/office/2006/metadata/properties" xmlns:ns1="http://schemas.microsoft.com/sharepoint/v3" xmlns:ns2="cb9ba6f8-7c8d-4921-a02e-ff14185f98e6" xmlns:ns3="a7cd7300-94fa-4d1e-b6b7-b5dc81e78a83" targetNamespace="http://schemas.microsoft.com/office/2006/metadata/properties" ma:root="true" ma:fieldsID="495116d325dd488bce4e7857d4060ca6" ns1:_="" ns2:_="" ns3:_="">
    <xsd:import namespace="http://schemas.microsoft.com/sharepoint/v3"/>
    <xsd:import namespace="cb9ba6f8-7c8d-4921-a02e-ff14185f98e6"/>
    <xsd:import namespace="a7cd7300-94fa-4d1e-b6b7-b5dc81e78a83"/>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KeyPoints" minOccurs="0"/>
                <xsd:element ref="ns2:MediaServiceKeyPoints" minOccurs="0"/>
                <xsd:element ref="ns1:_ip_UnifiedCompliancePolicyProperties" minOccurs="0"/>
                <xsd:element ref="ns1:_ip_UnifiedCompliancePolicyUIAction"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b9ba6f8-7c8d-4921-a02e-ff14185f98e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7" nillable="true" ma:displayName="Tags" ma:internalName="MediaServiceAutoTags"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7cd7300-94fa-4d1e-b6b7-b5dc81e78a83"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db2779d1-2c2d-4a89-a016-f5a2cb1e612d}" ma:internalName="TaxCatchAll" ma:showField="CatchAllData" ma:web="a7cd7300-94fa-4d1e-b6b7-b5dc81e78a8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9E422CA-985C-4419-AA59-0AEFCB753B0F}">
  <ds:schemaRefs>
    <ds:schemaRef ds:uri="http://schemas.microsoft.com/sharepoint/v3/contenttype/forms"/>
  </ds:schemaRefs>
</ds:datastoreItem>
</file>

<file path=customXml/itemProps2.xml><?xml version="1.0" encoding="utf-8"?>
<ds:datastoreItem xmlns:ds="http://schemas.openxmlformats.org/officeDocument/2006/customXml" ds:itemID="{CE0372D7-F167-4D2F-BCE0-CF92B1FE6760}">
  <ds:schemaRefs>
    <ds:schemaRef ds:uri="78e99ea1-cfe7-4422-8554-f63064822943"/>
    <ds:schemaRef ds:uri="8392e452-eb87-41d8-9b34-e55c31767526"/>
    <ds:schemaRef ds:uri="http://schemas.microsoft.com/office/2006/metadata/properties"/>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3F5E86BB-6157-48A2-AD60-37BC64269B9D}"/>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Frimley Excellence (Widescreen) v5</Template>
  <TotalTime>117</TotalTime>
  <Words>2419</Words>
  <Application>Microsoft Office PowerPoint</Application>
  <PresentationFormat>Widescreen</PresentationFormat>
  <Paragraphs>361</Paragraphs>
  <Slides>13</Slides>
  <Notes>8</Notes>
  <HiddenSlides>0</HiddenSlides>
  <MMClips>0</MMClips>
  <ScaleCrop>false</ScaleCrop>
  <HeadingPairs>
    <vt:vector size="6" baseType="variant">
      <vt:variant>
        <vt:lpstr>Fonts Used</vt:lpstr>
      </vt:variant>
      <vt:variant>
        <vt:i4>2</vt:i4>
      </vt:variant>
      <vt:variant>
        <vt:lpstr>Theme</vt:lpstr>
      </vt:variant>
      <vt:variant>
        <vt:i4>6</vt:i4>
      </vt:variant>
      <vt:variant>
        <vt:lpstr>Slide Titles</vt:lpstr>
      </vt:variant>
      <vt:variant>
        <vt:i4>13</vt:i4>
      </vt:variant>
    </vt:vector>
  </HeadingPairs>
  <TitlesOfParts>
    <vt:vector size="21" baseType="lpstr">
      <vt:lpstr>Arial</vt:lpstr>
      <vt:lpstr>Calibri</vt:lpstr>
      <vt:lpstr>Frimley Logo Slide</vt:lpstr>
      <vt:lpstr>3_Office Theme</vt:lpstr>
      <vt:lpstr>1_Custom Design</vt:lpstr>
      <vt:lpstr>2_Custom Design</vt:lpstr>
      <vt:lpstr>4_Office Theme</vt:lpstr>
      <vt:lpstr>6_Office Theme</vt:lpstr>
      <vt:lpstr>Spinal Pathway and Virtual MDT’s</vt:lpstr>
      <vt:lpstr>What are the benefits of moving to new pathway </vt:lpstr>
      <vt:lpstr>Spinal pathway summary page</vt:lpstr>
      <vt:lpstr>Spinal patients – all options</vt:lpstr>
      <vt:lpstr>Spinal patients – all options</vt:lpstr>
      <vt:lpstr>Patient referred into eRS</vt:lpstr>
      <vt:lpstr>Patient referred (GP or FCP) into A&amp;G</vt:lpstr>
      <vt:lpstr>FCP using Spinal sessions</vt:lpstr>
      <vt:lpstr>GP using Spinal sessions</vt:lpstr>
      <vt:lpstr>Notes and Appendices</vt:lpstr>
      <vt:lpstr>Spinal patients – NEHF FCP’s</vt:lpstr>
      <vt:lpstr>Spinal patients - PCN ARRS FCP’s</vt:lpstr>
      <vt:lpstr>Spinal patients - PCN without FCP’s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CRAWFORD, Molly (FRIMLEY HEALTH NHS FOUNDATION TRUST)</dc:creator>
  <cp:lastModifiedBy>SOUTHBY, Tina (FRIMLEY HEALTH NHS FOUNDATION TRUST)</cp:lastModifiedBy>
  <cp:revision>3</cp:revision>
  <dcterms:created xsi:type="dcterms:W3CDTF">2023-08-18T08:10:26Z</dcterms:created>
  <dcterms:modified xsi:type="dcterms:W3CDTF">2024-05-15T06:47:35Z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0x0101002FF27D3A322F9D4D9E0F444E4097AF33</vt:lpwstr>
  </property>
  <property fmtid="{D5CDD505-2E9C-101B-9397-08002B2CF9AE}" pid="3" name="MediaServiceImageTags">
    <vt:lpwstr/>
  </property>
</Properties>
</file>