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8288000" cy="10287000"/>
  <p:notesSz cx="6858000" cy="9144000"/>
  <p:embeddedFontLst>
    <p:embeddedFont>
      <p:font typeface="Raavi" panose="020B0502040204020203" pitchFamily="34" charset="0"/>
      <p:regular r:id="rId10"/>
      <p:bold r:id="rId1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00FFFF"/>
    <a:srgbClr val="FFCCFF"/>
    <a:srgbClr val="1ECBE2"/>
    <a:srgbClr val="05E9FB"/>
    <a:srgbClr val="CCFF66"/>
    <a:srgbClr val="CCFF33"/>
    <a:srgbClr val="CC66FF"/>
    <a:srgbClr val="29C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2" d="100"/>
          <a:sy n="72" d="100"/>
        </p:scale>
        <p:origin x="65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AN, Zoe (NHS FRIMLEY ICB - D4U1Y)" userId="0a54bec8-98c8-40a9-ac52-e01f28ce9fc3" providerId="ADAL" clId="{F270BAB5-0B27-448A-B500-E400874BF5DE}"/>
    <pc:docChg chg="custSel modSld">
      <pc:chgData name="FOAN, Zoe (NHS FRIMLEY ICB - D4U1Y)" userId="0a54bec8-98c8-40a9-ac52-e01f28ce9fc3" providerId="ADAL" clId="{F270BAB5-0B27-448A-B500-E400874BF5DE}" dt="2024-05-03T13:30:04.767" v="230" actId="20577"/>
      <pc:docMkLst>
        <pc:docMk/>
      </pc:docMkLst>
      <pc:sldChg chg="modSp mod">
        <pc:chgData name="FOAN, Zoe (NHS FRIMLEY ICB - D4U1Y)" userId="0a54bec8-98c8-40a9-ac52-e01f28ce9fc3" providerId="ADAL" clId="{F270BAB5-0B27-448A-B500-E400874BF5DE}" dt="2024-04-30T14:23:57.754" v="1" actId="20577"/>
        <pc:sldMkLst>
          <pc:docMk/>
          <pc:sldMk cId="0" sldId="256"/>
        </pc:sldMkLst>
        <pc:spChg chg="mod">
          <ac:chgData name="FOAN, Zoe (NHS FRIMLEY ICB - D4U1Y)" userId="0a54bec8-98c8-40a9-ac52-e01f28ce9fc3" providerId="ADAL" clId="{F270BAB5-0B27-448A-B500-E400874BF5DE}" dt="2024-04-30T14:23:57.754" v="1" actId="20577"/>
          <ac:spMkLst>
            <pc:docMk/>
            <pc:sldMk cId="0" sldId="256"/>
            <ac:spMk id="2" creationId="{F1587C56-8B16-3856-4D66-93D019531F8C}"/>
          </ac:spMkLst>
        </pc:spChg>
      </pc:sldChg>
      <pc:sldChg chg="modSp mod">
        <pc:chgData name="FOAN, Zoe (NHS FRIMLEY ICB - D4U1Y)" userId="0a54bec8-98c8-40a9-ac52-e01f28ce9fc3" providerId="ADAL" clId="{F270BAB5-0B27-448A-B500-E400874BF5DE}" dt="2024-05-03T13:30:04.767" v="230" actId="20577"/>
        <pc:sldMkLst>
          <pc:docMk/>
          <pc:sldMk cId="3939302139" sldId="258"/>
        </pc:sldMkLst>
        <pc:spChg chg="mod">
          <ac:chgData name="FOAN, Zoe (NHS FRIMLEY ICB - D4U1Y)" userId="0a54bec8-98c8-40a9-ac52-e01f28ce9fc3" providerId="ADAL" clId="{F270BAB5-0B27-448A-B500-E400874BF5DE}" dt="2024-05-03T13:30:04.767" v="230" actId="20577"/>
          <ac:spMkLst>
            <pc:docMk/>
            <pc:sldMk cId="3939302139" sldId="258"/>
            <ac:spMk id="12" creationId="{D2158D5D-AC6C-46B6-15D7-6F66107DDBDF}"/>
          </ac:spMkLst>
        </pc:spChg>
      </pc:sldChg>
      <pc:sldChg chg="modSp mod">
        <pc:chgData name="FOAN, Zoe (NHS FRIMLEY ICB - D4U1Y)" userId="0a54bec8-98c8-40a9-ac52-e01f28ce9fc3" providerId="ADAL" clId="{F270BAB5-0B27-448A-B500-E400874BF5DE}" dt="2024-05-03T13:14:04.861" v="167" actId="20577"/>
        <pc:sldMkLst>
          <pc:docMk/>
          <pc:sldMk cId="4117993156" sldId="261"/>
        </pc:sldMkLst>
        <pc:spChg chg="mod">
          <ac:chgData name="FOAN, Zoe (NHS FRIMLEY ICB - D4U1Y)" userId="0a54bec8-98c8-40a9-ac52-e01f28ce9fc3" providerId="ADAL" clId="{F270BAB5-0B27-448A-B500-E400874BF5DE}" dt="2024-05-03T13:14:04.861" v="167" actId="20577"/>
          <ac:spMkLst>
            <pc:docMk/>
            <pc:sldMk cId="4117993156" sldId="261"/>
            <ac:spMk id="6" creationId="{243C2403-9490-7343-BEE5-8C1A80F0345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570410-F02D-49E3-B4CC-7F3A8D9E33ED}" type="datetimeFigureOut">
              <a:rPr lang="en-GB" smtClean="0"/>
              <a:t>03/05/2024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A777CE-DB28-45BF-87FE-CF00592B006E}" type="slidenum">
              <a:rPr lang="en-GB" smtClean="0"/>
              <a:t>‹#›</a:t>
            </a:fld>
            <a:endParaRPr lang="en-GB"/>
          </a:p>
        </p:txBody>
      </p:sp>
    </p:spTree>
    <p:extLst>
      <p:ext uri="{BB962C8B-B14F-4D97-AF65-F5344CB8AC3E}">
        <p14:creationId xmlns:p14="http://schemas.microsoft.com/office/powerpoint/2010/main" val="2435984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mailto:frimleyicb.leder@nhs.net"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3.png"/><Relationship Id="rId7"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hyperlink" Target="https://gbr01.safelinks.protection.outlook.com/?url=https%3A%2F%2Fleder.nhs.uk%2Fresources%2Fresource-bank%2F&amp;data=05%7C02%7Cz.foan%40nhs.net%7C932bc789d92f49b77e7c08dc6906e590%7C37c354b285b047f5b22207b48d774ee3%7C0%7C0%7C638500725542597088%7CUnknown%7CTWFpbGZsb3d8eyJWIjoiMC4wLjAwMDAiLCJQIjoiV2luMzIiLCJBTiI6Ik1haWwiLCJXVCI6Mn0%3D%7C0%7C%7C%7C&amp;sdata=%2BF1mkg177IOH%2FXQ9lu%2B6h9rTsfmlRnfDUFAi5bBoZwk%3D&amp;reserved=0" TargetMode="External"/><Relationship Id="rId4" Type="http://schemas.openxmlformats.org/officeDocument/2006/relationships/hyperlink" Target="https://gbr01.safelinks.protection.outlook.com/?url=https%3A%2F%2Fleder.nhs.uk%2Fresources%2Fresource-bank%2F&amp;data=05%7C02%7Cz.foan%40nhs.net%7C932bc789d92f49b77e7c08dc6906e590%7C37c354b285b047f5b22207b48d774ee3%7C0%7C0%7C638500725542591827%7CUnknown%7CTWFpbGZsb3d8eyJWIjoiMC4wLjAwMDAiLCJQIjoiV2luMzIiLCJBTiI6Ik1haWwiLCJXVCI6Mn0%3D%7C0%7C%7C%7C&amp;sdata=kSHQ0aKvXfgMxej9OgnOREiYUDzJ375%2BFYMOYFsvxwQ%3D&amp;reserved=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hyperlink" Target="https://gbr01.safelinks.protection.outlook.com/?url=https%3A%2F%2Fmentalhealthlda.cmail20.com%2Ft%2Fd-l-ejjoiy-dyddlrkitl-d%2F&amp;data=05%7C02%7Cz.foan%40nhs.net%7C1295e55f943d409ad0fe08dc605ab38a%7C37c354b285b047f5b22207b48d774ee3%7C0%7C0%7C638491189884823818%7CUnknown%7CTWFpbGZsb3d8eyJWIjoiMC4wLjAwMDAiLCJQIjoiV2luMzIiLCJBTiI6Ik1haWwiLCJXVCI6Mn0%3D%7C0%7C%7C%7C&amp;sdata=SFpK59zQuQBTP49qFPxvG8cObQdTK%2FebEkfXoniU4Us%3D&amp;reserved=0" TargetMode="External"/><Relationship Id="rId3" Type="http://schemas.openxmlformats.org/officeDocument/2006/relationships/image" Target="../media/image3.png"/><Relationship Id="rId7" Type="http://schemas.openxmlformats.org/officeDocument/2006/relationships/hyperlink" Target="https://gbr01.safelinks.protection.outlook.com/?url=https%3A%2F%2Fmentalhealthlda.cmail20.com%2Ft%2Fd-l-ejjoiy-dyddlrkitl-v%2F&amp;data=05%7C02%7Cz.foan%40nhs.net%7C1295e55f943d409ad0fe08dc605ab38a%7C37c354b285b047f5b22207b48d774ee3%7C0%7C0%7C638491189884936357%7CUnknown%7CTWFpbGZsb3d8eyJWIjoiMC4wLjAwMDAiLCJQIjoiV2luMzIiLCJBTiI6Ik1haWwiLCJXVCI6Mn0%3D%7C0%7C%7C%7C&amp;sdata=T9IfTuemtKRBCYQNyrqju74EA7cH1YHwd2fumwWEGE8%3D&amp;reserved=0"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mentalhealthlda.cmail20.com%2Ft%2Fd-l-ejjoiy-dyddlrkitl-z%2F&amp;data=05%7C02%7Cz.foan%40nhs.net%7C1295e55f943d409ad0fe08dc605ab38a%7C37c354b285b047f5b22207b48d774ee3%7C0%7C0%7C638491189884927085%7CUnknown%7CTWFpbGZsb3d8eyJWIjoiMC4wLjAwMDAiLCJQIjoiV2luMzIiLCJBTiI6Ik1haWwiLCJXVCI6Mn0%3D%7C0%7C%7C%7C&amp;sdata=y2n4E2hTlbrtHV3avXSetjsd%2BDfOHctlsD6nRaOTY2o%3D&amp;reserved=0" TargetMode="External"/><Relationship Id="rId5" Type="http://schemas.openxmlformats.org/officeDocument/2006/relationships/hyperlink" Target="mailto:nic.crosby@ndti.org.uk" TargetMode="External"/><Relationship Id="rId4" Type="http://schemas.openxmlformats.org/officeDocument/2006/relationships/hyperlink" Target="https://gbr01.safelinks.protection.outlook.com/?url=https%3A%2F%2Fmentalhealthlda.cmail20.com%2Ft%2Fd-l-ejjoiy-dyddlrkitl-x%2F&amp;data=05%7C02%7Cz.foan%40nhs.net%7C1295e55f943d409ad0fe08dc605ab38a%7C37c354b285b047f5b22207b48d774ee3%7C0%7C0%7C638491189884886938%7CUnknown%7CTWFpbGZsb3d8eyJWIjoiMC4wLjAwMDAiLCJQIjoiV2luMzIiLCJBTiI6Ik1haWwiLCJXVCI6Mn0%3D%7C0%7C%7C%7C&amp;sdata=C2TTb6rTkderW7kFuaizax5b0oomFkaKC3BG4xWT2%2Fg%3D&amp;reserved=0" TargetMode="External"/><Relationship Id="rId9" Type="http://schemas.openxmlformats.org/officeDocument/2006/relationships/hyperlink" Target="https://gbr01.safelinks.protection.outlook.com/?url=https%3A%2F%2Fmentalhealthlda.cmail20.com%2Ft%2Fd-l-ejjoiy-dyddlrkitl-h%2F&amp;data=05%7C02%7Cz.foan%40nhs.net%7C1295e55f943d409ad0fe08dc605ab38a%7C37c354b285b047f5b22207b48d774ee3%7C0%7C0%7C638491189884834745%7CUnknown%7CTWFpbGZsb3d8eyJWIjoiMC4wLjAwMDAiLCJQIjoiV2luMzIiLCJBTiI6Ik1haWwiLCJXVCI6Mn0%3D%7C0%7C%7C%7C&amp;sdata=d8IgpWuyMtA5GcBq6mHL%2B1ya7jGYpXrsLegMfDj1IIE%3D&amp;reserved=0"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1810%7CUnknown%7CTWFpbGZsb3d8eyJWIjoiMC4wLjAwMDAiLCJQIjoiV2luMzIiLCJBTiI6Ik1haWwiLCJXVCI6Mn0%3D%7C0%7C%7C%7C&amp;sdata=tLeSj8Pl0YTbbrr9kjhCMYet9BvBylSZiW5iu7MNHw0%3D&amp;reserved=0" TargetMode="External"/><Relationship Id="rId13" Type="http://schemas.openxmlformats.org/officeDocument/2006/relationships/hyperlink" Target="https://gbr01.safelinks.protection.outlook.com/?url=https%3A%2F%2Fvimeo.com%2F769004795&amp;data=05%7C02%7Cz.foan%40nhs.net%7Cb318df097dcf4866b59c08dc636d0db3%7C37c354b285b047f5b22207b48d774ee3%7C0%7C0%7C638494567244031962%7CUnknown%7CTWFpbGZsb3d8eyJWIjoiMC4wLjAwMDAiLCJQIjoiV2luMzIiLCJBTiI6Ik1haWwiLCJXVCI6Mn0%3D%7C0%7C%7C%7C&amp;sdata=ZFZzrFSj26EFPakEjGiSRzhn39YntSen7ZZ2tqE0cg0%3D&amp;reserved=0" TargetMode="External"/><Relationship Id="rId18"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81462%7CUnknown%7CTWFpbGZsb3d8eyJWIjoiMC4wLjAwMDAiLCJQIjoiV2luMzIiLCJBTiI6Ik1haWwiLCJXVCI6Mn0%3D%7C0%7C%7C%7C&amp;sdata=MCWTI0MPpc9UzZZyO1tRCKXg9MczR0vxrfel7j4WfvA%3D&amp;reserved=0" TargetMode="External"/><Relationship Id="rId3" Type="http://schemas.openxmlformats.org/officeDocument/2006/relationships/image" Target="../media/image3.png"/><Relationship Id="rId21" Type="http://schemas.openxmlformats.org/officeDocument/2006/relationships/hyperlink" Target="https://gbr01.safelinks.protection.outlook.com/?url=https%3A%2F%2Fleder.nhs.uk%2Fresources%2Fresource-bank%2F&amp;data=05%7C02%7Cz.foan%40nhs.net%7C5be54626e50f4d3e340208dc49b79da8%7C37c354b285b047f5b22207b48d774ee3%7C0%7C0%7C638466300160933316%7CUnknown%7CTWFpbGZsb3d8eyJWIjoiMC4wLjAwMDAiLCJQIjoiV2luMzIiLCJBTiI6Ik1haWwiLCJXVCI6Mn0%3D%7C0%7C%7C%7C&amp;sdata=T1zSgEwIYMap%2BR3xVSoOVIwu6Na8xfvbW6ljnMJNEAo%3D&amp;reserved=0" TargetMode="External"/><Relationship Id="rId7"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73907%7CUnknown%7CTWFpbGZsb3d8eyJWIjoiMC4wLjAwMDAiLCJQIjoiV2luMzIiLCJBTiI6Ik1haWwiLCJXVCI6Mn0%3D%7C0%7C%7C%7C&amp;sdata=eh9%2F0dIJkW4jm0H949Lr1uzdPeyyZlartwxWXKsEXMI%3D&amp;reserved=0" TargetMode="External"/><Relationship Id="rId12" Type="http://schemas.openxmlformats.org/officeDocument/2006/relationships/hyperlink" Target="https://gbr01.safelinks.protection.outlook.com/?url=https%3A%2F%2Fvimeo.com%2F769004795&amp;data=05%7C02%7Cz.foan%40nhs.net%7Cb318df097dcf4866b59c08dc636d0db3%7C37c354b285b047f5b22207b48d774ee3%7C0%7C0%7C638494567244021492%7CUnknown%7CTWFpbGZsb3d8eyJWIjoiMC4wLjAwMDAiLCJQIjoiV2luMzIiLCJBTiI6Ik1haWwiLCJXVCI6Mn0%3D%7C0%7C%7C%7C&amp;sdata=jYk72M58ngJ2gtr4BHuGCuhPzQu9uktNqyqSBdBGYWE%3D&amp;reserved=0" TargetMode="External"/><Relationship Id="rId17"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70816%7CUnknown%7CTWFpbGZsb3d8eyJWIjoiMC4wLjAwMDAiLCJQIjoiV2luMzIiLCJBTiI6Ik1haWwiLCJXVCI6Mn0%3D%7C0%7C%7C%7C&amp;sdata=Qy%2BAWT2QJ%2BBxuzqzRslAXeCFcE5sayIQDB8oJGwxhRg%3D&amp;reserved=0" TargetMode="External"/><Relationship Id="rId2" Type="http://schemas.openxmlformats.org/officeDocument/2006/relationships/image" Target="../media/image2.jpeg"/><Relationship Id="rId16"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60730%7CUnknown%7CTWFpbGZsb3d8eyJWIjoiMC4wLjAwMDAiLCJQIjoiV2luMzIiLCJBTiI6Ik1haWwiLCJXVCI6Mn0%3D%7C0%7C%7C%7C&amp;sdata=632%2F7c38QQeTIbcZtC7j%2F3c5VevBSXEIAY3FXgqyfw0%3D&amp;reserved=0" TargetMode="External"/><Relationship Id="rId20" Type="http://schemas.openxmlformats.org/officeDocument/2006/relationships/hyperlink" Target="https://vimeo.com/832086347?share=copy" TargetMode="External"/><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65209%7CUnknown%7CTWFpbGZsb3d8eyJWIjoiMC4wLjAwMDAiLCJQIjoiV2luMzIiLCJBTiI6Ik1haWwiLCJXVCI6Mn0%3D%7C0%7C%7C%7C&amp;sdata=Yuryxc17xFEVu5dsS5pVbq4QnRVj%2F5XkDZPrlLfijfg%3D&amp;reserved=0" TargetMode="External"/><Relationship Id="rId11" Type="http://schemas.openxmlformats.org/officeDocument/2006/relationships/hyperlink" Target="https://gbr01.safelinks.protection.outlook.com/?url=https%3A%2F%2Fvimeo.com%2F806387559%2F3721239f2c&amp;data=05%7C02%7Cz.foan%40nhs.net%7Cb318df097dcf4866b59c08dc636d0db3%7C37c354b285b047f5b22207b48d774ee3%7C0%7C0%7C638494567244010546%7CUnknown%7CTWFpbGZsb3d8eyJWIjoiMC4wLjAwMDAiLCJQIjoiV2luMzIiLCJBTiI6Ik1haWwiLCJXVCI6Mn0%3D%7C0%7C%7C%7C&amp;sdata=ZkbAl9ybg2rpX6enMHkD0k8%2B8LBK9vIOFzxKibEyCMY%3D&amp;reserved=0" TargetMode="External"/><Relationship Id="rId5"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55693%7CUnknown%7CTWFpbGZsb3d8eyJWIjoiMC4wLjAwMDAiLCJQIjoiV2luMzIiLCJBTiI6Ik1haWwiLCJXVCI6Mn0%3D%7C0%7C%7C%7C&amp;sdata=X%2BbkqAji7ejR9niVgifU8JvlVPGOnys6rDRIx3RHe2c%3D&amp;reserved=0" TargetMode="External"/><Relationship Id="rId15"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51708%7CUnknown%7CTWFpbGZsb3d8eyJWIjoiMC4wLjAwMDAiLCJQIjoiV2luMzIiLCJBTiI6Ik1haWwiLCJXVCI6Mn0%3D%7C0%7C%7C%7C&amp;sdata=St5%2BA0VOqd%2B8RDKesKImLMplkrcbGBM0nSC3VLzbDoY%3D&amp;reserved=0" TargetMode="External"/><Relationship Id="rId10" Type="http://schemas.openxmlformats.org/officeDocument/2006/relationships/hyperlink" Target="https://gbr01.safelinks.protection.outlook.com/?url=https%3A%2F%2Fvimeo.com%2F806387559%2F3721239f2c&amp;data=05%7C02%7Cz.foan%40nhs.net%7Cb318df097dcf4866b59c08dc636d0db3%7C37c354b285b047f5b22207b48d774ee3%7C0%7C0%7C638494567243999722%7CUnknown%7CTWFpbGZsb3d8eyJWIjoiMC4wLjAwMDAiLCJQIjoiV2luMzIiLCJBTiI6Ik1haWwiLCJXVCI6Mn0%3D%7C0%7C%7C%7C&amp;sdata=%2FIe%2Bbx33mFpEF3ve5wACzzNszzzJFbHO5BaC%2FAwP7Os%3D&amp;reserved=0" TargetMode="External"/><Relationship Id="rId19"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90484%7CUnknown%7CTWFpbGZsb3d8eyJWIjoiMC4wLjAwMDAiLCJQIjoiV2luMzIiLCJBTiI6Ik1haWwiLCJXVCI6Mn0%3D%7C0%7C%7C%7C&amp;sdata=y%2Fr%2BWjw1cJTm%2B96oPlrkPz6CsNdnei6wgU9z5AShjOg%3D&amp;reserved=0" TargetMode="External"/><Relationship Id="rId4"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45220%7CUnknown%7CTWFpbGZsb3d8eyJWIjoiMC4wLjAwMDAiLCJQIjoiV2luMzIiLCJBTiI6Ik1haWwiLCJXVCI6Mn0%3D%7C0%7C%7C%7C&amp;sdata=joHMbCuluMaCL2apRviv%2Bsr3QoadFCidsMES3mrjzeI%3D&amp;reserved=0" TargetMode="External"/><Relationship Id="rId9"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9872%7CUnknown%7CTWFpbGZsb3d8eyJWIjoiMC4wLjAwMDAiLCJQIjoiV2luMzIiLCJBTiI6Ik1haWwiLCJXVCI6Mn0%3D%7C0%7C%7C%7C&amp;sdata=9C9zGgPAbOvPFDZeogrlCDc1Z0%2FT7FZxq9PpEBmRujA%3D&amp;reserved=0" TargetMode="External"/><Relationship Id="rId14"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41154%7CUnknown%7CTWFpbGZsb3d8eyJWIjoiMC4wLjAwMDAiLCJQIjoiV2luMzIiLCJBTiI6Ik1haWwiLCJXVCI6Mn0%3D%7C0%7C%7C%7C&amp;sdata=XOiqgG4P8SAld5K02SfhASF3macMqlMuDRIRD%2FUMCxo%3D&amp;reserved=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l Support Stock Photo - Download Image Now - Learning Difficulty,  Disability, Support - iStock">
            <a:extLst>
              <a:ext uri="{FF2B5EF4-FFF2-40B4-BE49-F238E27FC236}">
                <a16:creationId xmlns:a16="http://schemas.microsoft.com/office/drawing/2014/main" id="{B31BD455-04E4-A1E4-1A51-ADE08AAFA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513" y="4925230"/>
            <a:ext cx="5829300" cy="3886200"/>
          </a:xfrm>
          <a:prstGeom prst="rect">
            <a:avLst/>
          </a:prstGeom>
          <a:noFill/>
          <a:ln w="69850">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F1587C56-8B16-3856-4D66-93D019531F8C}"/>
              </a:ext>
            </a:extLst>
          </p:cNvPr>
          <p:cNvSpPr txBox="1"/>
          <p:nvPr/>
        </p:nvSpPr>
        <p:spPr>
          <a:xfrm>
            <a:off x="5419725" y="4726776"/>
            <a:ext cx="11049000" cy="2923877"/>
          </a:xfrm>
          <a:prstGeom prst="rect">
            <a:avLst/>
          </a:prstGeom>
          <a:noFill/>
        </p:spPr>
        <p:txBody>
          <a:bodyPr wrap="square" rtlCol="0">
            <a:spAutoFit/>
          </a:bodyPr>
          <a:lstStyle/>
          <a:p>
            <a:pPr algn="ctr"/>
            <a:endParaRPr lang="en-GB" sz="4800" dirty="0"/>
          </a:p>
          <a:p>
            <a:pPr algn="ctr"/>
            <a:r>
              <a:rPr lang="en-GB" sz="4800" dirty="0"/>
              <a:t>Learning Bulletin</a:t>
            </a:r>
          </a:p>
          <a:p>
            <a:pPr algn="ctr"/>
            <a:r>
              <a:rPr lang="en-GB" sz="4800" dirty="0"/>
              <a:t>Issue 4</a:t>
            </a:r>
          </a:p>
          <a:p>
            <a:pPr algn="ctr"/>
            <a:r>
              <a:rPr lang="en-GB" sz="4000" dirty="0"/>
              <a:t>April 2024</a:t>
            </a:r>
          </a:p>
        </p:txBody>
      </p:sp>
      <p:sp>
        <p:nvSpPr>
          <p:cNvPr id="3" name="Flowchart: Alternate Process 2">
            <a:extLst>
              <a:ext uri="{FF2B5EF4-FFF2-40B4-BE49-F238E27FC236}">
                <a16:creationId xmlns:a16="http://schemas.microsoft.com/office/drawing/2014/main" id="{F276E877-D262-3695-1A72-15D252C5040A}"/>
              </a:ext>
            </a:extLst>
          </p:cNvPr>
          <p:cNvSpPr/>
          <p:nvPr/>
        </p:nvSpPr>
        <p:spPr>
          <a:xfrm>
            <a:off x="3276600" y="1104900"/>
            <a:ext cx="11819094" cy="4038600"/>
          </a:xfrm>
          <a:prstGeom prst="flowChartAlternateProcess">
            <a:avLst/>
          </a:prstGeom>
          <a:solidFill>
            <a:srgbClr val="FFFF00"/>
          </a:solidFill>
          <a:ln w="635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800" b="1" dirty="0">
                <a:solidFill>
                  <a:schemeClr val="tx1"/>
                </a:solidFill>
              </a:rPr>
              <a:t>LeDeR</a:t>
            </a:r>
          </a:p>
          <a:p>
            <a:pPr algn="ctr"/>
            <a:r>
              <a:rPr lang="en-GB" sz="4400" b="1" dirty="0">
                <a:solidFill>
                  <a:schemeClr val="tx1"/>
                </a:solidFill>
              </a:rPr>
              <a:t>Learning from the lives and deaths of people with learning disabilities and autistic people</a:t>
            </a:r>
          </a:p>
        </p:txBody>
      </p:sp>
      <p:sp>
        <p:nvSpPr>
          <p:cNvPr id="9" name="TextBox 8">
            <a:extLst>
              <a:ext uri="{FF2B5EF4-FFF2-40B4-BE49-F238E27FC236}">
                <a16:creationId xmlns:a16="http://schemas.microsoft.com/office/drawing/2014/main" id="{DCAD05A0-7DBF-C3F6-698C-D14F80B75CF2}"/>
              </a:ext>
            </a:extLst>
          </p:cNvPr>
          <p:cNvSpPr txBox="1"/>
          <p:nvPr/>
        </p:nvSpPr>
        <p:spPr>
          <a:xfrm>
            <a:off x="8620125" y="7703458"/>
            <a:ext cx="4648200" cy="1323439"/>
          </a:xfrm>
          <a:prstGeom prst="rect">
            <a:avLst/>
          </a:prstGeom>
          <a:noFill/>
          <a:ln w="28575">
            <a:noFill/>
          </a:ln>
        </p:spPr>
        <p:txBody>
          <a:bodyPr wrap="square" rtlCol="0">
            <a:spAutoFit/>
          </a:bodyPr>
          <a:lstStyle/>
          <a:p>
            <a:pPr algn="ctr"/>
            <a:endParaRPr lang="en-GB" sz="2000" b="1" dirty="0"/>
          </a:p>
          <a:p>
            <a:pPr algn="ctr"/>
            <a:r>
              <a:rPr lang="en-GB" sz="2000" b="1" dirty="0"/>
              <a:t>Frimley ICB LeDeR Programme contact:</a:t>
            </a:r>
          </a:p>
          <a:p>
            <a:pPr algn="ctr"/>
            <a:r>
              <a:rPr lang="en-GB" sz="2000" b="1" dirty="0">
                <a:hlinkClick r:id="rId5"/>
              </a:rPr>
              <a:t>frimleyicb.leder@nhs.net</a:t>
            </a:r>
            <a:r>
              <a:rPr lang="en-GB" sz="2000" b="1" dirty="0"/>
              <a:t> </a:t>
            </a:r>
          </a:p>
          <a:p>
            <a:pPr algn="ctr"/>
            <a:endParaRPr lang="en-GB"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2438400" y="717001"/>
            <a:ext cx="8458200" cy="14046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200" b="1" dirty="0">
                <a:solidFill>
                  <a:schemeClr val="bg1"/>
                </a:solidFill>
                <a:latin typeface="Arial" panose="020B0604020202020204" pitchFamily="34" charset="0"/>
                <a:cs typeface="Arial" panose="020B0604020202020204" pitchFamily="34" charset="0"/>
              </a:rPr>
              <a:t>What is “LeDeR”?</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19099" y="2271827"/>
            <a:ext cx="15316200" cy="2109673"/>
          </a:xfrm>
          <a:prstGeom prst="round2DiagRec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2"/>
                </a:solidFill>
                <a:effectLst/>
                <a:latin typeface="Arial" panose="020B0604020202020204" pitchFamily="34" charset="0"/>
                <a:ea typeface="Calibri" panose="020F0502020204030204" pitchFamily="34" charset="0"/>
                <a:cs typeface="Arial" panose="020B0604020202020204" pitchFamily="34" charset="0"/>
              </a:rPr>
              <a:t>LeDeR is a service improvement programme which aims to improve care, reduce health inequalities, and prevent premature mortality of adults with a learning disability and autistic adults by reviewing information about the health and social care support people received. </a:t>
            </a:r>
          </a:p>
        </p:txBody>
      </p:sp>
      <p:sp>
        <p:nvSpPr>
          <p:cNvPr id="13" name="Rectangle: Diagonal Corners Rounded 12">
            <a:extLst>
              <a:ext uri="{FF2B5EF4-FFF2-40B4-BE49-F238E27FC236}">
                <a16:creationId xmlns:a16="http://schemas.microsoft.com/office/drawing/2014/main" id="{8A536328-3074-92CE-8969-E9DF1834CE77}"/>
              </a:ext>
            </a:extLst>
          </p:cNvPr>
          <p:cNvSpPr/>
          <p:nvPr/>
        </p:nvSpPr>
        <p:spPr>
          <a:xfrm>
            <a:off x="3048000" y="3992489"/>
            <a:ext cx="12992099" cy="3123109"/>
          </a:xfrm>
          <a:prstGeom prst="round2DiagRect">
            <a:avLst/>
          </a:prstGeom>
          <a:solidFill>
            <a:srgbClr val="CCFF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The LeDeR programme collates and shares the anonymised information about the deaths of people with learning disabilities and/or autistic people so that common themes, learning points and recommendations can be identified and taken forward into policy and practice improvements.</a:t>
            </a:r>
          </a:p>
        </p:txBody>
      </p:sp>
      <p:sp>
        <p:nvSpPr>
          <p:cNvPr id="14" name="Rectangle: Diagonal Corners Rounded 13">
            <a:extLst>
              <a:ext uri="{FF2B5EF4-FFF2-40B4-BE49-F238E27FC236}">
                <a16:creationId xmlns:a16="http://schemas.microsoft.com/office/drawing/2014/main" id="{580433F9-8553-4C00-4DD5-96F7BB74187F}"/>
              </a:ext>
            </a:extLst>
          </p:cNvPr>
          <p:cNvSpPr/>
          <p:nvPr/>
        </p:nvSpPr>
        <p:spPr>
          <a:xfrm>
            <a:off x="5867400" y="6367595"/>
            <a:ext cx="10515600" cy="2468665"/>
          </a:xfrm>
          <a:prstGeom prst="round2Diag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sz="2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This bulletin summarises learning from LeDeR reviews with the aim of sharing insights and promoting improvement across our health and social care system.</a:t>
            </a:r>
          </a:p>
        </p:txBody>
      </p:sp>
    </p:spTree>
    <p:extLst>
      <p:ext uri="{BB962C8B-B14F-4D97-AF65-F5344CB8AC3E}">
        <p14:creationId xmlns:p14="http://schemas.microsoft.com/office/powerpoint/2010/main" val="197420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928" y="306855"/>
            <a:ext cx="14897101" cy="1404615"/>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In the previous issue, we focused on the importance of Capacity. The focus this bulletin is SCREENING AND RESOURCES available </a:t>
            </a:r>
            <a:r>
              <a:rPr lang="en-GB" sz="2400" b="1">
                <a:solidFill>
                  <a:schemeClr val="tx1"/>
                </a:solidFill>
                <a:latin typeface="Arial" panose="020B0604020202020204" pitchFamily="34" charset="0"/>
                <a:cs typeface="Arial" panose="020B0604020202020204" pitchFamily="34" charset="0"/>
              </a:rPr>
              <a:t>to support:</a:t>
            </a:r>
            <a:endParaRPr lang="en-GB" sz="2400" b="1" dirty="0">
              <a:solidFill>
                <a:schemeClr val="tx1"/>
              </a:solidFill>
              <a:latin typeface="Arial" panose="020B0604020202020204" pitchFamily="34" charset="0"/>
              <a:cs typeface="Arial" panose="020B0604020202020204" pitchFamily="34" charset="0"/>
            </a:endParaRP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03363" y="1866715"/>
            <a:ext cx="11788637" cy="7409227"/>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b="1" dirty="0">
              <a:solidFill>
                <a:schemeClr val="tx1"/>
              </a:solidFill>
            </a:endParaRPr>
          </a:p>
          <a:p>
            <a:pPr>
              <a:lnSpc>
                <a:spcPct val="107000"/>
              </a:lnSpc>
              <a:spcAft>
                <a:spcPts val="800"/>
              </a:spcAft>
            </a:pPr>
            <a:r>
              <a:rPr lang="en-GB" b="0" i="0" dirty="0">
                <a:solidFill>
                  <a:srgbClr val="202A30"/>
                </a:solidFill>
                <a:effectLst/>
                <a:latin typeface="-apple-system"/>
              </a:rPr>
              <a:t>From National statistics, it is known people with a learning disability and or autism have a lower compliance rate with Cancer screening compared to people without.  This also applies to our Frimley ICS population and levels can vary between PLACE. </a:t>
            </a:r>
            <a:r>
              <a:rPr lang="en-GB" b="1" i="0" dirty="0">
                <a:solidFill>
                  <a:srgbClr val="202A30"/>
                </a:solidFill>
                <a:effectLst/>
                <a:latin typeface="-apple-system"/>
              </a:rPr>
              <a:t>From our </a:t>
            </a:r>
            <a:r>
              <a:rPr lang="en-GB" b="1" i="0" dirty="0" err="1">
                <a:solidFill>
                  <a:srgbClr val="202A30"/>
                </a:solidFill>
                <a:effectLst/>
                <a:latin typeface="-apple-system"/>
              </a:rPr>
              <a:t>LeDeR</a:t>
            </a:r>
            <a:r>
              <a:rPr lang="en-GB" b="1" i="0" dirty="0">
                <a:solidFill>
                  <a:srgbClr val="202A30"/>
                </a:solidFill>
                <a:effectLst/>
                <a:latin typeface="-apple-system"/>
              </a:rPr>
              <a:t> reviews, there can be no evidence of screening offers at times to no follow ups for invitations declined or ignored.</a:t>
            </a:r>
          </a:p>
          <a:p>
            <a:pPr>
              <a:lnSpc>
                <a:spcPct val="107000"/>
              </a:lnSpc>
              <a:spcAft>
                <a:spcPts val="800"/>
              </a:spcAft>
            </a:pPr>
            <a:r>
              <a:rPr lang="en-GB" b="0" i="0" dirty="0">
                <a:solidFill>
                  <a:srgbClr val="202A30"/>
                </a:solidFill>
                <a:effectLst/>
                <a:latin typeface="-apple-system"/>
              </a:rPr>
              <a:t>There are a number of reasons this may occur, including lack of understanding and or support, </a:t>
            </a:r>
            <a:r>
              <a:rPr lang="en-GB" dirty="0">
                <a:solidFill>
                  <a:srgbClr val="202A30"/>
                </a:solidFill>
                <a:latin typeface="-apple-system"/>
              </a:rPr>
              <a:t>fear and anxiety and lack of reasonable adjustments made. </a:t>
            </a:r>
            <a:r>
              <a:rPr lang="en-GB" dirty="0">
                <a:solidFill>
                  <a:schemeClr val="tx1"/>
                </a:solidFill>
                <a:ea typeface="Calibri" panose="020F0502020204030204" pitchFamily="34" charset="0"/>
                <a:cs typeface="Arial" panose="020B0604020202020204" pitchFamily="34" charset="0"/>
              </a:rPr>
              <a:t>It is vital that the importance of screening is explained to people in ways they can understand, and reasonable adjustments considered to support this. This might involve easy-read literature, videos, and explanations by a clinician or carer. </a:t>
            </a: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Annual health checks can also be supportive in the promotion of screening.</a:t>
            </a:r>
          </a:p>
          <a:p>
            <a:pPr>
              <a:lnSpc>
                <a:spcPct val="107000"/>
              </a:lnSpc>
              <a:spcAft>
                <a:spcPts val="800"/>
              </a:spcAft>
            </a:pPr>
            <a:endParaRPr lang="en-GB" b="1" dirty="0">
              <a:solidFill>
                <a:schemeClr val="tx1"/>
              </a:solidFill>
              <a:ea typeface="Calibri" panose="020F0502020204030204" pitchFamily="34" charset="0"/>
              <a:cs typeface="Arial" panose="020B0604020202020204" pitchFamily="34" charset="0"/>
            </a:endParaRPr>
          </a:p>
          <a:p>
            <a:pPr>
              <a:lnSpc>
                <a:spcPct val="107000"/>
              </a:lnSpc>
              <a:spcAft>
                <a:spcPts val="800"/>
              </a:spcAft>
            </a:pPr>
            <a:r>
              <a:rPr lang="en-GB" b="1" dirty="0">
                <a:solidFill>
                  <a:schemeClr val="tx1"/>
                </a:solidFill>
                <a:ea typeface="Calibri" panose="020F0502020204030204" pitchFamily="34" charset="0"/>
                <a:cs typeface="Arial" panose="020B0604020202020204" pitchFamily="34" charset="0"/>
              </a:rPr>
              <a:t>There are numerous resources available for clinicians to support promoting the importance of screening and education for all people.  We encourage services to make use of these which include: </a:t>
            </a:r>
          </a:p>
          <a:p>
            <a:pPr marL="285750" indent="-285750">
              <a:lnSpc>
                <a:spcPct val="107000"/>
              </a:lnSpc>
              <a:spcAft>
                <a:spcPts val="800"/>
              </a:spcAft>
              <a:buFont typeface="Arial" panose="020B0604020202020204" pitchFamily="34" charset="0"/>
              <a:buChar char="•"/>
            </a:pPr>
            <a:r>
              <a:rPr lang="en-GB" u="sng" dirty="0" err="1">
                <a:solidFill>
                  <a:srgbClr val="0563C1"/>
                </a:solidFill>
                <a:effectLst/>
                <a:latin typeface="Calibri" panose="020F0502020204030204" pitchFamily="34" charset="0"/>
                <a:ea typeface="Calibri" panose="020F0502020204030204" pitchFamily="34" charset="0"/>
                <a:hlinkClick r:id="rId4"/>
              </a:rPr>
              <a:t>LeDeR</a:t>
            </a:r>
            <a:r>
              <a:rPr lang="en-GB" u="sng" dirty="0">
                <a:solidFill>
                  <a:srgbClr val="0563C1"/>
                </a:solidFill>
                <a:effectLst/>
                <a:latin typeface="Calibri" panose="020F0502020204030204" pitchFamily="34" charset="0"/>
                <a:ea typeface="Calibri" panose="020F0502020204030204" pitchFamily="34" charset="0"/>
                <a:hlinkClick r:id="rId5"/>
              </a:rPr>
              <a:t> - Resource Bank</a:t>
            </a:r>
            <a:endParaRPr lang="en-GB" u="sng" dirty="0">
              <a:solidFill>
                <a:srgbClr val="0563C1"/>
              </a:solidFill>
              <a:effectLst/>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GB" dirty="0">
                <a:solidFill>
                  <a:schemeClr val="tx1"/>
                </a:solidFill>
                <a:effectLst/>
                <a:latin typeface="Calibri" panose="020F0502020204030204" pitchFamily="34" charset="0"/>
                <a:ea typeface="Calibri" panose="020F0502020204030204" pitchFamily="34" charset="0"/>
              </a:rPr>
              <a:t>See page 7 of the bulletin for further resource details.</a:t>
            </a:r>
          </a:p>
          <a:p>
            <a:endParaRPr lang="en-GB" dirty="0">
              <a:solidFill>
                <a:schemeClr val="tx1"/>
              </a:solidFill>
              <a:effectLst/>
              <a:latin typeface="Calibri" panose="020F0502020204030204" pitchFamily="34" charset="0"/>
              <a:ea typeface="Calibri" panose="020F0502020204030204" pitchFamily="34" charset="0"/>
            </a:endParaRPr>
          </a:p>
          <a:p>
            <a:endParaRPr lang="en-GB" dirty="0">
              <a:solidFill>
                <a:schemeClr val="tx1"/>
              </a:solidFill>
              <a:effectLst/>
              <a:latin typeface="Calibri" panose="020F0502020204030204" pitchFamily="34" charset="0"/>
              <a:ea typeface="Calibri" panose="020F0502020204030204" pitchFamily="34" charset="0"/>
            </a:endParaRPr>
          </a:p>
          <a:p>
            <a:pPr>
              <a:lnSpc>
                <a:spcPct val="107000"/>
              </a:lnSpc>
              <a:spcAft>
                <a:spcPts val="800"/>
              </a:spcAft>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It is important that we do not assume that someone with LD or an autistic person would not have the </a:t>
            </a:r>
            <a:r>
              <a:rPr lang="en-GB" b="1" dirty="0">
                <a:solidFill>
                  <a:schemeClr val="tx1"/>
                </a:solidFill>
                <a:latin typeface="Calibri" panose="020F0502020204030204" pitchFamily="34" charset="0"/>
                <a:ea typeface="Calibri" panose="020F0502020204030204" pitchFamily="34" charset="0"/>
                <a:cs typeface="Calibri" panose="020F0502020204030204" pitchFamily="34" charset="0"/>
              </a:rPr>
              <a:t>capacity</a:t>
            </a: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 to make an informed choice about screening. A mental capacity assessment can establish the capacity to choose, and a best interest decision can be documented for someone found not to have capacity.</a:t>
            </a:r>
          </a:p>
          <a:p>
            <a:pPr>
              <a:lnSpc>
                <a:spcPct val="107000"/>
              </a:lnSpc>
              <a:spcAft>
                <a:spcPts val="800"/>
              </a:spcAft>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Frimley ICS are also focussing on this topic in the Core 20 plus 5 workstream.</a:t>
            </a:r>
            <a:endParaRPr lang="en-GB"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b="1"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pic>
        <p:nvPicPr>
          <p:cNvPr id="1028" name="Picture 4" descr="NHS bowel cancer screening: helping you ...">
            <a:extLst>
              <a:ext uri="{FF2B5EF4-FFF2-40B4-BE49-F238E27FC236}">
                <a16:creationId xmlns:a16="http://schemas.microsoft.com/office/drawing/2014/main" id="{B58E421C-7678-E145-6172-CB9A54BC83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44600" y="1936563"/>
            <a:ext cx="4190054" cy="278829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guide to producing written information in easy read">
            <a:extLst>
              <a:ext uri="{FF2B5EF4-FFF2-40B4-BE49-F238E27FC236}">
                <a16:creationId xmlns:a16="http://schemas.microsoft.com/office/drawing/2014/main" id="{16A59DBE-AE84-2DC2-2F50-B2F869ECA6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472969" y="2939336"/>
            <a:ext cx="2333661" cy="321336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Easy Read Training | Making documents Easy Read">
            <a:extLst>
              <a:ext uri="{FF2B5EF4-FFF2-40B4-BE49-F238E27FC236}">
                <a16:creationId xmlns:a16="http://schemas.microsoft.com/office/drawing/2014/main" id="{D43D8EB5-2CC6-BC59-67E7-F7F33A7B0C8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453091" y="6202472"/>
            <a:ext cx="5576582" cy="2788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302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Some key learning points from recent LeDeR reviews…</a:t>
            </a:r>
          </a:p>
        </p:txBody>
      </p:sp>
      <p:sp>
        <p:nvSpPr>
          <p:cNvPr id="2" name="TextBox 1">
            <a:extLst>
              <a:ext uri="{FF2B5EF4-FFF2-40B4-BE49-F238E27FC236}">
                <a16:creationId xmlns:a16="http://schemas.microsoft.com/office/drawing/2014/main" id="{FE8B0750-AE30-28D9-ED28-E27F95DDBEE3}"/>
              </a:ext>
            </a:extLst>
          </p:cNvPr>
          <p:cNvSpPr txBox="1"/>
          <p:nvPr/>
        </p:nvSpPr>
        <p:spPr>
          <a:xfrm>
            <a:off x="6137376" y="2409551"/>
            <a:ext cx="4574436" cy="3693319"/>
          </a:xfrm>
          <a:prstGeom prst="rect">
            <a:avLst/>
          </a:prstGeom>
          <a:solidFill>
            <a:schemeClr val="accent3">
              <a:lumMod val="20000"/>
              <a:lumOff val="80000"/>
            </a:schemeClr>
          </a:solidFill>
          <a:ln w="28575">
            <a:solidFill>
              <a:schemeClr val="tx1"/>
            </a:solidFill>
          </a:ln>
        </p:spPr>
        <p:txBody>
          <a:bodyPr wrap="square" rtlCol="0">
            <a:spAutoFit/>
          </a:bodyPr>
          <a:lstStyle/>
          <a:p>
            <a:r>
              <a:rPr lang="en-GB" b="1" dirty="0"/>
              <a:t>CARERS’ ASSESSMENTS</a:t>
            </a:r>
          </a:p>
          <a:p>
            <a:r>
              <a:rPr lang="en-GB" dirty="0"/>
              <a:t>Carers’ assessments should be offered routinely to anyone who acts as a carer.  This will help to ensure that they can talk about how they are coping, and any additional support needed can be scoped.  All healthcare professionals should be able to support / signpost carers appropriately. At times, people may not acknowledge they are a carer and statistics show they are twice as likely to experience poor health compared to non - carers. This indicates the need for in depth assessment / discussion.</a:t>
            </a:r>
          </a:p>
        </p:txBody>
      </p:sp>
      <p:sp>
        <p:nvSpPr>
          <p:cNvPr id="3" name="TextBox 2">
            <a:extLst>
              <a:ext uri="{FF2B5EF4-FFF2-40B4-BE49-F238E27FC236}">
                <a16:creationId xmlns:a16="http://schemas.microsoft.com/office/drawing/2014/main" id="{4A59F58C-C3A4-7E94-F3D4-52912DC20D33}"/>
              </a:ext>
            </a:extLst>
          </p:cNvPr>
          <p:cNvSpPr txBox="1"/>
          <p:nvPr/>
        </p:nvSpPr>
        <p:spPr>
          <a:xfrm>
            <a:off x="11282617" y="5247168"/>
            <a:ext cx="6218516" cy="1477328"/>
          </a:xfrm>
          <a:prstGeom prst="rect">
            <a:avLst/>
          </a:prstGeom>
          <a:solidFill>
            <a:schemeClr val="accent5">
              <a:lumMod val="20000"/>
              <a:lumOff val="80000"/>
            </a:schemeClr>
          </a:solidFill>
          <a:ln w="28575">
            <a:solidFill>
              <a:schemeClr val="tx1"/>
            </a:solidFill>
          </a:ln>
        </p:spPr>
        <p:txBody>
          <a:bodyPr wrap="square" rtlCol="0">
            <a:spAutoFit/>
          </a:bodyPr>
          <a:lstStyle/>
          <a:p>
            <a:r>
              <a:rPr lang="en-GB" b="1" dirty="0"/>
              <a:t>LISTENING TO CARERS / FAMILIES</a:t>
            </a:r>
          </a:p>
          <a:p>
            <a:r>
              <a:rPr lang="en-GB" dirty="0"/>
              <a:t>Carers and families should be listened to regarding an individuals’ communication methods as they will know them best. Health professionals could misinterpret behaviours as indicating distress when this is normal for the person involved.</a:t>
            </a:r>
          </a:p>
        </p:txBody>
      </p:sp>
      <p:sp>
        <p:nvSpPr>
          <p:cNvPr id="15" name="TextBox 14">
            <a:extLst>
              <a:ext uri="{FF2B5EF4-FFF2-40B4-BE49-F238E27FC236}">
                <a16:creationId xmlns:a16="http://schemas.microsoft.com/office/drawing/2014/main" id="{6B76B25E-5E4C-3F53-E24F-07F856D3259C}"/>
              </a:ext>
            </a:extLst>
          </p:cNvPr>
          <p:cNvSpPr txBox="1"/>
          <p:nvPr/>
        </p:nvSpPr>
        <p:spPr>
          <a:xfrm>
            <a:off x="419099" y="6900130"/>
            <a:ext cx="4896681" cy="2308324"/>
          </a:xfrm>
          <a:prstGeom prst="rect">
            <a:avLst/>
          </a:prstGeom>
          <a:solidFill>
            <a:schemeClr val="accent6">
              <a:lumMod val="40000"/>
              <a:lumOff val="60000"/>
            </a:schemeClr>
          </a:solidFill>
          <a:ln w="28575">
            <a:solidFill>
              <a:schemeClr val="tx1"/>
            </a:solidFill>
          </a:ln>
        </p:spPr>
        <p:txBody>
          <a:bodyPr wrap="square" rtlCol="0">
            <a:spAutoFit/>
          </a:bodyPr>
          <a:lstStyle/>
          <a:p>
            <a:r>
              <a:rPr lang="en-GB" b="1" dirty="0"/>
              <a:t>IMMUNISATIONS</a:t>
            </a:r>
          </a:p>
          <a:p>
            <a:r>
              <a:rPr lang="en-GB" dirty="0"/>
              <a:t>People with a Learning disability can miss out on AHC and vaccinations (Influenza / shingles / pneumococcal / covid). Promoting reasonable adjustments, educational videos / promotion and MECC have all supported and encouraged uptake. Early vaccinations should be offered for highly vulnerable people.</a:t>
            </a:r>
          </a:p>
        </p:txBody>
      </p:sp>
      <p:sp>
        <p:nvSpPr>
          <p:cNvPr id="18" name="TextBox 17">
            <a:extLst>
              <a:ext uri="{FF2B5EF4-FFF2-40B4-BE49-F238E27FC236}">
                <a16:creationId xmlns:a16="http://schemas.microsoft.com/office/drawing/2014/main" id="{F9AC85B6-ADEC-132B-68AA-0C9EF955420A}"/>
              </a:ext>
            </a:extLst>
          </p:cNvPr>
          <p:cNvSpPr txBox="1"/>
          <p:nvPr/>
        </p:nvSpPr>
        <p:spPr>
          <a:xfrm>
            <a:off x="10820400" y="6992054"/>
            <a:ext cx="6934200" cy="2308324"/>
          </a:xfrm>
          <a:prstGeom prst="rect">
            <a:avLst/>
          </a:prstGeom>
          <a:solidFill>
            <a:schemeClr val="accent4">
              <a:lumMod val="20000"/>
              <a:lumOff val="80000"/>
            </a:schemeClr>
          </a:solidFill>
          <a:ln w="28575">
            <a:solidFill>
              <a:schemeClr val="tx1"/>
            </a:solidFill>
          </a:ln>
        </p:spPr>
        <p:txBody>
          <a:bodyPr wrap="square" rtlCol="0">
            <a:spAutoFit/>
          </a:bodyPr>
          <a:lstStyle/>
          <a:p>
            <a:r>
              <a:rPr lang="en-GB" b="1" dirty="0"/>
              <a:t>MDT WORKING – decision making</a:t>
            </a:r>
          </a:p>
          <a:p>
            <a:r>
              <a:rPr lang="en-GB" dirty="0"/>
              <a:t>Care provision can often be extremely well co-ordinated between Care homes / Supported living accommodations / Community teams / Primary and Secondary care. Yet, at times, it is noted with complex medical patients the lack of collaborative working or communication can affect full investigations being completed in a timely fashion and therefore the long-term management of patients. This can also provide further stress and anxiety for carers or loved ones.</a:t>
            </a:r>
            <a:endParaRPr lang="en-GB" dirty="0">
              <a:effectLst/>
            </a:endParaRPr>
          </a:p>
        </p:txBody>
      </p:sp>
      <p:sp>
        <p:nvSpPr>
          <p:cNvPr id="19" name="TextBox 18">
            <a:extLst>
              <a:ext uri="{FF2B5EF4-FFF2-40B4-BE49-F238E27FC236}">
                <a16:creationId xmlns:a16="http://schemas.microsoft.com/office/drawing/2014/main" id="{E6644F39-0FF2-533F-38C6-9300CE2C938D}"/>
              </a:ext>
            </a:extLst>
          </p:cNvPr>
          <p:cNvSpPr txBox="1"/>
          <p:nvPr/>
        </p:nvSpPr>
        <p:spPr>
          <a:xfrm>
            <a:off x="475420" y="2409551"/>
            <a:ext cx="5192198" cy="4247317"/>
          </a:xfrm>
          <a:prstGeom prst="rect">
            <a:avLst/>
          </a:prstGeom>
          <a:solidFill>
            <a:schemeClr val="tx2">
              <a:lumMod val="20000"/>
              <a:lumOff val="80000"/>
            </a:schemeClr>
          </a:solidFill>
          <a:ln w="28575">
            <a:solidFill>
              <a:schemeClr val="tx1"/>
            </a:solidFill>
          </a:ln>
        </p:spPr>
        <p:txBody>
          <a:bodyPr wrap="square" rtlCol="0">
            <a:spAutoFit/>
          </a:bodyPr>
          <a:lstStyle/>
          <a:p>
            <a:r>
              <a:rPr lang="en-GB" b="1" dirty="0"/>
              <a:t>ADVANCE CARE PLANNING - DNACPR</a:t>
            </a:r>
          </a:p>
          <a:p>
            <a:r>
              <a:rPr lang="en-GB" dirty="0"/>
              <a:t>An Advance Care Plan can guide family, carers, and healthcare professionals at a time when an individual may be too sick to make or communicate decisions. This needs to be handled sensitively and clearly communicated to those involved – what it means and why. It can help to convey a person’s wishes for later in life.</a:t>
            </a:r>
          </a:p>
          <a:p>
            <a:r>
              <a:rPr lang="en-GB" dirty="0"/>
              <a:t>In some cases, we have seen this left too late. The ReSPECT process creates personalised recommendations for a person’s clinical care and treatment in a future emergency in which they are unable to make or express choices. It is also important to ensure they are reviewed when circumstances change.</a:t>
            </a:r>
          </a:p>
        </p:txBody>
      </p:sp>
      <p:pic>
        <p:nvPicPr>
          <p:cNvPr id="24" name="Picture 23" descr="A red stamp with a circle and text&#10;&#10;Description automatically generated">
            <a:extLst>
              <a:ext uri="{FF2B5EF4-FFF2-40B4-BE49-F238E27FC236}">
                <a16:creationId xmlns:a16="http://schemas.microsoft.com/office/drawing/2014/main" id="{8AAF8089-2709-D989-62F5-496890F9D2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82617" y="712673"/>
            <a:ext cx="3536401" cy="1404615"/>
          </a:xfrm>
          <a:prstGeom prst="rect">
            <a:avLst/>
          </a:prstGeom>
        </p:spPr>
      </p:pic>
      <p:sp>
        <p:nvSpPr>
          <p:cNvPr id="14" name="TextBox 13">
            <a:extLst>
              <a:ext uri="{FF2B5EF4-FFF2-40B4-BE49-F238E27FC236}">
                <a16:creationId xmlns:a16="http://schemas.microsoft.com/office/drawing/2014/main" id="{7944F69F-91A5-E62F-91AF-72195BAE0BB9}"/>
              </a:ext>
            </a:extLst>
          </p:cNvPr>
          <p:cNvSpPr txBox="1"/>
          <p:nvPr/>
        </p:nvSpPr>
        <p:spPr>
          <a:xfrm>
            <a:off x="11019043" y="2272263"/>
            <a:ext cx="6829980" cy="2862322"/>
          </a:xfrm>
          <a:prstGeom prst="rect">
            <a:avLst/>
          </a:prstGeom>
          <a:solidFill>
            <a:schemeClr val="bg2">
              <a:lumMod val="90000"/>
            </a:schemeClr>
          </a:solidFill>
          <a:ln w="28575">
            <a:solidFill>
              <a:schemeClr val="tx1"/>
            </a:solidFill>
          </a:ln>
        </p:spPr>
        <p:txBody>
          <a:bodyPr wrap="square" rtlCol="0">
            <a:spAutoFit/>
          </a:bodyPr>
          <a:lstStyle/>
          <a:p>
            <a:r>
              <a:rPr lang="en-GB" b="1" dirty="0"/>
              <a:t>REASONABLE ADJUSTMENTS</a:t>
            </a:r>
          </a:p>
          <a:p>
            <a:r>
              <a:rPr lang="en-GB" dirty="0"/>
              <a:t>This is a legal requirement </a:t>
            </a:r>
            <a:r>
              <a:rPr lang="en-GB" sz="1800" dirty="0">
                <a:effectLst/>
                <a:latin typeface="Calibri" panose="020F0502020204030204" pitchFamily="34" charset="0"/>
                <a:ea typeface="Calibri" panose="020F0502020204030204" pitchFamily="34" charset="0"/>
                <a:cs typeface="Times New Roman" panose="02020603050405020304" pitchFamily="18" charset="0"/>
              </a:rPr>
              <a:t>to make sure health services are accessible to all people. There may be a long-term dislike and difficulty in having tests completed, e.g</a:t>
            </a:r>
            <a:r>
              <a:rPr lang="en-GB" dirty="0">
                <a:latin typeface="Calibri" panose="020F0502020204030204" pitchFamily="34" charset="0"/>
                <a:ea typeface="Calibri" panose="020F0502020204030204" pitchFamily="34" charset="0"/>
                <a:cs typeface="Times New Roman" panose="02020603050405020304" pitchFamily="18" charset="0"/>
              </a:rPr>
              <a:t>. blood tests, </a:t>
            </a:r>
            <a:r>
              <a:rPr lang="en-GB" sz="1800" dirty="0">
                <a:effectLst/>
                <a:latin typeface="Calibri" panose="020F0502020204030204" pitchFamily="34" charset="0"/>
                <a:ea typeface="Calibri" panose="020F0502020204030204" pitchFamily="34" charset="0"/>
                <a:cs typeface="Times New Roman" panose="02020603050405020304" pitchFamily="18" charset="0"/>
              </a:rPr>
              <a:t>medical monitoring carried out or screening avoided for example. Health professionals should be aware of and understand patients’ needs to be able to support and complete tasks in the most appropriate and supportive manner. Longer and time of day for appointments, family to escort, resources to understand etc. Annual health checks and plans, Health passports and an up-to-date LD register can support these works.</a:t>
            </a:r>
            <a:endParaRPr lang="en-GB" dirty="0"/>
          </a:p>
        </p:txBody>
      </p:sp>
      <p:sp>
        <p:nvSpPr>
          <p:cNvPr id="12" name="TextBox 11">
            <a:extLst>
              <a:ext uri="{FF2B5EF4-FFF2-40B4-BE49-F238E27FC236}">
                <a16:creationId xmlns:a16="http://schemas.microsoft.com/office/drawing/2014/main" id="{7500722C-B1BA-23D5-875E-1D5BBB328337}"/>
              </a:ext>
            </a:extLst>
          </p:cNvPr>
          <p:cNvSpPr txBox="1"/>
          <p:nvPr/>
        </p:nvSpPr>
        <p:spPr>
          <a:xfrm>
            <a:off x="5903652" y="6365638"/>
            <a:ext cx="4515681" cy="2862322"/>
          </a:xfrm>
          <a:prstGeom prst="rect">
            <a:avLst/>
          </a:prstGeom>
          <a:solidFill>
            <a:srgbClr val="FFFF99"/>
          </a:solidFill>
          <a:ln w="28575">
            <a:solidFill>
              <a:schemeClr val="tx1"/>
            </a:solidFill>
          </a:ln>
        </p:spPr>
        <p:txBody>
          <a:bodyPr wrap="square" rtlCol="0">
            <a:spAutoFit/>
          </a:bodyPr>
          <a:lstStyle/>
          <a:p>
            <a:r>
              <a:rPr lang="en-GB" b="1" dirty="0"/>
              <a:t>MENTAL HEALTH AND CAPACITY</a:t>
            </a:r>
          </a:p>
          <a:p>
            <a:r>
              <a:rPr lang="en-GB" dirty="0"/>
              <a:t>A</a:t>
            </a:r>
            <a:r>
              <a:rPr lang="en-GB" dirty="0">
                <a:solidFill>
                  <a:schemeClr val="tx1"/>
                </a:solidFill>
              </a:rPr>
              <a:t>n individual’s capacity should be assessed on a decision -by -decision basis, beginning from an assumption that the person has capacity. </a:t>
            </a:r>
          </a:p>
          <a:p>
            <a:r>
              <a:rPr lang="en-GB" dirty="0"/>
              <a:t>This is an essential part of ensuring the right care is provided at the right time and place. </a:t>
            </a:r>
          </a:p>
          <a:p>
            <a:r>
              <a:rPr lang="en-GB" dirty="0"/>
              <a:t>Please ensure appropriate language is used, it is clearly documented and timed / dated so all Health professionals are aware at that specific time of the circumstance.</a:t>
            </a:r>
          </a:p>
        </p:txBody>
      </p:sp>
    </p:spTree>
    <p:extLst>
      <p:ext uri="{BB962C8B-B14F-4D97-AF65-F5344CB8AC3E}">
        <p14:creationId xmlns:p14="http://schemas.microsoft.com/office/powerpoint/2010/main" val="85682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rial" panose="020B0604020202020204" pitchFamily="34" charset="0"/>
                <a:cs typeface="Arial" panose="020B0604020202020204" pitchFamily="34" charset="0"/>
              </a:rPr>
              <a:t>We’re doing a lot of good things too. Here is some good practice picked up by our reviews…</a:t>
            </a:r>
          </a:p>
        </p:txBody>
      </p:sp>
      <p:sp>
        <p:nvSpPr>
          <p:cNvPr id="14" name="Speech Bubble: Rectangle with Corners Rounded 13">
            <a:extLst>
              <a:ext uri="{FF2B5EF4-FFF2-40B4-BE49-F238E27FC236}">
                <a16:creationId xmlns:a16="http://schemas.microsoft.com/office/drawing/2014/main" id="{EDCDB381-95B3-3E12-B177-642471C7F740}"/>
              </a:ext>
            </a:extLst>
          </p:cNvPr>
          <p:cNvSpPr/>
          <p:nvPr/>
        </p:nvSpPr>
        <p:spPr>
          <a:xfrm>
            <a:off x="12541336" y="2554803"/>
            <a:ext cx="5105400" cy="2033954"/>
          </a:xfrm>
          <a:prstGeom prst="wedgeRoundRectCallout">
            <a:avLst/>
          </a:prstGeom>
          <a:solidFill>
            <a:srgbClr val="CCFF3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Family member / main carer allowed to stay and support the individual in hospital as required and needed</a:t>
            </a:r>
          </a:p>
        </p:txBody>
      </p:sp>
      <p:sp>
        <p:nvSpPr>
          <p:cNvPr id="20" name="Speech Bubble: Rectangle with Corners Rounded 19">
            <a:extLst>
              <a:ext uri="{FF2B5EF4-FFF2-40B4-BE49-F238E27FC236}">
                <a16:creationId xmlns:a16="http://schemas.microsoft.com/office/drawing/2014/main" id="{BE883D65-1367-D9B0-5208-54F3926379C3}"/>
              </a:ext>
            </a:extLst>
          </p:cNvPr>
          <p:cNvSpPr/>
          <p:nvPr/>
        </p:nvSpPr>
        <p:spPr>
          <a:xfrm rot="21216750">
            <a:off x="277998" y="2986309"/>
            <a:ext cx="5638801" cy="1640161"/>
          </a:xfrm>
          <a:prstGeom prst="wedgeRoundRectCallout">
            <a:avLst/>
          </a:prstGeom>
          <a:solidFill>
            <a:srgbClr val="29C4E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Compassion and attention given to aiming for the end of life scenario desired by the individual</a:t>
            </a:r>
          </a:p>
        </p:txBody>
      </p:sp>
      <p:pic>
        <p:nvPicPr>
          <p:cNvPr id="24" name="Picture 23" descr="A green thumb up symbol&#10;&#10;Description automatically generated">
            <a:extLst>
              <a:ext uri="{FF2B5EF4-FFF2-40B4-BE49-F238E27FC236}">
                <a16:creationId xmlns:a16="http://schemas.microsoft.com/office/drawing/2014/main" id="{274ED293-7150-A328-11F5-8075E482F5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5358" y="3879248"/>
            <a:ext cx="3685264" cy="3477868"/>
          </a:xfrm>
          <a:prstGeom prst="rect">
            <a:avLst/>
          </a:prstGeom>
        </p:spPr>
      </p:pic>
      <p:sp>
        <p:nvSpPr>
          <p:cNvPr id="2" name="Speech Bubble: Rectangle with Corners Rounded 1">
            <a:extLst>
              <a:ext uri="{FF2B5EF4-FFF2-40B4-BE49-F238E27FC236}">
                <a16:creationId xmlns:a16="http://schemas.microsoft.com/office/drawing/2014/main" id="{03234A17-EE1E-5BA5-BD74-F6957D40BE2D}"/>
              </a:ext>
            </a:extLst>
          </p:cNvPr>
          <p:cNvSpPr/>
          <p:nvPr/>
        </p:nvSpPr>
        <p:spPr>
          <a:xfrm>
            <a:off x="9677399" y="7683749"/>
            <a:ext cx="5638801" cy="1092277"/>
          </a:xfrm>
          <a:prstGeom prst="wedgeRoundRectCallou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Excellent holistic care provided from GP / GP practice</a:t>
            </a:r>
          </a:p>
        </p:txBody>
      </p:sp>
      <p:sp>
        <p:nvSpPr>
          <p:cNvPr id="3" name="Speech Bubble: Rectangle with Corners Rounded 2">
            <a:extLst>
              <a:ext uri="{FF2B5EF4-FFF2-40B4-BE49-F238E27FC236}">
                <a16:creationId xmlns:a16="http://schemas.microsoft.com/office/drawing/2014/main" id="{B2BE6E8E-1BC3-7D6C-5766-7502E853FE14}"/>
              </a:ext>
            </a:extLst>
          </p:cNvPr>
          <p:cNvSpPr/>
          <p:nvPr/>
        </p:nvSpPr>
        <p:spPr>
          <a:xfrm>
            <a:off x="2057400" y="7494162"/>
            <a:ext cx="5638801" cy="1496601"/>
          </a:xfrm>
          <a:prstGeom prst="wedgeRoundRectCallou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The Care home facilitated good progress with her after she had initially been deemed palliative</a:t>
            </a:r>
          </a:p>
        </p:txBody>
      </p:sp>
      <p:sp>
        <p:nvSpPr>
          <p:cNvPr id="12" name="Speech Bubble: Rectangle with Corners Rounded 11">
            <a:extLst>
              <a:ext uri="{FF2B5EF4-FFF2-40B4-BE49-F238E27FC236}">
                <a16:creationId xmlns:a16="http://schemas.microsoft.com/office/drawing/2014/main" id="{902C0B67-37C5-7663-509A-47575367802A}"/>
              </a:ext>
            </a:extLst>
          </p:cNvPr>
          <p:cNvSpPr/>
          <p:nvPr/>
        </p:nvSpPr>
        <p:spPr>
          <a:xfrm rot="275944">
            <a:off x="11905596" y="5454633"/>
            <a:ext cx="5638801" cy="1668223"/>
          </a:xfrm>
          <a:prstGeom prst="wedgeRoundRectCallou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GP practice provided spare medications for use as tablets would occasionally be spat out for vital medications</a:t>
            </a:r>
          </a:p>
        </p:txBody>
      </p:sp>
      <p:sp>
        <p:nvSpPr>
          <p:cNvPr id="13" name="Speech Bubble: Rectangle with Corners Rounded 12">
            <a:extLst>
              <a:ext uri="{FF2B5EF4-FFF2-40B4-BE49-F238E27FC236}">
                <a16:creationId xmlns:a16="http://schemas.microsoft.com/office/drawing/2014/main" id="{1C4678B6-DD9D-1356-5338-70E7133719D2}"/>
              </a:ext>
            </a:extLst>
          </p:cNvPr>
          <p:cNvSpPr/>
          <p:nvPr/>
        </p:nvSpPr>
        <p:spPr>
          <a:xfrm rot="21216750">
            <a:off x="1159902" y="5205266"/>
            <a:ext cx="5638801" cy="1496601"/>
          </a:xfrm>
          <a:prstGeom prst="wedgeRoundRectCallou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Reasonable adjustments were made to accommodate vaccinations and blood tests</a:t>
            </a:r>
          </a:p>
        </p:txBody>
      </p:sp>
      <p:sp>
        <p:nvSpPr>
          <p:cNvPr id="15" name="Speech Bubble: Rectangle with Corners Rounded 14">
            <a:extLst>
              <a:ext uri="{FF2B5EF4-FFF2-40B4-BE49-F238E27FC236}">
                <a16:creationId xmlns:a16="http://schemas.microsoft.com/office/drawing/2014/main" id="{B5BC1B4C-AB7B-FEF4-0C2B-D901BF262BDE}"/>
              </a:ext>
            </a:extLst>
          </p:cNvPr>
          <p:cNvSpPr/>
          <p:nvPr/>
        </p:nvSpPr>
        <p:spPr>
          <a:xfrm>
            <a:off x="6381749" y="2453175"/>
            <a:ext cx="5638801" cy="1092277"/>
          </a:xfrm>
          <a:prstGeom prst="wedgeRoundRectCallou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i="1" dirty="0">
                <a:solidFill>
                  <a:schemeClr val="tx1"/>
                </a:solidFill>
              </a:rPr>
              <a:t>Demonstration of holistic care provided by all professionals involved</a:t>
            </a:r>
          </a:p>
        </p:txBody>
      </p:sp>
    </p:spTree>
    <p:extLst>
      <p:ext uri="{BB962C8B-B14F-4D97-AF65-F5344CB8AC3E}">
        <p14:creationId xmlns:p14="http://schemas.microsoft.com/office/powerpoint/2010/main" val="1066317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2560FE3F-DA2A-CD9E-4655-D854CB1DDDD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E82F2FC2-38AD-4EBA-2510-0C66387FC1DD}"/>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009A5ABF-F26A-BB48-1F76-94B730751921}"/>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5" name="TextBox 4">
            <a:extLst>
              <a:ext uri="{FF2B5EF4-FFF2-40B4-BE49-F238E27FC236}">
                <a16:creationId xmlns:a16="http://schemas.microsoft.com/office/drawing/2014/main" id="{7F351827-8F6C-8556-AA82-244B6B613238}"/>
              </a:ext>
            </a:extLst>
          </p:cNvPr>
          <p:cNvSpPr txBox="1"/>
          <p:nvPr/>
        </p:nvSpPr>
        <p:spPr>
          <a:xfrm>
            <a:off x="1371600" y="672854"/>
            <a:ext cx="6151043" cy="461665"/>
          </a:xfrm>
          <a:prstGeom prst="rect">
            <a:avLst/>
          </a:prstGeom>
          <a:noFill/>
        </p:spPr>
        <p:txBody>
          <a:bodyPr wrap="none" rtlCol="0">
            <a:spAutoFit/>
          </a:bodyPr>
          <a:lstStyle/>
          <a:p>
            <a:r>
              <a:rPr lang="en-GB" sz="2400" b="1" dirty="0">
                <a:latin typeface="Arial" panose="020B0604020202020204" pitchFamily="34" charset="0"/>
                <a:cs typeface="Arial" panose="020B0604020202020204" pitchFamily="34" charset="0"/>
              </a:rPr>
              <a:t>Further resources and training available:</a:t>
            </a:r>
          </a:p>
        </p:txBody>
      </p:sp>
      <p:sp>
        <p:nvSpPr>
          <p:cNvPr id="6" name="TextBox 5">
            <a:extLst>
              <a:ext uri="{FF2B5EF4-FFF2-40B4-BE49-F238E27FC236}">
                <a16:creationId xmlns:a16="http://schemas.microsoft.com/office/drawing/2014/main" id="{243C2403-9490-7343-BEE5-8C1A80F0345B}"/>
              </a:ext>
            </a:extLst>
          </p:cNvPr>
          <p:cNvSpPr txBox="1"/>
          <p:nvPr/>
        </p:nvSpPr>
        <p:spPr>
          <a:xfrm>
            <a:off x="1371600" y="1102074"/>
            <a:ext cx="15011400" cy="7075014"/>
          </a:xfrm>
          <a:prstGeom prst="rect">
            <a:avLst/>
          </a:prstGeom>
          <a:noFill/>
        </p:spPr>
        <p:txBody>
          <a:bodyPr wrap="square" rtlCol="0">
            <a:spAutoFit/>
          </a:bodyPr>
          <a:lstStyle/>
          <a:p>
            <a:pPr fontAlgn="ctr">
              <a:lnSpc>
                <a:spcPts val="1425"/>
              </a:lnSpc>
            </a:pPr>
            <a:endParaRPr lang="en-GB" sz="1400" b="1" dirty="0">
              <a:solidFill>
                <a:srgbClr val="030303"/>
              </a:solidFill>
              <a:latin typeface="Arial" panose="020B0604020202020204" pitchFamily="34" charset="0"/>
              <a:ea typeface="Calibri" panose="020F0502020204030204" pitchFamily="34" charset="0"/>
            </a:endParaRPr>
          </a:p>
          <a:p>
            <a:pPr fontAlgn="ctr">
              <a:lnSpc>
                <a:spcPts val="1425"/>
              </a:lnSpc>
            </a:pPr>
            <a:r>
              <a:rPr lang="en-GB" sz="1600" b="1">
                <a:solidFill>
                  <a:srgbClr val="030303"/>
                </a:solidFill>
                <a:latin typeface="Arial" panose="020B0604020202020204" pitchFamily="34" charset="0"/>
                <a:ea typeface="Calibri" panose="020F0502020204030204" pitchFamily="34" charset="0"/>
              </a:rPr>
              <a:t>- </a:t>
            </a:r>
          </a:p>
          <a:p>
            <a:pPr fontAlgn="ctr">
              <a:lnSpc>
                <a:spcPts val="1425"/>
              </a:lnSpc>
            </a:pPr>
            <a:r>
              <a:rPr lang="en-GB" sz="1600" b="1">
                <a:solidFill>
                  <a:srgbClr val="030303"/>
                </a:solidFill>
                <a:effectLst/>
                <a:latin typeface="Arial" panose="020B0604020202020204" pitchFamily="34" charset="0"/>
                <a:ea typeface="Calibri" panose="020F0502020204030204" pitchFamily="34" charset="0"/>
              </a:rPr>
              <a:t>Bespoke</a:t>
            </a:r>
            <a:r>
              <a:rPr lang="en-GB" sz="1600" b="1" dirty="0">
                <a:solidFill>
                  <a:srgbClr val="030303"/>
                </a:solidFill>
                <a:effectLst/>
                <a:latin typeface="Arial" panose="020B0604020202020204" pitchFamily="34" charset="0"/>
                <a:ea typeface="Calibri" panose="020F0502020204030204" pitchFamily="34" charset="0"/>
              </a:rPr>
              <a:t>, local and Small – Small Supports for people with complicated lives and support needs</a:t>
            </a:r>
          </a:p>
          <a:p>
            <a:pPr fontAlgn="ctr">
              <a:lnSpc>
                <a:spcPts val="1425"/>
              </a:lnSpc>
            </a:pPr>
            <a:endParaRPr lang="en-GB" sz="1600" b="1" dirty="0">
              <a:solidFill>
                <a:srgbClr val="030303"/>
              </a:solidFill>
              <a:effectLst/>
              <a:latin typeface="Arial" panose="020B0604020202020204" pitchFamily="34" charset="0"/>
              <a:ea typeface="Calibri" panose="020F0502020204030204" pitchFamily="34" charset="0"/>
            </a:endParaRPr>
          </a:p>
          <a:p>
            <a:pPr fontAlgn="ctr"/>
            <a:r>
              <a:rPr lang="en-GB" sz="1600" dirty="0">
                <a:solidFill>
                  <a:srgbClr val="030303"/>
                </a:solidFill>
                <a:effectLst/>
                <a:latin typeface="Arial" panose="020B0604020202020204" pitchFamily="34" charset="0"/>
                <a:ea typeface="Calibri" panose="020F0502020204030204" pitchFamily="34" charset="0"/>
              </a:rPr>
              <a:t>National Development team for Inclusion (</a:t>
            </a:r>
            <a:r>
              <a:rPr lang="en-GB" sz="1600" dirty="0" err="1">
                <a:solidFill>
                  <a:srgbClr val="030303"/>
                </a:solidFill>
                <a:effectLst/>
                <a:latin typeface="Arial" panose="020B0604020202020204" pitchFamily="34" charset="0"/>
                <a:ea typeface="Calibri" panose="020F0502020204030204" pitchFamily="34" charset="0"/>
              </a:rPr>
              <a:t>NDTi</a:t>
            </a:r>
            <a:r>
              <a:rPr lang="en-GB" sz="1600" dirty="0">
                <a:solidFill>
                  <a:srgbClr val="030303"/>
                </a:solidFill>
                <a:effectLst/>
                <a:latin typeface="Arial" panose="020B0604020202020204" pitchFamily="34" charset="0"/>
                <a:ea typeface="Calibri" panose="020F0502020204030204" pitchFamily="34" charset="0"/>
              </a:rPr>
              <a:t>) are pleased to launch a new monthly programme of online events for 2024</a:t>
            </a:r>
            <a:r>
              <a:rPr lang="en-GB" sz="1600" dirty="0">
                <a:solidFill>
                  <a:srgbClr val="030303"/>
                </a:solidFill>
                <a:latin typeface="Arial" panose="020B0604020202020204" pitchFamily="34" charset="0"/>
                <a:ea typeface="Calibri" panose="020F0502020204030204" pitchFamily="34" charset="0"/>
              </a:rPr>
              <a:t>. </a:t>
            </a:r>
            <a:r>
              <a:rPr lang="en-GB" sz="1600" dirty="0">
                <a:solidFill>
                  <a:srgbClr val="030303"/>
                </a:solidFill>
                <a:effectLst/>
                <a:latin typeface="Arial" panose="020B0604020202020204" pitchFamily="34" charset="0"/>
                <a:ea typeface="Calibri" panose="020F0502020204030204" pitchFamily="34" charset="0"/>
              </a:rPr>
              <a:t>These events will mostly be on the last Thursday of the month between 12 and 1pm. The link to the page with more details and registration links is </a:t>
            </a:r>
            <a:r>
              <a:rPr lang="en-GB" sz="1600" u="sng" dirty="0">
                <a:solidFill>
                  <a:srgbClr val="005EB8"/>
                </a:solidFill>
                <a:effectLst/>
                <a:latin typeface="Arial" panose="020B0604020202020204" pitchFamily="34" charset="0"/>
                <a:ea typeface="Calibri" panose="020F0502020204030204" pitchFamily="34" charset="0"/>
                <a:hlinkClick r:id="rId4"/>
              </a:rPr>
              <a:t>here</a:t>
            </a:r>
            <a:r>
              <a:rPr lang="en-GB" sz="1600" dirty="0">
                <a:solidFill>
                  <a:srgbClr val="030303"/>
                </a:solidFill>
                <a:effectLst/>
                <a:latin typeface="Arial" panose="020B0604020202020204" pitchFamily="34" charset="0"/>
                <a:ea typeface="Calibri" panose="020F0502020204030204" pitchFamily="34" charset="0"/>
              </a:rPr>
              <a:t>.</a:t>
            </a:r>
            <a:r>
              <a:rPr lang="en-GB" sz="1600" dirty="0">
                <a:latin typeface="Calibri" panose="020F0502020204030204" pitchFamily="34" charset="0"/>
                <a:ea typeface="Calibri" panose="020F0502020204030204" pitchFamily="34" charset="0"/>
              </a:rPr>
              <a:t> </a:t>
            </a:r>
          </a:p>
          <a:p>
            <a:pPr fontAlgn="ctr"/>
            <a:r>
              <a:rPr lang="en-GB" sz="1600" dirty="0">
                <a:solidFill>
                  <a:srgbClr val="030303"/>
                </a:solidFill>
                <a:effectLst/>
                <a:latin typeface="Arial" panose="020B0604020202020204" pitchFamily="34" charset="0"/>
                <a:ea typeface="Calibri" panose="020F0502020204030204" pitchFamily="34" charset="0"/>
              </a:rPr>
              <a:t>For more information please email Nic Crosby – </a:t>
            </a:r>
            <a:r>
              <a:rPr lang="en-GB" sz="1600" u="sng" dirty="0">
                <a:solidFill>
                  <a:srgbClr val="005EB8"/>
                </a:solidFill>
                <a:effectLst/>
                <a:latin typeface="Arial" panose="020B0604020202020204" pitchFamily="34" charset="0"/>
                <a:ea typeface="Calibri" panose="020F0502020204030204" pitchFamily="34" charset="0"/>
                <a:hlinkClick r:id="rId5"/>
              </a:rPr>
              <a:t>nic.crosby@ndti.org.uk</a:t>
            </a:r>
            <a:r>
              <a:rPr lang="en-GB" sz="1600" dirty="0">
                <a:solidFill>
                  <a:srgbClr val="030303"/>
                </a:solidFill>
                <a:effectLst/>
                <a:latin typeface="Arial" panose="020B0604020202020204" pitchFamily="34" charset="0"/>
                <a:ea typeface="Calibri" panose="020F0502020204030204" pitchFamily="34" charset="0"/>
              </a:rPr>
              <a:t>.</a:t>
            </a:r>
          </a:p>
          <a:p>
            <a:pPr fontAlgn="ctr">
              <a:spcBef>
                <a:spcPts val="1500"/>
              </a:spcBef>
            </a:pPr>
            <a:endParaRPr lang="en-GB" sz="1600" dirty="0">
              <a:solidFill>
                <a:srgbClr val="030303"/>
              </a:solidFill>
              <a:latin typeface="Arial" panose="020B0604020202020204" pitchFamily="34" charset="0"/>
              <a:ea typeface="Calibri" panose="020F0502020204030204" pitchFamily="34" charset="0"/>
            </a:endParaRPr>
          </a:p>
          <a:p>
            <a:pPr fontAlgn="ctr">
              <a:spcBef>
                <a:spcPts val="1500"/>
              </a:spcBef>
            </a:pPr>
            <a:endParaRPr lang="en-GB" sz="1600" dirty="0">
              <a:solidFill>
                <a:srgbClr val="030303"/>
              </a:solidFill>
              <a:latin typeface="Arial" panose="020B0604020202020204" pitchFamily="34" charset="0"/>
              <a:ea typeface="Calibri" panose="020F0502020204030204" pitchFamily="34" charset="0"/>
            </a:endParaRPr>
          </a:p>
          <a:p>
            <a:pPr fontAlgn="ctr">
              <a:lnSpc>
                <a:spcPts val="1425"/>
              </a:lnSpc>
              <a:spcBef>
                <a:spcPts val="1500"/>
              </a:spcBef>
            </a:pPr>
            <a:r>
              <a:rPr lang="en-GB" sz="1600" b="1" dirty="0">
                <a:solidFill>
                  <a:srgbClr val="030303"/>
                </a:solidFill>
                <a:effectLst/>
                <a:latin typeface="Arial" panose="020B0604020202020204" pitchFamily="34" charset="0"/>
                <a:ea typeface="Calibri" panose="020F0502020204030204" pitchFamily="34" charset="0"/>
              </a:rPr>
              <a:t>- National Autism Webinar - Meeting the needs of autistic adults in mental health services – Wednesday 15 May </a:t>
            </a:r>
            <a:endParaRPr lang="en-GB" sz="1600" dirty="0">
              <a:effectLst/>
              <a:latin typeface="Calibri" panose="020F0502020204030204" pitchFamily="34" charset="0"/>
              <a:ea typeface="Calibri" panose="020F0502020204030204" pitchFamily="34" charset="0"/>
            </a:endParaRPr>
          </a:p>
          <a:p>
            <a:pPr fontAlgn="ctr">
              <a:lnSpc>
                <a:spcPts val="1425"/>
              </a:lnSpc>
              <a:spcBef>
                <a:spcPts val="1500"/>
              </a:spcBef>
            </a:pPr>
            <a:r>
              <a:rPr lang="en-GB" sz="1600" dirty="0">
                <a:solidFill>
                  <a:srgbClr val="030303"/>
                </a:solidFill>
                <a:effectLst/>
                <a:latin typeface="Arial" panose="020B0604020202020204" pitchFamily="34" charset="0"/>
                <a:ea typeface="Calibri" panose="020F0502020204030204" pitchFamily="34" charset="0"/>
              </a:rPr>
              <a:t>ICB Exec leads and mental health commissioners are invited to attend this webinar, which focuses on the recently published national guidance: </a:t>
            </a:r>
            <a:r>
              <a:rPr lang="en-GB" sz="1600" u="sng" dirty="0">
                <a:solidFill>
                  <a:srgbClr val="005EB8"/>
                </a:solidFill>
                <a:effectLst/>
                <a:latin typeface="Arial" panose="020B0604020202020204" pitchFamily="34" charset="0"/>
                <a:ea typeface="Calibri" panose="020F0502020204030204" pitchFamily="34" charset="0"/>
                <a:hlinkClick r:id="rId6"/>
              </a:rPr>
              <a:t>meeting the needs of autistic adults in mental health services</a:t>
            </a:r>
            <a:r>
              <a:rPr lang="en-GB" sz="1600" dirty="0">
                <a:solidFill>
                  <a:srgbClr val="030303"/>
                </a:solidFill>
                <a:effectLst/>
                <a:latin typeface="Arial" panose="020B0604020202020204" pitchFamily="34" charset="0"/>
                <a:ea typeface="Calibri" panose="020F0502020204030204" pitchFamily="34" charset="0"/>
              </a:rPr>
              <a:t>.</a:t>
            </a:r>
          </a:p>
          <a:p>
            <a:pPr fontAlgn="ctr">
              <a:lnSpc>
                <a:spcPts val="1425"/>
              </a:lnSpc>
              <a:spcBef>
                <a:spcPts val="1500"/>
              </a:spcBef>
            </a:pPr>
            <a:r>
              <a:rPr lang="en-GB" sz="1600" dirty="0">
                <a:solidFill>
                  <a:srgbClr val="030303"/>
                </a:solidFill>
                <a:effectLst/>
                <a:latin typeface="Arial" panose="020B0604020202020204" pitchFamily="34" charset="0"/>
                <a:ea typeface="Calibri" panose="020F0502020204030204" pitchFamily="34" charset="0"/>
              </a:rPr>
              <a:t>This webinar will equip ICB leads with an understanding of 10 key principles to improve the quality, accessibility and acceptability of care and support for autistic adults to meet their mental health needs, both in the community and in inpatient settings. In this webinar, we will cover:</a:t>
            </a:r>
            <a:endParaRPr lang="en-GB" sz="1600" dirty="0">
              <a:effectLst/>
              <a:latin typeface="Calibri" panose="020F0502020204030204" pitchFamily="34" charset="0"/>
              <a:ea typeface="Calibri" panose="020F0502020204030204" pitchFamily="34" charset="0"/>
            </a:endParaRPr>
          </a:p>
          <a:p>
            <a:r>
              <a:rPr lang="en-GB" sz="1600" dirty="0">
                <a:solidFill>
                  <a:srgbClr val="030303"/>
                </a:solidFill>
                <a:effectLst/>
                <a:latin typeface="Arial" panose="020B0604020202020204" pitchFamily="34" charset="0"/>
                <a:ea typeface="Calibri" panose="020F0502020204030204" pitchFamily="34" charset="0"/>
              </a:rPr>
              <a:t>To attend this webinar, please register on the </a:t>
            </a:r>
            <a:r>
              <a:rPr lang="en-GB" sz="1600" u="sng" dirty="0">
                <a:solidFill>
                  <a:srgbClr val="005EB8"/>
                </a:solidFill>
                <a:effectLst/>
                <a:latin typeface="Arial" panose="020B0604020202020204" pitchFamily="34" charset="0"/>
                <a:ea typeface="Calibri" panose="020F0502020204030204" pitchFamily="34" charset="0"/>
                <a:hlinkClick r:id="rId7"/>
              </a:rPr>
              <a:t>NHS England events webpage</a:t>
            </a:r>
            <a:r>
              <a:rPr lang="en-GB" sz="1600" dirty="0">
                <a:solidFill>
                  <a:srgbClr val="030303"/>
                </a:solidFill>
                <a:effectLst/>
                <a:latin typeface="Arial" panose="020B0604020202020204" pitchFamily="34" charset="0"/>
                <a:ea typeface="Calibri" panose="020F0502020204030204" pitchFamily="34" charset="0"/>
              </a:rPr>
              <a:t>.   </a:t>
            </a:r>
          </a:p>
          <a:p>
            <a:endParaRPr lang="en-GB" sz="1600" dirty="0">
              <a:solidFill>
                <a:srgbClr val="030303"/>
              </a:solidFill>
              <a:effectLst/>
              <a:latin typeface="Arial" panose="020B0604020202020204" pitchFamily="34" charset="0"/>
              <a:ea typeface="Calibri" panose="020F0502020204030204" pitchFamily="34" charset="0"/>
            </a:endParaRPr>
          </a:p>
          <a:p>
            <a:endParaRPr lang="en-GB" sz="1600" dirty="0">
              <a:solidFill>
                <a:srgbClr val="030303"/>
              </a:solidFill>
              <a:latin typeface="Arial" panose="020B0604020202020204" pitchFamily="34" charset="0"/>
              <a:ea typeface="Calibri" panose="020F0502020204030204" pitchFamily="34" charset="0"/>
            </a:endParaRPr>
          </a:p>
          <a:p>
            <a:endParaRPr lang="en-GB" sz="1600" dirty="0">
              <a:solidFill>
                <a:srgbClr val="030303"/>
              </a:solidFill>
              <a:latin typeface="Arial" panose="020B0604020202020204" pitchFamily="34" charset="0"/>
              <a:ea typeface="Calibri" panose="020F0502020204030204" pitchFamily="34" charset="0"/>
            </a:endParaRPr>
          </a:p>
          <a:p>
            <a:endParaRPr lang="en-GB" sz="1600" dirty="0">
              <a:solidFill>
                <a:srgbClr val="030303"/>
              </a:solidFill>
              <a:latin typeface="Arial" panose="020B0604020202020204" pitchFamily="34" charset="0"/>
              <a:ea typeface="Calibri" panose="020F0502020204030204" pitchFamily="34" charset="0"/>
            </a:endParaRPr>
          </a:p>
          <a:p>
            <a:pPr fontAlgn="ctr">
              <a:lnSpc>
                <a:spcPts val="1425"/>
              </a:lnSpc>
            </a:pPr>
            <a:r>
              <a:rPr lang="en-GB" sz="1600" b="1" dirty="0">
                <a:solidFill>
                  <a:srgbClr val="030303"/>
                </a:solidFill>
                <a:effectLst/>
                <a:latin typeface="Arial" panose="020B0604020202020204" pitchFamily="34" charset="0"/>
                <a:ea typeface="Calibri" panose="020F0502020204030204" pitchFamily="34" charset="0"/>
              </a:rPr>
              <a:t>- Reasonable Adjustments Digital Flag: Health and social care staff training now available</a:t>
            </a:r>
            <a:endParaRPr lang="en-GB" sz="1600" dirty="0">
              <a:effectLst/>
              <a:latin typeface="Calibri" panose="020F0502020204030204" pitchFamily="34" charset="0"/>
              <a:ea typeface="Calibri" panose="020F0502020204030204" pitchFamily="34" charset="0"/>
            </a:endParaRPr>
          </a:p>
          <a:p>
            <a:pPr fontAlgn="ctr">
              <a:lnSpc>
                <a:spcPts val="1425"/>
              </a:lnSpc>
              <a:spcBef>
                <a:spcPts val="1500"/>
              </a:spcBef>
            </a:pPr>
            <a:r>
              <a:rPr lang="en-GB" sz="1600" dirty="0">
                <a:solidFill>
                  <a:srgbClr val="030303"/>
                </a:solidFill>
                <a:effectLst/>
                <a:latin typeface="Arial" panose="020B0604020202020204" pitchFamily="34" charset="0"/>
                <a:ea typeface="Calibri" panose="020F0502020204030204" pitchFamily="34" charset="0"/>
              </a:rPr>
              <a:t>Staff training for the Reasonable Adjustment Digital Flag is now available on the </a:t>
            </a:r>
            <a:r>
              <a:rPr lang="en-GB" sz="1600" u="sng" dirty="0">
                <a:solidFill>
                  <a:srgbClr val="005EB8"/>
                </a:solidFill>
                <a:effectLst/>
                <a:latin typeface="Arial" panose="020B0604020202020204" pitchFamily="34" charset="0"/>
                <a:ea typeface="Calibri" panose="020F0502020204030204" pitchFamily="34" charset="0"/>
                <a:hlinkClick r:id="rId8"/>
              </a:rPr>
              <a:t>eLearning for healthcare website</a:t>
            </a:r>
            <a:r>
              <a:rPr lang="en-GB" sz="1600" dirty="0">
                <a:solidFill>
                  <a:srgbClr val="030303"/>
                </a:solidFill>
                <a:effectLst/>
                <a:latin typeface="Arial" panose="020B0604020202020204" pitchFamily="34" charset="0"/>
                <a:ea typeface="Calibri" panose="020F0502020204030204" pitchFamily="34" charset="0"/>
              </a:rPr>
              <a:t>. This training is available to all health and social care staff and support organisations to meet their obligations under the </a:t>
            </a:r>
            <a:r>
              <a:rPr lang="en-GB" sz="1600" u="sng" dirty="0">
                <a:solidFill>
                  <a:srgbClr val="005EB8"/>
                </a:solidFill>
                <a:effectLst/>
                <a:latin typeface="Arial" panose="020B0604020202020204" pitchFamily="34" charset="0"/>
                <a:ea typeface="Calibri" panose="020F0502020204030204" pitchFamily="34" charset="0"/>
                <a:hlinkClick r:id="rId9"/>
              </a:rPr>
              <a:t>Reasonable Adjustment Digital Flag Information Standard</a:t>
            </a:r>
            <a:r>
              <a:rPr lang="en-GB" sz="1600" dirty="0">
                <a:solidFill>
                  <a:srgbClr val="030303"/>
                </a:solidFill>
                <a:effectLst/>
                <a:latin typeface="Arial" panose="020B0604020202020204" pitchFamily="34" charset="0"/>
                <a:ea typeface="Calibri" panose="020F0502020204030204" pitchFamily="34" charset="0"/>
              </a:rPr>
              <a:t>. Under this Standard, organisations must provide training as mandated within the Health and Social Care Act (2012). </a:t>
            </a:r>
            <a:endParaRPr lang="en-GB" sz="1600" dirty="0">
              <a:solidFill>
                <a:srgbClr val="030303"/>
              </a:solidFill>
              <a:effectLst/>
              <a:latin typeface="Calibri" panose="020F0502020204030204" pitchFamily="34" charset="0"/>
              <a:ea typeface="Calibri" panose="020F0502020204030204" pitchFamily="34" charset="0"/>
            </a:endParaRPr>
          </a:p>
          <a:p>
            <a:pPr fontAlgn="ctr">
              <a:lnSpc>
                <a:spcPts val="1425"/>
              </a:lnSpc>
              <a:spcBef>
                <a:spcPts val="1500"/>
              </a:spcBef>
            </a:pPr>
            <a:r>
              <a:rPr lang="en-GB" sz="1600" dirty="0">
                <a:solidFill>
                  <a:srgbClr val="030303"/>
                </a:solidFill>
                <a:effectLst/>
                <a:latin typeface="Arial" panose="020B0604020202020204" pitchFamily="34" charset="0"/>
                <a:ea typeface="Calibri" panose="020F0502020204030204" pitchFamily="34" charset="0"/>
              </a:rPr>
              <a:t>This is a single, short module covering the background, what reasonable adjustments are and the 6-step process to identify people with a disability or impairment (including autistic people and people with a learning disability) and their reasonable adjustment needs, to make access to care fair.  </a:t>
            </a:r>
            <a:endParaRPr lang="en-GB" sz="1600" dirty="0">
              <a:effectLst/>
              <a:latin typeface="Calibri" panose="020F0502020204030204" pitchFamily="34" charset="0"/>
              <a:ea typeface="Calibri" panose="020F0502020204030204" pitchFamily="34" charset="0"/>
            </a:endParaRPr>
          </a:p>
          <a:p>
            <a:endParaRPr lang="en-GB" sz="1800" dirty="0">
              <a:effectLst/>
              <a:latin typeface="Calibri" panose="020F0502020204030204" pitchFamily="34" charset="0"/>
              <a:ea typeface="Calibri" panose="020F0502020204030204" pitchFamily="34" charset="0"/>
            </a:endParaRPr>
          </a:p>
          <a:p>
            <a:pPr fontAlgn="ctr">
              <a:lnSpc>
                <a:spcPts val="1425"/>
              </a:lnSpc>
            </a:pPr>
            <a:endParaRPr lang="en-GB"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7993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8874BB85-62CC-9156-2AD0-D39AFBF5108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F90FB476-E3A6-77FD-0F54-0041FC7781BA}"/>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EB2E5E25-05A4-644B-9E31-8353B0E06B21}"/>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5" name="TextBox 4">
            <a:extLst>
              <a:ext uri="{FF2B5EF4-FFF2-40B4-BE49-F238E27FC236}">
                <a16:creationId xmlns:a16="http://schemas.microsoft.com/office/drawing/2014/main" id="{CA60E640-497A-B271-799D-6B2E454EE7A9}"/>
              </a:ext>
            </a:extLst>
          </p:cNvPr>
          <p:cNvSpPr txBox="1"/>
          <p:nvPr/>
        </p:nvSpPr>
        <p:spPr>
          <a:xfrm>
            <a:off x="1600200" y="997844"/>
            <a:ext cx="2012089" cy="461665"/>
          </a:xfrm>
          <a:prstGeom prst="rect">
            <a:avLst/>
          </a:prstGeom>
          <a:noFill/>
        </p:spPr>
        <p:txBody>
          <a:bodyPr wrap="none" rtlCol="0">
            <a:spAutoFit/>
          </a:bodyPr>
          <a:lstStyle/>
          <a:p>
            <a:r>
              <a:rPr lang="en-GB" sz="2400" b="1" dirty="0">
                <a:latin typeface="Arial" panose="020B0604020202020204" pitchFamily="34" charset="0"/>
                <a:cs typeface="Arial" panose="020B0604020202020204" pitchFamily="34" charset="0"/>
              </a:rPr>
              <a:t>Continued…</a:t>
            </a:r>
          </a:p>
        </p:txBody>
      </p:sp>
      <p:sp>
        <p:nvSpPr>
          <p:cNvPr id="7" name="TextBox 6">
            <a:extLst>
              <a:ext uri="{FF2B5EF4-FFF2-40B4-BE49-F238E27FC236}">
                <a16:creationId xmlns:a16="http://schemas.microsoft.com/office/drawing/2014/main" id="{C39D6672-4BB9-55EA-E6F1-D61B1299E5B9}"/>
              </a:ext>
            </a:extLst>
          </p:cNvPr>
          <p:cNvSpPr txBox="1"/>
          <p:nvPr/>
        </p:nvSpPr>
        <p:spPr>
          <a:xfrm>
            <a:off x="1600200" y="1613397"/>
            <a:ext cx="15087600" cy="7933006"/>
          </a:xfrm>
          <a:prstGeom prst="rect">
            <a:avLst/>
          </a:prstGeom>
          <a:noFill/>
        </p:spPr>
        <p:txBody>
          <a:bodyPr wrap="square" rtlCol="0">
            <a:spAutoFit/>
          </a:bodyPr>
          <a:lstStyle/>
          <a:p>
            <a:pPr>
              <a:lnSpc>
                <a:spcPct val="107000"/>
              </a:lnSpc>
              <a:spcAft>
                <a:spcPts val="800"/>
              </a:spcAft>
            </a:pPr>
            <a:r>
              <a:rPr lang="en-GB" sz="1800" b="1" kern="100" dirty="0">
                <a:effectLst/>
                <a:latin typeface="Arial" panose="020B0604020202020204" pitchFamily="34" charset="0"/>
                <a:ea typeface="Calibri" panose="020F0502020204030204" pitchFamily="34" charset="0"/>
                <a:cs typeface="Arial" panose="020B0604020202020204" pitchFamily="34" charset="0"/>
              </a:rPr>
              <a:t>Screening Materials:</a:t>
            </a: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Cervical cancer screening video </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5"/>
              </a:rPr>
              <a:t>vimeo.com/769007467/a7cb5e2ef9</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Breast cancer screening video </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6"/>
              </a:rPr>
              <a:t>https://</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7"/>
              </a:rPr>
              <a:t>vimeo.com/769006029/3b509bd6bf</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Annual Health Check </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8"/>
              </a:rPr>
              <a:t>https://</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9"/>
              </a:rPr>
              <a:t>vimeo.com/769003679/a92801765f</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Annual Health Check (Makaton version) </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0"/>
              </a:rPr>
              <a:t>https://</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1"/>
              </a:rPr>
              <a:t>vimeo.com/806387559/3721239f2c</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Bowel Cancer screening video  </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2"/>
              </a:rPr>
              <a:t>https://</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3"/>
              </a:rPr>
              <a:t>vimeo.com/769004795</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 </a:t>
            </a: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Breast follow up video </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4"/>
              </a:rPr>
              <a:t>https://</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5"/>
              </a:rPr>
              <a:t>vimeo.com/832083432?share=copy</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Cervical follow up video </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6"/>
              </a:rPr>
              <a:t>https://</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7"/>
              </a:rPr>
              <a:t>vimeo.com/832081270?share=copy</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Colposcopy Treatment </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8"/>
              </a:rPr>
              <a:t>https://</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19"/>
              </a:rPr>
              <a:t>vimeo.com/832088080?share=copy</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Arial" panose="020B0604020202020204" pitchFamily="34" charset="0"/>
                <a:ea typeface="Calibri" panose="020F0502020204030204" pitchFamily="34" charset="0"/>
                <a:cs typeface="Arial" panose="020B0604020202020204" pitchFamily="34" charset="0"/>
              </a:rPr>
              <a:t>Bowel follow up video </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0"/>
              </a:rPr>
              <a:t>https://vimeo.com/832086347?share=copy</a:t>
            </a:r>
            <a:endPar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u="sng" kern="100" dirty="0">
              <a:solidFill>
                <a:srgbClr val="0563C1"/>
              </a:solidFill>
              <a:latin typeface="Arial" panose="020B0604020202020204" pitchFamily="34" charset="0"/>
              <a:ea typeface="Calibri" panose="020F0502020204030204" pitchFamily="34" charset="0"/>
              <a:cs typeface="Arial" panose="020B0604020202020204" pitchFamily="34" charset="0"/>
            </a:endParaRPr>
          </a:p>
          <a:p>
            <a:r>
              <a:rPr lang="en-GB" sz="1800" b="1" kern="100" dirty="0">
                <a:effectLst/>
                <a:latin typeface="Arial" panose="020B0604020202020204" pitchFamily="34" charset="0"/>
                <a:ea typeface="Calibri" panose="020F0502020204030204" pitchFamily="34" charset="0"/>
                <a:cs typeface="Arial" panose="020B0604020202020204" pitchFamily="34" charset="0"/>
              </a:rPr>
              <a:t>Easy Read Leaflets for use in Primary Care</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r>
              <a:rPr lang="en-GB" sz="1800" kern="100" dirty="0">
                <a:effectLst/>
                <a:latin typeface="Arial" panose="020B0604020202020204" pitchFamily="34" charset="0"/>
                <a:ea typeface="Calibri" panose="020F0502020204030204" pitchFamily="34" charset="0"/>
                <a:cs typeface="Arial" panose="020B0604020202020204" pitchFamily="34" charset="0"/>
              </a:rPr>
              <a:t>To promote and support equitable and high-quality services, NHS England have the below link of resources available:</a:t>
            </a:r>
          </a:p>
          <a:p>
            <a:r>
              <a:rPr lang="en-GB" sz="1800" kern="100" dirty="0">
                <a:effectLst/>
                <a:latin typeface="Arial" panose="020B0604020202020204" pitchFamily="34" charset="0"/>
                <a:ea typeface="Calibri" panose="020F0502020204030204" pitchFamily="34" charset="0"/>
                <a:cs typeface="Arial" panose="020B0604020202020204" pitchFamily="34" charset="0"/>
              </a:rPr>
              <a:t> </a:t>
            </a:r>
          </a:p>
          <a:p>
            <a:r>
              <a:rPr lang="en-GB" sz="1800" u="sng" kern="100" dirty="0" err="1">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1"/>
              </a:rPr>
              <a:t>LeDeR</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1"/>
              </a:rPr>
              <a:t> - Resource Bank</a:t>
            </a:r>
            <a:endParaRPr lang="en-GB" sz="1800" kern="100" dirty="0">
              <a:effectLst/>
              <a:latin typeface="Arial" panose="020B0604020202020204" pitchFamily="34" charset="0"/>
              <a:ea typeface="Calibri" panose="020F0502020204030204" pitchFamily="34" charset="0"/>
              <a:cs typeface="Arial" panose="020B0604020202020204" pitchFamily="34" charset="0"/>
            </a:endParaRPr>
          </a:p>
          <a:p>
            <a:r>
              <a:rPr lang="en-GB" sz="1800" kern="100" dirty="0">
                <a:effectLst/>
                <a:latin typeface="Arial" panose="020B0604020202020204" pitchFamily="34" charset="0"/>
                <a:ea typeface="Calibri" panose="020F0502020204030204" pitchFamily="34" charset="0"/>
                <a:cs typeface="Arial" panose="020B0604020202020204" pitchFamily="34" charset="0"/>
              </a:rPr>
              <a:t> </a:t>
            </a:r>
          </a:p>
          <a:p>
            <a:r>
              <a:rPr lang="en-GB" sz="1800" kern="100" dirty="0">
                <a:effectLst/>
                <a:latin typeface="Arial" panose="020B0604020202020204" pitchFamily="34" charset="0"/>
                <a:ea typeface="Calibri" panose="020F0502020204030204" pitchFamily="34" charset="0"/>
                <a:cs typeface="Arial" panose="020B0604020202020204" pitchFamily="34" charset="0"/>
              </a:rPr>
              <a:t>There are a variety of Easy read guides and short films to help provide clarity and understanding to our populations.</a:t>
            </a:r>
          </a:p>
          <a:p>
            <a:r>
              <a:rPr lang="en-GB" sz="1800" kern="100" dirty="0">
                <a:effectLst/>
                <a:latin typeface="Arial" panose="020B0604020202020204" pitchFamily="34" charset="0"/>
                <a:ea typeface="Calibri" panose="020F0502020204030204" pitchFamily="34" charset="0"/>
                <a:cs typeface="Arial" panose="020B0604020202020204" pitchFamily="34" charset="0"/>
              </a:rPr>
              <a:t> </a:t>
            </a:r>
          </a:p>
          <a:p>
            <a:r>
              <a:rPr lang="en-GB" sz="1800" kern="100" dirty="0">
                <a:effectLst/>
                <a:latin typeface="Arial" panose="020B0604020202020204" pitchFamily="34" charset="0"/>
                <a:ea typeface="Calibri" panose="020F0502020204030204" pitchFamily="34" charset="0"/>
                <a:cs typeface="Arial" panose="020B0604020202020204" pitchFamily="34" charset="0"/>
              </a:rPr>
              <a:t>We encourage services to make use of any of the resources here that would help ensure people with learning disabilities and autistic people are supported to access the care and treatment they need.</a:t>
            </a:r>
          </a:p>
          <a:p>
            <a:r>
              <a:rPr lang="en-GB" sz="1800" kern="100" dirty="0">
                <a:effectLst/>
                <a:latin typeface="Arial" panose="020B0604020202020204" pitchFamily="34" charset="0"/>
                <a:ea typeface="Calibri" panose="020F0502020204030204" pitchFamily="34" charset="0"/>
                <a:cs typeface="Arial" panose="020B0604020202020204" pitchFamily="34" charset="0"/>
              </a:rPr>
              <a:t> </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899747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1044</TotalTime>
  <Words>1807</Words>
  <Application>Microsoft Office PowerPoint</Application>
  <PresentationFormat>Custom</PresentationFormat>
  <Paragraphs>100</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Calibri</vt:lpstr>
      <vt:lpstr>Raavi</vt:lpstr>
      <vt:lpstr>-apple-system</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FOAN, Zoe (NHS FRIMLEY ICB - D4U1Y)</cp:lastModifiedBy>
  <cp:revision>57</cp:revision>
  <dcterms:created xsi:type="dcterms:W3CDTF">2006-08-16T00:00:00Z</dcterms:created>
  <dcterms:modified xsi:type="dcterms:W3CDTF">2024-05-03T13:30:14Z</dcterms:modified>
  <dc:identifier>DAEaadcxvHA</dc:identifier>
</cp:coreProperties>
</file>