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Lst>
  <p:sldSz cx="18288000" cy="10287000"/>
  <p:notesSz cx="6858000" cy="9144000"/>
  <p:embeddedFontLst>
    <p:embeddedFont>
      <p:font typeface="Calibri" panose="020F0502020204030204" pitchFamily="34" charset="0"/>
      <p:regular r:id="rId7"/>
      <p:bold r:id="rId8"/>
      <p:italic r:id="rId9"/>
      <p:boldItalic r:id="rId10"/>
    </p:embeddedFont>
    <p:embeddedFont>
      <p:font typeface="Raavi" panose="020B0502040204020203" pitchFamily="34" charset="0"/>
      <p:regular r:id="rId11"/>
      <p:bold r:id="rId1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CBE2"/>
    <a:srgbClr val="05E9FB"/>
    <a:srgbClr val="00FFFF"/>
    <a:srgbClr val="CCFF66"/>
    <a:srgbClr val="FFCCFF"/>
    <a:srgbClr val="CCFF33"/>
    <a:srgbClr val="CC66FF"/>
    <a:srgbClr val="29C4E3"/>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p:scale>
          <a:sx n="40" d="100"/>
          <a:sy n="40" d="100"/>
        </p:scale>
        <p:origin x="828"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10/30/2023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hyperlink" Target="mailto:frimleyicb.leder@nhs.net"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hyperlink" Target="https://www.gov.uk/government/publications/population-screening-supporting-people-with-learning-disabilitie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al Support Stock Photo - Download Image Now - Learning Difficulty,  Disability, Support - iStock">
            <a:extLst>
              <a:ext uri="{FF2B5EF4-FFF2-40B4-BE49-F238E27FC236}">
                <a16:creationId xmlns:a16="http://schemas.microsoft.com/office/drawing/2014/main" id="{B31BD455-04E4-A1E4-1A51-ADE08AAFAC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3513" y="4925230"/>
            <a:ext cx="5829300" cy="3886200"/>
          </a:xfrm>
          <a:prstGeom prst="rect">
            <a:avLst/>
          </a:prstGeom>
          <a:noFill/>
          <a:ln w="69850">
            <a:solidFill>
              <a:schemeClr val="accent1">
                <a:shade val="15000"/>
              </a:schemeClr>
            </a:solidFill>
          </a:ln>
          <a:extLst>
            <a:ext uri="{909E8E84-426E-40DD-AFC4-6F175D3DCCD1}">
              <a14:hiddenFill xmlns:a14="http://schemas.microsoft.com/office/drawing/2010/main">
                <a:solidFill>
                  <a:srgbClr val="FFFFFF"/>
                </a:solidFill>
              </a14:hiddenFill>
            </a:ext>
          </a:extLst>
        </p:spPr>
      </p:pic>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4"/>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F1587C56-8B16-3856-4D66-93D019531F8C}"/>
              </a:ext>
            </a:extLst>
          </p:cNvPr>
          <p:cNvSpPr txBox="1"/>
          <p:nvPr/>
        </p:nvSpPr>
        <p:spPr>
          <a:xfrm>
            <a:off x="5419725" y="4726776"/>
            <a:ext cx="11049000" cy="2923877"/>
          </a:xfrm>
          <a:prstGeom prst="rect">
            <a:avLst/>
          </a:prstGeom>
          <a:noFill/>
        </p:spPr>
        <p:txBody>
          <a:bodyPr wrap="square" rtlCol="0">
            <a:spAutoFit/>
          </a:bodyPr>
          <a:lstStyle/>
          <a:p>
            <a:pPr algn="ctr"/>
            <a:endParaRPr lang="en-GB" sz="4800" dirty="0"/>
          </a:p>
          <a:p>
            <a:pPr algn="ctr"/>
            <a:r>
              <a:rPr lang="en-GB" sz="4800" dirty="0"/>
              <a:t>Learning Bulletin</a:t>
            </a:r>
          </a:p>
          <a:p>
            <a:pPr algn="ctr"/>
            <a:r>
              <a:rPr lang="en-GB" sz="4800" dirty="0"/>
              <a:t>Issue 2</a:t>
            </a:r>
          </a:p>
          <a:p>
            <a:pPr algn="ctr"/>
            <a:r>
              <a:rPr lang="en-GB" sz="4000" dirty="0"/>
              <a:t>October 2023</a:t>
            </a:r>
          </a:p>
        </p:txBody>
      </p:sp>
      <p:sp>
        <p:nvSpPr>
          <p:cNvPr id="3" name="Flowchart: Alternate Process 2">
            <a:extLst>
              <a:ext uri="{FF2B5EF4-FFF2-40B4-BE49-F238E27FC236}">
                <a16:creationId xmlns:a16="http://schemas.microsoft.com/office/drawing/2014/main" id="{F276E877-D262-3695-1A72-15D252C5040A}"/>
              </a:ext>
            </a:extLst>
          </p:cNvPr>
          <p:cNvSpPr/>
          <p:nvPr/>
        </p:nvSpPr>
        <p:spPr>
          <a:xfrm>
            <a:off x="3276600" y="1104900"/>
            <a:ext cx="11819094" cy="4038600"/>
          </a:xfrm>
          <a:prstGeom prst="flowChartAlternateProcess">
            <a:avLst/>
          </a:prstGeom>
          <a:solidFill>
            <a:srgbClr val="1ECBE2"/>
          </a:solidFill>
          <a:ln w="635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800" b="1" dirty="0">
                <a:solidFill>
                  <a:schemeClr val="tx1"/>
                </a:solidFill>
              </a:rPr>
              <a:t>LeDeR</a:t>
            </a:r>
          </a:p>
          <a:p>
            <a:pPr algn="ctr"/>
            <a:r>
              <a:rPr lang="en-GB" sz="4400" b="1" dirty="0">
                <a:solidFill>
                  <a:schemeClr val="tx1"/>
                </a:solidFill>
              </a:rPr>
              <a:t>Learning from the lives and deaths of people with learning disabilities and autistic people</a:t>
            </a:r>
          </a:p>
        </p:txBody>
      </p:sp>
      <p:sp>
        <p:nvSpPr>
          <p:cNvPr id="9" name="TextBox 8">
            <a:extLst>
              <a:ext uri="{FF2B5EF4-FFF2-40B4-BE49-F238E27FC236}">
                <a16:creationId xmlns:a16="http://schemas.microsoft.com/office/drawing/2014/main" id="{DCAD05A0-7DBF-C3F6-698C-D14F80B75CF2}"/>
              </a:ext>
            </a:extLst>
          </p:cNvPr>
          <p:cNvSpPr txBox="1"/>
          <p:nvPr/>
        </p:nvSpPr>
        <p:spPr>
          <a:xfrm>
            <a:off x="8620125" y="7703458"/>
            <a:ext cx="4648200" cy="1323439"/>
          </a:xfrm>
          <a:prstGeom prst="rect">
            <a:avLst/>
          </a:prstGeom>
          <a:noFill/>
          <a:ln w="28575">
            <a:noFill/>
          </a:ln>
        </p:spPr>
        <p:txBody>
          <a:bodyPr wrap="square" rtlCol="0">
            <a:spAutoFit/>
          </a:bodyPr>
          <a:lstStyle/>
          <a:p>
            <a:pPr algn="ctr"/>
            <a:endParaRPr lang="en-GB" sz="2000" b="1" dirty="0"/>
          </a:p>
          <a:p>
            <a:pPr algn="ctr"/>
            <a:r>
              <a:rPr lang="en-GB" sz="2000" b="1" dirty="0"/>
              <a:t>Frimley ICB LeDeR Programme contact:</a:t>
            </a:r>
          </a:p>
          <a:p>
            <a:pPr algn="ctr"/>
            <a:r>
              <a:rPr lang="en-GB" sz="2000" b="1" dirty="0">
                <a:hlinkClick r:id="rId5"/>
              </a:rPr>
              <a:t>frimleyicb.leder@nhs.net</a:t>
            </a:r>
            <a:r>
              <a:rPr lang="en-GB" sz="2000" b="1" dirty="0"/>
              <a:t> </a:t>
            </a:r>
          </a:p>
          <a:p>
            <a:pPr algn="ctr"/>
            <a:endParaRPr lang="en-GB" sz="2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2438400" y="717001"/>
            <a:ext cx="8458200" cy="140461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7200" b="1" dirty="0">
                <a:solidFill>
                  <a:schemeClr val="bg1"/>
                </a:solidFill>
                <a:latin typeface="Arial" panose="020B0604020202020204" pitchFamily="34" charset="0"/>
                <a:cs typeface="Arial" panose="020B0604020202020204" pitchFamily="34" charset="0"/>
              </a:rPr>
              <a:t>What is “LeDeR”?</a:t>
            </a:r>
          </a:p>
        </p:txBody>
      </p:sp>
      <p:sp>
        <p:nvSpPr>
          <p:cNvPr id="12" name="Rectangle: Diagonal Corners Rounded 11">
            <a:extLst>
              <a:ext uri="{FF2B5EF4-FFF2-40B4-BE49-F238E27FC236}">
                <a16:creationId xmlns:a16="http://schemas.microsoft.com/office/drawing/2014/main" id="{D2158D5D-AC6C-46B6-15D7-6F66107DDBDF}"/>
              </a:ext>
            </a:extLst>
          </p:cNvPr>
          <p:cNvSpPr/>
          <p:nvPr/>
        </p:nvSpPr>
        <p:spPr>
          <a:xfrm>
            <a:off x="419099" y="2271827"/>
            <a:ext cx="15316200" cy="2109673"/>
          </a:xfrm>
          <a:prstGeom prst="round2DiagRect">
            <a:avLst/>
          </a:prstGeom>
          <a:solidFill>
            <a:srgbClr val="FF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2800" b="1" dirty="0">
                <a:solidFill>
                  <a:schemeClr val="tx2"/>
                </a:solidFill>
                <a:effectLst/>
                <a:latin typeface="Arial" panose="020B0604020202020204" pitchFamily="34" charset="0"/>
                <a:ea typeface="Calibri" panose="020F0502020204030204" pitchFamily="34" charset="0"/>
                <a:cs typeface="Arial" panose="020B0604020202020204" pitchFamily="34" charset="0"/>
              </a:rPr>
              <a:t>LeDeR is a service improvement programme which aims to improve care, reduce health inequalities, and prevent premature mortality of adults with a learning disability and autistic adults by reviewing information about the health and social care support people received. </a:t>
            </a:r>
          </a:p>
        </p:txBody>
      </p:sp>
      <p:sp>
        <p:nvSpPr>
          <p:cNvPr id="13" name="Rectangle: Diagonal Corners Rounded 12">
            <a:extLst>
              <a:ext uri="{FF2B5EF4-FFF2-40B4-BE49-F238E27FC236}">
                <a16:creationId xmlns:a16="http://schemas.microsoft.com/office/drawing/2014/main" id="{8A536328-3074-92CE-8969-E9DF1834CE77}"/>
              </a:ext>
            </a:extLst>
          </p:cNvPr>
          <p:cNvSpPr/>
          <p:nvPr/>
        </p:nvSpPr>
        <p:spPr>
          <a:xfrm>
            <a:off x="3048000" y="3992489"/>
            <a:ext cx="12992099" cy="3123109"/>
          </a:xfrm>
          <a:prstGeom prst="round2DiagRect">
            <a:avLst/>
          </a:prstGeom>
          <a:solidFill>
            <a:srgbClr val="CCFF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28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The LeDeR programme collates and shares the anonymised information about the deaths of people with learning disabilities and/or autistic people so that common themes, learning points and recommendations can be identified and taken forward into policy and practice improvements.</a:t>
            </a:r>
          </a:p>
        </p:txBody>
      </p:sp>
      <p:sp>
        <p:nvSpPr>
          <p:cNvPr id="14" name="Rectangle: Diagonal Corners Rounded 13">
            <a:extLst>
              <a:ext uri="{FF2B5EF4-FFF2-40B4-BE49-F238E27FC236}">
                <a16:creationId xmlns:a16="http://schemas.microsoft.com/office/drawing/2014/main" id="{580433F9-8553-4C00-4DD5-96F7BB74187F}"/>
              </a:ext>
            </a:extLst>
          </p:cNvPr>
          <p:cNvSpPr/>
          <p:nvPr/>
        </p:nvSpPr>
        <p:spPr>
          <a:xfrm>
            <a:off x="5867400" y="6367595"/>
            <a:ext cx="10515600" cy="2468665"/>
          </a:xfrm>
          <a:prstGeom prst="round2Diag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GB" sz="28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This bulletin summarises learning from LeDeR reviews with the aim of sharing insights and promoting improvement across our health and social care system.</a:t>
            </a:r>
          </a:p>
        </p:txBody>
      </p:sp>
    </p:spTree>
    <p:extLst>
      <p:ext uri="{BB962C8B-B14F-4D97-AF65-F5344CB8AC3E}">
        <p14:creationId xmlns:p14="http://schemas.microsoft.com/office/powerpoint/2010/main" val="1974204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419099" y="717001"/>
            <a:ext cx="14897101" cy="1404615"/>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rial" panose="020B0604020202020204" pitchFamily="34" charset="0"/>
                <a:cs typeface="Arial" panose="020B0604020202020204" pitchFamily="34" charset="0"/>
              </a:rPr>
              <a:t>In the previous issue, we focused on the importance of Annual Health Checks and Health Action Plans. Here we look at some of the other learning and good practice from recent LeDeR reviews…</a:t>
            </a:r>
          </a:p>
        </p:txBody>
      </p:sp>
      <p:sp>
        <p:nvSpPr>
          <p:cNvPr id="12" name="Rectangle: Diagonal Corners Rounded 11">
            <a:extLst>
              <a:ext uri="{FF2B5EF4-FFF2-40B4-BE49-F238E27FC236}">
                <a16:creationId xmlns:a16="http://schemas.microsoft.com/office/drawing/2014/main" id="{D2158D5D-AC6C-46B6-15D7-6F66107DDBDF}"/>
              </a:ext>
            </a:extLst>
          </p:cNvPr>
          <p:cNvSpPr/>
          <p:nvPr/>
        </p:nvSpPr>
        <p:spPr>
          <a:xfrm>
            <a:off x="419099" y="2271827"/>
            <a:ext cx="10464801" cy="6983581"/>
          </a:xfrm>
          <a:prstGeom prst="round2Diag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endParaRPr lang="en-GB" b="1"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r>
              <a:rPr lang="en-GB" b="1" dirty="0">
                <a:solidFill>
                  <a:schemeClr val="tx1"/>
                </a:solidFill>
                <a:latin typeface="Arial" panose="020B0604020202020204" pitchFamily="34" charset="0"/>
                <a:ea typeface="Calibri" panose="020F0502020204030204" pitchFamily="34" charset="0"/>
                <a:cs typeface="Arial" panose="020B0604020202020204" pitchFamily="34" charset="0"/>
              </a:rPr>
              <a:t>Cancer Screening</a:t>
            </a:r>
          </a:p>
          <a:p>
            <a:pPr marL="285750" indent="-285750" algn="just">
              <a:lnSpc>
                <a:spcPct val="107000"/>
              </a:lnSpc>
              <a:spcAft>
                <a:spcPts val="800"/>
              </a:spcAft>
              <a:buFont typeface="Arial" panose="020B0604020202020204" pitchFamily="34" charset="0"/>
              <a:buChar char="•"/>
            </a:pPr>
            <a:r>
              <a:rPr lang="en-GB" sz="1500" dirty="0">
                <a:solidFill>
                  <a:schemeClr val="tx1"/>
                </a:solidFill>
                <a:latin typeface="Arial" panose="020B0604020202020204" pitchFamily="34" charset="0"/>
                <a:ea typeface="Calibri" panose="020F0502020204030204" pitchFamily="34" charset="0"/>
                <a:cs typeface="Arial" panose="020B0604020202020204" pitchFamily="34" charset="0"/>
              </a:rPr>
              <a:t>Latest data show that the percentage of eligible people with LD screened in Frimley ICB is significantly lower compared to the eligible general population. Decline rates are also higher among the LD population.</a:t>
            </a:r>
          </a:p>
          <a:p>
            <a:pPr marL="285750" indent="-285750" algn="just">
              <a:lnSpc>
                <a:spcPct val="107000"/>
              </a:lnSpc>
              <a:spcAft>
                <a:spcPts val="800"/>
              </a:spcAft>
              <a:buFont typeface="Arial" panose="020B0604020202020204" pitchFamily="34" charset="0"/>
              <a:buChar char="•"/>
            </a:pPr>
            <a:r>
              <a:rPr lang="en-GB" sz="1500" dirty="0">
                <a:solidFill>
                  <a:schemeClr val="tx1"/>
                </a:solidFill>
                <a:latin typeface="Arial" panose="020B0604020202020204" pitchFamily="34" charset="0"/>
                <a:ea typeface="Calibri" panose="020F0502020204030204" pitchFamily="34" charset="0"/>
                <a:cs typeface="Arial" panose="020B0604020202020204" pitchFamily="34" charset="0"/>
              </a:rPr>
              <a:t>Frequently, LeDeR reviews have found that eligible people with LD have either declined or simply not responded to screening invitations. There is often no documented reason for this, and no evidence as to whether mental capacity has been assessed in relation to a decision.</a:t>
            </a:r>
          </a:p>
          <a:p>
            <a:pPr marL="285750" indent="-285750" algn="just">
              <a:lnSpc>
                <a:spcPct val="107000"/>
              </a:lnSpc>
              <a:spcAft>
                <a:spcPts val="800"/>
              </a:spcAft>
              <a:buFont typeface="Arial" panose="020B0604020202020204" pitchFamily="34" charset="0"/>
              <a:buChar char="•"/>
            </a:pPr>
            <a:r>
              <a:rPr lang="en-GB" sz="1500" dirty="0">
                <a:solidFill>
                  <a:schemeClr val="tx1"/>
                </a:solidFill>
                <a:latin typeface="Arial" panose="020B0604020202020204" pitchFamily="34" charset="0"/>
                <a:ea typeface="Calibri" panose="020F0502020204030204" pitchFamily="34" charset="0"/>
                <a:cs typeface="Arial" panose="020B0604020202020204" pitchFamily="34" charset="0"/>
              </a:rPr>
              <a:t>In some cases, cervical screening has been declined because the individual is not sexually active. While sexual history may influence someone’s risk, it shouldn’t determine whether they can have cervical screening. </a:t>
            </a:r>
          </a:p>
          <a:p>
            <a:pPr marL="285750" indent="-285750" algn="just">
              <a:lnSpc>
                <a:spcPct val="107000"/>
              </a:lnSpc>
              <a:spcAft>
                <a:spcPts val="800"/>
              </a:spcAft>
              <a:buFont typeface="Arial" panose="020B0604020202020204" pitchFamily="34" charset="0"/>
              <a:buChar char="•"/>
            </a:pPr>
            <a:r>
              <a:rPr lang="en-GB" sz="1500" dirty="0">
                <a:solidFill>
                  <a:schemeClr val="tx1"/>
                </a:solidFill>
                <a:latin typeface="Arial" panose="020B0604020202020204" pitchFamily="34" charset="0"/>
                <a:ea typeface="Calibri" panose="020F0502020204030204" pitchFamily="34" charset="0"/>
                <a:cs typeface="Arial" panose="020B0604020202020204" pitchFamily="34" charset="0"/>
              </a:rPr>
              <a:t>Many people, not just people with LD or autistic people, are anxious about screening procedures. It is vital that the importance of screening is explained to people in ways they can understand. This might involve easy-read literature, videos, and explanations by a clinician or carer. Information and resources: </a:t>
            </a:r>
            <a:r>
              <a:rPr lang="en-GB" sz="1500" dirty="0">
                <a:latin typeface="Arial" panose="020B0604020202020204" pitchFamily="34" charset="0"/>
                <a:cs typeface="Arial" panose="020B0604020202020204" pitchFamily="34" charset="0"/>
                <a:hlinkClick r:id="rId4"/>
              </a:rPr>
              <a:t>Population screening: supporting people with a learning disability - GOV.UK (www.gov.uk)</a:t>
            </a:r>
            <a:r>
              <a:rPr lang="en-GB" sz="1500" dirty="0">
                <a:latin typeface="Arial" panose="020B0604020202020204" pitchFamily="34" charset="0"/>
                <a:cs typeface="Arial" panose="020B0604020202020204" pitchFamily="34" charset="0"/>
              </a:rPr>
              <a:t> </a:t>
            </a:r>
            <a:endParaRPr lang="en-GB" sz="15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285750" indent="-285750" algn="just">
              <a:lnSpc>
                <a:spcPct val="107000"/>
              </a:lnSpc>
              <a:spcAft>
                <a:spcPts val="800"/>
              </a:spcAft>
              <a:buFont typeface="Arial" panose="020B0604020202020204" pitchFamily="34" charset="0"/>
              <a:buChar char="•"/>
            </a:pPr>
            <a:r>
              <a:rPr lang="en-GB" sz="1500" dirty="0">
                <a:solidFill>
                  <a:schemeClr val="tx1"/>
                </a:solidFill>
                <a:latin typeface="Arial" panose="020B0604020202020204" pitchFamily="34" charset="0"/>
                <a:ea typeface="Calibri" panose="020F0502020204030204" pitchFamily="34" charset="0"/>
                <a:cs typeface="Arial" panose="020B0604020202020204" pitchFamily="34" charset="0"/>
              </a:rPr>
              <a:t>It is also vital that anxieties are understood, and reasonable adjustments offered to make procedures more tolerable. This might involve, for example, being accompanied by someone for support, or consideration of medication that might help during the procedure.</a:t>
            </a:r>
          </a:p>
          <a:p>
            <a:pPr marL="285750" indent="-285750" algn="just">
              <a:lnSpc>
                <a:spcPct val="107000"/>
              </a:lnSpc>
              <a:spcAft>
                <a:spcPts val="800"/>
              </a:spcAft>
              <a:buFont typeface="Arial" panose="020B0604020202020204" pitchFamily="34" charset="0"/>
              <a:buChar char="•"/>
            </a:pPr>
            <a:r>
              <a:rPr lang="en-GB" sz="1500" dirty="0">
                <a:solidFill>
                  <a:schemeClr val="tx1"/>
                </a:solidFill>
                <a:latin typeface="Arial" panose="020B0604020202020204" pitchFamily="34" charset="0"/>
                <a:ea typeface="Calibri" panose="020F0502020204030204" pitchFamily="34" charset="0"/>
                <a:cs typeface="Arial" panose="020B0604020202020204" pitchFamily="34" charset="0"/>
              </a:rPr>
              <a:t>It is important that we do not assume that someone with LD or an autistic person would not have the capacity to make an informed choice about screening. A mental capacity assessment can establish the capacity to choose, and a best interest decision can be documented for someone found not to have capacity.</a:t>
            </a:r>
          </a:p>
          <a:p>
            <a:pPr marL="285750" indent="-285750" algn="just">
              <a:lnSpc>
                <a:spcPct val="107000"/>
              </a:lnSpc>
              <a:spcAft>
                <a:spcPts val="800"/>
              </a:spcAft>
              <a:buFont typeface="Arial" panose="020B0604020202020204" pitchFamily="34" charset="0"/>
              <a:buChar char="•"/>
            </a:pPr>
            <a:r>
              <a:rPr lang="en-GB" sz="1500" dirty="0">
                <a:solidFill>
                  <a:schemeClr val="tx1"/>
                </a:solidFill>
                <a:latin typeface="Arial" panose="020B0604020202020204" pitchFamily="34" charset="0"/>
                <a:ea typeface="Calibri" panose="020F0502020204030204" pitchFamily="34" charset="0"/>
                <a:cs typeface="Arial" panose="020B0604020202020204" pitchFamily="34" charset="0"/>
              </a:rPr>
              <a:t>Clinicians, carers and family can offer information and support to an individual if they have not responded to a screening invitation. GPs can check on people on their LD registers and, importantly, this can be discussed at the Annual Health Check. An explanation and support plan may make the difference as to whether someone receives the screening to which they are entitled.</a:t>
            </a:r>
          </a:p>
          <a:p>
            <a:pPr marL="285750" indent="-285750" algn="just">
              <a:lnSpc>
                <a:spcPct val="107000"/>
              </a:lnSpc>
              <a:spcAft>
                <a:spcPts val="800"/>
              </a:spcAft>
              <a:buFont typeface="Arial" panose="020B0604020202020204" pitchFamily="34" charset="0"/>
              <a:buChar char="•"/>
            </a:pPr>
            <a:r>
              <a:rPr lang="en-GB" sz="1500" dirty="0">
                <a:solidFill>
                  <a:schemeClr val="tx1"/>
                </a:solidFill>
                <a:latin typeface="Arial" panose="020B0604020202020204" pitchFamily="34" charset="0"/>
                <a:ea typeface="Calibri" panose="020F0502020204030204" pitchFamily="34" charset="0"/>
                <a:cs typeface="Arial" panose="020B0604020202020204" pitchFamily="34" charset="0"/>
              </a:rPr>
              <a:t>GPs are encouraged to share their lists of eligible people with LD with the NHS screening hubs so that tailored information can be sent to people with their invitations.</a:t>
            </a:r>
          </a:p>
          <a:p>
            <a:pPr algn="just">
              <a:lnSpc>
                <a:spcPct val="107000"/>
              </a:lnSpc>
              <a:spcAft>
                <a:spcPts val="800"/>
              </a:spcAft>
            </a:pPr>
            <a:endParaRPr lang="en-GB"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p:pic>
        <p:nvPicPr>
          <p:cNvPr id="3" name="Picture 2" descr="A person's body with a pain in the buttocks&#10;&#10;Description automatically generated with medium confidence">
            <a:extLst>
              <a:ext uri="{FF2B5EF4-FFF2-40B4-BE49-F238E27FC236}">
                <a16:creationId xmlns:a16="http://schemas.microsoft.com/office/drawing/2014/main" id="{BF1ABDCB-5011-BD1A-4BFB-A9121A51FB75}"/>
              </a:ext>
            </a:extLst>
          </p:cNvPr>
          <p:cNvPicPr>
            <a:picLocks noChangeAspect="1"/>
          </p:cNvPicPr>
          <p:nvPr/>
        </p:nvPicPr>
        <p:blipFill rotWithShape="1">
          <a:blip r:embed="rId5">
            <a:extLst>
              <a:ext uri="{28A0092B-C50C-407E-A947-70E740481C1C}">
                <a14:useLocalDpi xmlns:a14="http://schemas.microsoft.com/office/drawing/2010/main" val="0"/>
              </a:ext>
            </a:extLst>
          </a:blip>
          <a:srcRect l="2519" t="25706" b="22449"/>
          <a:stretch/>
        </p:blipFill>
        <p:spPr>
          <a:xfrm>
            <a:off x="10896600" y="2127632"/>
            <a:ext cx="6505074" cy="1944359"/>
          </a:xfrm>
          <a:prstGeom prst="rect">
            <a:avLst/>
          </a:prstGeom>
        </p:spPr>
      </p:pic>
      <p:sp>
        <p:nvSpPr>
          <p:cNvPr id="15" name="TextBox 14">
            <a:extLst>
              <a:ext uri="{FF2B5EF4-FFF2-40B4-BE49-F238E27FC236}">
                <a16:creationId xmlns:a16="http://schemas.microsoft.com/office/drawing/2014/main" id="{D04B1B7C-7773-181A-BC09-288BD12C86FA}"/>
              </a:ext>
            </a:extLst>
          </p:cNvPr>
          <p:cNvSpPr txBox="1"/>
          <p:nvPr/>
        </p:nvSpPr>
        <p:spPr>
          <a:xfrm>
            <a:off x="10883900" y="4088841"/>
            <a:ext cx="2286001" cy="646331"/>
          </a:xfrm>
          <a:prstGeom prst="rect">
            <a:avLst/>
          </a:prstGeom>
          <a:noFill/>
        </p:spPr>
        <p:txBody>
          <a:bodyPr wrap="square" rtlCol="0">
            <a:spAutoFit/>
          </a:bodyPr>
          <a:lstStyle/>
          <a:p>
            <a:pPr algn="ctr"/>
            <a:r>
              <a:rPr lang="en-GB" sz="3600" dirty="0"/>
              <a:t>BOWEL</a:t>
            </a:r>
          </a:p>
        </p:txBody>
      </p:sp>
      <p:sp>
        <p:nvSpPr>
          <p:cNvPr id="16" name="TextBox 15">
            <a:extLst>
              <a:ext uri="{FF2B5EF4-FFF2-40B4-BE49-F238E27FC236}">
                <a16:creationId xmlns:a16="http://schemas.microsoft.com/office/drawing/2014/main" id="{C773B211-6EE9-6621-02A0-D96B6A5A9DFD}"/>
              </a:ext>
            </a:extLst>
          </p:cNvPr>
          <p:cNvSpPr txBox="1"/>
          <p:nvPr/>
        </p:nvSpPr>
        <p:spPr>
          <a:xfrm>
            <a:off x="12420600" y="4088840"/>
            <a:ext cx="3222342" cy="646331"/>
          </a:xfrm>
          <a:prstGeom prst="rect">
            <a:avLst/>
          </a:prstGeom>
          <a:noFill/>
        </p:spPr>
        <p:txBody>
          <a:bodyPr wrap="square" rtlCol="0">
            <a:spAutoFit/>
          </a:bodyPr>
          <a:lstStyle/>
          <a:p>
            <a:pPr algn="ctr"/>
            <a:r>
              <a:rPr lang="en-GB" sz="3600" dirty="0"/>
              <a:t>CERVICAL</a:t>
            </a:r>
          </a:p>
        </p:txBody>
      </p:sp>
      <p:sp>
        <p:nvSpPr>
          <p:cNvPr id="17" name="TextBox 16">
            <a:extLst>
              <a:ext uri="{FF2B5EF4-FFF2-40B4-BE49-F238E27FC236}">
                <a16:creationId xmlns:a16="http://schemas.microsoft.com/office/drawing/2014/main" id="{6192C032-C31E-C975-AB85-5437C3122513}"/>
              </a:ext>
            </a:extLst>
          </p:cNvPr>
          <p:cNvSpPr txBox="1"/>
          <p:nvPr/>
        </p:nvSpPr>
        <p:spPr>
          <a:xfrm>
            <a:off x="14842194" y="4088840"/>
            <a:ext cx="2584880" cy="646331"/>
          </a:xfrm>
          <a:prstGeom prst="rect">
            <a:avLst/>
          </a:prstGeom>
          <a:noFill/>
        </p:spPr>
        <p:txBody>
          <a:bodyPr wrap="square" rtlCol="0">
            <a:spAutoFit/>
          </a:bodyPr>
          <a:lstStyle/>
          <a:p>
            <a:pPr algn="ctr"/>
            <a:r>
              <a:rPr lang="en-GB" sz="3600" dirty="0"/>
              <a:t>BREAST</a:t>
            </a:r>
          </a:p>
        </p:txBody>
      </p:sp>
      <p:sp>
        <p:nvSpPr>
          <p:cNvPr id="18" name="TextBox 17">
            <a:extLst>
              <a:ext uri="{FF2B5EF4-FFF2-40B4-BE49-F238E27FC236}">
                <a16:creationId xmlns:a16="http://schemas.microsoft.com/office/drawing/2014/main" id="{9C00AD60-4585-28D7-0113-5B959BB31D01}"/>
              </a:ext>
            </a:extLst>
          </p:cNvPr>
          <p:cNvSpPr txBox="1"/>
          <p:nvPr/>
        </p:nvSpPr>
        <p:spPr>
          <a:xfrm>
            <a:off x="10896599" y="4871000"/>
            <a:ext cx="6872037" cy="3416320"/>
          </a:xfrm>
          <a:prstGeom prst="rect">
            <a:avLst/>
          </a:prstGeom>
          <a:noFill/>
        </p:spPr>
        <p:txBody>
          <a:bodyPr wrap="square" rtlCol="0">
            <a:spAutoFit/>
          </a:bodyPr>
          <a:lstStyle/>
          <a:p>
            <a:pPr marL="285750" indent="-285750">
              <a:buFont typeface="Arial" panose="020B0604020202020204" pitchFamily="34" charset="0"/>
              <a:buChar char="•"/>
            </a:pPr>
            <a:r>
              <a:rPr lang="en-GB" sz="2400" b="1" dirty="0"/>
              <a:t>Bowel cancer screening </a:t>
            </a:r>
            <a:r>
              <a:rPr lang="en-GB" sz="2400" dirty="0"/>
              <a:t>is offered to people starting from the age of 50-60 up to 74 in England.</a:t>
            </a:r>
          </a:p>
          <a:p>
            <a:pPr marL="285750" indent="-285750">
              <a:buFont typeface="Arial" panose="020B0604020202020204" pitchFamily="34" charset="0"/>
              <a:buChar char="•"/>
            </a:pPr>
            <a:r>
              <a:rPr lang="en-GB" sz="2400" b="1" dirty="0"/>
              <a:t>Breast cancer screening </a:t>
            </a:r>
            <a:r>
              <a:rPr lang="en-GB" sz="2400" dirty="0"/>
              <a:t>is offered to women (including some transgender women), some transgender men and some non-binary people aged 50-70 in the UK.</a:t>
            </a:r>
          </a:p>
          <a:p>
            <a:pPr marL="285750" indent="-285750">
              <a:buFont typeface="Arial" panose="020B0604020202020204" pitchFamily="34" charset="0"/>
              <a:buChar char="•"/>
            </a:pPr>
            <a:r>
              <a:rPr lang="en-GB" sz="2400" b="1" dirty="0"/>
              <a:t>Cervical screening </a:t>
            </a:r>
            <a:r>
              <a:rPr lang="en-GB" sz="2400" dirty="0"/>
              <a:t>is offered to women, some transgender men and some non-binary people aged 25-64 in the UK.</a:t>
            </a:r>
          </a:p>
        </p:txBody>
      </p:sp>
    </p:spTree>
    <p:extLst>
      <p:ext uri="{BB962C8B-B14F-4D97-AF65-F5344CB8AC3E}">
        <p14:creationId xmlns:p14="http://schemas.microsoft.com/office/powerpoint/2010/main" val="3939302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419099" y="717001"/>
            <a:ext cx="14897101" cy="1404615"/>
          </a:xfrm>
          <a:prstGeom prst="round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rial" panose="020B0604020202020204" pitchFamily="34" charset="0"/>
                <a:cs typeface="Arial" panose="020B0604020202020204" pitchFamily="34" charset="0"/>
              </a:rPr>
              <a:t>Some other key learning points from recent LeDeR reviews…</a:t>
            </a:r>
          </a:p>
        </p:txBody>
      </p:sp>
      <p:sp>
        <p:nvSpPr>
          <p:cNvPr id="2" name="TextBox 1">
            <a:extLst>
              <a:ext uri="{FF2B5EF4-FFF2-40B4-BE49-F238E27FC236}">
                <a16:creationId xmlns:a16="http://schemas.microsoft.com/office/drawing/2014/main" id="{FE8B0750-AE30-28D9-ED28-E27F95DDBEE3}"/>
              </a:ext>
            </a:extLst>
          </p:cNvPr>
          <p:cNvSpPr txBox="1"/>
          <p:nvPr/>
        </p:nvSpPr>
        <p:spPr>
          <a:xfrm>
            <a:off x="6400800" y="2698831"/>
            <a:ext cx="4115804" cy="1754326"/>
          </a:xfrm>
          <a:prstGeom prst="rect">
            <a:avLst/>
          </a:prstGeom>
          <a:solidFill>
            <a:schemeClr val="accent3">
              <a:lumMod val="20000"/>
              <a:lumOff val="80000"/>
            </a:schemeClr>
          </a:solidFill>
          <a:ln w="28575">
            <a:solidFill>
              <a:schemeClr val="tx1"/>
            </a:solidFill>
          </a:ln>
        </p:spPr>
        <p:txBody>
          <a:bodyPr wrap="square" rtlCol="0">
            <a:spAutoFit/>
          </a:bodyPr>
          <a:lstStyle/>
          <a:p>
            <a:r>
              <a:rPr lang="en-GB" b="1" dirty="0"/>
              <a:t>CARERS’ ASSESSMENTS</a:t>
            </a:r>
          </a:p>
          <a:p>
            <a:r>
              <a:rPr lang="en-GB" dirty="0"/>
              <a:t>Carers’ assessments should be offered routinely to anyone who acts as a carer. This will help to ensure that they can talk about how they are coping, and any additional support needed can be scoped.</a:t>
            </a:r>
          </a:p>
        </p:txBody>
      </p:sp>
      <p:sp>
        <p:nvSpPr>
          <p:cNvPr id="3" name="TextBox 2">
            <a:extLst>
              <a:ext uri="{FF2B5EF4-FFF2-40B4-BE49-F238E27FC236}">
                <a16:creationId xmlns:a16="http://schemas.microsoft.com/office/drawing/2014/main" id="{4A59F58C-C3A4-7E94-F3D4-52912DC20D33}"/>
              </a:ext>
            </a:extLst>
          </p:cNvPr>
          <p:cNvSpPr txBox="1"/>
          <p:nvPr/>
        </p:nvSpPr>
        <p:spPr>
          <a:xfrm>
            <a:off x="11282617" y="4818377"/>
            <a:ext cx="4719383" cy="2308324"/>
          </a:xfrm>
          <a:prstGeom prst="rect">
            <a:avLst/>
          </a:prstGeom>
          <a:solidFill>
            <a:schemeClr val="accent5">
              <a:lumMod val="20000"/>
              <a:lumOff val="80000"/>
            </a:schemeClr>
          </a:solidFill>
          <a:ln w="28575">
            <a:solidFill>
              <a:schemeClr val="tx1"/>
            </a:solidFill>
          </a:ln>
        </p:spPr>
        <p:txBody>
          <a:bodyPr wrap="square" rtlCol="0">
            <a:spAutoFit/>
          </a:bodyPr>
          <a:lstStyle/>
          <a:p>
            <a:r>
              <a:rPr lang="en-GB" b="1" dirty="0"/>
              <a:t>COMMUNICATION WITH FAMILIES AND CARERS</a:t>
            </a:r>
            <a:endParaRPr lang="en-GB" dirty="0"/>
          </a:p>
          <a:p>
            <a:r>
              <a:rPr lang="en-GB" dirty="0"/>
              <a:t>Families and carers usually know a person best, and, with the individual’s consent where appropriate, should be involved in care and treatment. We must listen to families and carers and keep them informed; they often have crucial information which can help an individual to get the very best care.</a:t>
            </a:r>
          </a:p>
        </p:txBody>
      </p:sp>
      <p:sp>
        <p:nvSpPr>
          <p:cNvPr id="15" name="TextBox 14">
            <a:extLst>
              <a:ext uri="{FF2B5EF4-FFF2-40B4-BE49-F238E27FC236}">
                <a16:creationId xmlns:a16="http://schemas.microsoft.com/office/drawing/2014/main" id="{6B76B25E-5E4C-3F53-E24F-07F856D3259C}"/>
              </a:ext>
            </a:extLst>
          </p:cNvPr>
          <p:cNvSpPr txBox="1"/>
          <p:nvPr/>
        </p:nvSpPr>
        <p:spPr>
          <a:xfrm>
            <a:off x="4670257" y="5131826"/>
            <a:ext cx="6394784" cy="1754326"/>
          </a:xfrm>
          <a:prstGeom prst="rect">
            <a:avLst/>
          </a:prstGeom>
          <a:solidFill>
            <a:schemeClr val="accent6">
              <a:lumMod val="40000"/>
              <a:lumOff val="60000"/>
            </a:schemeClr>
          </a:solidFill>
          <a:ln w="28575">
            <a:solidFill>
              <a:schemeClr val="tx1"/>
            </a:solidFill>
          </a:ln>
        </p:spPr>
        <p:txBody>
          <a:bodyPr wrap="square" rtlCol="0">
            <a:spAutoFit/>
          </a:bodyPr>
          <a:lstStyle/>
          <a:p>
            <a:r>
              <a:rPr lang="en-GB" b="1" dirty="0"/>
              <a:t>CONTINUING HEALTHCARE</a:t>
            </a:r>
            <a:endParaRPr lang="en-GB" dirty="0"/>
          </a:p>
          <a:p>
            <a:r>
              <a:rPr lang="en-GB" dirty="0"/>
              <a:t>When someone’s healthcare needs change, they may require a higher level of support. This may mean that they are eligible for additional funding via ‘Continuing Healthcare’. Health and care professionals should consider when this may be appropriate and expedite an assessment.</a:t>
            </a:r>
          </a:p>
        </p:txBody>
      </p:sp>
      <p:sp>
        <p:nvSpPr>
          <p:cNvPr id="17" name="TextBox 16">
            <a:extLst>
              <a:ext uri="{FF2B5EF4-FFF2-40B4-BE49-F238E27FC236}">
                <a16:creationId xmlns:a16="http://schemas.microsoft.com/office/drawing/2014/main" id="{B0817AF1-1C23-A3FD-E41C-DBA7D6EE35AB}"/>
              </a:ext>
            </a:extLst>
          </p:cNvPr>
          <p:cNvSpPr txBox="1"/>
          <p:nvPr/>
        </p:nvSpPr>
        <p:spPr>
          <a:xfrm>
            <a:off x="646689" y="5339936"/>
            <a:ext cx="3805992" cy="3139321"/>
          </a:xfrm>
          <a:prstGeom prst="rect">
            <a:avLst/>
          </a:prstGeom>
          <a:solidFill>
            <a:schemeClr val="accent2">
              <a:lumMod val="20000"/>
              <a:lumOff val="80000"/>
            </a:schemeClr>
          </a:solidFill>
          <a:ln w="28575">
            <a:solidFill>
              <a:schemeClr val="tx1"/>
            </a:solidFill>
          </a:ln>
        </p:spPr>
        <p:txBody>
          <a:bodyPr wrap="square" rtlCol="0">
            <a:spAutoFit/>
          </a:bodyPr>
          <a:lstStyle/>
          <a:p>
            <a:r>
              <a:rPr lang="en-GB" b="1" dirty="0"/>
              <a:t>DISCHARGE PLANNING</a:t>
            </a:r>
            <a:endParaRPr lang="en-GB" dirty="0"/>
          </a:p>
          <a:p>
            <a:r>
              <a:rPr lang="en-GB" dirty="0"/>
              <a:t>Ensure all parties involved (patient, carers, hospital team, GP etc.) are part of the discharge process so everyone is apprised of the ongoing issues, and potential problems can be addressed before discharge. It is crucial that when a person is discharged it is to the right place (have their needs changed?) and that they are followed up </a:t>
            </a:r>
          </a:p>
        </p:txBody>
      </p:sp>
      <p:sp>
        <p:nvSpPr>
          <p:cNvPr id="18" name="TextBox 17">
            <a:extLst>
              <a:ext uri="{FF2B5EF4-FFF2-40B4-BE49-F238E27FC236}">
                <a16:creationId xmlns:a16="http://schemas.microsoft.com/office/drawing/2014/main" id="{F9AC85B6-ADEC-132B-68AA-0C9EF955420A}"/>
              </a:ext>
            </a:extLst>
          </p:cNvPr>
          <p:cNvSpPr txBox="1"/>
          <p:nvPr/>
        </p:nvSpPr>
        <p:spPr>
          <a:xfrm>
            <a:off x="4939964" y="7237786"/>
            <a:ext cx="12205036" cy="1477328"/>
          </a:xfrm>
          <a:prstGeom prst="rect">
            <a:avLst/>
          </a:prstGeom>
          <a:solidFill>
            <a:schemeClr val="accent4">
              <a:lumMod val="20000"/>
              <a:lumOff val="80000"/>
            </a:schemeClr>
          </a:solidFill>
          <a:ln w="28575">
            <a:solidFill>
              <a:schemeClr val="tx1"/>
            </a:solidFill>
          </a:ln>
        </p:spPr>
        <p:txBody>
          <a:bodyPr wrap="square" rtlCol="0">
            <a:spAutoFit/>
          </a:bodyPr>
          <a:lstStyle/>
          <a:p>
            <a:r>
              <a:rPr lang="en-GB" b="1" dirty="0"/>
              <a:t>END OF LIFE – PALLIATIVE CARE</a:t>
            </a:r>
          </a:p>
          <a:p>
            <a:r>
              <a:rPr lang="en-GB" dirty="0"/>
              <a:t>In one case, we found that the palliative team had not been involved soon enough. The palliative care team, especially in the community, could have acted as a link for other teams and carers to enable improved multi-disciplinary working. With the support of the LD team the palliative care team could have provided physical and psychological support to the patient at a time when they needed it.</a:t>
            </a:r>
          </a:p>
        </p:txBody>
      </p:sp>
      <p:sp>
        <p:nvSpPr>
          <p:cNvPr id="19" name="TextBox 18">
            <a:extLst>
              <a:ext uri="{FF2B5EF4-FFF2-40B4-BE49-F238E27FC236}">
                <a16:creationId xmlns:a16="http://schemas.microsoft.com/office/drawing/2014/main" id="{E6644F39-0FF2-533F-38C6-9300CE2C938D}"/>
              </a:ext>
            </a:extLst>
          </p:cNvPr>
          <p:cNvSpPr txBox="1"/>
          <p:nvPr/>
        </p:nvSpPr>
        <p:spPr>
          <a:xfrm>
            <a:off x="425114" y="2392727"/>
            <a:ext cx="5670886" cy="2585323"/>
          </a:xfrm>
          <a:prstGeom prst="rect">
            <a:avLst/>
          </a:prstGeom>
          <a:solidFill>
            <a:schemeClr val="tx2">
              <a:lumMod val="20000"/>
              <a:lumOff val="80000"/>
            </a:schemeClr>
          </a:solidFill>
          <a:ln w="28575">
            <a:solidFill>
              <a:schemeClr val="tx1"/>
            </a:solidFill>
          </a:ln>
        </p:spPr>
        <p:txBody>
          <a:bodyPr wrap="square" rtlCol="0">
            <a:spAutoFit/>
          </a:bodyPr>
          <a:lstStyle/>
          <a:p>
            <a:r>
              <a:rPr lang="en-GB" b="1" dirty="0"/>
              <a:t>ADVANCE CARE PLANNING</a:t>
            </a:r>
          </a:p>
          <a:p>
            <a:r>
              <a:rPr lang="en-GB" dirty="0"/>
              <a:t>An Advance Care Plan can guide family, carers, and healthcare professionals at a time when an individual may be too sick to make or communicate decisions. It can help to convey a person’s wishes for later in life. In some cases, we have seen this left too late. The ReSPECT process creates personalised recommendations for a person’s clinical care and treatment in a future emergency in which they are unable to make or express choices.</a:t>
            </a:r>
          </a:p>
        </p:txBody>
      </p:sp>
      <p:sp>
        <p:nvSpPr>
          <p:cNvPr id="22" name="TextBox 21">
            <a:extLst>
              <a:ext uri="{FF2B5EF4-FFF2-40B4-BE49-F238E27FC236}">
                <a16:creationId xmlns:a16="http://schemas.microsoft.com/office/drawing/2014/main" id="{5D6B81FB-4C42-C961-56D2-8FE5D54E8E36}"/>
              </a:ext>
            </a:extLst>
          </p:cNvPr>
          <p:cNvSpPr txBox="1"/>
          <p:nvPr/>
        </p:nvSpPr>
        <p:spPr>
          <a:xfrm>
            <a:off x="14725625" y="2315834"/>
            <a:ext cx="3257575" cy="2308324"/>
          </a:xfrm>
          <a:prstGeom prst="rect">
            <a:avLst/>
          </a:prstGeom>
          <a:solidFill>
            <a:schemeClr val="accent2">
              <a:lumMod val="20000"/>
              <a:lumOff val="80000"/>
            </a:schemeClr>
          </a:solidFill>
          <a:ln w="28575">
            <a:solidFill>
              <a:schemeClr val="tx1"/>
            </a:solidFill>
          </a:ln>
        </p:spPr>
        <p:txBody>
          <a:bodyPr wrap="square" rtlCol="0">
            <a:spAutoFit/>
          </a:bodyPr>
          <a:lstStyle/>
          <a:p>
            <a:r>
              <a:rPr lang="en-GB" b="1" dirty="0"/>
              <a:t>HOSPITAL PASSPORTS</a:t>
            </a:r>
          </a:p>
          <a:p>
            <a:r>
              <a:rPr lang="en-GB" dirty="0"/>
              <a:t>An up-to-date hospital passport can help hospital staff care for and interact with an individual in the best ways. Professionals and carers can help in ensuring a passport is in place and goes with the individual on admission.</a:t>
            </a:r>
          </a:p>
        </p:txBody>
      </p:sp>
      <p:pic>
        <p:nvPicPr>
          <p:cNvPr id="24" name="Picture 23" descr="A red stamp with a circle and text&#10;&#10;Description automatically generated">
            <a:extLst>
              <a:ext uri="{FF2B5EF4-FFF2-40B4-BE49-F238E27FC236}">
                <a16:creationId xmlns:a16="http://schemas.microsoft.com/office/drawing/2014/main" id="{8AAF8089-2709-D989-62F5-496890F9D2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39921" y="2603753"/>
            <a:ext cx="3762387" cy="2074016"/>
          </a:xfrm>
          <a:prstGeom prst="rect">
            <a:avLst/>
          </a:prstGeom>
        </p:spPr>
      </p:pic>
    </p:spTree>
    <p:extLst>
      <p:ext uri="{BB962C8B-B14F-4D97-AF65-F5344CB8AC3E}">
        <p14:creationId xmlns:p14="http://schemas.microsoft.com/office/powerpoint/2010/main" val="856826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419099" y="717001"/>
            <a:ext cx="14897101" cy="1404615"/>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rial" panose="020B0604020202020204" pitchFamily="34" charset="0"/>
                <a:cs typeface="Arial" panose="020B0604020202020204" pitchFamily="34" charset="0"/>
              </a:rPr>
              <a:t>We’re doing a lot of good things too. Here is some good practice picked up by our reviews…</a:t>
            </a:r>
          </a:p>
        </p:txBody>
      </p:sp>
      <p:sp>
        <p:nvSpPr>
          <p:cNvPr id="12" name="Speech Bubble: Rectangle with Corners Rounded 11">
            <a:extLst>
              <a:ext uri="{FF2B5EF4-FFF2-40B4-BE49-F238E27FC236}">
                <a16:creationId xmlns:a16="http://schemas.microsoft.com/office/drawing/2014/main" id="{076F7A20-F84D-BD73-478A-60F2F6F1F86C}"/>
              </a:ext>
            </a:extLst>
          </p:cNvPr>
          <p:cNvSpPr/>
          <p:nvPr/>
        </p:nvSpPr>
        <p:spPr>
          <a:xfrm rot="20827540">
            <a:off x="609600" y="2254610"/>
            <a:ext cx="4724400" cy="3048000"/>
          </a:xfrm>
          <a:prstGeom prst="wedgeRoundRectCallou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i="1" dirty="0">
                <a:solidFill>
                  <a:schemeClr val="tx1"/>
                </a:solidFill>
              </a:rPr>
              <a:t>The patient did not attend her mammogram, so easy read information was sent, and the matter discussed with her carers. Following that, she underwent the procedure successfully.</a:t>
            </a:r>
          </a:p>
        </p:txBody>
      </p:sp>
      <p:sp>
        <p:nvSpPr>
          <p:cNvPr id="13" name="Speech Bubble: Rectangle with Corners Rounded 12">
            <a:extLst>
              <a:ext uri="{FF2B5EF4-FFF2-40B4-BE49-F238E27FC236}">
                <a16:creationId xmlns:a16="http://schemas.microsoft.com/office/drawing/2014/main" id="{C58F891D-35DA-E897-3F0A-23C64C93A1E7}"/>
              </a:ext>
            </a:extLst>
          </p:cNvPr>
          <p:cNvSpPr/>
          <p:nvPr/>
        </p:nvSpPr>
        <p:spPr>
          <a:xfrm>
            <a:off x="6655683" y="1912964"/>
            <a:ext cx="4572000" cy="2903609"/>
          </a:xfrm>
          <a:prstGeom prst="wedgeRoundRectCallou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i="1" dirty="0"/>
              <a:t>His parents said they were very well supported by the hospice team and were supported to be with person until he passed away. They had positive feedback for the service.</a:t>
            </a:r>
          </a:p>
        </p:txBody>
      </p:sp>
      <p:sp>
        <p:nvSpPr>
          <p:cNvPr id="14" name="Speech Bubble: Rectangle with Corners Rounded 13">
            <a:extLst>
              <a:ext uri="{FF2B5EF4-FFF2-40B4-BE49-F238E27FC236}">
                <a16:creationId xmlns:a16="http://schemas.microsoft.com/office/drawing/2014/main" id="{EDCDB381-95B3-3E12-B177-642471C7F740}"/>
              </a:ext>
            </a:extLst>
          </p:cNvPr>
          <p:cNvSpPr/>
          <p:nvPr/>
        </p:nvSpPr>
        <p:spPr>
          <a:xfrm rot="612896">
            <a:off x="11997702" y="2191857"/>
            <a:ext cx="5105400" cy="3461679"/>
          </a:xfrm>
          <a:prstGeom prst="wedgeRoundRectCallout">
            <a:avLst/>
          </a:prstGeom>
          <a:solidFill>
            <a:srgbClr val="CCFF3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i="1" dirty="0">
                <a:solidFill>
                  <a:schemeClr val="tx1"/>
                </a:solidFill>
              </a:rPr>
              <a:t>The family praised the care received at the care home. The care home manager went above and beyond staying with her when her family could not be with her. They made it possible for end-of-life care to take place at home rather than being moved to a hospice. </a:t>
            </a:r>
          </a:p>
        </p:txBody>
      </p:sp>
      <p:sp>
        <p:nvSpPr>
          <p:cNvPr id="16" name="Speech Bubble: Rectangle with Corners Rounded 15">
            <a:extLst>
              <a:ext uri="{FF2B5EF4-FFF2-40B4-BE49-F238E27FC236}">
                <a16:creationId xmlns:a16="http://schemas.microsoft.com/office/drawing/2014/main" id="{5A2109F0-42CC-FF47-15E0-54B344C84724}"/>
              </a:ext>
            </a:extLst>
          </p:cNvPr>
          <p:cNvSpPr/>
          <p:nvPr/>
        </p:nvSpPr>
        <p:spPr>
          <a:xfrm rot="1073807">
            <a:off x="12273810" y="6532942"/>
            <a:ext cx="3657600" cy="2100228"/>
          </a:xfrm>
          <a:prstGeom prst="wedgeRoundRectCallout">
            <a:avLst/>
          </a:prstGeom>
          <a:solidFill>
            <a:srgbClr val="CC66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i="1" dirty="0">
                <a:solidFill>
                  <a:schemeClr val="tx1"/>
                </a:solidFill>
              </a:rPr>
              <a:t>He was fully involved with his DNACPR and died where and how he wanted to.</a:t>
            </a:r>
          </a:p>
        </p:txBody>
      </p:sp>
      <p:sp>
        <p:nvSpPr>
          <p:cNvPr id="20" name="Speech Bubble: Rectangle with Corners Rounded 19">
            <a:extLst>
              <a:ext uri="{FF2B5EF4-FFF2-40B4-BE49-F238E27FC236}">
                <a16:creationId xmlns:a16="http://schemas.microsoft.com/office/drawing/2014/main" id="{BE883D65-1367-D9B0-5208-54F3926379C3}"/>
              </a:ext>
            </a:extLst>
          </p:cNvPr>
          <p:cNvSpPr/>
          <p:nvPr/>
        </p:nvSpPr>
        <p:spPr>
          <a:xfrm rot="21216750">
            <a:off x="1702898" y="5735107"/>
            <a:ext cx="5638801" cy="3048000"/>
          </a:xfrm>
          <a:prstGeom prst="wedgeRoundRectCallout">
            <a:avLst/>
          </a:prstGeom>
          <a:solidFill>
            <a:srgbClr val="29C4E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i="1" dirty="0">
                <a:solidFill>
                  <a:schemeClr val="tx1"/>
                </a:solidFill>
              </a:rPr>
              <a:t>The family praised Frimley Park Hospital as they treated their loved-one like a VIP or guest.  The family were overwhelmed by how kind and tolerant all the staff were; they went the extra mile to look after him when he went for surgery.</a:t>
            </a:r>
          </a:p>
        </p:txBody>
      </p:sp>
      <p:pic>
        <p:nvPicPr>
          <p:cNvPr id="24" name="Picture 23" descr="A green thumb up symbol&#10;&#10;Description automatically generated">
            <a:extLst>
              <a:ext uri="{FF2B5EF4-FFF2-40B4-BE49-F238E27FC236}">
                <a16:creationId xmlns:a16="http://schemas.microsoft.com/office/drawing/2014/main" id="{274ED293-7150-A328-11F5-8075E482F5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24040" y="5162898"/>
            <a:ext cx="3685264" cy="3477868"/>
          </a:xfrm>
          <a:prstGeom prst="rect">
            <a:avLst/>
          </a:prstGeom>
        </p:spPr>
      </p:pic>
    </p:spTree>
    <p:extLst>
      <p:ext uri="{BB962C8B-B14F-4D97-AF65-F5344CB8AC3E}">
        <p14:creationId xmlns:p14="http://schemas.microsoft.com/office/powerpoint/2010/main" val="10663173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288</TotalTime>
  <Words>1357</Words>
  <Application>Microsoft Office PowerPoint</Application>
  <PresentationFormat>Custom</PresentationFormat>
  <Paragraphs>56</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Raavi</vt:lpstr>
      <vt:lpstr>Calibri</vt:lpstr>
      <vt:lpstr>Arial</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Bracknell North East Hampshire and Farnham Royal Borough of Windsor and Maidenhead Slough Surrey Heath</dc:title>
  <dc:creator>Davies Ellie</dc:creator>
  <cp:lastModifiedBy>CORCORAN, Paul (NHS FRIMLEY ICB - D4U1Y)</cp:lastModifiedBy>
  <cp:revision>50</cp:revision>
  <dcterms:created xsi:type="dcterms:W3CDTF">2006-08-16T00:00:00Z</dcterms:created>
  <dcterms:modified xsi:type="dcterms:W3CDTF">2023-10-30T16:28:30Z</dcterms:modified>
  <dc:identifier>DAEaadcxvHA</dc:identifier>
</cp:coreProperties>
</file>