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Lst>
  <p:sldSz cx="18288000" cy="10287000"/>
  <p:notesSz cx="6858000" cy="9144000"/>
  <p:embeddedFontLst>
    <p:embeddedFont>
      <p:font typeface="Raavi" panose="020B0502040204020203" pitchFamily="34" charset="0"/>
      <p:regular r:id="rId7"/>
      <p:bold r:id="rId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CBE2"/>
    <a:srgbClr val="05E9FB"/>
    <a:srgbClr val="00FFFF"/>
    <a:srgbClr val="CCFF66"/>
    <a:srgbClr val="FFCCFF"/>
    <a:srgbClr val="CCFF33"/>
    <a:srgbClr val="CC66FF"/>
    <a:srgbClr val="29C4E3"/>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40" d="100"/>
          <a:sy n="40" d="100"/>
        </p:scale>
        <p:origin x="828" y="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3" Type="http://schemas.openxmlformats.org/officeDocument/2006/relationships/slide" Target="slides/slide2.xml"/><Relationship Id="rId7" Type="http://schemas.openxmlformats.org/officeDocument/2006/relationships/font" Target="fonts/font1.fntdata"/><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3/1/2024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3/1/2024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3/1/2024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hyperlink" Target="mailto:frimleyicb.leder@nhs.net" TargetMode="Externa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al Support Stock Photo - Download Image Now - Learning Difficulty,  Disability, Support - iStock">
            <a:extLst>
              <a:ext uri="{FF2B5EF4-FFF2-40B4-BE49-F238E27FC236}">
                <a16:creationId xmlns:a16="http://schemas.microsoft.com/office/drawing/2014/main" id="{B31BD455-04E4-A1E4-1A51-ADE08AAFAC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3513" y="4925230"/>
            <a:ext cx="5829300" cy="3886200"/>
          </a:xfrm>
          <a:prstGeom prst="rect">
            <a:avLst/>
          </a:prstGeom>
          <a:noFill/>
          <a:ln w="69850">
            <a:solidFill>
              <a:schemeClr val="accent1">
                <a:shade val="15000"/>
              </a:schemeClr>
            </a:solidFill>
          </a:ln>
          <a:extLst>
            <a:ext uri="{909E8E84-426E-40DD-AFC4-6F175D3DCCD1}">
              <a14:hiddenFill xmlns:a14="http://schemas.microsoft.com/office/drawing/2010/main">
                <a:solidFill>
                  <a:srgbClr val="FFFFFF"/>
                </a:solidFill>
              </a14:hiddenFill>
            </a:ext>
          </a:extLst>
        </p:spPr>
      </p:pic>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4"/>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F1587C56-8B16-3856-4D66-93D019531F8C}"/>
              </a:ext>
            </a:extLst>
          </p:cNvPr>
          <p:cNvSpPr txBox="1"/>
          <p:nvPr/>
        </p:nvSpPr>
        <p:spPr>
          <a:xfrm>
            <a:off x="5419725" y="4726776"/>
            <a:ext cx="11049000" cy="2923877"/>
          </a:xfrm>
          <a:prstGeom prst="rect">
            <a:avLst/>
          </a:prstGeom>
          <a:noFill/>
        </p:spPr>
        <p:txBody>
          <a:bodyPr wrap="square" rtlCol="0">
            <a:spAutoFit/>
          </a:bodyPr>
          <a:lstStyle/>
          <a:p>
            <a:pPr algn="ctr"/>
            <a:endParaRPr lang="en-GB" sz="4800" dirty="0"/>
          </a:p>
          <a:p>
            <a:pPr algn="ctr"/>
            <a:r>
              <a:rPr lang="en-GB" sz="4800" dirty="0"/>
              <a:t>Learning Bulletin</a:t>
            </a:r>
          </a:p>
          <a:p>
            <a:pPr algn="ctr"/>
            <a:r>
              <a:rPr lang="en-GB" sz="4800" dirty="0"/>
              <a:t>Issue 3</a:t>
            </a:r>
          </a:p>
          <a:p>
            <a:pPr algn="ctr"/>
            <a:r>
              <a:rPr lang="en-GB" sz="4000"/>
              <a:t>March </a:t>
            </a:r>
            <a:r>
              <a:rPr lang="en-GB" sz="4000" dirty="0"/>
              <a:t>2024</a:t>
            </a:r>
          </a:p>
        </p:txBody>
      </p:sp>
      <p:sp>
        <p:nvSpPr>
          <p:cNvPr id="3" name="Flowchart: Alternate Process 2">
            <a:extLst>
              <a:ext uri="{FF2B5EF4-FFF2-40B4-BE49-F238E27FC236}">
                <a16:creationId xmlns:a16="http://schemas.microsoft.com/office/drawing/2014/main" id="{F276E877-D262-3695-1A72-15D252C5040A}"/>
              </a:ext>
            </a:extLst>
          </p:cNvPr>
          <p:cNvSpPr/>
          <p:nvPr/>
        </p:nvSpPr>
        <p:spPr>
          <a:xfrm>
            <a:off x="3276600" y="1104900"/>
            <a:ext cx="11819094" cy="4038600"/>
          </a:xfrm>
          <a:prstGeom prst="flowChartAlternateProcess">
            <a:avLst/>
          </a:prstGeom>
          <a:solidFill>
            <a:srgbClr val="FFFF00"/>
          </a:solidFill>
          <a:ln w="635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800" b="1" dirty="0">
                <a:solidFill>
                  <a:schemeClr val="tx1"/>
                </a:solidFill>
              </a:rPr>
              <a:t>LeDeR</a:t>
            </a:r>
          </a:p>
          <a:p>
            <a:pPr algn="ctr"/>
            <a:r>
              <a:rPr lang="en-GB" sz="4400" b="1" dirty="0">
                <a:solidFill>
                  <a:schemeClr val="tx1"/>
                </a:solidFill>
              </a:rPr>
              <a:t>Learning from the lives and deaths of people with learning disabilities and autistic people</a:t>
            </a:r>
          </a:p>
        </p:txBody>
      </p:sp>
      <p:sp>
        <p:nvSpPr>
          <p:cNvPr id="9" name="TextBox 8">
            <a:extLst>
              <a:ext uri="{FF2B5EF4-FFF2-40B4-BE49-F238E27FC236}">
                <a16:creationId xmlns:a16="http://schemas.microsoft.com/office/drawing/2014/main" id="{DCAD05A0-7DBF-C3F6-698C-D14F80B75CF2}"/>
              </a:ext>
            </a:extLst>
          </p:cNvPr>
          <p:cNvSpPr txBox="1"/>
          <p:nvPr/>
        </p:nvSpPr>
        <p:spPr>
          <a:xfrm>
            <a:off x="8620125" y="7703458"/>
            <a:ext cx="4648200" cy="1323439"/>
          </a:xfrm>
          <a:prstGeom prst="rect">
            <a:avLst/>
          </a:prstGeom>
          <a:noFill/>
          <a:ln w="28575">
            <a:noFill/>
          </a:ln>
        </p:spPr>
        <p:txBody>
          <a:bodyPr wrap="square" rtlCol="0">
            <a:spAutoFit/>
          </a:bodyPr>
          <a:lstStyle/>
          <a:p>
            <a:pPr algn="ctr"/>
            <a:endParaRPr lang="en-GB" sz="2000" b="1" dirty="0"/>
          </a:p>
          <a:p>
            <a:pPr algn="ctr"/>
            <a:r>
              <a:rPr lang="en-GB" sz="2000" b="1" dirty="0"/>
              <a:t>Frimley ICB LeDeR Programme contact:</a:t>
            </a:r>
          </a:p>
          <a:p>
            <a:pPr algn="ctr"/>
            <a:r>
              <a:rPr lang="en-GB" sz="2000" b="1" dirty="0">
                <a:hlinkClick r:id="rId5"/>
              </a:rPr>
              <a:t>frimleyicb.leder@nhs.net</a:t>
            </a:r>
            <a:r>
              <a:rPr lang="en-GB" sz="2000" b="1" dirty="0"/>
              <a:t> </a:t>
            </a:r>
          </a:p>
          <a:p>
            <a:pPr algn="ctr"/>
            <a:endParaRPr lang="en-GB" sz="2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D796657-4735-8CF2-3A75-0C61364CDE1B}"/>
              </a:ext>
            </a:extLst>
          </p:cNvPr>
          <p:cNvSpPr/>
          <p:nvPr/>
        </p:nvSpPr>
        <p:spPr>
          <a:xfrm>
            <a:off x="2438400" y="717001"/>
            <a:ext cx="8458200" cy="140461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7200" b="1" dirty="0">
                <a:solidFill>
                  <a:schemeClr val="bg1"/>
                </a:solidFill>
                <a:latin typeface="Arial" panose="020B0604020202020204" pitchFamily="34" charset="0"/>
                <a:cs typeface="Arial" panose="020B0604020202020204" pitchFamily="34" charset="0"/>
              </a:rPr>
              <a:t>What is “LeDeR”?</a:t>
            </a:r>
          </a:p>
        </p:txBody>
      </p:sp>
      <p:sp>
        <p:nvSpPr>
          <p:cNvPr id="12" name="Rectangle: Diagonal Corners Rounded 11">
            <a:extLst>
              <a:ext uri="{FF2B5EF4-FFF2-40B4-BE49-F238E27FC236}">
                <a16:creationId xmlns:a16="http://schemas.microsoft.com/office/drawing/2014/main" id="{D2158D5D-AC6C-46B6-15D7-6F66107DDBDF}"/>
              </a:ext>
            </a:extLst>
          </p:cNvPr>
          <p:cNvSpPr/>
          <p:nvPr/>
        </p:nvSpPr>
        <p:spPr>
          <a:xfrm>
            <a:off x="419099" y="2271827"/>
            <a:ext cx="15316200" cy="2109673"/>
          </a:xfrm>
          <a:prstGeom prst="round2DiagRect">
            <a:avLst/>
          </a:prstGeom>
          <a:solidFill>
            <a:srgbClr val="FFCC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GB" sz="2800" b="1" dirty="0">
                <a:solidFill>
                  <a:schemeClr val="tx2"/>
                </a:solidFill>
                <a:effectLst/>
                <a:latin typeface="Arial" panose="020B0604020202020204" pitchFamily="34" charset="0"/>
                <a:ea typeface="Calibri" panose="020F0502020204030204" pitchFamily="34" charset="0"/>
                <a:cs typeface="Arial" panose="020B0604020202020204" pitchFamily="34" charset="0"/>
              </a:rPr>
              <a:t>LeDeR is a service improvement programme which aims to improve care, reduce health inequalities, and prevent premature mortality of adults with a learning disability and autistic adults by reviewing information about the health and social care support people received. </a:t>
            </a:r>
          </a:p>
        </p:txBody>
      </p:sp>
      <p:sp>
        <p:nvSpPr>
          <p:cNvPr id="13" name="Rectangle: Diagonal Corners Rounded 12">
            <a:extLst>
              <a:ext uri="{FF2B5EF4-FFF2-40B4-BE49-F238E27FC236}">
                <a16:creationId xmlns:a16="http://schemas.microsoft.com/office/drawing/2014/main" id="{8A536328-3074-92CE-8969-E9DF1834CE77}"/>
              </a:ext>
            </a:extLst>
          </p:cNvPr>
          <p:cNvSpPr/>
          <p:nvPr/>
        </p:nvSpPr>
        <p:spPr>
          <a:xfrm>
            <a:off x="3048000" y="3992489"/>
            <a:ext cx="12992099" cy="3123109"/>
          </a:xfrm>
          <a:prstGeom prst="round2DiagRect">
            <a:avLst/>
          </a:prstGeom>
          <a:solidFill>
            <a:srgbClr val="CCFF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GB" sz="28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The LeDeR programme collates and shares the anonymised information about the deaths of people with learning disabilities and/or autistic people so that common themes, learning points and recommendations can be identified and taken forward into policy and practice improvements.</a:t>
            </a:r>
          </a:p>
        </p:txBody>
      </p:sp>
      <p:sp>
        <p:nvSpPr>
          <p:cNvPr id="14" name="Rectangle: Diagonal Corners Rounded 13">
            <a:extLst>
              <a:ext uri="{FF2B5EF4-FFF2-40B4-BE49-F238E27FC236}">
                <a16:creationId xmlns:a16="http://schemas.microsoft.com/office/drawing/2014/main" id="{580433F9-8553-4C00-4DD5-96F7BB74187F}"/>
              </a:ext>
            </a:extLst>
          </p:cNvPr>
          <p:cNvSpPr/>
          <p:nvPr/>
        </p:nvSpPr>
        <p:spPr>
          <a:xfrm>
            <a:off x="5867400" y="6367595"/>
            <a:ext cx="10515600" cy="2468665"/>
          </a:xfrm>
          <a:prstGeom prst="round2DiagRect">
            <a:avLst/>
          </a:prstGeom>
          <a:solidFill>
            <a:srgbClr val="00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GB" sz="28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This bulletin summarises learning from LeDeR reviews with the aim of sharing insights and promoting improvement across our health and social care system.</a:t>
            </a:r>
          </a:p>
        </p:txBody>
      </p:sp>
    </p:spTree>
    <p:extLst>
      <p:ext uri="{BB962C8B-B14F-4D97-AF65-F5344CB8AC3E}">
        <p14:creationId xmlns:p14="http://schemas.microsoft.com/office/powerpoint/2010/main" val="1974204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D796657-4735-8CF2-3A75-0C61364CDE1B}"/>
              </a:ext>
            </a:extLst>
          </p:cNvPr>
          <p:cNvSpPr/>
          <p:nvPr/>
        </p:nvSpPr>
        <p:spPr>
          <a:xfrm>
            <a:off x="381000" y="321492"/>
            <a:ext cx="14897101" cy="1404615"/>
          </a:xfrm>
          <a:prstGeom prst="round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solidFill>
                  <a:schemeClr val="tx1"/>
                </a:solidFill>
                <a:latin typeface="Arial" panose="020B0604020202020204" pitchFamily="34" charset="0"/>
                <a:cs typeface="Arial" panose="020B0604020202020204" pitchFamily="34" charset="0"/>
              </a:rPr>
              <a:t>In the previous issue, we focused on the importance of Cancer Screening. Here we look at some of the other learning and good practice from recent LeDeR reviews…</a:t>
            </a:r>
          </a:p>
        </p:txBody>
      </p:sp>
      <p:sp>
        <p:nvSpPr>
          <p:cNvPr id="12" name="Rectangle: Diagonal Corners Rounded 11">
            <a:extLst>
              <a:ext uri="{FF2B5EF4-FFF2-40B4-BE49-F238E27FC236}">
                <a16:creationId xmlns:a16="http://schemas.microsoft.com/office/drawing/2014/main" id="{D2158D5D-AC6C-46B6-15D7-6F66107DDBDF}"/>
              </a:ext>
            </a:extLst>
          </p:cNvPr>
          <p:cNvSpPr/>
          <p:nvPr/>
        </p:nvSpPr>
        <p:spPr>
          <a:xfrm>
            <a:off x="1232452" y="1846182"/>
            <a:ext cx="10464801" cy="7409227"/>
          </a:xfrm>
          <a:prstGeom prst="round2Diag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MENTAL CAPACITY ASSESSMENTS AND BEST INTEREST DECISIONS</a:t>
            </a:r>
          </a:p>
          <a:p>
            <a:pPr algn="ctr"/>
            <a:endParaRPr lang="en-GB" b="1" dirty="0">
              <a:solidFill>
                <a:schemeClr val="tx1"/>
              </a:solidFill>
            </a:endParaRPr>
          </a:p>
          <a:p>
            <a:pPr algn="just"/>
            <a:r>
              <a:rPr lang="en-GB" dirty="0">
                <a:solidFill>
                  <a:schemeClr val="tx1"/>
                </a:solidFill>
              </a:rPr>
              <a:t>This aims to protect those who lack the mental capacity to make their own decisions about their care / treatment and to help them take part as much as possible in decisions affecting them. </a:t>
            </a:r>
          </a:p>
          <a:p>
            <a:pPr marL="285750" indent="-285750" algn="just">
              <a:buFont typeface="Arial" panose="020B0604020202020204" pitchFamily="34" charset="0"/>
              <a:buChar char="•"/>
            </a:pPr>
            <a:r>
              <a:rPr lang="en-GB" b="1" dirty="0">
                <a:solidFill>
                  <a:schemeClr val="tx1"/>
                </a:solidFill>
              </a:rPr>
              <a:t>AN INDIVIDUAL’S CAPACITY SHOULD BE ASSESSED ON A DECISION -BY -DECISION BASIS, BEGINNING FROM AN ASSUMPTION THAT THE PERSON HAS CAPACITY. </a:t>
            </a:r>
          </a:p>
          <a:p>
            <a:pPr marL="285750" indent="-285750" algn="just">
              <a:buFont typeface="Arial" panose="020B0604020202020204" pitchFamily="34" charset="0"/>
              <a:buChar char="•"/>
            </a:pPr>
            <a:r>
              <a:rPr lang="en-GB" dirty="0">
                <a:solidFill>
                  <a:schemeClr val="tx1"/>
                </a:solidFill>
              </a:rPr>
              <a:t>Steps should be taken to help the person make their own decision. Were family / carers consulted and involved? We must listen to families and carers and keep them informed; they often have crucial information which can help an individual to get the very best care.</a:t>
            </a:r>
          </a:p>
          <a:p>
            <a:pPr marL="285750" indent="-285750" algn="just">
              <a:buFont typeface="Arial" panose="020B0604020202020204" pitchFamily="34" charset="0"/>
              <a:buChar char="•"/>
            </a:pPr>
            <a:r>
              <a:rPr lang="en-GB" dirty="0">
                <a:solidFill>
                  <a:schemeClr val="tx1"/>
                </a:solidFill>
              </a:rPr>
              <a:t>It applies to those persons aged 16 and over who are habitually resident or present in England and Wales, for all decisions whether life-changing or everyday matters.</a:t>
            </a:r>
          </a:p>
          <a:p>
            <a:pPr marL="285750" indent="-285750" algn="just">
              <a:buFont typeface="Arial" panose="020B0604020202020204" pitchFamily="34" charset="0"/>
              <a:buChar char="•"/>
            </a:pPr>
            <a:r>
              <a:rPr lang="en-GB" dirty="0">
                <a:solidFill>
                  <a:schemeClr val="tx1"/>
                </a:solidFill>
              </a:rPr>
              <a:t>Decision makers can vary from family / friends / carers to healthcare professionals, Power of Attorney and Court Protections.</a:t>
            </a:r>
          </a:p>
          <a:p>
            <a:pPr marL="285750" indent="-285750" algn="just">
              <a:buFont typeface="Arial" panose="020B0604020202020204" pitchFamily="34" charset="0"/>
              <a:buChar char="•"/>
            </a:pPr>
            <a:r>
              <a:rPr lang="en-GB" dirty="0">
                <a:solidFill>
                  <a:schemeClr val="tx1"/>
                </a:solidFill>
              </a:rPr>
              <a:t>Independent Mental Capacity Advocates (IMCA) and Relevant Person’s Representatives (RPRs)  are also available to support decisions.</a:t>
            </a:r>
          </a:p>
          <a:p>
            <a:pPr algn="just"/>
            <a:endParaRPr lang="en-GB" dirty="0">
              <a:solidFill>
                <a:schemeClr val="tx1"/>
              </a:solidFill>
            </a:endParaRPr>
          </a:p>
          <a:p>
            <a:pPr algn="just"/>
            <a:r>
              <a:rPr lang="en-GB" dirty="0">
                <a:solidFill>
                  <a:schemeClr val="tx1"/>
                </a:solidFill>
              </a:rPr>
              <a:t>If a person is assessed as lacking capacity, any decision taken on their behalf should be done in their </a:t>
            </a:r>
            <a:r>
              <a:rPr lang="en-GB" b="1" dirty="0">
                <a:solidFill>
                  <a:schemeClr val="tx1"/>
                </a:solidFill>
              </a:rPr>
              <a:t>Best Interests</a:t>
            </a:r>
            <a:r>
              <a:rPr lang="en-GB" dirty="0">
                <a:solidFill>
                  <a:schemeClr val="tx1"/>
                </a:solidFill>
              </a:rPr>
              <a:t>. </a:t>
            </a:r>
          </a:p>
          <a:p>
            <a:pPr marL="285750" indent="-285750" algn="just">
              <a:buFont typeface="Arial" panose="020B0604020202020204" pitchFamily="34" charset="0"/>
              <a:buChar char="•"/>
            </a:pPr>
            <a:r>
              <a:rPr lang="en-GB" dirty="0">
                <a:solidFill>
                  <a:schemeClr val="tx1"/>
                </a:solidFill>
              </a:rPr>
              <a:t>Often a best interest meeting is held to being those together to discuss and reach a consensus. </a:t>
            </a:r>
          </a:p>
          <a:p>
            <a:pPr marL="285750" indent="-285750" algn="just">
              <a:buFont typeface="Arial" panose="020B0604020202020204" pitchFamily="34" charset="0"/>
              <a:buChar char="•"/>
            </a:pPr>
            <a:r>
              <a:rPr lang="en-GB" dirty="0">
                <a:solidFill>
                  <a:schemeClr val="tx1"/>
                </a:solidFill>
              </a:rPr>
              <a:t>Best interests decision making should not be based on assumptions or imposing beliefs onto other people. </a:t>
            </a:r>
          </a:p>
          <a:p>
            <a:pPr marL="285750" indent="-285750" algn="just">
              <a:buFont typeface="Arial" panose="020B0604020202020204" pitchFamily="34" charset="0"/>
              <a:buChar char="•"/>
            </a:pPr>
            <a:r>
              <a:rPr lang="en-GB" dirty="0">
                <a:solidFill>
                  <a:schemeClr val="tx1"/>
                </a:solidFill>
              </a:rPr>
              <a:t>Best Interest meetings are most appropriate for complex decisions such as decisions about a person’s care package, where the person should live, or for having serious medical treatments.</a:t>
            </a:r>
          </a:p>
          <a:p>
            <a:pPr algn="just"/>
            <a:endParaRPr lang="en-GB" dirty="0">
              <a:solidFill>
                <a:schemeClr val="tx1"/>
              </a:solidFill>
            </a:endParaRPr>
          </a:p>
          <a:p>
            <a:pPr algn="just"/>
            <a:r>
              <a:rPr lang="en-GB" b="1" dirty="0">
                <a:solidFill>
                  <a:schemeClr val="tx1"/>
                </a:solidFill>
              </a:rPr>
              <a:t>Both should be documented clearly, explanation provided and timed / dated.</a:t>
            </a:r>
          </a:p>
          <a:p>
            <a:pPr algn="just"/>
            <a:endParaRPr lang="en-GB" b="1" dirty="0">
              <a:solidFill>
                <a:schemeClr val="tx1"/>
              </a:solidFill>
            </a:endParaRPr>
          </a:p>
          <a:p>
            <a:pPr algn="just"/>
            <a:r>
              <a:rPr lang="en-GB" b="1" dirty="0">
                <a:solidFill>
                  <a:schemeClr val="tx1"/>
                </a:solidFill>
              </a:rPr>
              <a:t>It must NOT be assumed that someone does not have capacity because they have a learning disability.</a:t>
            </a:r>
          </a:p>
          <a:p>
            <a:pPr algn="just">
              <a:lnSpc>
                <a:spcPct val="107000"/>
              </a:lnSpc>
              <a:spcAft>
                <a:spcPts val="800"/>
              </a:spcAft>
            </a:pPr>
            <a:endParaRPr lang="en-GB"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p:txBody>
      </p:sp>
      <p:pic>
        <p:nvPicPr>
          <p:cNvPr id="1026" name="Picture 2">
            <a:extLst>
              <a:ext uri="{FF2B5EF4-FFF2-40B4-BE49-F238E27FC236}">
                <a16:creationId xmlns:a16="http://schemas.microsoft.com/office/drawing/2014/main" id="{32120AB9-7F9D-2291-E7A1-AAD62B62F56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15467" y="2236689"/>
            <a:ext cx="4806951" cy="66105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9302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D796657-4735-8CF2-3A75-0C61364CDE1B}"/>
              </a:ext>
            </a:extLst>
          </p:cNvPr>
          <p:cNvSpPr/>
          <p:nvPr/>
        </p:nvSpPr>
        <p:spPr>
          <a:xfrm>
            <a:off x="419099" y="717001"/>
            <a:ext cx="14897101" cy="1404615"/>
          </a:xfrm>
          <a:prstGeom prst="roundRect">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solidFill>
                  <a:schemeClr val="tx1"/>
                </a:solidFill>
                <a:latin typeface="Arial" panose="020B0604020202020204" pitchFamily="34" charset="0"/>
                <a:cs typeface="Arial" panose="020B0604020202020204" pitchFamily="34" charset="0"/>
              </a:rPr>
              <a:t>Some other key learning points from recent LeDeR reviews…</a:t>
            </a:r>
          </a:p>
        </p:txBody>
      </p:sp>
      <p:sp>
        <p:nvSpPr>
          <p:cNvPr id="2" name="TextBox 1">
            <a:extLst>
              <a:ext uri="{FF2B5EF4-FFF2-40B4-BE49-F238E27FC236}">
                <a16:creationId xmlns:a16="http://schemas.microsoft.com/office/drawing/2014/main" id="{FE8B0750-AE30-28D9-ED28-E27F95DDBEE3}"/>
              </a:ext>
            </a:extLst>
          </p:cNvPr>
          <p:cNvSpPr txBox="1"/>
          <p:nvPr/>
        </p:nvSpPr>
        <p:spPr>
          <a:xfrm>
            <a:off x="6510656" y="2755924"/>
            <a:ext cx="4115804" cy="2585323"/>
          </a:xfrm>
          <a:prstGeom prst="rect">
            <a:avLst/>
          </a:prstGeom>
          <a:solidFill>
            <a:schemeClr val="accent3">
              <a:lumMod val="20000"/>
              <a:lumOff val="80000"/>
            </a:schemeClr>
          </a:solidFill>
          <a:ln w="28575">
            <a:solidFill>
              <a:schemeClr val="tx1"/>
            </a:solidFill>
          </a:ln>
        </p:spPr>
        <p:txBody>
          <a:bodyPr wrap="square" rtlCol="0">
            <a:spAutoFit/>
          </a:bodyPr>
          <a:lstStyle/>
          <a:p>
            <a:r>
              <a:rPr lang="en-GB" b="1" dirty="0"/>
              <a:t>CARERS’ ASSESSMENTS</a:t>
            </a:r>
          </a:p>
          <a:p>
            <a:r>
              <a:rPr lang="en-GB" dirty="0"/>
              <a:t>Carers’ assessments should be offered routinely to anyone who acts as a carer. This will help to ensure that they can talk about how they are coping, and any additional support needed can be scoped.  All healthcare professionals should be able to support / signpost carers appropriately.</a:t>
            </a:r>
          </a:p>
        </p:txBody>
      </p:sp>
      <p:sp>
        <p:nvSpPr>
          <p:cNvPr id="3" name="TextBox 2">
            <a:extLst>
              <a:ext uri="{FF2B5EF4-FFF2-40B4-BE49-F238E27FC236}">
                <a16:creationId xmlns:a16="http://schemas.microsoft.com/office/drawing/2014/main" id="{4A59F58C-C3A4-7E94-F3D4-52912DC20D33}"/>
              </a:ext>
            </a:extLst>
          </p:cNvPr>
          <p:cNvSpPr txBox="1"/>
          <p:nvPr/>
        </p:nvSpPr>
        <p:spPr>
          <a:xfrm>
            <a:off x="6716590" y="5927204"/>
            <a:ext cx="3703935" cy="2862322"/>
          </a:xfrm>
          <a:prstGeom prst="rect">
            <a:avLst/>
          </a:prstGeom>
          <a:solidFill>
            <a:schemeClr val="accent5">
              <a:lumMod val="20000"/>
              <a:lumOff val="80000"/>
            </a:schemeClr>
          </a:solidFill>
          <a:ln w="28575">
            <a:solidFill>
              <a:schemeClr val="tx1"/>
            </a:solidFill>
          </a:ln>
        </p:spPr>
        <p:txBody>
          <a:bodyPr wrap="square" rtlCol="0">
            <a:spAutoFit/>
          </a:bodyPr>
          <a:lstStyle/>
          <a:p>
            <a:r>
              <a:rPr lang="en-GB" b="1" dirty="0"/>
              <a:t>COMMUNICATION WITH patients</a:t>
            </a:r>
            <a:endParaRPr lang="en-GB" dirty="0"/>
          </a:p>
          <a:p>
            <a:r>
              <a:rPr lang="en-GB" dirty="0"/>
              <a:t>Healthcare professionals are known for using abbreviated or medical jargon that is not fully comprehended by patients. This was noted in one case and how reasonable adjustments / resources were available via the LD nurses / team to promote understanding for all involved.</a:t>
            </a:r>
          </a:p>
        </p:txBody>
      </p:sp>
      <p:sp>
        <p:nvSpPr>
          <p:cNvPr id="15" name="TextBox 14">
            <a:extLst>
              <a:ext uri="{FF2B5EF4-FFF2-40B4-BE49-F238E27FC236}">
                <a16:creationId xmlns:a16="http://schemas.microsoft.com/office/drawing/2014/main" id="{6B76B25E-5E4C-3F53-E24F-07F856D3259C}"/>
              </a:ext>
            </a:extLst>
          </p:cNvPr>
          <p:cNvSpPr txBox="1"/>
          <p:nvPr/>
        </p:nvSpPr>
        <p:spPr>
          <a:xfrm>
            <a:off x="1219200" y="6373966"/>
            <a:ext cx="4515681" cy="2585323"/>
          </a:xfrm>
          <a:prstGeom prst="rect">
            <a:avLst/>
          </a:prstGeom>
          <a:solidFill>
            <a:schemeClr val="accent6">
              <a:lumMod val="40000"/>
              <a:lumOff val="60000"/>
            </a:schemeClr>
          </a:solidFill>
          <a:ln w="28575">
            <a:solidFill>
              <a:schemeClr val="tx1"/>
            </a:solidFill>
          </a:ln>
        </p:spPr>
        <p:txBody>
          <a:bodyPr wrap="square" rtlCol="0">
            <a:spAutoFit/>
          </a:bodyPr>
          <a:lstStyle/>
          <a:p>
            <a:r>
              <a:rPr lang="en-GB" b="1" dirty="0"/>
              <a:t>IMMUNISATIONS</a:t>
            </a:r>
          </a:p>
          <a:p>
            <a:r>
              <a:rPr lang="en-GB" dirty="0"/>
              <a:t>Influenza and Pneumonia was one of the most frequently cited causes of death (for all ages) reported to </a:t>
            </a:r>
            <a:r>
              <a:rPr lang="en-GB" dirty="0" err="1"/>
              <a:t>LeDeR</a:t>
            </a:r>
            <a:r>
              <a:rPr lang="en-GB" dirty="0"/>
              <a:t> between 2018 – 2021. People with a Learning disability can miss out of AHC and vaccinations. Promoting reasonable adjustments, educational videos / promotion and MECC have all supported and encouraged uptake.</a:t>
            </a:r>
          </a:p>
        </p:txBody>
      </p:sp>
      <p:sp>
        <p:nvSpPr>
          <p:cNvPr id="18" name="TextBox 17">
            <a:extLst>
              <a:ext uri="{FF2B5EF4-FFF2-40B4-BE49-F238E27FC236}">
                <a16:creationId xmlns:a16="http://schemas.microsoft.com/office/drawing/2014/main" id="{F9AC85B6-ADEC-132B-68AA-0C9EF955420A}"/>
              </a:ext>
            </a:extLst>
          </p:cNvPr>
          <p:cNvSpPr txBox="1"/>
          <p:nvPr/>
        </p:nvSpPr>
        <p:spPr>
          <a:xfrm>
            <a:off x="10929730" y="6182497"/>
            <a:ext cx="6934200" cy="2862322"/>
          </a:xfrm>
          <a:prstGeom prst="rect">
            <a:avLst/>
          </a:prstGeom>
          <a:solidFill>
            <a:schemeClr val="accent4">
              <a:lumMod val="20000"/>
              <a:lumOff val="80000"/>
            </a:schemeClr>
          </a:solidFill>
          <a:ln w="28575">
            <a:solidFill>
              <a:schemeClr val="tx1"/>
            </a:solidFill>
          </a:ln>
        </p:spPr>
        <p:txBody>
          <a:bodyPr wrap="square" rtlCol="0">
            <a:spAutoFit/>
          </a:bodyPr>
          <a:lstStyle/>
          <a:p>
            <a:r>
              <a:rPr lang="en-GB" b="1" dirty="0"/>
              <a:t>ANNUAL HEALTH CHECKS</a:t>
            </a:r>
          </a:p>
          <a:p>
            <a:r>
              <a:rPr lang="en-GB" dirty="0"/>
              <a:t>NHSE ambition by 2023/24 at least 75% of people aged 14 and over on a Learning disability register will receive an AHC and associated Health action plan. </a:t>
            </a:r>
            <a:r>
              <a:rPr lang="en-GB" dirty="0">
                <a:effectLst/>
              </a:rPr>
              <a:t>Evidence suggests that providing annual health checks to people with learning disabilities in primary care is effective in identifying previously unrecognised health needs, including those associated with life-threatening illnesses. </a:t>
            </a:r>
          </a:p>
          <a:p>
            <a:r>
              <a:rPr lang="en-GB" sz="1800" kern="100" dirty="0">
                <a:effectLst/>
                <a:latin typeface="Calibri" panose="020F0502020204030204" pitchFamily="34" charset="0"/>
                <a:ea typeface="Calibri" panose="020F0502020204030204" pitchFamily="34" charset="0"/>
                <a:cs typeface="Times New Roman" panose="02020603050405020304" pitchFamily="18" charset="0"/>
              </a:rPr>
              <a:t>GPs in Frimley ICS have made great strides in increasing the number of Annual Health Checks and Health Action Plans completed</a:t>
            </a:r>
            <a:r>
              <a:rPr lang="en-GB" sz="1800" kern="100" dirty="0">
                <a:latin typeface="Calibri" panose="020F0502020204030204" pitchFamily="34" charset="0"/>
                <a:ea typeface="Calibri" panose="020F0502020204030204" pitchFamily="34" charset="0"/>
                <a:cs typeface="Times New Roman" panose="02020603050405020304" pitchFamily="18" charset="0"/>
              </a:rPr>
              <a:t>. These are being regu</a:t>
            </a:r>
            <a:r>
              <a:rPr lang="en-GB" kern="100" dirty="0">
                <a:latin typeface="Calibri" panose="020F0502020204030204" pitchFamily="34" charset="0"/>
                <a:ea typeface="Calibri" panose="020F0502020204030204" pitchFamily="34" charset="0"/>
                <a:cs typeface="Times New Roman" panose="02020603050405020304" pitchFamily="18" charset="0"/>
              </a:rPr>
              <a:t>larly audited for Quality and effectiveness.</a:t>
            </a:r>
            <a:endParaRPr lang="en-GB" dirty="0">
              <a:effectLst/>
            </a:endParaRPr>
          </a:p>
        </p:txBody>
      </p:sp>
      <p:sp>
        <p:nvSpPr>
          <p:cNvPr id="19" name="TextBox 18">
            <a:extLst>
              <a:ext uri="{FF2B5EF4-FFF2-40B4-BE49-F238E27FC236}">
                <a16:creationId xmlns:a16="http://schemas.microsoft.com/office/drawing/2014/main" id="{E6644F39-0FF2-533F-38C6-9300CE2C938D}"/>
              </a:ext>
            </a:extLst>
          </p:cNvPr>
          <p:cNvSpPr txBox="1"/>
          <p:nvPr/>
        </p:nvSpPr>
        <p:spPr>
          <a:xfrm>
            <a:off x="816911" y="2378455"/>
            <a:ext cx="5192198" cy="3693319"/>
          </a:xfrm>
          <a:prstGeom prst="rect">
            <a:avLst/>
          </a:prstGeom>
          <a:solidFill>
            <a:schemeClr val="tx2">
              <a:lumMod val="20000"/>
              <a:lumOff val="80000"/>
            </a:schemeClr>
          </a:solidFill>
          <a:ln w="28575">
            <a:solidFill>
              <a:schemeClr val="tx1"/>
            </a:solidFill>
          </a:ln>
        </p:spPr>
        <p:txBody>
          <a:bodyPr wrap="square" rtlCol="0">
            <a:spAutoFit/>
          </a:bodyPr>
          <a:lstStyle/>
          <a:p>
            <a:r>
              <a:rPr lang="en-GB" b="1" dirty="0"/>
              <a:t>ADVANCE CARE PLANNING - DNACPR</a:t>
            </a:r>
          </a:p>
          <a:p>
            <a:r>
              <a:rPr lang="en-GB" dirty="0"/>
              <a:t>An Advance Care Plan can guide family, carers, and healthcare professionals at a time when an individual may be too sick to make or communicate decisions. This needs to be handled sensitively and clearly communicated to those involved – what it means and why. It can help to convey a person’s wishes for later in life.</a:t>
            </a:r>
          </a:p>
          <a:p>
            <a:r>
              <a:rPr lang="en-GB" dirty="0"/>
              <a:t>In some cases, we have seen this left too late. The ReSPECT process creates personalised recommendations for a person’s clinical care and treatment in a future emergency in which they are unable to make or express choices.</a:t>
            </a:r>
          </a:p>
        </p:txBody>
      </p:sp>
      <p:sp>
        <p:nvSpPr>
          <p:cNvPr id="22" name="TextBox 21">
            <a:extLst>
              <a:ext uri="{FF2B5EF4-FFF2-40B4-BE49-F238E27FC236}">
                <a16:creationId xmlns:a16="http://schemas.microsoft.com/office/drawing/2014/main" id="{5D6B81FB-4C42-C961-56D2-8FE5D54E8E36}"/>
              </a:ext>
            </a:extLst>
          </p:cNvPr>
          <p:cNvSpPr txBox="1"/>
          <p:nvPr/>
        </p:nvSpPr>
        <p:spPr>
          <a:xfrm>
            <a:off x="11279304" y="2272041"/>
            <a:ext cx="6019800" cy="2031325"/>
          </a:xfrm>
          <a:prstGeom prst="rect">
            <a:avLst/>
          </a:prstGeom>
          <a:solidFill>
            <a:schemeClr val="accent2">
              <a:lumMod val="20000"/>
              <a:lumOff val="80000"/>
            </a:schemeClr>
          </a:solidFill>
          <a:ln w="28575">
            <a:solidFill>
              <a:schemeClr val="tx1"/>
            </a:solidFill>
          </a:ln>
        </p:spPr>
        <p:txBody>
          <a:bodyPr wrap="square" rtlCol="0">
            <a:spAutoFit/>
          </a:bodyPr>
          <a:lstStyle/>
          <a:p>
            <a:r>
              <a:rPr lang="en-GB" b="1" dirty="0"/>
              <a:t>HOSPITAL PASSPORTS</a:t>
            </a:r>
          </a:p>
          <a:p>
            <a:r>
              <a:rPr lang="en-GB" dirty="0"/>
              <a:t>An up-to-date hospital passport can help hospital staff care for and interact with an individual in the best ways. Professionals and carers can help in ensuring a passport is in place and goes with the individual on admission. E.g. an individual wears their glasses 24/7 and becomes agitated / upset when taken away at night. </a:t>
            </a:r>
            <a:r>
              <a:rPr lang="en-GB" dirty="0" err="1"/>
              <a:t>LiA</a:t>
            </a:r>
            <a:r>
              <a:rPr lang="en-GB" dirty="0"/>
              <a:t> group priority.</a:t>
            </a:r>
          </a:p>
        </p:txBody>
      </p:sp>
      <p:pic>
        <p:nvPicPr>
          <p:cNvPr id="24" name="Picture 23" descr="A red stamp with a circle and text&#10;&#10;Description automatically generated">
            <a:extLst>
              <a:ext uri="{FF2B5EF4-FFF2-40B4-BE49-F238E27FC236}">
                <a16:creationId xmlns:a16="http://schemas.microsoft.com/office/drawing/2014/main" id="{8AAF8089-2709-D989-62F5-496890F9D2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82617" y="712673"/>
            <a:ext cx="3536401" cy="1404615"/>
          </a:xfrm>
          <a:prstGeom prst="rect">
            <a:avLst/>
          </a:prstGeom>
        </p:spPr>
      </p:pic>
      <p:sp>
        <p:nvSpPr>
          <p:cNvPr id="14" name="TextBox 13">
            <a:extLst>
              <a:ext uri="{FF2B5EF4-FFF2-40B4-BE49-F238E27FC236}">
                <a16:creationId xmlns:a16="http://schemas.microsoft.com/office/drawing/2014/main" id="{7944F69F-91A5-E62F-91AF-72195BAE0BB9}"/>
              </a:ext>
            </a:extLst>
          </p:cNvPr>
          <p:cNvSpPr txBox="1"/>
          <p:nvPr/>
        </p:nvSpPr>
        <p:spPr>
          <a:xfrm>
            <a:off x="10981840" y="4453577"/>
            <a:ext cx="6829980" cy="1477328"/>
          </a:xfrm>
          <a:prstGeom prst="rect">
            <a:avLst/>
          </a:prstGeom>
          <a:solidFill>
            <a:schemeClr val="bg2">
              <a:lumMod val="90000"/>
            </a:schemeClr>
          </a:solidFill>
          <a:ln w="28575">
            <a:solidFill>
              <a:schemeClr val="tx1"/>
            </a:solidFill>
          </a:ln>
        </p:spPr>
        <p:txBody>
          <a:bodyPr wrap="square" rtlCol="0">
            <a:spAutoFit/>
          </a:bodyPr>
          <a:lstStyle/>
          <a:p>
            <a:r>
              <a:rPr lang="en-GB" b="1" dirty="0"/>
              <a:t>AUTISM ASSESSMENT</a:t>
            </a:r>
          </a:p>
          <a:p>
            <a:r>
              <a:rPr lang="en-GB" b="1" dirty="0"/>
              <a:t>For any patients with autistic traits, formal assessment and diagnosis should be completed to ensure appropriate support is available and put in place. This includes advice and help understanding behaviours for all involved.</a:t>
            </a:r>
            <a:endParaRPr lang="en-GB" dirty="0"/>
          </a:p>
        </p:txBody>
      </p:sp>
    </p:spTree>
    <p:extLst>
      <p:ext uri="{BB962C8B-B14F-4D97-AF65-F5344CB8AC3E}">
        <p14:creationId xmlns:p14="http://schemas.microsoft.com/office/powerpoint/2010/main" val="856826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D796657-4735-8CF2-3A75-0C61364CDE1B}"/>
              </a:ext>
            </a:extLst>
          </p:cNvPr>
          <p:cNvSpPr/>
          <p:nvPr/>
        </p:nvSpPr>
        <p:spPr>
          <a:xfrm>
            <a:off x="419099" y="717001"/>
            <a:ext cx="14897101" cy="1404615"/>
          </a:xfrm>
          <a:prstGeom prst="roundRect">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solidFill>
                  <a:schemeClr val="tx1"/>
                </a:solidFill>
                <a:latin typeface="Arial" panose="020B0604020202020204" pitchFamily="34" charset="0"/>
                <a:cs typeface="Arial" panose="020B0604020202020204" pitchFamily="34" charset="0"/>
              </a:rPr>
              <a:t>We’re doing a lot of good things too. Here is some good practice picked up by our reviews…</a:t>
            </a:r>
          </a:p>
        </p:txBody>
      </p:sp>
      <p:sp>
        <p:nvSpPr>
          <p:cNvPr id="14" name="Speech Bubble: Rectangle with Corners Rounded 13">
            <a:extLst>
              <a:ext uri="{FF2B5EF4-FFF2-40B4-BE49-F238E27FC236}">
                <a16:creationId xmlns:a16="http://schemas.microsoft.com/office/drawing/2014/main" id="{EDCDB381-95B3-3E12-B177-642471C7F740}"/>
              </a:ext>
            </a:extLst>
          </p:cNvPr>
          <p:cNvSpPr/>
          <p:nvPr/>
        </p:nvSpPr>
        <p:spPr>
          <a:xfrm rot="612896">
            <a:off x="11391765" y="3499371"/>
            <a:ext cx="5105400" cy="3461679"/>
          </a:xfrm>
          <a:prstGeom prst="wedgeRoundRectCallout">
            <a:avLst/>
          </a:prstGeom>
          <a:solidFill>
            <a:srgbClr val="CCFF3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i="1" dirty="0">
                <a:solidFill>
                  <a:schemeClr val="tx1"/>
                </a:solidFill>
              </a:rPr>
              <a:t>Annual Health Checks were completed and these supported attempts to address general health and lifestyle issues.</a:t>
            </a:r>
          </a:p>
          <a:p>
            <a:pPr algn="ctr"/>
            <a:r>
              <a:rPr lang="en-GB" sz="2400" b="1" i="1" dirty="0" err="1">
                <a:solidFill>
                  <a:schemeClr val="tx1"/>
                </a:solidFill>
              </a:rPr>
              <a:t>LiA</a:t>
            </a:r>
            <a:r>
              <a:rPr lang="en-GB" sz="2400" b="1" i="1" dirty="0">
                <a:solidFill>
                  <a:schemeClr val="tx1"/>
                </a:solidFill>
              </a:rPr>
              <a:t> group focusing on the Quality of AHCs also</a:t>
            </a:r>
          </a:p>
        </p:txBody>
      </p:sp>
      <p:sp>
        <p:nvSpPr>
          <p:cNvPr id="20" name="Speech Bubble: Rectangle with Corners Rounded 19">
            <a:extLst>
              <a:ext uri="{FF2B5EF4-FFF2-40B4-BE49-F238E27FC236}">
                <a16:creationId xmlns:a16="http://schemas.microsoft.com/office/drawing/2014/main" id="{BE883D65-1367-D9B0-5208-54F3926379C3}"/>
              </a:ext>
            </a:extLst>
          </p:cNvPr>
          <p:cNvSpPr/>
          <p:nvPr/>
        </p:nvSpPr>
        <p:spPr>
          <a:xfrm rot="21216750">
            <a:off x="837846" y="3742788"/>
            <a:ext cx="5638801" cy="3048000"/>
          </a:xfrm>
          <a:prstGeom prst="wedgeRoundRectCallout">
            <a:avLst/>
          </a:prstGeom>
          <a:solidFill>
            <a:srgbClr val="29C4E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i="1" dirty="0">
                <a:solidFill>
                  <a:schemeClr val="tx1"/>
                </a:solidFill>
              </a:rPr>
              <a:t>CTPLD Quality of care – professionals meeting was arranged by the CTPLD nurse indicating excellent holistic and patient centred care.</a:t>
            </a:r>
          </a:p>
        </p:txBody>
      </p:sp>
      <p:pic>
        <p:nvPicPr>
          <p:cNvPr id="24" name="Picture 23" descr="A green thumb up symbol&#10;&#10;Description automatically generated">
            <a:extLst>
              <a:ext uri="{FF2B5EF4-FFF2-40B4-BE49-F238E27FC236}">
                <a16:creationId xmlns:a16="http://schemas.microsoft.com/office/drawing/2014/main" id="{274ED293-7150-A328-11F5-8075E482F5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01368" y="3403797"/>
            <a:ext cx="3685264" cy="3477868"/>
          </a:xfrm>
          <a:prstGeom prst="rect">
            <a:avLst/>
          </a:prstGeom>
        </p:spPr>
      </p:pic>
    </p:spTree>
    <p:extLst>
      <p:ext uri="{BB962C8B-B14F-4D97-AF65-F5344CB8AC3E}">
        <p14:creationId xmlns:p14="http://schemas.microsoft.com/office/powerpoint/2010/main" val="10663173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otalTime>577</TotalTime>
  <Words>1110</Words>
  <Application>Microsoft Office PowerPoint</Application>
  <PresentationFormat>Custom</PresentationFormat>
  <Paragraphs>57</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Raavi</vt:lpstr>
      <vt:lpstr>Calibri</vt:lpstr>
      <vt:lpstr>Arial</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Bracknell North East Hampshire and Farnham Royal Borough of Windsor and Maidenhead Slough Surrey Heath</dc:title>
  <dc:creator>Davies Ellie</dc:creator>
  <cp:lastModifiedBy>CORCORAN, Paul (NHS FRIMLEY ICB - D4U1Y)</cp:lastModifiedBy>
  <cp:revision>54</cp:revision>
  <dcterms:created xsi:type="dcterms:W3CDTF">2006-08-16T00:00:00Z</dcterms:created>
  <dcterms:modified xsi:type="dcterms:W3CDTF">2024-03-01T15:02:23Z</dcterms:modified>
  <dc:identifier>DAEaadcxvHA</dc:identifier>
</cp:coreProperties>
</file>