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666" r:id="rId5"/>
    <p:sldMasterId id="2147483669" r:id="rId6"/>
    <p:sldMasterId id="2147483648" r:id="rId7"/>
  </p:sldMasterIdLst>
  <p:notesMasterIdLst>
    <p:notesMasterId r:id="rId15"/>
  </p:notesMasterIdLst>
  <p:sldIdLst>
    <p:sldId id="256" r:id="rId8"/>
    <p:sldId id="2147473614" r:id="rId9"/>
    <p:sldId id="2147473603" r:id="rId10"/>
    <p:sldId id="2147473611" r:id="rId11"/>
    <p:sldId id="2147473615" r:id="rId12"/>
    <p:sldId id="2147473612" r:id="rId13"/>
    <p:sldId id="214747361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F23E1AF-35EA-4EFA-B5E0-684EDDFCCC0A}">
          <p14:sldIdLst>
            <p14:sldId id="256"/>
            <p14:sldId id="2147473614"/>
            <p14:sldId id="2147473603"/>
            <p14:sldId id="2147473611"/>
            <p14:sldId id="2147473615"/>
            <p14:sldId id="2147473612"/>
            <p14:sldId id="214747361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2" d="100"/>
          <a:sy n="122" d="100"/>
        </p:scale>
        <p:origin x="11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ctoria Forestiero" userId="S::victoria.forestiero@england.nhs.uk::784c7c8f-1214-4a01-9db5-a6751e2675d2" providerId="AD" clId="Web-{99820480-584B-E5DE-99F5-EDB30687095D}"/>
    <pc:docChg chg="modSld">
      <pc:chgData name="Victoria Forestiero" userId="S::victoria.forestiero@england.nhs.uk::784c7c8f-1214-4a01-9db5-a6751e2675d2" providerId="AD" clId="Web-{99820480-584B-E5DE-99F5-EDB30687095D}" dt="2023-12-20T13:01:25.324" v="20" actId="1076"/>
      <pc:docMkLst>
        <pc:docMk/>
      </pc:docMkLst>
      <pc:sldChg chg="modSp">
        <pc:chgData name="Victoria Forestiero" userId="S::victoria.forestiero@england.nhs.uk::784c7c8f-1214-4a01-9db5-a6751e2675d2" providerId="AD" clId="Web-{99820480-584B-E5DE-99F5-EDB30687095D}" dt="2023-12-20T13:01:25.324" v="20" actId="1076"/>
        <pc:sldMkLst>
          <pc:docMk/>
          <pc:sldMk cId="1192299094" sldId="2147473617"/>
        </pc:sldMkLst>
        <pc:spChg chg="mod">
          <ac:chgData name="Victoria Forestiero" userId="S::victoria.forestiero@england.nhs.uk::784c7c8f-1214-4a01-9db5-a6751e2675d2" providerId="AD" clId="Web-{99820480-584B-E5DE-99F5-EDB30687095D}" dt="2023-12-20T13:00:52.213" v="11" actId="20577"/>
          <ac:spMkLst>
            <pc:docMk/>
            <pc:sldMk cId="1192299094" sldId="2147473617"/>
            <ac:spMk id="9" creationId="{43D0AC65-9380-C81A-B9CB-C765B7812BA2}"/>
          </ac:spMkLst>
        </pc:spChg>
        <pc:graphicFrameChg chg="mod">
          <ac:chgData name="Victoria Forestiero" userId="S::victoria.forestiero@england.nhs.uk::784c7c8f-1214-4a01-9db5-a6751e2675d2" providerId="AD" clId="Web-{99820480-584B-E5DE-99F5-EDB30687095D}" dt="2023-12-20T13:01:01.370" v="12" actId="1076"/>
          <ac:graphicFrameMkLst>
            <pc:docMk/>
            <pc:sldMk cId="1192299094" sldId="2147473617"/>
            <ac:graphicFrameMk id="4" creationId="{1E1B3102-396C-89D7-9BF8-D6345A8CB477}"/>
          </ac:graphicFrameMkLst>
        </pc:graphicFrameChg>
        <pc:picChg chg="mod">
          <ac:chgData name="Victoria Forestiero" userId="S::victoria.forestiero@england.nhs.uk::784c7c8f-1214-4a01-9db5-a6751e2675d2" providerId="AD" clId="Web-{99820480-584B-E5DE-99F5-EDB30687095D}" dt="2023-12-20T13:01:10.183" v="15" actId="1076"/>
          <ac:picMkLst>
            <pc:docMk/>
            <pc:sldMk cId="1192299094" sldId="2147473617"/>
            <ac:picMk id="2" creationId="{DA0D96BC-888D-6114-8377-366628EF9FF6}"/>
          </ac:picMkLst>
        </pc:picChg>
        <pc:picChg chg="mod">
          <ac:chgData name="Victoria Forestiero" userId="S::victoria.forestiero@england.nhs.uk::784c7c8f-1214-4a01-9db5-a6751e2675d2" providerId="AD" clId="Web-{99820480-584B-E5DE-99F5-EDB30687095D}" dt="2023-12-20T13:01:25.324" v="20" actId="1076"/>
          <ac:picMkLst>
            <pc:docMk/>
            <pc:sldMk cId="1192299094" sldId="2147473617"/>
            <ac:picMk id="5" creationId="{B9E6EB8A-636F-39DA-FCA5-A5A5AF62B6DC}"/>
          </ac:picMkLst>
        </pc:picChg>
        <pc:picChg chg="mod">
          <ac:chgData name="Victoria Forestiero" userId="S::victoria.forestiero@england.nhs.uk::784c7c8f-1214-4a01-9db5-a6751e2675d2" providerId="AD" clId="Web-{99820480-584B-E5DE-99F5-EDB30687095D}" dt="2023-12-20T13:01:08.433" v="14" actId="1076"/>
          <ac:picMkLst>
            <pc:docMk/>
            <pc:sldMk cId="1192299094" sldId="2147473617"/>
            <ac:picMk id="7" creationId="{64A171BA-030E-E1A1-1BC0-400AD14D1720}"/>
          </ac:picMkLst>
        </pc:picChg>
        <pc:picChg chg="mod">
          <ac:chgData name="Victoria Forestiero" userId="S::victoria.forestiero@england.nhs.uk::784c7c8f-1214-4a01-9db5-a6751e2675d2" providerId="AD" clId="Web-{99820480-584B-E5DE-99F5-EDB30687095D}" dt="2023-12-20T13:01:18.652" v="18" actId="1076"/>
          <ac:picMkLst>
            <pc:docMk/>
            <pc:sldMk cId="1192299094" sldId="2147473617"/>
            <ac:picMk id="12" creationId="{A0D3F6D1-7218-D4EE-0C99-B2DBF0C166AD}"/>
          </ac:picMkLst>
        </pc:picChg>
        <pc:picChg chg="mod">
          <ac:chgData name="Victoria Forestiero" userId="S::victoria.forestiero@england.nhs.uk::784c7c8f-1214-4a01-9db5-a6751e2675d2" providerId="AD" clId="Web-{99820480-584B-E5DE-99F5-EDB30687095D}" dt="2023-12-20T13:01:23.308" v="19" actId="1076"/>
          <ac:picMkLst>
            <pc:docMk/>
            <pc:sldMk cId="1192299094" sldId="2147473617"/>
            <ac:picMk id="14" creationId="{3F50E1DE-9D80-8221-AE20-606F9E490851}"/>
          </ac:picMkLst>
        </pc:picChg>
      </pc:sldChg>
    </pc:docChg>
  </pc:docChgLst>
  <pc:docChgLst>
    <pc:chgData name="Victoria Forestiero" userId="784c7c8f-1214-4a01-9db5-a6751e2675d2" providerId="ADAL" clId="{5A99AD46-6E2A-4173-8763-0B66FD6068EB}"/>
    <pc:docChg chg="custSel modSld">
      <pc:chgData name="Victoria Forestiero" userId="784c7c8f-1214-4a01-9db5-a6751e2675d2" providerId="ADAL" clId="{5A99AD46-6E2A-4173-8763-0B66FD6068EB}" dt="2024-01-08T14:34:51.940" v="113" actId="20577"/>
      <pc:docMkLst>
        <pc:docMk/>
      </pc:docMkLst>
      <pc:sldChg chg="modSp mod">
        <pc:chgData name="Victoria Forestiero" userId="784c7c8f-1214-4a01-9db5-a6751e2675d2" providerId="ADAL" clId="{5A99AD46-6E2A-4173-8763-0B66FD6068EB}" dt="2024-01-08T14:33:01.308" v="64" actId="12"/>
        <pc:sldMkLst>
          <pc:docMk/>
          <pc:sldMk cId="4204194662" sldId="256"/>
        </pc:sldMkLst>
        <pc:spChg chg="mod">
          <ac:chgData name="Victoria Forestiero" userId="784c7c8f-1214-4a01-9db5-a6751e2675d2" providerId="ADAL" clId="{5A99AD46-6E2A-4173-8763-0B66FD6068EB}" dt="2024-01-08T12:20:05.392" v="14" actId="20577"/>
          <ac:spMkLst>
            <pc:docMk/>
            <pc:sldMk cId="4204194662" sldId="256"/>
            <ac:spMk id="2" creationId="{F084811E-4C99-004A-99A6-C4C31E16DE84}"/>
          </ac:spMkLst>
        </pc:spChg>
        <pc:spChg chg="mod">
          <ac:chgData name="Victoria Forestiero" userId="784c7c8f-1214-4a01-9db5-a6751e2675d2" providerId="ADAL" clId="{5A99AD46-6E2A-4173-8763-0B66FD6068EB}" dt="2024-01-08T14:33:01.308" v="64" actId="12"/>
          <ac:spMkLst>
            <pc:docMk/>
            <pc:sldMk cId="4204194662" sldId="256"/>
            <ac:spMk id="3" creationId="{6BCC0748-FAE8-9A6B-49FB-6CE1068C31F4}"/>
          </ac:spMkLst>
        </pc:spChg>
      </pc:sldChg>
      <pc:sldChg chg="modSp mod">
        <pc:chgData name="Victoria Forestiero" userId="784c7c8f-1214-4a01-9db5-a6751e2675d2" providerId="ADAL" clId="{5A99AD46-6E2A-4173-8763-0B66FD6068EB}" dt="2024-01-08T14:34:36.431" v="87" actId="20577"/>
        <pc:sldMkLst>
          <pc:docMk/>
          <pc:sldMk cId="2632621719" sldId="2147473603"/>
        </pc:sldMkLst>
        <pc:graphicFrameChg chg="mod modGraphic">
          <ac:chgData name="Victoria Forestiero" userId="784c7c8f-1214-4a01-9db5-a6751e2675d2" providerId="ADAL" clId="{5A99AD46-6E2A-4173-8763-0B66FD6068EB}" dt="2024-01-08T14:34:36.431" v="87" actId="20577"/>
          <ac:graphicFrameMkLst>
            <pc:docMk/>
            <pc:sldMk cId="2632621719" sldId="2147473603"/>
            <ac:graphicFrameMk id="4" creationId="{1E1B3102-396C-89D7-9BF8-D6345A8CB477}"/>
          </ac:graphicFrameMkLst>
        </pc:graphicFrameChg>
        <pc:picChg chg="mod">
          <ac:chgData name="Victoria Forestiero" userId="784c7c8f-1214-4a01-9db5-a6751e2675d2" providerId="ADAL" clId="{5A99AD46-6E2A-4173-8763-0B66FD6068EB}" dt="2024-01-08T13:36:45.142" v="18" actId="1076"/>
          <ac:picMkLst>
            <pc:docMk/>
            <pc:sldMk cId="2632621719" sldId="2147473603"/>
            <ac:picMk id="2" creationId="{6A2A67FA-7450-EE14-FEE5-4A3771B33BB7}"/>
          </ac:picMkLst>
        </pc:picChg>
        <pc:picChg chg="mod">
          <ac:chgData name="Victoria Forestiero" userId="784c7c8f-1214-4a01-9db5-a6751e2675d2" providerId="ADAL" clId="{5A99AD46-6E2A-4173-8763-0B66FD6068EB}" dt="2024-01-08T13:36:58.191" v="21" actId="1076"/>
          <ac:picMkLst>
            <pc:docMk/>
            <pc:sldMk cId="2632621719" sldId="2147473603"/>
            <ac:picMk id="3" creationId="{A77DE4C9-6944-7288-ED4C-532E163F8C60}"/>
          </ac:picMkLst>
        </pc:picChg>
        <pc:picChg chg="mod">
          <ac:chgData name="Victoria Forestiero" userId="784c7c8f-1214-4a01-9db5-a6751e2675d2" providerId="ADAL" clId="{5A99AD46-6E2A-4173-8763-0B66FD6068EB}" dt="2024-01-08T13:37:08.174" v="26" actId="14100"/>
          <ac:picMkLst>
            <pc:docMk/>
            <pc:sldMk cId="2632621719" sldId="2147473603"/>
            <ac:picMk id="6" creationId="{25C71720-C216-1DBB-5644-197169A67FD6}"/>
          </ac:picMkLst>
        </pc:picChg>
        <pc:picChg chg="mod">
          <ac:chgData name="Victoria Forestiero" userId="784c7c8f-1214-4a01-9db5-a6751e2675d2" providerId="ADAL" clId="{5A99AD46-6E2A-4173-8763-0B66FD6068EB}" dt="2024-01-08T13:36:43.863" v="17" actId="1076"/>
          <ac:picMkLst>
            <pc:docMk/>
            <pc:sldMk cId="2632621719" sldId="2147473603"/>
            <ac:picMk id="7" creationId="{025B4A5E-F4CB-A5F7-28B0-8E204933C1FC}"/>
          </ac:picMkLst>
        </pc:picChg>
        <pc:picChg chg="mod">
          <ac:chgData name="Victoria Forestiero" userId="784c7c8f-1214-4a01-9db5-a6751e2675d2" providerId="ADAL" clId="{5A99AD46-6E2A-4173-8763-0B66FD6068EB}" dt="2024-01-08T13:36:47.633" v="19" actId="1076"/>
          <ac:picMkLst>
            <pc:docMk/>
            <pc:sldMk cId="2632621719" sldId="2147473603"/>
            <ac:picMk id="8" creationId="{32D6517B-6FD1-1678-9DDB-1EF1E9FAF973}"/>
          </ac:picMkLst>
        </pc:picChg>
        <pc:picChg chg="mod">
          <ac:chgData name="Victoria Forestiero" userId="784c7c8f-1214-4a01-9db5-a6751e2675d2" providerId="ADAL" clId="{5A99AD46-6E2A-4173-8763-0B66FD6068EB}" dt="2024-01-08T13:36:56.025" v="20" actId="1076"/>
          <ac:picMkLst>
            <pc:docMk/>
            <pc:sldMk cId="2632621719" sldId="2147473603"/>
            <ac:picMk id="10" creationId="{F233A3B3-712E-5C01-9D70-321D64A35DEC}"/>
          </ac:picMkLst>
        </pc:picChg>
        <pc:picChg chg="mod">
          <ac:chgData name="Victoria Forestiero" userId="784c7c8f-1214-4a01-9db5-a6751e2675d2" providerId="ADAL" clId="{5A99AD46-6E2A-4173-8763-0B66FD6068EB}" dt="2024-01-08T13:36:40.986" v="16" actId="1076"/>
          <ac:picMkLst>
            <pc:docMk/>
            <pc:sldMk cId="2632621719" sldId="2147473603"/>
            <ac:picMk id="11" creationId="{50E31C71-8CEF-3D93-3042-0019AD688213}"/>
          </ac:picMkLst>
        </pc:picChg>
      </pc:sldChg>
      <pc:sldChg chg="modSp mod">
        <pc:chgData name="Victoria Forestiero" userId="784c7c8f-1214-4a01-9db5-a6751e2675d2" providerId="ADAL" clId="{5A99AD46-6E2A-4173-8763-0B66FD6068EB}" dt="2024-01-08T14:34:45.396" v="106" actId="20577"/>
        <pc:sldMkLst>
          <pc:docMk/>
          <pc:sldMk cId="938587011" sldId="2147473611"/>
        </pc:sldMkLst>
        <pc:graphicFrameChg chg="mod modGraphic">
          <ac:chgData name="Victoria Forestiero" userId="784c7c8f-1214-4a01-9db5-a6751e2675d2" providerId="ADAL" clId="{5A99AD46-6E2A-4173-8763-0B66FD6068EB}" dt="2024-01-08T14:34:45.396" v="106" actId="20577"/>
          <ac:graphicFrameMkLst>
            <pc:docMk/>
            <pc:sldMk cId="938587011" sldId="2147473611"/>
            <ac:graphicFrameMk id="4" creationId="{1E1B3102-396C-89D7-9BF8-D6345A8CB477}"/>
          </ac:graphicFrameMkLst>
        </pc:graphicFrameChg>
        <pc:picChg chg="mod">
          <ac:chgData name="Victoria Forestiero" userId="784c7c8f-1214-4a01-9db5-a6751e2675d2" providerId="ADAL" clId="{5A99AD46-6E2A-4173-8763-0B66FD6068EB}" dt="2024-01-08T13:38:20.712" v="39" actId="1076"/>
          <ac:picMkLst>
            <pc:docMk/>
            <pc:sldMk cId="938587011" sldId="2147473611"/>
            <ac:picMk id="2" creationId="{11809A33-7847-3FA1-D54F-819B32084AC5}"/>
          </ac:picMkLst>
        </pc:picChg>
        <pc:picChg chg="mod">
          <ac:chgData name="Victoria Forestiero" userId="784c7c8f-1214-4a01-9db5-a6751e2675d2" providerId="ADAL" clId="{5A99AD46-6E2A-4173-8763-0B66FD6068EB}" dt="2024-01-08T13:38:25.343" v="40" actId="1076"/>
          <ac:picMkLst>
            <pc:docMk/>
            <pc:sldMk cId="938587011" sldId="2147473611"/>
            <ac:picMk id="14" creationId="{3E276CDC-A061-07A0-598A-5353632A98C1}"/>
          </ac:picMkLst>
        </pc:picChg>
        <pc:picChg chg="mod">
          <ac:chgData name="Victoria Forestiero" userId="784c7c8f-1214-4a01-9db5-a6751e2675d2" providerId="ADAL" clId="{5A99AD46-6E2A-4173-8763-0B66FD6068EB}" dt="2024-01-08T13:38:18.126" v="38" actId="1076"/>
          <ac:picMkLst>
            <pc:docMk/>
            <pc:sldMk cId="938587011" sldId="2147473611"/>
            <ac:picMk id="15" creationId="{DD0547C3-DE38-A53B-4DD0-46D4C5777F22}"/>
          </ac:picMkLst>
        </pc:picChg>
        <pc:picChg chg="mod">
          <ac:chgData name="Victoria Forestiero" userId="784c7c8f-1214-4a01-9db5-a6751e2675d2" providerId="ADAL" clId="{5A99AD46-6E2A-4173-8763-0B66FD6068EB}" dt="2024-01-08T13:38:28.359" v="41" actId="1076"/>
          <ac:picMkLst>
            <pc:docMk/>
            <pc:sldMk cId="938587011" sldId="2147473611"/>
            <ac:picMk id="16" creationId="{4A4E9827-8D01-F3C2-7D03-3D3A1EF871AF}"/>
          </ac:picMkLst>
        </pc:picChg>
        <pc:picChg chg="mod">
          <ac:chgData name="Victoria Forestiero" userId="784c7c8f-1214-4a01-9db5-a6751e2675d2" providerId="ADAL" clId="{5A99AD46-6E2A-4173-8763-0B66FD6068EB}" dt="2024-01-08T13:37:45.246" v="33" actId="1076"/>
          <ac:picMkLst>
            <pc:docMk/>
            <pc:sldMk cId="938587011" sldId="2147473611"/>
            <ac:picMk id="17" creationId="{53C5BA44-7E7C-5AAC-A017-8912CC5F9C39}"/>
          </ac:picMkLst>
        </pc:picChg>
      </pc:sldChg>
      <pc:sldChg chg="modSp mod">
        <pc:chgData name="Victoria Forestiero" userId="784c7c8f-1214-4a01-9db5-a6751e2675d2" providerId="ADAL" clId="{5A99AD46-6E2A-4173-8763-0B66FD6068EB}" dt="2024-01-08T13:49:23.348" v="63" actId="2062"/>
        <pc:sldMkLst>
          <pc:docMk/>
          <pc:sldMk cId="2909334695" sldId="2147473612"/>
        </pc:sldMkLst>
        <pc:graphicFrameChg chg="mod modGraphic">
          <ac:chgData name="Victoria Forestiero" userId="784c7c8f-1214-4a01-9db5-a6751e2675d2" providerId="ADAL" clId="{5A99AD46-6E2A-4173-8763-0B66FD6068EB}" dt="2024-01-08T13:49:23.348" v="63" actId="2062"/>
          <ac:graphicFrameMkLst>
            <pc:docMk/>
            <pc:sldMk cId="2909334695" sldId="2147473612"/>
            <ac:graphicFrameMk id="4" creationId="{1E1B3102-396C-89D7-9BF8-D6345A8CB477}"/>
          </ac:graphicFrameMkLst>
        </pc:graphicFrameChg>
        <pc:picChg chg="mod">
          <ac:chgData name="Victoria Forestiero" userId="784c7c8f-1214-4a01-9db5-a6751e2675d2" providerId="ADAL" clId="{5A99AD46-6E2A-4173-8763-0B66FD6068EB}" dt="2024-01-08T13:49:01.663" v="58" actId="1076"/>
          <ac:picMkLst>
            <pc:docMk/>
            <pc:sldMk cId="2909334695" sldId="2147473612"/>
            <ac:picMk id="5" creationId="{AED14099-8DA1-448D-6703-88F8601AB8BC}"/>
          </ac:picMkLst>
        </pc:picChg>
        <pc:picChg chg="mod">
          <ac:chgData name="Victoria Forestiero" userId="784c7c8f-1214-4a01-9db5-a6751e2675d2" providerId="ADAL" clId="{5A99AD46-6E2A-4173-8763-0B66FD6068EB}" dt="2024-01-08T13:49:09.102" v="60" actId="1076"/>
          <ac:picMkLst>
            <pc:docMk/>
            <pc:sldMk cId="2909334695" sldId="2147473612"/>
            <ac:picMk id="6" creationId="{D5D82AF3-A59D-3FE6-BE87-B02C73535E66}"/>
          </ac:picMkLst>
        </pc:picChg>
        <pc:picChg chg="mod">
          <ac:chgData name="Victoria Forestiero" userId="784c7c8f-1214-4a01-9db5-a6751e2675d2" providerId="ADAL" clId="{5A99AD46-6E2A-4173-8763-0B66FD6068EB}" dt="2024-01-08T13:48:50.015" v="55" actId="1076"/>
          <ac:picMkLst>
            <pc:docMk/>
            <pc:sldMk cId="2909334695" sldId="2147473612"/>
            <ac:picMk id="7" creationId="{64A171BA-030E-E1A1-1BC0-400AD14D1720}"/>
          </ac:picMkLst>
        </pc:picChg>
        <pc:picChg chg="mod">
          <ac:chgData name="Victoria Forestiero" userId="784c7c8f-1214-4a01-9db5-a6751e2675d2" providerId="ADAL" clId="{5A99AD46-6E2A-4173-8763-0B66FD6068EB}" dt="2024-01-08T13:48:52.816" v="56" actId="1076"/>
          <ac:picMkLst>
            <pc:docMk/>
            <pc:sldMk cId="2909334695" sldId="2147473612"/>
            <ac:picMk id="8" creationId="{5F19C971-A343-C378-E549-B810DD7D872A}"/>
          </ac:picMkLst>
        </pc:picChg>
        <pc:picChg chg="mod">
          <ac:chgData name="Victoria Forestiero" userId="784c7c8f-1214-4a01-9db5-a6751e2675d2" providerId="ADAL" clId="{5A99AD46-6E2A-4173-8763-0B66FD6068EB}" dt="2024-01-08T13:49:06.961" v="59" actId="1076"/>
          <ac:picMkLst>
            <pc:docMk/>
            <pc:sldMk cId="2909334695" sldId="2147473612"/>
            <ac:picMk id="11" creationId="{6E6AA158-DECF-B203-B599-DB7D6F611453}"/>
          </ac:picMkLst>
        </pc:picChg>
      </pc:sldChg>
      <pc:sldChg chg="modSp mod">
        <pc:chgData name="Victoria Forestiero" userId="784c7c8f-1214-4a01-9db5-a6751e2675d2" providerId="ADAL" clId="{5A99AD46-6E2A-4173-8763-0B66FD6068EB}" dt="2024-01-08T14:33:55.498" v="79" actId="1076"/>
        <pc:sldMkLst>
          <pc:docMk/>
          <pc:sldMk cId="1745075455" sldId="2147473614"/>
        </pc:sldMkLst>
        <pc:spChg chg="mod">
          <ac:chgData name="Victoria Forestiero" userId="784c7c8f-1214-4a01-9db5-a6751e2675d2" providerId="ADAL" clId="{5A99AD46-6E2A-4173-8763-0B66FD6068EB}" dt="2024-01-08T14:33:55.498" v="79" actId="1076"/>
          <ac:spMkLst>
            <pc:docMk/>
            <pc:sldMk cId="1745075455" sldId="2147473614"/>
            <ac:spMk id="31" creationId="{DC1F5A28-6E08-1564-CA19-DED0520BC222}"/>
          </ac:spMkLst>
        </pc:spChg>
      </pc:sldChg>
      <pc:sldChg chg="modSp mod">
        <pc:chgData name="Victoria Forestiero" userId="784c7c8f-1214-4a01-9db5-a6751e2675d2" providerId="ADAL" clId="{5A99AD46-6E2A-4173-8763-0B66FD6068EB}" dt="2024-01-08T14:34:51.940" v="113" actId="20577"/>
        <pc:sldMkLst>
          <pc:docMk/>
          <pc:sldMk cId="2409080941" sldId="2147473615"/>
        </pc:sldMkLst>
        <pc:graphicFrameChg chg="modGraphic">
          <ac:chgData name="Victoria Forestiero" userId="784c7c8f-1214-4a01-9db5-a6751e2675d2" providerId="ADAL" clId="{5A99AD46-6E2A-4173-8763-0B66FD6068EB}" dt="2024-01-08T14:34:51.940" v="113" actId="20577"/>
          <ac:graphicFrameMkLst>
            <pc:docMk/>
            <pc:sldMk cId="2409080941" sldId="2147473615"/>
            <ac:graphicFrameMk id="4" creationId="{1E1B3102-396C-89D7-9BF8-D6345A8CB477}"/>
          </ac:graphicFrameMkLst>
        </pc:graphicFrameChg>
      </pc:sldChg>
      <pc:sldChg chg="modSp mod">
        <pc:chgData name="Victoria Forestiero" userId="784c7c8f-1214-4a01-9db5-a6751e2675d2" providerId="ADAL" clId="{5A99AD46-6E2A-4173-8763-0B66FD6068EB}" dt="2024-01-08T14:34:10.047" v="80" actId="207"/>
        <pc:sldMkLst>
          <pc:docMk/>
          <pc:sldMk cId="1192299094" sldId="2147473617"/>
        </pc:sldMkLst>
        <pc:graphicFrameChg chg="modGraphic">
          <ac:chgData name="Victoria Forestiero" userId="784c7c8f-1214-4a01-9db5-a6751e2675d2" providerId="ADAL" clId="{5A99AD46-6E2A-4173-8763-0B66FD6068EB}" dt="2024-01-08T14:34:10.047" v="80" actId="207"/>
          <ac:graphicFrameMkLst>
            <pc:docMk/>
            <pc:sldMk cId="1192299094" sldId="2147473617"/>
            <ac:graphicFrameMk id="4" creationId="{1E1B3102-396C-89D7-9BF8-D6345A8CB477}"/>
          </ac:graphicFrameMkLst>
        </pc:graphicFrameChg>
      </pc:sldChg>
    </pc:docChg>
  </pc:docChgLst>
  <pc:docChgLst>
    <pc:chgData name="Victoria Forestiero" userId="S::victoria.forestiero@england.nhs.uk::784c7c8f-1214-4a01-9db5-a6751e2675d2" providerId="AD" clId="Web-{64B2E7F5-47D8-CBE2-1D28-EFF75D5E319A}"/>
    <pc:docChg chg="modSld">
      <pc:chgData name="Victoria Forestiero" userId="S::victoria.forestiero@england.nhs.uk::784c7c8f-1214-4a01-9db5-a6751e2675d2" providerId="AD" clId="Web-{64B2E7F5-47D8-CBE2-1D28-EFF75D5E319A}" dt="2023-12-19T11:13:38.738" v="0" actId="20577"/>
      <pc:docMkLst>
        <pc:docMk/>
      </pc:docMkLst>
      <pc:sldChg chg="modSp">
        <pc:chgData name="Victoria Forestiero" userId="S::victoria.forestiero@england.nhs.uk::784c7c8f-1214-4a01-9db5-a6751e2675d2" providerId="AD" clId="Web-{64B2E7F5-47D8-CBE2-1D28-EFF75D5E319A}" dt="2023-12-19T11:13:38.738" v="0" actId="20577"/>
        <pc:sldMkLst>
          <pc:docMk/>
          <pc:sldMk cId="4204194662" sldId="256"/>
        </pc:sldMkLst>
        <pc:spChg chg="mod">
          <ac:chgData name="Victoria Forestiero" userId="S::victoria.forestiero@england.nhs.uk::784c7c8f-1214-4a01-9db5-a6751e2675d2" providerId="AD" clId="Web-{64B2E7F5-47D8-CBE2-1D28-EFF75D5E319A}" dt="2023-12-19T11:13:38.738" v="0" actId="20577"/>
          <ac:spMkLst>
            <pc:docMk/>
            <pc:sldMk cId="4204194662" sldId="256"/>
            <ac:spMk id="2" creationId="{F084811E-4C99-004A-99A6-C4C31E16DE84}"/>
          </ac:spMkLst>
        </pc:spChg>
      </pc:sldChg>
    </pc:docChg>
  </pc:docChgLst>
  <pc:docChgLst>
    <pc:chgData clId="Web-{64B2E7F5-47D8-CBE2-1D28-EFF75D5E319A}"/>
    <pc:docChg chg="modSld">
      <pc:chgData name="" userId="" providerId="" clId="Web-{64B2E7F5-47D8-CBE2-1D28-EFF75D5E319A}" dt="2023-12-19T11:13:37.848" v="0" actId="20577"/>
      <pc:docMkLst>
        <pc:docMk/>
      </pc:docMkLst>
      <pc:sldChg chg="modSp">
        <pc:chgData name="" userId="" providerId="" clId="Web-{64B2E7F5-47D8-CBE2-1D28-EFF75D5E319A}" dt="2023-12-19T11:13:37.848" v="0" actId="20577"/>
        <pc:sldMkLst>
          <pc:docMk/>
          <pc:sldMk cId="4204194662" sldId="256"/>
        </pc:sldMkLst>
        <pc:spChg chg="mod">
          <ac:chgData name="" userId="" providerId="" clId="Web-{64B2E7F5-47D8-CBE2-1D28-EFF75D5E319A}" dt="2023-12-19T11:13:37.848" v="0" actId="20577"/>
          <ac:spMkLst>
            <pc:docMk/>
            <pc:sldMk cId="4204194662" sldId="256"/>
            <ac:spMk id="2" creationId="{F084811E-4C99-004A-99A6-C4C31E16DE8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2ADB8D-322D-4359-A3BF-E62E407CA794}" type="datetimeFigureOut">
              <a:rPr lang="en-GB" smtClean="0"/>
              <a:t>08/01/2024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1A5092-40A4-43E9-A432-32A90DDBF92E}" type="slidenum">
              <a:rPr lang="en-GB" smtClean="0"/>
              <a:t>‹#›</a:t>
            </a:fld>
            <a:endParaRPr lang="en-GB"/>
          </a:p>
        </p:txBody>
      </p:sp>
    </p:spTree>
    <p:extLst>
      <p:ext uri="{BB962C8B-B14F-4D97-AF65-F5344CB8AC3E}">
        <p14:creationId xmlns:p14="http://schemas.microsoft.com/office/powerpoint/2010/main" val="1182067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01A5092-40A4-43E9-A432-32A90DDBF92E}" type="slidenum">
              <a:rPr lang="en-GB" smtClean="0"/>
              <a:t>1</a:t>
            </a:fld>
            <a:endParaRPr lang="en-GB"/>
          </a:p>
        </p:txBody>
      </p:sp>
    </p:spTree>
    <p:extLst>
      <p:ext uri="{BB962C8B-B14F-4D97-AF65-F5344CB8AC3E}">
        <p14:creationId xmlns:p14="http://schemas.microsoft.com/office/powerpoint/2010/main" val="222598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1E6D188-EC18-406E-A73E-15ED865610B8}" type="slidenum">
              <a:rPr lang="en-GB" smtClean="0"/>
              <a:t>2</a:t>
            </a:fld>
            <a:endParaRPr lang="en-GB"/>
          </a:p>
        </p:txBody>
      </p:sp>
    </p:spTree>
    <p:extLst>
      <p:ext uri="{BB962C8B-B14F-4D97-AF65-F5344CB8AC3E}">
        <p14:creationId xmlns:p14="http://schemas.microsoft.com/office/powerpoint/2010/main" val="1568290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A505A-3732-4CF7-9899-71098FBD2EC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6651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A505A-3732-4CF7-9899-71098FBD2EC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8294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A505A-3732-4CF7-9899-71098FBD2EC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095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A505A-3732-4CF7-9899-71098FBD2EC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2256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A505A-3732-4CF7-9899-71098FBD2EC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2415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two columns" preserve="1">
  <p:cSld name="Title and two columns">
    <p:spTree>
      <p:nvGrpSpPr>
        <p:cNvPr id="1" name="Shape 20"/>
        <p:cNvGrpSpPr/>
        <p:nvPr/>
      </p:nvGrpSpPr>
      <p:grpSpPr>
        <a:xfrm>
          <a:off x="0" y="0"/>
          <a:ext cx="0" cy="0"/>
          <a:chOff x="0" y="0"/>
          <a:chExt cx="0" cy="0"/>
        </a:xfrm>
      </p:grpSpPr>
      <p:sp>
        <p:nvSpPr>
          <p:cNvPr id="10" name="Subtitle 2">
            <a:extLst>
              <a:ext uri="{FF2B5EF4-FFF2-40B4-BE49-F238E27FC236}">
                <a16:creationId xmlns:a16="http://schemas.microsoft.com/office/drawing/2014/main" id="{E49F0B1A-AA47-EB48-AB07-6E18F24C5C6E}"/>
              </a:ext>
            </a:extLst>
          </p:cNvPr>
          <p:cNvSpPr>
            <a:spLocks noGrp="1"/>
          </p:cNvSpPr>
          <p:nvPr>
            <p:ph type="subTitle" idx="1" hasCustomPrompt="1"/>
          </p:nvPr>
        </p:nvSpPr>
        <p:spPr>
          <a:xfrm>
            <a:off x="538039" y="3380444"/>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402" indent="0" algn="ctr">
              <a:buNone/>
              <a:defRPr sz="2666"/>
            </a:lvl2pPr>
            <a:lvl3pPr marL="1218804" indent="0" algn="ctr">
              <a:buNone/>
              <a:defRPr sz="2399"/>
            </a:lvl3pPr>
            <a:lvl4pPr marL="1828206" indent="0" algn="ctr">
              <a:buNone/>
              <a:defRPr sz="2133"/>
            </a:lvl4pPr>
            <a:lvl5pPr marL="2437608" indent="0" algn="ctr">
              <a:buNone/>
              <a:defRPr sz="2133"/>
            </a:lvl5pPr>
            <a:lvl6pPr marL="3047009" indent="0" algn="ctr">
              <a:buNone/>
              <a:defRPr sz="2133"/>
            </a:lvl6pPr>
            <a:lvl7pPr marL="3656411" indent="0" algn="ctr">
              <a:buNone/>
              <a:defRPr sz="2133"/>
            </a:lvl7pPr>
            <a:lvl8pPr marL="4265813" indent="0" algn="ctr">
              <a:buNone/>
              <a:defRPr sz="2133"/>
            </a:lvl8pPr>
            <a:lvl9pPr marL="4875215" indent="0" algn="ctr">
              <a:buNone/>
              <a:defRPr sz="2133"/>
            </a:lvl9pPr>
          </a:lstStyle>
          <a:p>
            <a:r>
              <a:rPr lang="en-GB"/>
              <a:t>Subtitle comes under the title</a:t>
            </a:r>
          </a:p>
        </p:txBody>
      </p:sp>
      <p:sp>
        <p:nvSpPr>
          <p:cNvPr id="9" name="Google Shape;17;p4">
            <a:extLst>
              <a:ext uri="{FF2B5EF4-FFF2-40B4-BE49-F238E27FC236}">
                <a16:creationId xmlns:a16="http://schemas.microsoft.com/office/drawing/2014/main" id="{17BB1236-5A91-214C-865C-5FF561DAA646}"/>
              </a:ext>
            </a:extLst>
          </p:cNvPr>
          <p:cNvSpPr txBox="1">
            <a:spLocks noGrp="1"/>
          </p:cNvSpPr>
          <p:nvPr>
            <p:ph type="title" hasCustomPrompt="1"/>
          </p:nvPr>
        </p:nvSpPr>
        <p:spPr>
          <a:xfrm>
            <a:off x="525815" y="2570151"/>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3999"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6" name="Google Shape;105;p23">
            <a:extLst>
              <a:ext uri="{FF2B5EF4-FFF2-40B4-BE49-F238E27FC236}">
                <a16:creationId xmlns:a16="http://schemas.microsoft.com/office/drawing/2014/main" id="{FE32269E-35E6-B84E-914E-2AF375C9F0BC}"/>
              </a:ext>
            </a:extLst>
          </p:cNvPr>
          <p:cNvSpPr/>
          <p:nvPr/>
        </p:nvSpPr>
        <p:spPr>
          <a:xfrm>
            <a:off x="0" y="0"/>
            <a:ext cx="140400" cy="6858000"/>
          </a:xfrm>
          <a:prstGeom prst="rect">
            <a:avLst/>
          </a:prstGeom>
          <a:solidFill>
            <a:srgbClr val="215DB9"/>
          </a:solidFill>
          <a:ln>
            <a:noFill/>
          </a:ln>
        </p:spPr>
        <p:txBody>
          <a:bodyPr spcFirstLastPara="1" wrap="square" lIns="121862" tIns="121862" rIns="121862" bIns="121862" anchor="ctr" anchorCtr="0">
            <a:noAutofit/>
          </a:bodyPr>
          <a:lstStyle/>
          <a:p>
            <a:pPr marL="0" lvl="0" indent="0" algn="l" rtl="0">
              <a:spcBef>
                <a:spcPts val="0"/>
              </a:spcBef>
              <a:spcAft>
                <a:spcPts val="0"/>
              </a:spcAft>
              <a:buNone/>
            </a:pPr>
            <a:endParaRPr sz="2399"/>
          </a:p>
        </p:txBody>
      </p:sp>
    </p:spTree>
    <p:extLst>
      <p:ext uri="{BB962C8B-B14F-4D97-AF65-F5344CB8AC3E}">
        <p14:creationId xmlns:p14="http://schemas.microsoft.com/office/powerpoint/2010/main" val="3570062435"/>
      </p:ext>
    </p:extLst>
  </p:cSld>
  <p:clrMapOvr>
    <a:masterClrMapping/>
  </p:clrMapOvr>
  <p:hf sldNum="0" hdr="0" dt="0"/>
  <p:extLst>
    <p:ext uri="{DCECCB84-F9BA-43D5-87BE-67443E8EF086}">
      <p15:sldGuideLst xmlns:p15="http://schemas.microsoft.com/office/powerpoint/2012/main">
        <p15:guide id="1" orient="horz" pos="1575">
          <p15:clr>
            <a:srgbClr val="FBAE40"/>
          </p15:clr>
        </p15:guide>
        <p15:guide id="2" pos="4082">
          <p15:clr>
            <a:srgbClr val="FBAE40"/>
          </p15:clr>
        </p15:guide>
        <p15:guide id="3" orient="horz" pos="1393">
          <p15:clr>
            <a:srgbClr val="FBAE40"/>
          </p15:clr>
        </p15:guide>
        <p15:guide id="4" orient="horz" pos="214">
          <p15:clr>
            <a:srgbClr val="FBAE40"/>
          </p15:clr>
        </p15:guide>
        <p15:guide id="5" orient="horz" pos="1756">
          <p15:clr>
            <a:srgbClr val="FBAE40"/>
          </p15:clr>
        </p15:guide>
        <p15:guide id="6" pos="68">
          <p15:clr>
            <a:srgbClr val="FBAE40"/>
          </p15:clr>
        </p15:guide>
        <p15:guide id="7" orient="horz" pos="441">
          <p15:clr>
            <a:srgbClr val="FBAE40"/>
          </p15:clr>
        </p15:guide>
        <p15:guide id="8" pos="551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Divider Blue Style 1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AF79958-EBB8-564A-A5E5-27C01514CBC3}"/>
              </a:ext>
            </a:extLst>
          </p:cNvPr>
          <p:cNvSpPr>
            <a:spLocks noGrp="1"/>
          </p:cNvSpPr>
          <p:nvPr>
            <p:ph type="ctrTitle"/>
          </p:nvPr>
        </p:nvSpPr>
        <p:spPr>
          <a:xfrm>
            <a:off x="734700" y="4666522"/>
            <a:ext cx="6196328" cy="956845"/>
          </a:xfrm>
        </p:spPr>
        <p:txBody>
          <a:bodyPr rIns="0" anchor="t" anchorCtr="0">
            <a:normAutofit/>
          </a:bodyPr>
          <a:lstStyle>
            <a:lvl1pPr algn="l">
              <a:defRPr sz="3200">
                <a:solidFill>
                  <a:schemeClr val="bg1"/>
                </a:solidFill>
              </a:defRPr>
            </a:lvl1pPr>
          </a:lstStyle>
          <a:p>
            <a:r>
              <a:rPr lang="en-US"/>
              <a:t>Click to edit Master title style</a:t>
            </a:r>
          </a:p>
        </p:txBody>
      </p:sp>
      <p:sp>
        <p:nvSpPr>
          <p:cNvPr id="6" name="Subtitle 2">
            <a:extLst>
              <a:ext uri="{FF2B5EF4-FFF2-40B4-BE49-F238E27FC236}">
                <a16:creationId xmlns:a16="http://schemas.microsoft.com/office/drawing/2014/main" id="{28733E40-D763-4947-85CE-D6BE73A308BB}"/>
              </a:ext>
            </a:extLst>
          </p:cNvPr>
          <p:cNvSpPr>
            <a:spLocks noGrp="1"/>
          </p:cNvSpPr>
          <p:nvPr>
            <p:ph type="subTitle" idx="1" hasCustomPrompt="1"/>
          </p:nvPr>
        </p:nvSpPr>
        <p:spPr>
          <a:xfrm>
            <a:off x="734700" y="4376188"/>
            <a:ext cx="6196328" cy="378115"/>
          </a:xfrm>
        </p:spPr>
        <p:txBody>
          <a:bodyPr vert="horz" rIns="0" bIns="46800" anchor="b" anchorCtr="0">
            <a:noAutofit/>
          </a:bodyPr>
          <a:lstStyle>
            <a:lvl1pPr marL="0" indent="0" algn="l">
              <a:buNone/>
              <a:defRPr sz="1867">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MASTER SUBTITLE STYLE</a:t>
            </a:r>
            <a:endParaRPr lang="en-US"/>
          </a:p>
        </p:txBody>
      </p:sp>
      <p:pic>
        <p:nvPicPr>
          <p:cNvPr id="9" name="Picture 8">
            <a:extLst>
              <a:ext uri="{FF2B5EF4-FFF2-40B4-BE49-F238E27FC236}">
                <a16:creationId xmlns:a16="http://schemas.microsoft.com/office/drawing/2014/main" id="{E42FED0A-B97C-704A-9BD9-674A886E19A0}"/>
              </a:ext>
            </a:extLst>
          </p:cNvPr>
          <p:cNvPicPr>
            <a:picLocks noChangeAspect="1"/>
          </p:cNvPicPr>
          <p:nvPr userDrawn="1"/>
        </p:nvPicPr>
        <p:blipFill>
          <a:blip r:embed="rId2"/>
          <a:srcRect/>
          <a:stretch/>
        </p:blipFill>
        <p:spPr>
          <a:xfrm>
            <a:off x="0" y="0"/>
            <a:ext cx="12192000" cy="6858000"/>
          </a:xfrm>
          <a:prstGeom prst="rect">
            <a:avLst/>
          </a:prstGeom>
        </p:spPr>
      </p:pic>
      <p:sp>
        <p:nvSpPr>
          <p:cNvPr id="10" name="Content Placeholder 2">
            <a:extLst>
              <a:ext uri="{FF2B5EF4-FFF2-40B4-BE49-F238E27FC236}">
                <a16:creationId xmlns:a16="http://schemas.microsoft.com/office/drawing/2014/main" id="{BEE98518-B21C-014C-AC60-9128424F03A3}"/>
              </a:ext>
            </a:extLst>
          </p:cNvPr>
          <p:cNvSpPr>
            <a:spLocks noGrp="1"/>
          </p:cNvSpPr>
          <p:nvPr>
            <p:ph idx="10"/>
          </p:nvPr>
        </p:nvSpPr>
        <p:spPr>
          <a:xfrm>
            <a:off x="3925230" y="1863494"/>
            <a:ext cx="4420839" cy="3439532"/>
          </a:xfrm>
        </p:spPr>
        <p:txBody>
          <a:bodyPr tIns="36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2822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Divider Blue Style 1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B319C41-2739-ED47-B935-70743EB37949}"/>
              </a:ext>
            </a:extLst>
          </p:cNvPr>
          <p:cNvSpPr>
            <a:spLocks noGrp="1"/>
          </p:cNvSpPr>
          <p:nvPr>
            <p:ph type="ctrTitle"/>
          </p:nvPr>
        </p:nvSpPr>
        <p:spPr>
          <a:xfrm>
            <a:off x="734700" y="4666522"/>
            <a:ext cx="6196328" cy="956845"/>
          </a:xfrm>
        </p:spPr>
        <p:txBody>
          <a:bodyPr rIns="0" anchor="t" anchorCtr="0">
            <a:normAutofit/>
          </a:bodyPr>
          <a:lstStyle>
            <a:lvl1pPr algn="l">
              <a:defRPr sz="3200">
                <a:solidFill>
                  <a:schemeClr val="bg1"/>
                </a:solidFill>
              </a:defRPr>
            </a:lvl1pPr>
          </a:lstStyle>
          <a:p>
            <a:r>
              <a:rPr lang="en-US"/>
              <a:t>Click to edit Master title style</a:t>
            </a:r>
          </a:p>
        </p:txBody>
      </p:sp>
      <p:sp>
        <p:nvSpPr>
          <p:cNvPr id="6" name="Subtitle 2">
            <a:extLst>
              <a:ext uri="{FF2B5EF4-FFF2-40B4-BE49-F238E27FC236}">
                <a16:creationId xmlns:a16="http://schemas.microsoft.com/office/drawing/2014/main" id="{D65DE16C-9038-8C41-B5A6-2B3369E64D6D}"/>
              </a:ext>
            </a:extLst>
          </p:cNvPr>
          <p:cNvSpPr>
            <a:spLocks noGrp="1"/>
          </p:cNvSpPr>
          <p:nvPr>
            <p:ph type="subTitle" idx="1" hasCustomPrompt="1"/>
          </p:nvPr>
        </p:nvSpPr>
        <p:spPr>
          <a:xfrm>
            <a:off x="734700" y="4376188"/>
            <a:ext cx="6196328" cy="378115"/>
          </a:xfrm>
        </p:spPr>
        <p:txBody>
          <a:bodyPr vert="horz" rIns="0" bIns="46800" anchor="b" anchorCtr="0">
            <a:noAutofit/>
          </a:bodyPr>
          <a:lstStyle>
            <a:lvl1pPr marL="0" indent="0" algn="l">
              <a:buNone/>
              <a:defRPr sz="1867">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1085380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Whi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58003" y="933505"/>
            <a:ext cx="11470581" cy="5292348"/>
          </a:xfrm>
        </p:spPr>
        <p:txBody>
          <a:bodyPr tIns="36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93C2C25A-95DC-9245-BC62-D55B0E57F070}"/>
              </a:ext>
            </a:extLst>
          </p:cNvPr>
          <p:cNvCxnSpPr>
            <a:cxnSpLocks/>
          </p:cNvCxnSpPr>
          <p:nvPr userDrawn="1"/>
        </p:nvCxnSpPr>
        <p:spPr>
          <a:xfrm>
            <a:off x="358003" y="814317"/>
            <a:ext cx="9703048"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872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4" name="Straight Connector 3">
            <a:extLst>
              <a:ext uri="{FF2B5EF4-FFF2-40B4-BE49-F238E27FC236}">
                <a16:creationId xmlns:a16="http://schemas.microsoft.com/office/drawing/2014/main" id="{5D827ADB-A162-5544-A818-F536FA19FDE2}"/>
              </a:ext>
            </a:extLst>
          </p:cNvPr>
          <p:cNvCxnSpPr>
            <a:cxnSpLocks/>
          </p:cNvCxnSpPr>
          <p:nvPr userDrawn="1"/>
        </p:nvCxnSpPr>
        <p:spPr>
          <a:xfrm>
            <a:off x="358003" y="814317"/>
            <a:ext cx="9703048"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5722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Only Whi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4" name="Straight Connector 3">
            <a:extLst>
              <a:ext uri="{FF2B5EF4-FFF2-40B4-BE49-F238E27FC236}">
                <a16:creationId xmlns:a16="http://schemas.microsoft.com/office/drawing/2014/main" id="{CF6CE71E-27AB-C841-9498-611A2B7706DF}"/>
              </a:ext>
            </a:extLst>
          </p:cNvPr>
          <p:cNvCxnSpPr>
            <a:cxnSpLocks/>
          </p:cNvCxnSpPr>
          <p:nvPr userDrawn="1"/>
        </p:nvCxnSpPr>
        <p:spPr>
          <a:xfrm>
            <a:off x="358003" y="814317"/>
            <a:ext cx="9703048"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58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8003" y="933506"/>
            <a:ext cx="5661797" cy="5321193"/>
          </a:xfrm>
        </p:spPr>
        <p:txBody>
          <a:bodyPr tIns="3600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933506"/>
            <a:ext cx="5656384" cy="5321193"/>
          </a:xfrm>
        </p:spPr>
        <p:txBody>
          <a:bodyPr tIns="3600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9416404-7DAF-4C41-9A6F-0658B43F634F}"/>
              </a:ext>
            </a:extLst>
          </p:cNvPr>
          <p:cNvCxnSpPr>
            <a:cxnSpLocks/>
          </p:cNvCxnSpPr>
          <p:nvPr userDrawn="1"/>
        </p:nvCxnSpPr>
        <p:spPr>
          <a:xfrm>
            <a:off x="358003" y="814317"/>
            <a:ext cx="9703048"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020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lumn Content w/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8003" y="933507"/>
            <a:ext cx="5661797" cy="4758499"/>
          </a:xfrm>
          <a:solidFill>
            <a:schemeClr val="bg2">
              <a:lumMod val="95000"/>
            </a:schemeClr>
          </a:solidFill>
        </p:spPr>
        <p:txBody>
          <a:bodyPr lIns="108000" tIns="108000" rIns="108000" bIns="10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933507"/>
            <a:ext cx="5656384" cy="4758499"/>
          </a:xfrm>
          <a:solidFill>
            <a:schemeClr val="bg2">
              <a:lumMod val="95000"/>
            </a:schemeClr>
          </a:solidFill>
        </p:spPr>
        <p:txBody>
          <a:bodyPr lIns="108000" tIns="108000" rIns="108000" bIns="10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2CD15F55-4719-9744-9CF7-BAA0BBC9061A}"/>
              </a:ext>
            </a:extLst>
          </p:cNvPr>
          <p:cNvCxnSpPr>
            <a:cxnSpLocks/>
          </p:cNvCxnSpPr>
          <p:nvPr userDrawn="1"/>
        </p:nvCxnSpPr>
        <p:spPr>
          <a:xfrm>
            <a:off x="358003" y="814317"/>
            <a:ext cx="9703048" cy="0"/>
          </a:xfrm>
          <a:prstGeom prst="line">
            <a:avLst/>
          </a:prstGeom>
          <a:ln w="1270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5169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userDrawn="1">
  <p:cSld name="Title and two columns">
    <p:spTree>
      <p:nvGrpSpPr>
        <p:cNvPr id="1" name="Shape 20"/>
        <p:cNvGrpSpPr/>
        <p:nvPr/>
      </p:nvGrpSpPr>
      <p:grpSpPr>
        <a:xfrm>
          <a:off x="0" y="0"/>
          <a:ext cx="0" cy="0"/>
          <a:chOff x="0" y="0"/>
          <a:chExt cx="0" cy="0"/>
        </a:xfrm>
      </p:grpSpPr>
      <p:sp>
        <p:nvSpPr>
          <p:cNvPr id="16" name="Google Shape;105;p23">
            <a:extLst>
              <a:ext uri="{FF2B5EF4-FFF2-40B4-BE49-F238E27FC236}">
                <a16:creationId xmlns:a16="http://schemas.microsoft.com/office/drawing/2014/main" id="{2D2E829C-1F1D-504E-B0D2-D3C2012799AD}"/>
              </a:ext>
            </a:extLst>
          </p:cNvPr>
          <p:cNvSpPr/>
          <p:nvPr userDrawn="1"/>
        </p:nvSpPr>
        <p:spPr>
          <a:xfrm>
            <a:off x="0" y="0"/>
            <a:ext cx="140400" cy="6858000"/>
          </a:xfrm>
          <a:prstGeom prst="rect">
            <a:avLst/>
          </a:prstGeom>
          <a:solidFill>
            <a:srgbClr val="215DB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533"/>
          </a:p>
        </p:txBody>
      </p:sp>
      <p:sp>
        <p:nvSpPr>
          <p:cNvPr id="13" name="Subtitle 2">
            <a:extLst>
              <a:ext uri="{FF2B5EF4-FFF2-40B4-BE49-F238E27FC236}">
                <a16:creationId xmlns:a16="http://schemas.microsoft.com/office/drawing/2014/main" id="{19FEC234-992A-E249-B626-571DB0497BAA}"/>
              </a:ext>
            </a:extLst>
          </p:cNvPr>
          <p:cNvSpPr>
            <a:spLocks noGrp="1"/>
          </p:cNvSpPr>
          <p:nvPr>
            <p:ph type="subTitle" idx="1" hasCustomPrompt="1"/>
          </p:nvPr>
        </p:nvSpPr>
        <p:spPr>
          <a:xfrm>
            <a:off x="538039" y="3380444"/>
            <a:ext cx="9144000" cy="500307"/>
          </a:xfrm>
        </p:spPr>
        <p:txBody>
          <a:bodyPr/>
          <a:lstStyle>
            <a:lvl1pPr marL="0" indent="0" algn="l">
              <a:buNone/>
              <a:defRPr sz="1733" b="0" i="0">
                <a:solidFill>
                  <a:schemeClr val="tx1">
                    <a:lumMod val="85000"/>
                    <a:lumOff val="15000"/>
                  </a:schemeClr>
                </a:solidFill>
                <a:latin typeface="Frutiger LT Std 45 Light" panose="020B0402020204020204" pitchFamily="34" charset="77"/>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GB"/>
              <a:t>Subtitle comes under the title</a:t>
            </a:r>
          </a:p>
        </p:txBody>
      </p:sp>
      <p:sp>
        <p:nvSpPr>
          <p:cNvPr id="10" name="Google Shape;17;p4">
            <a:extLst>
              <a:ext uri="{FF2B5EF4-FFF2-40B4-BE49-F238E27FC236}">
                <a16:creationId xmlns:a16="http://schemas.microsoft.com/office/drawing/2014/main" id="{6D082134-9D28-9042-833B-22962021BBD4}"/>
              </a:ext>
            </a:extLst>
          </p:cNvPr>
          <p:cNvSpPr txBox="1">
            <a:spLocks noGrp="1"/>
          </p:cNvSpPr>
          <p:nvPr>
            <p:ph type="title" hasCustomPrompt="1"/>
          </p:nvPr>
        </p:nvSpPr>
        <p:spPr>
          <a:xfrm>
            <a:off x="525815" y="2570151"/>
            <a:ext cx="9156224"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4000" b="1" i="0">
                <a:solidFill>
                  <a:srgbClr val="112F87"/>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Tree>
    <p:extLst>
      <p:ext uri="{BB962C8B-B14F-4D97-AF65-F5344CB8AC3E}">
        <p14:creationId xmlns:p14="http://schemas.microsoft.com/office/powerpoint/2010/main" val="3300262835"/>
      </p:ext>
    </p:extLst>
  </p:cSld>
  <p:clrMapOvr>
    <a:masterClrMapping/>
  </p:clrMapOvr>
  <p:extLst>
    <p:ext uri="{DCECCB84-F9BA-43D5-87BE-67443E8EF086}">
      <p15:sldGuideLst xmlns:p15="http://schemas.microsoft.com/office/powerpoint/2012/main">
        <p15:guide id="1" orient="horz" pos="2100">
          <p15:clr>
            <a:srgbClr val="FBAE40"/>
          </p15:clr>
        </p15:guide>
        <p15:guide id="2" pos="393">
          <p15:clr>
            <a:srgbClr val="FBAE40"/>
          </p15:clr>
        </p15:guide>
        <p15:guide id="3" orient="horz" pos="1857">
          <p15:clr>
            <a:srgbClr val="FBAE40"/>
          </p15:clr>
        </p15:guide>
        <p15:guide id="4" orient="horz" pos="285">
          <p15:clr>
            <a:srgbClr val="FBAE40"/>
          </p15:clr>
        </p15:guide>
        <p15:guide id="5" orient="horz" pos="2341">
          <p15:clr>
            <a:srgbClr val="FBAE40"/>
          </p15:clr>
        </p15:guide>
        <p15:guide id="6" pos="91">
          <p15:clr>
            <a:srgbClr val="FBAE40"/>
          </p15:clr>
        </p15:guide>
        <p15:guide id="7" orient="horz" pos="527">
          <p15:clr>
            <a:srgbClr val="FBAE40"/>
          </p15:clr>
        </p15:guide>
        <p15:guide id="8" pos="734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preserve="1">
  <p:cSld name="Title and body">
    <p:spTree>
      <p:nvGrpSpPr>
        <p:cNvPr id="1" name="Shape 16"/>
        <p:cNvGrpSpPr/>
        <p:nvPr/>
      </p:nvGrpSpPr>
      <p:grpSpPr>
        <a:xfrm>
          <a:off x="0" y="0"/>
          <a:ext cx="0" cy="0"/>
          <a:chOff x="0" y="0"/>
          <a:chExt cx="0" cy="0"/>
        </a:xfrm>
      </p:grpSpPr>
      <p:sp>
        <p:nvSpPr>
          <p:cNvPr id="5" name="Rectangle 4">
            <a:extLst>
              <a:ext uri="{FF2B5EF4-FFF2-40B4-BE49-F238E27FC236}">
                <a16:creationId xmlns:a16="http://schemas.microsoft.com/office/drawing/2014/main" id="{0B740EE8-F770-044C-951C-95EE274BC87E}"/>
              </a:ext>
            </a:extLst>
          </p:cNvPr>
          <p:cNvSpPr/>
          <p:nvPr/>
        </p:nvSpPr>
        <p:spPr>
          <a:xfrm>
            <a:off x="0" y="0"/>
            <a:ext cx="12192000" cy="6858000"/>
          </a:xfrm>
          <a:prstGeom prst="rect">
            <a:avLst/>
          </a:prstGeom>
          <a:solidFill>
            <a:srgbClr val="215D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p>
        </p:txBody>
      </p:sp>
      <p:sp>
        <p:nvSpPr>
          <p:cNvPr id="17" name="Google Shape;17;p4"/>
          <p:cNvSpPr txBox="1">
            <a:spLocks noGrp="1"/>
          </p:cNvSpPr>
          <p:nvPr>
            <p:ph type="title" hasCustomPrompt="1"/>
          </p:nvPr>
        </p:nvSpPr>
        <p:spPr>
          <a:xfrm>
            <a:off x="510851" y="2665401"/>
            <a:ext cx="91440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3999" b="1" i="0">
                <a:solidFill>
                  <a:schemeClr val="bg1"/>
                </a:solidFill>
                <a:latin typeface="Frutiger LT Std 65" panose="020B0602020204020204" pitchFamily="34"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GB"/>
              <a:t>Title comes here</a:t>
            </a:r>
            <a:endParaRPr/>
          </a:p>
        </p:txBody>
      </p:sp>
      <p:sp>
        <p:nvSpPr>
          <p:cNvPr id="6" name="Subtitle 2">
            <a:extLst>
              <a:ext uri="{FF2B5EF4-FFF2-40B4-BE49-F238E27FC236}">
                <a16:creationId xmlns:a16="http://schemas.microsoft.com/office/drawing/2014/main" id="{3C35A485-358F-F848-99F4-1840232AB320}"/>
              </a:ext>
            </a:extLst>
          </p:cNvPr>
          <p:cNvSpPr>
            <a:spLocks noGrp="1"/>
          </p:cNvSpPr>
          <p:nvPr>
            <p:ph type="subTitle" idx="1" hasCustomPrompt="1"/>
          </p:nvPr>
        </p:nvSpPr>
        <p:spPr>
          <a:xfrm>
            <a:off x="516835" y="3515397"/>
            <a:ext cx="9144000" cy="500307"/>
          </a:xfrm>
        </p:spPr>
        <p:txBody>
          <a:bodyPr/>
          <a:lstStyle>
            <a:lvl1pPr marL="0" indent="0" algn="l">
              <a:buNone/>
              <a:defRPr sz="1733" b="0" i="0">
                <a:solidFill>
                  <a:schemeClr val="bg1"/>
                </a:solidFill>
                <a:latin typeface="Frutiger LT Std 45 Light" panose="020B0402020204020204" pitchFamily="34" charset="77"/>
              </a:defRPr>
            </a:lvl1pPr>
            <a:lvl2pPr marL="609402" indent="0" algn="ctr">
              <a:buNone/>
              <a:defRPr sz="2666"/>
            </a:lvl2pPr>
            <a:lvl3pPr marL="1218804" indent="0" algn="ctr">
              <a:buNone/>
              <a:defRPr sz="2399"/>
            </a:lvl3pPr>
            <a:lvl4pPr marL="1828206" indent="0" algn="ctr">
              <a:buNone/>
              <a:defRPr sz="2133"/>
            </a:lvl4pPr>
            <a:lvl5pPr marL="2437608" indent="0" algn="ctr">
              <a:buNone/>
              <a:defRPr sz="2133"/>
            </a:lvl5pPr>
            <a:lvl6pPr marL="3047009" indent="0" algn="ctr">
              <a:buNone/>
              <a:defRPr sz="2133"/>
            </a:lvl6pPr>
            <a:lvl7pPr marL="3656411" indent="0" algn="ctr">
              <a:buNone/>
              <a:defRPr sz="2133"/>
            </a:lvl7pPr>
            <a:lvl8pPr marL="4265813" indent="0" algn="ctr">
              <a:buNone/>
              <a:defRPr sz="2133"/>
            </a:lvl8pPr>
            <a:lvl9pPr marL="4875215" indent="0" algn="ctr">
              <a:buNone/>
              <a:defRPr sz="2133"/>
            </a:lvl9pPr>
          </a:lstStyle>
          <a:p>
            <a:r>
              <a:rPr lang="en-GB"/>
              <a:t>Subtitle comes under the title</a:t>
            </a:r>
          </a:p>
        </p:txBody>
      </p:sp>
      <p:pic>
        <p:nvPicPr>
          <p:cNvPr id="13" name="Picture 12">
            <a:extLst>
              <a:ext uri="{FF2B5EF4-FFF2-40B4-BE49-F238E27FC236}">
                <a16:creationId xmlns:a16="http://schemas.microsoft.com/office/drawing/2014/main" id="{868A2C62-27ED-C149-8C74-EE56B3B2EACD}"/>
              </a:ext>
            </a:extLst>
          </p:cNvPr>
          <p:cNvPicPr>
            <a:picLocks noChangeAspect="1"/>
          </p:cNvPicPr>
          <p:nvPr/>
        </p:nvPicPr>
        <p:blipFill>
          <a:blip r:embed="rId2"/>
          <a:stretch>
            <a:fillRect/>
          </a:stretch>
        </p:blipFill>
        <p:spPr>
          <a:xfrm>
            <a:off x="10743445" y="468827"/>
            <a:ext cx="987564" cy="397950"/>
          </a:xfrm>
          <a:prstGeom prst="rect">
            <a:avLst/>
          </a:prstGeom>
        </p:spPr>
      </p:pic>
    </p:spTree>
    <p:extLst>
      <p:ext uri="{BB962C8B-B14F-4D97-AF65-F5344CB8AC3E}">
        <p14:creationId xmlns:p14="http://schemas.microsoft.com/office/powerpoint/2010/main" val="1134800785"/>
      </p:ext>
    </p:extLst>
  </p:cSld>
  <p:clrMapOvr>
    <a:masterClrMapping/>
  </p:clrMapOvr>
  <p:hf sldNum="0" hdr="0" dt="0"/>
  <p:extLst>
    <p:ext uri="{DCECCB84-F9BA-43D5-87BE-67443E8EF086}">
      <p15:sldGuideLst xmlns:p15="http://schemas.microsoft.com/office/powerpoint/2012/main">
        <p15:guide id="1" orient="horz" pos="214">
          <p15:clr>
            <a:srgbClr val="FBAE40"/>
          </p15:clr>
        </p15:guide>
        <p15:guide id="2" pos="295">
          <p15:clr>
            <a:srgbClr val="FBAE40"/>
          </p15:clr>
        </p15:guide>
        <p15:guide id="3" orient="horz" pos="509">
          <p15:clr>
            <a:srgbClr val="FBAE40"/>
          </p15:clr>
        </p15:guide>
        <p15:guide id="4" pos="4127">
          <p15:clr>
            <a:srgbClr val="FBAE40"/>
          </p15:clr>
        </p15:guide>
        <p15:guide id="5" pos="1701">
          <p15:clr>
            <a:srgbClr val="FBAE40"/>
          </p15:clr>
        </p15:guide>
        <p15:guide id="6" orient="horz" pos="441">
          <p15:clr>
            <a:srgbClr val="FBAE40"/>
          </p15:clr>
        </p15:guide>
        <p15:guide id="7" pos="4898">
          <p15:clr>
            <a:srgbClr val="FBAE40"/>
          </p15:clr>
        </p15:guide>
        <p15:guide id="8" pos="5057">
          <p15:clr>
            <a:srgbClr val="FBAE40"/>
          </p15:clr>
        </p15:guide>
        <p15:guide id="9" pos="555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C2AD5-7497-7788-1771-D22346007E6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9AECDDEB-7CC1-29FF-4795-E3EB704E26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81D293C4-8291-F4C3-A97C-BCC77ECFF9D9}"/>
              </a:ext>
            </a:extLst>
          </p:cNvPr>
          <p:cNvSpPr>
            <a:spLocks noGrp="1"/>
          </p:cNvSpPr>
          <p:nvPr>
            <p:ph type="dt" sz="half" idx="10"/>
          </p:nvPr>
        </p:nvSpPr>
        <p:spPr/>
        <p:txBody>
          <a:bodyPr/>
          <a:lstStyle/>
          <a:p>
            <a:fld id="{9628AFA8-4E6D-469C-BDAC-5EA9041010E1}" type="datetimeFigureOut">
              <a:rPr lang="en-GB" smtClean="0"/>
              <a:t>08/01/2024</a:t>
            </a:fld>
            <a:endParaRPr lang="en-GB"/>
          </a:p>
        </p:txBody>
      </p:sp>
      <p:sp>
        <p:nvSpPr>
          <p:cNvPr id="5" name="Footer Placeholder 4">
            <a:extLst>
              <a:ext uri="{FF2B5EF4-FFF2-40B4-BE49-F238E27FC236}">
                <a16:creationId xmlns:a16="http://schemas.microsoft.com/office/drawing/2014/main" id="{8CD2598D-B3DF-6882-81CA-FB51D9BF8113}"/>
              </a:ext>
            </a:extLst>
          </p:cNvPr>
          <p:cNvSpPr>
            <a:spLocks noGrp="1"/>
          </p:cNvSpPr>
          <p:nvPr>
            <p:ph type="ftr" sz="quarter" idx="11"/>
          </p:nvPr>
        </p:nvSpPr>
        <p:spPr/>
        <p:txBody>
          <a:bodyPr/>
          <a:lstStyle/>
          <a:p>
            <a:r>
              <a:rPr lang="en-GB"/>
              <a:t>7b. July 23 Practice &amp; PCN Menu of Support - v3</a:t>
            </a:r>
          </a:p>
        </p:txBody>
      </p:sp>
      <p:sp>
        <p:nvSpPr>
          <p:cNvPr id="6" name="Slide Number Placeholder 5">
            <a:extLst>
              <a:ext uri="{FF2B5EF4-FFF2-40B4-BE49-F238E27FC236}">
                <a16:creationId xmlns:a16="http://schemas.microsoft.com/office/drawing/2014/main" id="{45FA14A4-C4B7-6E0C-94A4-2B83464CB236}"/>
              </a:ext>
            </a:extLst>
          </p:cNvPr>
          <p:cNvSpPr>
            <a:spLocks noGrp="1"/>
          </p:cNvSpPr>
          <p:nvPr>
            <p:ph type="sldNum" sz="quarter" idx="12"/>
          </p:nvPr>
        </p:nvSpPr>
        <p:spPr/>
        <p:txBody>
          <a:bodyPr/>
          <a:lstStyle/>
          <a:p>
            <a:fld id="{BA0C3EDF-E8E5-41A5-8219-A79F4A6A2F8D}" type="slidenum">
              <a:rPr lang="en-GB" smtClean="0"/>
              <a:t>‹#›</a:t>
            </a:fld>
            <a:endParaRPr lang="en-GB"/>
          </a:p>
        </p:txBody>
      </p:sp>
    </p:spTree>
    <p:extLst>
      <p:ext uri="{BB962C8B-B14F-4D97-AF65-F5344CB8AC3E}">
        <p14:creationId xmlns:p14="http://schemas.microsoft.com/office/powerpoint/2010/main" val="2868477978"/>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7b. July 23 Practice &amp; PCN Menu of Support - v3</a:t>
            </a:r>
          </a:p>
        </p:txBody>
      </p:sp>
      <p:pic>
        <p:nvPicPr>
          <p:cNvPr id="3" name="Picture 2" descr="Logo&#10;&#10;Description automatically generated">
            <a:extLst>
              <a:ext uri="{FF2B5EF4-FFF2-40B4-BE49-F238E27FC236}">
                <a16:creationId xmlns:a16="http://schemas.microsoft.com/office/drawing/2014/main" id="{732D4FE6-ACCB-44D2-A913-F2D29F07B92F}"/>
              </a:ext>
            </a:extLst>
          </p:cNvPr>
          <p:cNvPicPr>
            <a:picLocks noChangeAspect="1"/>
          </p:cNvPicPr>
          <p:nvPr userDrawn="1"/>
        </p:nvPicPr>
        <p:blipFill>
          <a:blip r:embed="rId2"/>
          <a:stretch>
            <a:fillRect/>
          </a:stretch>
        </p:blipFill>
        <p:spPr>
          <a:xfrm>
            <a:off x="10786766" y="135244"/>
            <a:ext cx="1123236" cy="1075438"/>
          </a:xfrm>
          <a:prstGeom prst="rect">
            <a:avLst/>
          </a:prstGeom>
        </p:spPr>
      </p:pic>
    </p:spTree>
    <p:extLst>
      <p:ext uri="{BB962C8B-B14F-4D97-AF65-F5344CB8AC3E}">
        <p14:creationId xmlns:p14="http://schemas.microsoft.com/office/powerpoint/2010/main" val="2715213540"/>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1231287"/>
            <a:ext cx="5124004" cy="2333933"/>
          </a:xfrm>
        </p:spPr>
        <p:txBody>
          <a:bodyPr anchor="b" anchorCtr="0">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3575630"/>
            <a:ext cx="5124004" cy="466379"/>
          </a:xfrm>
        </p:spPr>
        <p:txBody>
          <a:bodyPr anchor="b" anchorCtr="0">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5" name="Picture 4" descr="Logo&#10;&#10;Description automatically generated">
            <a:extLst>
              <a:ext uri="{FF2B5EF4-FFF2-40B4-BE49-F238E27FC236}">
                <a16:creationId xmlns:a16="http://schemas.microsoft.com/office/drawing/2014/main" id="{9D49377F-4726-47FA-A1C4-2C8075AC025D}"/>
              </a:ext>
            </a:extLst>
          </p:cNvPr>
          <p:cNvPicPr>
            <a:picLocks noChangeAspect="1"/>
          </p:cNvPicPr>
          <p:nvPr userDrawn="1"/>
        </p:nvPicPr>
        <p:blipFill>
          <a:blip r:embed="rId2"/>
          <a:stretch>
            <a:fillRect/>
          </a:stretch>
        </p:blipFill>
        <p:spPr>
          <a:xfrm>
            <a:off x="10786766" y="135244"/>
            <a:ext cx="1123236" cy="1075438"/>
          </a:xfrm>
          <a:prstGeom prst="rect">
            <a:avLst/>
          </a:prstGeom>
        </p:spPr>
      </p:pic>
      <p:pic>
        <p:nvPicPr>
          <p:cNvPr id="8" name="Picture 7" descr="A picture containing diagram&#10;&#10;Description automatically generated">
            <a:extLst>
              <a:ext uri="{FF2B5EF4-FFF2-40B4-BE49-F238E27FC236}">
                <a16:creationId xmlns:a16="http://schemas.microsoft.com/office/drawing/2014/main" id="{7D193118-9D7B-4C19-AFBC-8FCA07B0FDAB}"/>
              </a:ext>
            </a:extLst>
          </p:cNvPr>
          <p:cNvPicPr>
            <a:picLocks noChangeAspect="1"/>
          </p:cNvPicPr>
          <p:nvPr userDrawn="1"/>
        </p:nvPicPr>
        <p:blipFill>
          <a:blip r:embed="rId3"/>
          <a:stretch>
            <a:fillRect/>
          </a:stretch>
        </p:blipFill>
        <p:spPr>
          <a:xfrm>
            <a:off x="4818849" y="1150536"/>
            <a:ext cx="7373151" cy="5707464"/>
          </a:xfrm>
          <a:prstGeom prst="rect">
            <a:avLst/>
          </a:prstGeom>
        </p:spPr>
      </p:pic>
    </p:spTree>
    <p:extLst>
      <p:ext uri="{BB962C8B-B14F-4D97-AF65-F5344CB8AC3E}">
        <p14:creationId xmlns:p14="http://schemas.microsoft.com/office/powerpoint/2010/main" val="3766032274"/>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4109" y="1210682"/>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4109" y="2141151"/>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ooter Placeholder 2">
            <a:extLst>
              <a:ext uri="{FF2B5EF4-FFF2-40B4-BE49-F238E27FC236}">
                <a16:creationId xmlns:a16="http://schemas.microsoft.com/office/drawing/2014/main" id="{5AB091A9-979F-438D-A004-40CFB3EAC3A7}"/>
              </a:ext>
            </a:extLst>
          </p:cNvPr>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7b. July 23 Practice &amp; PCN Menu of Support - v3</a:t>
            </a:r>
          </a:p>
        </p:txBody>
      </p:sp>
      <p:pic>
        <p:nvPicPr>
          <p:cNvPr id="3" name="Picture 2" descr="Logo&#10;&#10;Description automatically generated">
            <a:extLst>
              <a:ext uri="{FF2B5EF4-FFF2-40B4-BE49-F238E27FC236}">
                <a16:creationId xmlns:a16="http://schemas.microsoft.com/office/drawing/2014/main" id="{732D4FE6-ACCB-44D2-A913-F2D29F07B92F}"/>
              </a:ext>
            </a:extLst>
          </p:cNvPr>
          <p:cNvPicPr>
            <a:picLocks noChangeAspect="1"/>
          </p:cNvPicPr>
          <p:nvPr userDrawn="1"/>
        </p:nvPicPr>
        <p:blipFill>
          <a:blip r:embed="rId2"/>
          <a:stretch>
            <a:fillRect/>
          </a:stretch>
        </p:blipFill>
        <p:spPr>
          <a:xfrm>
            <a:off x="10786766" y="135244"/>
            <a:ext cx="1123236" cy="1075438"/>
          </a:xfrm>
          <a:prstGeom prst="rect">
            <a:avLst/>
          </a:prstGeom>
        </p:spPr>
      </p:pic>
    </p:spTree>
    <p:extLst>
      <p:ext uri="{BB962C8B-B14F-4D97-AF65-F5344CB8AC3E}">
        <p14:creationId xmlns:p14="http://schemas.microsoft.com/office/powerpoint/2010/main" val="1961067876"/>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SCW 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F11F7C0-69A7-5342-B021-D2083E113496}"/>
              </a:ext>
            </a:extLst>
          </p:cNvPr>
          <p:cNvPicPr>
            <a:picLocks noChangeAspect="1"/>
          </p:cNvPicPr>
          <p:nvPr userDrawn="1"/>
        </p:nvPicPr>
        <p:blipFill>
          <a:blip r:embed="rId2"/>
          <a:srcRect/>
          <a:stretch/>
        </p:blipFill>
        <p:spPr>
          <a:xfrm>
            <a:off x="1" y="1"/>
            <a:ext cx="12188388" cy="6835239"/>
          </a:xfrm>
          <a:prstGeom prst="rect">
            <a:avLst/>
          </a:prstGeom>
        </p:spPr>
      </p:pic>
      <p:sp>
        <p:nvSpPr>
          <p:cNvPr id="2" name="Title 1"/>
          <p:cNvSpPr>
            <a:spLocks noGrp="1"/>
          </p:cNvSpPr>
          <p:nvPr>
            <p:ph type="ctrTitle"/>
          </p:nvPr>
        </p:nvSpPr>
        <p:spPr>
          <a:xfrm>
            <a:off x="728636" y="2850380"/>
            <a:ext cx="4967633" cy="1157240"/>
          </a:xfrm>
          <a:prstGeom prst="rect">
            <a:avLst/>
          </a:prstGeom>
        </p:spPr>
        <p:txBody>
          <a:bodyPr anchor="ctr" anchorCtr="0">
            <a:spAutoFit/>
          </a:bodyPr>
          <a:lstStyle>
            <a:lvl1pPr algn="l">
              <a:defRPr sz="3733"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728636" y="5257344"/>
            <a:ext cx="4967633" cy="350930"/>
          </a:xfrm>
          <a:prstGeom prst="rect">
            <a:avLst/>
          </a:prstGeom>
        </p:spPr>
        <p:txBody>
          <a:bodyPr wrap="square" anchor="ctr" anchorCtr="0">
            <a:spAutoFit/>
          </a:bodyPr>
          <a:lstStyle>
            <a:lvl1pPr marL="0" indent="0" algn="l">
              <a:buNone/>
              <a:defRPr sz="1867" b="0" i="0">
                <a:solidFill>
                  <a:schemeClr val="bg1"/>
                </a:solidFill>
                <a:latin typeface="Arial" panose="020B0604020202020204" pitchFamily="34" charset="0"/>
                <a:cs typeface="Arial" panose="020B060402020202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Tree>
    <p:extLst>
      <p:ext uri="{BB962C8B-B14F-4D97-AF65-F5344CB8AC3E}">
        <p14:creationId xmlns:p14="http://schemas.microsoft.com/office/powerpoint/2010/main" val="282099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Divider Blue Style 1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BFBC60C-BB05-FD40-A086-3F7746736FA7}"/>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0BB396EB-0A11-DE4A-88DA-4B4721F92F7C}"/>
              </a:ext>
            </a:extLst>
          </p:cNvPr>
          <p:cNvSpPr>
            <a:spLocks noGrp="1"/>
          </p:cNvSpPr>
          <p:nvPr>
            <p:ph type="ctrTitle"/>
          </p:nvPr>
        </p:nvSpPr>
        <p:spPr>
          <a:xfrm>
            <a:off x="734700" y="4666522"/>
            <a:ext cx="6196328" cy="956845"/>
          </a:xfrm>
        </p:spPr>
        <p:txBody>
          <a:bodyPr rIns="0" anchor="t" anchorCtr="0">
            <a:normAutofit/>
          </a:bodyPr>
          <a:lstStyle>
            <a:lvl1pPr algn="l">
              <a:defRPr sz="3200">
                <a:solidFill>
                  <a:schemeClr val="bg1"/>
                </a:solidFill>
              </a:defRPr>
            </a:lvl1pPr>
          </a:lstStyle>
          <a:p>
            <a:r>
              <a:rPr lang="en-US"/>
              <a:t>Click to edit Master title style</a:t>
            </a:r>
          </a:p>
        </p:txBody>
      </p:sp>
      <p:sp>
        <p:nvSpPr>
          <p:cNvPr id="6" name="Subtitle 2">
            <a:extLst>
              <a:ext uri="{FF2B5EF4-FFF2-40B4-BE49-F238E27FC236}">
                <a16:creationId xmlns:a16="http://schemas.microsoft.com/office/drawing/2014/main" id="{AB18079C-8386-2646-9947-3BC27C0AA555}"/>
              </a:ext>
            </a:extLst>
          </p:cNvPr>
          <p:cNvSpPr>
            <a:spLocks noGrp="1"/>
          </p:cNvSpPr>
          <p:nvPr>
            <p:ph type="subTitle" idx="1" hasCustomPrompt="1"/>
          </p:nvPr>
        </p:nvSpPr>
        <p:spPr>
          <a:xfrm>
            <a:off x="734700" y="4376188"/>
            <a:ext cx="6196328" cy="378115"/>
          </a:xfrm>
        </p:spPr>
        <p:txBody>
          <a:bodyPr vert="horz" rIns="0" bIns="46800" anchor="b" anchorCtr="0">
            <a:noAutofit/>
          </a:bodyPr>
          <a:lstStyle>
            <a:lvl1pPr marL="0" indent="0" algn="l">
              <a:buNone/>
              <a:defRPr sz="1867">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2591115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ction Divider Blue Style 1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BFBC60C-BB05-FD40-A086-3F7746736FA7}"/>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393013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4.jpe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theme" Target="../theme/theme3.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6"/>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A02357-DDFC-5A4E-BC50-F2B30FB470A9}" type="datetimeFigureOut">
              <a:rPr lang="en-US" smtClean="0"/>
              <a:t>1/8/2024</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7b. July 23 Practice &amp; PCN Menu of Support - v3</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180"/>
            <a:fld id="{8FC524A1-7B6A-464D-B8BC-8FE2E057339E}" type="slidenum">
              <a:rPr lang="en-GB" smtClean="0">
                <a:solidFill>
                  <a:srgbClr val="3F3F3F">
                    <a:lumMod val="50000"/>
                  </a:srgbClr>
                </a:solidFill>
              </a:rPr>
              <a:pPr defTabSz="914180"/>
              <a:t>‹#›</a:t>
            </a:fld>
            <a:endParaRPr lang="en-GB">
              <a:solidFill>
                <a:srgbClr val="3F3F3F">
                  <a:lumMod val="50000"/>
                </a:srgbClr>
              </a:solidFill>
            </a:endParaRPr>
          </a:p>
        </p:txBody>
      </p:sp>
    </p:spTree>
    <p:extLst>
      <p:ext uri="{BB962C8B-B14F-4D97-AF65-F5344CB8AC3E}">
        <p14:creationId xmlns:p14="http://schemas.microsoft.com/office/powerpoint/2010/main" val="14403714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hf sldNum="0" hdr="0" dt="0"/>
  <p:txStyles>
    <p:titleStyle>
      <a:lvl1pPr algn="l" defTabSz="914103"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26" indent="-228526" algn="l" defTabSz="914103"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77" indent="-228526" algn="l" defTabSz="914103"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29" indent="-228526" algn="l" defTabSz="914103"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680"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31"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783"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834"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886"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4937"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03" rtl="0" eaLnBrk="1" latinLnBrk="0" hangingPunct="1">
        <a:defRPr sz="1799" kern="1200">
          <a:solidFill>
            <a:schemeClr val="tx1"/>
          </a:solidFill>
          <a:latin typeface="+mn-lt"/>
          <a:ea typeface="+mn-ea"/>
          <a:cs typeface="+mn-cs"/>
        </a:defRPr>
      </a:lvl1pPr>
      <a:lvl2pPr marL="457051" algn="l" defTabSz="914103" rtl="0" eaLnBrk="1" latinLnBrk="0" hangingPunct="1">
        <a:defRPr sz="1799" kern="1200">
          <a:solidFill>
            <a:schemeClr val="tx1"/>
          </a:solidFill>
          <a:latin typeface="+mn-lt"/>
          <a:ea typeface="+mn-ea"/>
          <a:cs typeface="+mn-cs"/>
        </a:defRPr>
      </a:lvl2pPr>
      <a:lvl3pPr marL="914103" algn="l" defTabSz="914103" rtl="0" eaLnBrk="1" latinLnBrk="0" hangingPunct="1">
        <a:defRPr sz="1799" kern="1200">
          <a:solidFill>
            <a:schemeClr val="tx1"/>
          </a:solidFill>
          <a:latin typeface="+mn-lt"/>
          <a:ea typeface="+mn-ea"/>
          <a:cs typeface="+mn-cs"/>
        </a:defRPr>
      </a:lvl3pPr>
      <a:lvl4pPr marL="1371154" algn="l" defTabSz="914103" rtl="0" eaLnBrk="1" latinLnBrk="0" hangingPunct="1">
        <a:defRPr sz="1799" kern="1200">
          <a:solidFill>
            <a:schemeClr val="tx1"/>
          </a:solidFill>
          <a:latin typeface="+mn-lt"/>
          <a:ea typeface="+mn-ea"/>
          <a:cs typeface="+mn-cs"/>
        </a:defRPr>
      </a:lvl4pPr>
      <a:lvl5pPr marL="1828206" algn="l" defTabSz="914103" rtl="0" eaLnBrk="1" latinLnBrk="0" hangingPunct="1">
        <a:defRPr sz="1799" kern="1200">
          <a:solidFill>
            <a:schemeClr val="tx1"/>
          </a:solidFill>
          <a:latin typeface="+mn-lt"/>
          <a:ea typeface="+mn-ea"/>
          <a:cs typeface="+mn-cs"/>
        </a:defRPr>
      </a:lvl5pPr>
      <a:lvl6pPr marL="2285257" algn="l" defTabSz="914103" rtl="0" eaLnBrk="1" latinLnBrk="0" hangingPunct="1">
        <a:defRPr sz="1799" kern="1200">
          <a:solidFill>
            <a:schemeClr val="tx1"/>
          </a:solidFill>
          <a:latin typeface="+mn-lt"/>
          <a:ea typeface="+mn-ea"/>
          <a:cs typeface="+mn-cs"/>
        </a:defRPr>
      </a:lvl6pPr>
      <a:lvl7pPr marL="2742308" algn="l" defTabSz="914103" rtl="0" eaLnBrk="1" latinLnBrk="0" hangingPunct="1">
        <a:defRPr sz="1799" kern="1200">
          <a:solidFill>
            <a:schemeClr val="tx1"/>
          </a:solidFill>
          <a:latin typeface="+mn-lt"/>
          <a:ea typeface="+mn-ea"/>
          <a:cs typeface="+mn-cs"/>
        </a:defRPr>
      </a:lvl7pPr>
      <a:lvl8pPr marL="3199360" algn="l" defTabSz="914103" rtl="0" eaLnBrk="1" latinLnBrk="0" hangingPunct="1">
        <a:defRPr sz="1799" kern="1200">
          <a:solidFill>
            <a:schemeClr val="tx1"/>
          </a:solidFill>
          <a:latin typeface="+mn-lt"/>
          <a:ea typeface="+mn-ea"/>
          <a:cs typeface="+mn-cs"/>
        </a:defRPr>
      </a:lvl8pPr>
      <a:lvl9pPr marL="3656411" algn="l" defTabSz="914103"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D3CFA-4DDC-43FC-968A-540737FDA836}" type="datetimeFigureOut">
              <a:rPr lang="en-GB" smtClean="0"/>
              <a:t>08/01/2024</a:t>
            </a:fld>
            <a:endParaRPr lang="en-GB"/>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7b. July 23 Practice &amp; PCN Menu of Support - v3</a:t>
            </a:r>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1962088557"/>
      </p:ext>
    </p:extLst>
  </p:cSld>
  <p:clrMap bg1="lt1" tx1="dk1" bg2="lt2" tx2="dk2" accent1="accent1" accent2="accent2" accent3="accent3" accent4="accent4" accent5="accent5" accent6="accent6" hlink="hlink" folHlink="folHlink"/>
  <p:sldLayoutIdLst>
    <p:sldLayoutId id="2147483667" r:id="rId1"/>
    <p:sldLayoutId id="2147483668"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0710" y="119189"/>
            <a:ext cx="10082004" cy="666271"/>
          </a:xfrm>
          <a:prstGeom prst="rect">
            <a:avLst/>
          </a:prstGeom>
        </p:spPr>
        <p:txBody>
          <a:bodyPr vert="horz" lIns="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358003" y="904648"/>
            <a:ext cx="11470581" cy="5328421"/>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descr="A picture containing drawing&#10;&#10;Description automatically generated">
            <a:extLst>
              <a:ext uri="{FF2B5EF4-FFF2-40B4-BE49-F238E27FC236}">
                <a16:creationId xmlns:a16="http://schemas.microsoft.com/office/drawing/2014/main" id="{98A721FE-070A-3E43-B4E5-97920C3DD5D3}"/>
              </a:ext>
            </a:extLst>
          </p:cNvPr>
          <p:cNvPicPr>
            <a:picLocks noChangeAspect="1"/>
          </p:cNvPicPr>
          <p:nvPr/>
        </p:nvPicPr>
        <p:blipFill>
          <a:blip r:embed="rId12"/>
          <a:stretch>
            <a:fillRect/>
          </a:stretch>
        </p:blipFill>
        <p:spPr>
          <a:xfrm>
            <a:off x="10601523" y="311521"/>
            <a:ext cx="1249768" cy="505743"/>
          </a:xfrm>
          <a:prstGeom prst="rect">
            <a:avLst/>
          </a:prstGeom>
        </p:spPr>
      </p:pic>
    </p:spTree>
    <p:extLst>
      <p:ext uri="{BB962C8B-B14F-4D97-AF65-F5344CB8AC3E}">
        <p14:creationId xmlns:p14="http://schemas.microsoft.com/office/powerpoint/2010/main" val="112658656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77" rtl="0" eaLnBrk="1" latinLnBrk="0" hangingPunct="1">
        <a:lnSpc>
          <a:spcPct val="90000"/>
        </a:lnSpc>
        <a:spcBef>
          <a:spcPct val="0"/>
        </a:spcBef>
        <a:buNone/>
        <a:defRPr sz="2933" b="1" kern="1200">
          <a:solidFill>
            <a:schemeClr val="accent2"/>
          </a:solidFill>
          <a:latin typeface="Arial" panose="020B0604020202020204" pitchFamily="34" charset="0"/>
          <a:ea typeface="+mj-ea"/>
          <a:cs typeface="Arial" panose="020B0604020202020204" pitchFamily="34" charset="0"/>
        </a:defRPr>
      </a:lvl1pPr>
    </p:titleStyle>
    <p:bodyStyle>
      <a:lvl1pPr marL="228594" indent="-228594" algn="l" defTabSz="914377" rtl="0" eaLnBrk="1" latinLnBrk="0" hangingPunct="1">
        <a:lnSpc>
          <a:spcPct val="90000"/>
        </a:lnSpc>
        <a:spcBef>
          <a:spcPts val="1000"/>
        </a:spcBef>
        <a:buClr>
          <a:schemeClr val="accent2"/>
        </a:buClr>
        <a:buFont typeface="Arial" panose="020B0604020202020204" pitchFamily="34" charset="0"/>
        <a:buChar char="•"/>
        <a:defRPr sz="2133" kern="1200">
          <a:solidFill>
            <a:srgbClr val="5A5A5A"/>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chemeClr val="accent2"/>
        </a:buClr>
        <a:buFont typeface="Arial" panose="020B0604020202020204" pitchFamily="34" charset="0"/>
        <a:buChar char="•"/>
        <a:defRPr sz="1867" kern="1200">
          <a:solidFill>
            <a:srgbClr val="5A5A5A"/>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chemeClr val="accent2"/>
        </a:buClr>
        <a:buFont typeface="Arial" panose="020B0604020202020204" pitchFamily="34" charset="0"/>
        <a:buChar char="•"/>
        <a:defRPr sz="1600" kern="1200">
          <a:solidFill>
            <a:srgbClr val="5A5A5A"/>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chemeClr val="accent2"/>
        </a:buClr>
        <a:buFont typeface="Arial" panose="020B0604020202020204" pitchFamily="34" charset="0"/>
        <a:buChar char="•"/>
        <a:defRPr sz="1333" kern="1200">
          <a:solidFill>
            <a:srgbClr val="5A5A5A"/>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chemeClr val="accent2"/>
        </a:buClr>
        <a:buFont typeface="Arial" panose="020B0604020202020204" pitchFamily="34" charset="0"/>
        <a:buChar char="•"/>
        <a:defRPr sz="1067" kern="1200">
          <a:solidFill>
            <a:srgbClr val="5A5A5A"/>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B6942E-DAD3-4CA3-A01A-D9693287F7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5A5687D-1221-424A-85F2-BA380ACE79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622DB8-E3E3-4815-B058-FEAACC14F8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FE12E7-A0E5-40B5-BF79-26D906099ADB}" type="datetimeFigureOut">
              <a:rPr lang="en-GB" smtClean="0"/>
              <a:t>08/01/2024</a:t>
            </a:fld>
            <a:endParaRPr lang="en-GB"/>
          </a:p>
        </p:txBody>
      </p:sp>
      <p:sp>
        <p:nvSpPr>
          <p:cNvPr id="5" name="Footer Placeholder 4">
            <a:extLst>
              <a:ext uri="{FF2B5EF4-FFF2-40B4-BE49-F238E27FC236}">
                <a16:creationId xmlns:a16="http://schemas.microsoft.com/office/drawing/2014/main" id="{01841687-4751-4BBC-B445-47828FFBC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DCF1289-2775-41AC-8544-372D8D5ED3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382CF8-E4AA-4B6F-BB61-A40241B75022}" type="slidenum">
              <a:rPr lang="en-GB" smtClean="0"/>
              <a:t>‹#›</a:t>
            </a:fld>
            <a:endParaRPr lang="en-GB"/>
          </a:p>
        </p:txBody>
      </p:sp>
    </p:spTree>
    <p:extLst>
      <p:ext uri="{BB962C8B-B14F-4D97-AF65-F5344CB8AC3E}">
        <p14:creationId xmlns:p14="http://schemas.microsoft.com/office/powerpoint/2010/main" val="17393094"/>
      </p:ext>
    </p:extLst>
  </p:cSld>
  <p:clrMap bg1="lt1" tx1="dk1" bg2="lt2" tx2="dk2" accent1="accent1" accent2="accent2" accent3="accent3" accent4="accent4" accent5="accent5" accent6="accent6" hlink="hlink" folHlink="folHlink"/>
  <p:sldLayoutIdLst>
    <p:sldLayoutId id="21474836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13" Type="http://schemas.openxmlformats.org/officeDocument/2006/relationships/image" Target="../media/image19.sv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svg"/><Relationship Id="rId21" Type="http://schemas.openxmlformats.org/officeDocument/2006/relationships/image" Target="../media/image27.svg"/><Relationship Id="rId34" Type="http://schemas.openxmlformats.org/officeDocument/2006/relationships/image" Target="../media/image40.png"/><Relationship Id="rId42" Type="http://schemas.openxmlformats.org/officeDocument/2006/relationships/image" Target="../media/image48.png"/><Relationship Id="rId47" Type="http://schemas.openxmlformats.org/officeDocument/2006/relationships/image" Target="../media/image53.svg"/><Relationship Id="rId7" Type="http://schemas.openxmlformats.org/officeDocument/2006/relationships/image" Target="../media/image13.svg"/><Relationship Id="rId2" Type="http://schemas.openxmlformats.org/officeDocument/2006/relationships/notesSlide" Target="../notesSlides/notesSlide2.xml"/><Relationship Id="rId16" Type="http://schemas.openxmlformats.org/officeDocument/2006/relationships/image" Target="../media/image22.png"/><Relationship Id="rId29" Type="http://schemas.openxmlformats.org/officeDocument/2006/relationships/image" Target="../media/image35.svg"/><Relationship Id="rId1" Type="http://schemas.openxmlformats.org/officeDocument/2006/relationships/slideLayout" Target="../slideLayouts/slideLayout17.xml"/><Relationship Id="rId6" Type="http://schemas.openxmlformats.org/officeDocument/2006/relationships/image" Target="../media/image12.png"/><Relationship Id="rId11" Type="http://schemas.openxmlformats.org/officeDocument/2006/relationships/image" Target="../media/image17.sv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svg"/><Relationship Id="rId40" Type="http://schemas.openxmlformats.org/officeDocument/2006/relationships/image" Target="../media/image46.png"/><Relationship Id="rId45" Type="http://schemas.openxmlformats.org/officeDocument/2006/relationships/image" Target="../media/image51.svg"/><Relationship Id="rId5" Type="http://schemas.openxmlformats.org/officeDocument/2006/relationships/image" Target="../media/image11.svg"/><Relationship Id="rId15" Type="http://schemas.openxmlformats.org/officeDocument/2006/relationships/image" Target="../media/image21.svg"/><Relationship Id="rId23" Type="http://schemas.openxmlformats.org/officeDocument/2006/relationships/image" Target="../media/image29.svg"/><Relationship Id="rId28" Type="http://schemas.openxmlformats.org/officeDocument/2006/relationships/image" Target="../media/image34.png"/><Relationship Id="rId36" Type="http://schemas.openxmlformats.org/officeDocument/2006/relationships/image" Target="../media/image42.png"/><Relationship Id="rId10" Type="http://schemas.openxmlformats.org/officeDocument/2006/relationships/image" Target="../media/image16.png"/><Relationship Id="rId19" Type="http://schemas.openxmlformats.org/officeDocument/2006/relationships/image" Target="../media/image25.svg"/><Relationship Id="rId31" Type="http://schemas.openxmlformats.org/officeDocument/2006/relationships/image" Target="../media/image37.svg"/><Relationship Id="rId44" Type="http://schemas.openxmlformats.org/officeDocument/2006/relationships/image" Target="../media/image50.png"/><Relationship Id="rId4" Type="http://schemas.openxmlformats.org/officeDocument/2006/relationships/image" Target="../media/image10.png"/><Relationship Id="rId9" Type="http://schemas.openxmlformats.org/officeDocument/2006/relationships/image" Target="../media/image15.sv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svg"/><Relationship Id="rId30" Type="http://schemas.openxmlformats.org/officeDocument/2006/relationships/image" Target="../media/image36.png"/><Relationship Id="rId35" Type="http://schemas.openxmlformats.org/officeDocument/2006/relationships/image" Target="../media/image41.svg"/><Relationship Id="rId43" Type="http://schemas.openxmlformats.org/officeDocument/2006/relationships/image" Target="../media/image49.svg"/><Relationship Id="rId8" Type="http://schemas.openxmlformats.org/officeDocument/2006/relationships/image" Target="../media/image14.png"/><Relationship Id="rId3" Type="http://schemas.openxmlformats.org/officeDocument/2006/relationships/image" Target="../media/image9.png"/><Relationship Id="rId12" Type="http://schemas.openxmlformats.org/officeDocument/2006/relationships/image" Target="../media/image18.png"/><Relationship Id="rId17" Type="http://schemas.openxmlformats.org/officeDocument/2006/relationships/image" Target="../media/image23.svg"/><Relationship Id="rId25" Type="http://schemas.openxmlformats.org/officeDocument/2006/relationships/image" Target="../media/image31.svg"/><Relationship Id="rId33" Type="http://schemas.openxmlformats.org/officeDocument/2006/relationships/image" Target="../media/image39.svg"/><Relationship Id="rId38" Type="http://schemas.openxmlformats.org/officeDocument/2006/relationships/image" Target="../media/image44.png"/><Relationship Id="rId46" Type="http://schemas.openxmlformats.org/officeDocument/2006/relationships/image" Target="../media/image52.png"/><Relationship Id="rId20" Type="http://schemas.openxmlformats.org/officeDocument/2006/relationships/image" Target="../media/image26.png"/><Relationship Id="rId41" Type="http://schemas.openxmlformats.org/officeDocument/2006/relationships/image" Target="../media/image47.svg"/></Relationships>
</file>

<file path=ppt/slides/_rels/slide3.xml.rels><?xml version="1.0" encoding="UTF-8" standalone="yes"?>
<Relationships xmlns="http://schemas.openxmlformats.org/package/2006/relationships"><Relationship Id="rId8" Type="http://schemas.openxmlformats.org/officeDocument/2006/relationships/hyperlink" Target="https://learninghub.leadershipacademy.nhs.uk/wellbeing-register/" TargetMode="External"/><Relationship Id="rId13" Type="http://schemas.openxmlformats.org/officeDocument/2006/relationships/image" Target="../media/image13.svg"/><Relationship Id="rId18" Type="http://schemas.openxmlformats.org/officeDocument/2006/relationships/image" Target="../media/image20.png"/><Relationship Id="rId3" Type="http://schemas.openxmlformats.org/officeDocument/2006/relationships/hyperlink" Target="NULL" TargetMode="External"/><Relationship Id="rId21" Type="http://schemas.openxmlformats.org/officeDocument/2006/relationships/image" Target="../media/image15.svg"/><Relationship Id="rId7" Type="http://schemas.openxmlformats.org/officeDocument/2006/relationships/hyperlink" Target="https://learninghub.leadershipacademy.nhs.uk/register-book-career/" TargetMode="External"/><Relationship Id="rId12" Type="http://schemas.openxmlformats.org/officeDocument/2006/relationships/image" Target="../media/image12.png"/><Relationship Id="rId17" Type="http://schemas.openxmlformats.org/officeDocument/2006/relationships/image" Target="../media/image17.svg"/><Relationship Id="rId2" Type="http://schemas.openxmlformats.org/officeDocument/2006/relationships/notesSlide" Target="../notesSlides/notesSlide3.xml"/><Relationship Id="rId16" Type="http://schemas.openxmlformats.org/officeDocument/2006/relationships/image" Target="../media/image16.png"/><Relationship Id="rId20"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hyperlink" Target="https://learninghub.leadershipacademy.nhs.uk/awayday-register/" TargetMode="External"/><Relationship Id="rId11" Type="http://schemas.openxmlformats.org/officeDocument/2006/relationships/image" Target="../media/image11.svg"/><Relationship Id="rId5" Type="http://schemas.openxmlformats.org/officeDocument/2006/relationships/hyperlink" Target="https://learninghub.leadershipacademy.nhs.uk/register-book/" TargetMode="External"/><Relationship Id="rId15" Type="http://schemas.openxmlformats.org/officeDocument/2006/relationships/image" Target="../media/image19.svg"/><Relationship Id="rId10" Type="http://schemas.openxmlformats.org/officeDocument/2006/relationships/image" Target="../media/image10.png"/><Relationship Id="rId19" Type="http://schemas.openxmlformats.org/officeDocument/2006/relationships/image" Target="../media/image21.svg"/><Relationship Id="rId4" Type="http://schemas.openxmlformats.org/officeDocument/2006/relationships/hyperlink" Target="https://www.england.nhs.uk/supporting-our-nhs-people/support-now/looking-after-you-confidential-coaching-and-support-for-the-primary-care-workforce/" TargetMode="External"/><Relationship Id="rId9" Type="http://schemas.openxmlformats.org/officeDocument/2006/relationships/image" Target="../media/image54.png"/><Relationship Id="rId14" Type="http://schemas.openxmlformats.org/officeDocument/2006/relationships/image" Target="../media/image18.png"/></Relationships>
</file>

<file path=ppt/slides/_rels/slide4.xml.rels><?xml version="1.0" encoding="UTF-8" standalone="yes"?>
<Relationships xmlns="http://schemas.openxmlformats.org/package/2006/relationships"><Relationship Id="rId8" Type="http://schemas.openxmlformats.org/officeDocument/2006/relationships/hyperlink" Target="https://forms.office.com/e/gjzXp5vZC0" TargetMode="External"/><Relationship Id="rId13" Type="http://schemas.openxmlformats.org/officeDocument/2006/relationships/image" Target="../media/image23.svg"/><Relationship Id="rId18" Type="http://schemas.openxmlformats.org/officeDocument/2006/relationships/image" Target="../media/image32.png"/><Relationship Id="rId3" Type="http://schemas.openxmlformats.org/officeDocument/2006/relationships/hyperlink" Target="https://forms.office.com/e/0khUq308M9" TargetMode="External"/><Relationship Id="rId7" Type="http://schemas.openxmlformats.org/officeDocument/2006/relationships/hyperlink" Target="https://forms.office.com/e/EQByM5tv7q" TargetMode="External"/><Relationship Id="rId12" Type="http://schemas.openxmlformats.org/officeDocument/2006/relationships/image" Target="../media/image22.png"/><Relationship Id="rId17" Type="http://schemas.openxmlformats.org/officeDocument/2006/relationships/image" Target="../media/image35.svg"/><Relationship Id="rId2" Type="http://schemas.openxmlformats.org/officeDocument/2006/relationships/notesSlide" Target="../notesSlides/notesSlide4.xml"/><Relationship Id="rId16"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hyperlink" Target="https://future.nhs.uk/PrimaryCareImprovementCONNECT/view?objectId=177848549" TargetMode="External"/><Relationship Id="rId11" Type="http://schemas.openxmlformats.org/officeDocument/2006/relationships/image" Target="../media/image25.svg"/><Relationship Id="rId5" Type="http://schemas.openxmlformats.org/officeDocument/2006/relationships/hyperlink" Target="https://forms.office.com/e/jvBGCXytFp" TargetMode="External"/><Relationship Id="rId15" Type="http://schemas.openxmlformats.org/officeDocument/2006/relationships/image" Target="../media/image37.svg"/><Relationship Id="rId10" Type="http://schemas.openxmlformats.org/officeDocument/2006/relationships/image" Target="../media/image24.png"/><Relationship Id="rId19" Type="http://schemas.openxmlformats.org/officeDocument/2006/relationships/image" Target="../media/image33.svg"/><Relationship Id="rId4" Type="http://schemas.openxmlformats.org/officeDocument/2006/relationships/hyperlink" Target="https://future.nhs.uk/PrimaryCareImprovementCONNECT/view?objectId=171711109" TargetMode="External"/><Relationship Id="rId9" Type="http://schemas.openxmlformats.org/officeDocument/2006/relationships/hyperlink" Target="https://forms.office.com/e/8iALZdB7eS" TargetMode="External"/><Relationship Id="rId14" Type="http://schemas.openxmlformats.org/officeDocument/2006/relationships/image" Target="../media/image36.png"/></Relationships>
</file>

<file path=ppt/slides/_rels/slide5.xml.rels><?xml version="1.0" encoding="UTF-8" standalone="yes"?>
<Relationships xmlns="http://schemas.openxmlformats.org/package/2006/relationships"><Relationship Id="rId8" Type="http://schemas.openxmlformats.org/officeDocument/2006/relationships/hyperlink" Target="https://future.nhs.uk/PrimaryCareImprovementCONNECT/view?objectId=154591813" TargetMode="External"/><Relationship Id="rId13" Type="http://schemas.openxmlformats.org/officeDocument/2006/relationships/image" Target="../media/image38.png"/><Relationship Id="rId18" Type="http://schemas.openxmlformats.org/officeDocument/2006/relationships/image" Target="../media/image58.svg"/><Relationship Id="rId3" Type="http://schemas.openxmlformats.org/officeDocument/2006/relationships/hyperlink" Target="https://future.nhs.uk/PrimaryCareImprovementCONNECT/view?objectID=30504464&amp;done=OBJChangesSaved" TargetMode="External"/><Relationship Id="rId7" Type="http://schemas.openxmlformats.org/officeDocument/2006/relationships/hyperlink" Target="https://future.nhs.uk/PrimaryCareImprovementCONNECT/view?objectId=154156581" TargetMode="External"/><Relationship Id="rId12" Type="http://schemas.openxmlformats.org/officeDocument/2006/relationships/hyperlink" Target="https://future.nhs.uk/PrimaryCareImprovementCONNECT/view?objectId=180846501" TargetMode="External"/><Relationship Id="rId17" Type="http://schemas.openxmlformats.org/officeDocument/2006/relationships/image" Target="../media/image57.png"/><Relationship Id="rId2" Type="http://schemas.openxmlformats.org/officeDocument/2006/relationships/notesSlide" Target="../notesSlides/notesSlide5.xml"/><Relationship Id="rId16" Type="http://schemas.openxmlformats.org/officeDocument/2006/relationships/image" Target="../media/image56.svg"/><Relationship Id="rId1" Type="http://schemas.openxmlformats.org/officeDocument/2006/relationships/slideLayout" Target="../slideLayouts/slideLayout4.xml"/><Relationship Id="rId6" Type="http://schemas.openxmlformats.org/officeDocument/2006/relationships/hyperlink" Target="https://future.nhs.uk/PrimaryCareImprovementCONNECT/view?objectId=154143525" TargetMode="External"/><Relationship Id="rId11" Type="http://schemas.openxmlformats.org/officeDocument/2006/relationships/hyperlink" Target="https://future.nhs.uk/PrimaryCareImprovementCONNECT/view?objectId=180846309" TargetMode="External"/><Relationship Id="rId5" Type="http://schemas.openxmlformats.org/officeDocument/2006/relationships/hyperlink" Target="https://future.nhs.uk/PrimaryCareImprovementCONNECT/view?objectId=154592517" TargetMode="External"/><Relationship Id="rId15" Type="http://schemas.openxmlformats.org/officeDocument/2006/relationships/image" Target="../media/image55.png"/><Relationship Id="rId10" Type="http://schemas.openxmlformats.org/officeDocument/2006/relationships/hyperlink" Target="https://future.nhs.uk/PrimaryCareImprovementCONNECT/view?objectId=172391237" TargetMode="External"/><Relationship Id="rId4" Type="http://schemas.openxmlformats.org/officeDocument/2006/relationships/hyperlink" Target="https://forms.office.com/e/Jsxb1K6TNt" TargetMode="External"/><Relationship Id="rId9" Type="http://schemas.openxmlformats.org/officeDocument/2006/relationships/hyperlink" Target="https://future.nhs.uk/PrimaryCareImprovementCONNECT/view?objectId=44668912" TargetMode="External"/><Relationship Id="rId14" Type="http://schemas.openxmlformats.org/officeDocument/2006/relationships/image" Target="../media/image39.sv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1.svg"/><Relationship Id="rId3" Type="http://schemas.openxmlformats.org/officeDocument/2006/relationships/hyperlink" Target="https://www.leadershipacademy.nhs.uk/programmes/leading-for-sustainable-health-and-care-programme/" TargetMode="External"/><Relationship Id="rId7" Type="http://schemas.openxmlformats.org/officeDocument/2006/relationships/hyperlink" Target="https://se.leadershipacademy.nhs.uk/event/creating-a-thinking-environment-cohort-2/" TargetMode="External"/><Relationship Id="rId12" Type="http://schemas.openxmlformats.org/officeDocument/2006/relationships/image" Target="../media/image30.png"/><Relationship Id="rId17" Type="http://schemas.openxmlformats.org/officeDocument/2006/relationships/image" Target="../media/image43.svg"/><Relationship Id="rId2" Type="http://schemas.openxmlformats.org/officeDocument/2006/relationships/notesSlide" Target="../notesSlides/notesSlide6.xml"/><Relationship Id="rId16"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hyperlink" Target="https://www.england.nhs.uk/supporting-our-nhs-people/support-now/handling-difficult-situations-with-compassion-training-programme/" TargetMode="External"/><Relationship Id="rId11" Type="http://schemas.openxmlformats.org/officeDocument/2006/relationships/image" Target="../media/image41.svg"/><Relationship Id="rId5" Type="http://schemas.openxmlformats.org/officeDocument/2006/relationships/hyperlink" Target="mailto:ournhspeople.hwb@nhs.net" TargetMode="External"/><Relationship Id="rId15" Type="http://schemas.openxmlformats.org/officeDocument/2006/relationships/image" Target="../media/image27.svg"/><Relationship Id="rId10" Type="http://schemas.openxmlformats.org/officeDocument/2006/relationships/image" Target="../media/image40.png"/><Relationship Id="rId4" Type="http://schemas.openxmlformats.org/officeDocument/2006/relationships/hyperlink" Target="https://www.leadershipacademy.nhs.uk/programmes/core-managers-developing-inclusive-workplaces/structure/" TargetMode="External"/><Relationship Id="rId9" Type="http://schemas.openxmlformats.org/officeDocument/2006/relationships/image" Target="../media/image29.svg"/><Relationship Id="rId14" Type="http://schemas.openxmlformats.org/officeDocument/2006/relationships/image" Target="../media/image26.png"/></Relationships>
</file>

<file path=ppt/slides/_rels/slide7.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hyperlink" Target="https://teams.microsoft.com/l/meetup-join/19%3ameeting_OTdlZTQxZjctMDZjNS00YTAwLWJhNmQtMzFmM2I5OTY4MTcx%40thread.v2/0?context=%7b%22Tid%22%3a%226c99af64-3cd2-4444-aca2-c90d239a4825%22%2c%22Oid%22%3a%2266716f38-ad22-48d8-8b0a-c103868ad034%22%7d" TargetMode="External"/><Relationship Id="rId18" Type="http://schemas.openxmlformats.org/officeDocument/2006/relationships/image" Target="../media/image48.png"/><Relationship Id="rId3" Type="http://schemas.openxmlformats.org/officeDocument/2006/relationships/hyperlink" Target="https://www.well-ledprovider.com/" TargetMode="External"/><Relationship Id="rId21" Type="http://schemas.openxmlformats.org/officeDocument/2006/relationships/image" Target="../media/image51.svg"/><Relationship Id="rId7" Type="http://schemas.openxmlformats.org/officeDocument/2006/relationships/hyperlink" Target="https://teams.microsoft.com/l/meetup-join/19%3ameeting_M2UyMjU5ZmMtNWNjYi00MTBlLTlhZTgtZTNiZmE0ODgzMTM3%40thread.v2/0?context=%7b%22Tid%22%3a%2203159e92-72c6-4b23-a64a-af50e790adbf%22%2c%22Oid%22%3a%2289eb5610-eb77-43d4-9132-b0649f844903%22%7d" TargetMode="External"/><Relationship Id="rId12" Type="http://schemas.openxmlformats.org/officeDocument/2006/relationships/hyperlink" Target="https://teams.microsoft.com/l/meetup-join/19%3ameeting_YTE0NDFhODItNjAwZC00MzE2LTljZGQtMzhiNTgxOTY5NzNk%40thread.v2/0?context=%7b%22Tid%22%3a%226c99af64-3cd2-4444-aca2-c90d239a4825%22%2c%22Oid%22%3a%2266716f38-ad22-48d8-8b0a-c103868ad034%22%7d" TargetMode="External"/><Relationship Id="rId17" Type="http://schemas.openxmlformats.org/officeDocument/2006/relationships/image" Target="../media/image47.svg"/><Relationship Id="rId2" Type="http://schemas.openxmlformats.org/officeDocument/2006/relationships/notesSlide" Target="../notesSlides/notesSlide7.xml"/><Relationship Id="rId16" Type="http://schemas.openxmlformats.org/officeDocument/2006/relationships/image" Target="../media/image46.png"/><Relationship Id="rId20" Type="http://schemas.openxmlformats.org/officeDocument/2006/relationships/image" Target="../media/image50.png"/><Relationship Id="rId1" Type="http://schemas.openxmlformats.org/officeDocument/2006/relationships/slideLayout" Target="../slideLayouts/slideLayout4.xml"/><Relationship Id="rId6" Type="http://schemas.openxmlformats.org/officeDocument/2006/relationships/hyperlink" Target="https://teams.microsoft.com/l/meetup-join/19%3ameeting_ZjkwOTE4MmQtZDc5Zi00MmMzLWFlNzAtYTZjMzgyMTdlOGU3%40thread.v2/0?context=%7b%22Tid%22%3a%2203159e92-72c6-4b23-a64a-af50e790adbf%22%2c%22Oid%22%3a%2289eb5610-eb77-43d4-9132-b0649f844903%22%7d" TargetMode="External"/><Relationship Id="rId11" Type="http://schemas.openxmlformats.org/officeDocument/2006/relationships/hyperlink" Target="https://teams.microsoft.com/l/meetup-join/19%3ameeting_ODY3MTcyOTQtNGY4Yy00YTU2LTkzMjgtOTkwMDgwOWQwZWI3%40thread.v2/0?context=%7b%22Tid%22%3a%226c99af64-3cd2-4444-aca2-c90d239a4825%22%2c%22Oid%22%3a%2266716f38-ad22-48d8-8b0a-c103868ad034%22%7d" TargetMode="External"/><Relationship Id="rId5" Type="http://schemas.openxmlformats.org/officeDocument/2006/relationships/hyperlink" Target="https://teams.microsoft.com/l/meetup-join/19%3ameeting_Y2YzMzZkYTItOGQyMC00ZTljLWFiZjctMzlmMGI4YmNhMzQ0%40thread.v2/0?context=%7b%22Tid%22%3a%2203159e92-72c6-4b23-a64a-af50e790adbf%22%2c%22Oid%22%3a%2289eb5610-eb77-43d4-9132-b0649f844903%22%7d" TargetMode="External"/><Relationship Id="rId15" Type="http://schemas.openxmlformats.org/officeDocument/2006/relationships/hyperlink" Target="https://teams.microsoft.com/l/meetup-join/19%3ameeting_NjEwZTllZGItYWJlMy00YmM4LWExMzAtMTZjN2FkYTVjOTZh%40thread.v2/0?context=%7b%22Tid%22%3a%226c99af64-3cd2-4444-aca2-c90d239a4825%22%2c%22Oid%22%3a%2266716f38-ad22-48d8-8b0a-c103868ad034%22%7d" TargetMode="External"/><Relationship Id="rId23" Type="http://schemas.openxmlformats.org/officeDocument/2006/relationships/image" Target="../media/image53.svg"/><Relationship Id="rId10" Type="http://schemas.openxmlformats.org/officeDocument/2006/relationships/hyperlink" Target="https://teams.microsoft.com/l/meetup-join/19%3ameeting_ZDQ1NWRhYWMtZjIxZi00Y2IyLWE4YjktNDMxODJjMDI2YTYw%40thread.v2/0?context=%7b%22Tid%22%3a%226c99af64-3cd2-4444-aca2-c90d239a4825%22%2c%22Oid%22%3a%2266716f38-ad22-48d8-8b0a-c103868ad034%22%7d" TargetMode="External"/><Relationship Id="rId19" Type="http://schemas.openxmlformats.org/officeDocument/2006/relationships/image" Target="../media/image49.svg"/><Relationship Id="rId4" Type="http://schemas.openxmlformats.org/officeDocument/2006/relationships/hyperlink" Target="https://teams.microsoft.com/l/meetup-join/19%3ameeting_NWRlNTZkZjQtMDE1Zi00OTU3LWJiODMtODczYWQwNzBiZmY0%40thread.v2/0?context=%7b%22Tid%22%3a%2203159e92-72c6-4b23-a64a-af50e790adbf%22%2c%22Oid%22%3a%2289eb5610-eb77-43d4-9132-b0649f844903%22%7d" TargetMode="External"/><Relationship Id="rId9" Type="http://schemas.openxmlformats.org/officeDocument/2006/relationships/image" Target="../media/image45.svg"/><Relationship Id="rId14" Type="http://schemas.openxmlformats.org/officeDocument/2006/relationships/hyperlink" Target="https://teams.microsoft.com/l/meetup-join/19%3ameeting_NTg0Y2I2NWEtZmQyMy00ZjdkLTlhYTktZGJkNmY3YmVlODNm%40thread.v2/0?context=%7b%22Tid%22%3a%226c99af64-3cd2-4444-aca2-c90d239a4825%22%2c%22Oid%22%3a%2266716f38-ad22-48d8-8b0a-c103868ad034%22%7d" TargetMode="External"/><Relationship Id="rId22"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C3D235-E1B2-4245-9153-172BBCD8A862}"/>
              </a:ext>
            </a:extLst>
          </p:cNvPr>
          <p:cNvSpPr>
            <a:spLocks noGrp="1"/>
          </p:cNvSpPr>
          <p:nvPr>
            <p:ph type="ctrTitle"/>
          </p:nvPr>
        </p:nvSpPr>
        <p:spPr>
          <a:xfrm>
            <a:off x="261752" y="207112"/>
            <a:ext cx="7063721" cy="2534459"/>
          </a:xfrm>
        </p:spPr>
        <p:txBody>
          <a:bodyPr>
            <a:normAutofit/>
          </a:bodyPr>
          <a:lstStyle/>
          <a:p>
            <a:r>
              <a:rPr lang="en-GB" b="1">
                <a:latin typeface="Arial"/>
                <a:cs typeface="Arial"/>
              </a:rPr>
              <a:t>SE Regional Primary Care Transformation</a:t>
            </a:r>
            <a:br>
              <a:rPr lang="en-GB" b="1"/>
            </a:br>
            <a:br>
              <a:rPr lang="en-GB" b="1"/>
            </a:br>
            <a:r>
              <a:rPr lang="en-GB" b="1">
                <a:latin typeface="Arial"/>
                <a:cs typeface="Arial"/>
              </a:rPr>
              <a:t>Menu of Support</a:t>
            </a:r>
          </a:p>
        </p:txBody>
      </p:sp>
      <p:sp>
        <p:nvSpPr>
          <p:cNvPr id="2" name="TextBox 1">
            <a:extLst>
              <a:ext uri="{FF2B5EF4-FFF2-40B4-BE49-F238E27FC236}">
                <a16:creationId xmlns:a16="http://schemas.microsoft.com/office/drawing/2014/main" id="{F084811E-4C99-004A-99A6-C4C31E16DE84}"/>
              </a:ext>
            </a:extLst>
          </p:cNvPr>
          <p:cNvSpPr txBox="1"/>
          <p:nvPr/>
        </p:nvSpPr>
        <p:spPr>
          <a:xfrm>
            <a:off x="313123" y="6205591"/>
            <a:ext cx="3637051" cy="369332"/>
          </a:xfrm>
          <a:prstGeom prst="rect">
            <a:avLst/>
          </a:prstGeom>
          <a:noFill/>
        </p:spPr>
        <p:txBody>
          <a:bodyPr wrap="square" lIns="91440" tIns="45720" rIns="91440" bIns="45720" rtlCol="0" anchor="t">
            <a:spAutoFit/>
          </a:bodyPr>
          <a:lstStyle/>
          <a:p>
            <a:r>
              <a:rPr lang="en-GB" dirty="0"/>
              <a:t>January 2024 version 1</a:t>
            </a:r>
          </a:p>
        </p:txBody>
      </p:sp>
      <p:sp>
        <p:nvSpPr>
          <p:cNvPr id="3" name="TextBox 2">
            <a:extLst>
              <a:ext uri="{FF2B5EF4-FFF2-40B4-BE49-F238E27FC236}">
                <a16:creationId xmlns:a16="http://schemas.microsoft.com/office/drawing/2014/main" id="{6BCC0748-FAE8-9A6B-49FB-6CE1068C31F4}"/>
              </a:ext>
            </a:extLst>
          </p:cNvPr>
          <p:cNvSpPr txBox="1"/>
          <p:nvPr/>
        </p:nvSpPr>
        <p:spPr>
          <a:xfrm>
            <a:off x="390769" y="3094892"/>
            <a:ext cx="3821723" cy="1077218"/>
          </a:xfrm>
          <a:prstGeom prst="rect">
            <a:avLst/>
          </a:prstGeom>
          <a:noFill/>
        </p:spPr>
        <p:txBody>
          <a:bodyPr wrap="square" rtlCol="0">
            <a:spAutoFit/>
          </a:bodyPr>
          <a:lstStyle/>
          <a:p>
            <a:r>
              <a:rPr lang="en-GB" dirty="0"/>
              <a:t>This week’s highlights:</a:t>
            </a:r>
          </a:p>
          <a:p>
            <a:endParaRPr lang="en-GB" sz="1000" dirty="0"/>
          </a:p>
          <a:p>
            <a:pPr marL="285750" indent="-285750">
              <a:buFont typeface="Arial" panose="020B0604020202020204" pitchFamily="34" charset="0"/>
              <a:buChar char="•"/>
            </a:pPr>
            <a:r>
              <a:rPr lang="en-GB" dirty="0"/>
              <a:t>PCN Workshops – slide 6 </a:t>
            </a:r>
          </a:p>
          <a:p>
            <a:pPr marL="285750" indent="-285750">
              <a:buFont typeface="Arial" panose="020B0604020202020204" pitchFamily="34" charset="0"/>
              <a:buChar char="•"/>
            </a:pPr>
            <a:r>
              <a:rPr lang="en-GB" dirty="0"/>
              <a:t>EDI Sessions – slide 6 </a:t>
            </a:r>
          </a:p>
        </p:txBody>
      </p:sp>
    </p:spTree>
    <p:extLst>
      <p:ext uri="{BB962C8B-B14F-4D97-AF65-F5344CB8AC3E}">
        <p14:creationId xmlns:p14="http://schemas.microsoft.com/office/powerpoint/2010/main" val="420419466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lide Number Placeholder 3">
            <a:extLst>
              <a:ext uri="{FF2B5EF4-FFF2-40B4-BE49-F238E27FC236}">
                <a16:creationId xmlns:a16="http://schemas.microsoft.com/office/drawing/2014/main" id="{8DB7A9D3-8BAD-2E45-8166-8AD19DD0E178}"/>
              </a:ext>
            </a:extLst>
          </p:cNvPr>
          <p:cNvSpPr>
            <a:spLocks noGrp="1"/>
          </p:cNvSpPr>
          <p:nvPr>
            <p:ph type="sldNum" sz="quarter" idx="12"/>
          </p:nvPr>
        </p:nvSpPr>
        <p:spPr>
          <a:xfrm>
            <a:off x="8534400" y="6355706"/>
            <a:ext cx="3657600" cy="486833"/>
          </a:xfrm>
          <a:prstGeom prst="rect">
            <a:avLst/>
          </a:prstGeom>
        </p:spPr>
        <p:txBody>
          <a:bodyPr vert="horz" lIns="121920" tIns="60960" rIns="121920" bIns="60960" rtlCol="0" anchor="ctr"/>
          <a:lstStyle>
            <a:defPPr>
              <a:defRPr lang="en-US"/>
            </a:defPPr>
            <a:lvl1pPr marL="0" algn="r" defTabSz="1219170" rtl="0" eaLnBrk="1" latinLnBrk="0" hangingPunct="1">
              <a:defRPr sz="1600" kern="1200">
                <a:solidFill>
                  <a:schemeClr val="tx1">
                    <a:tint val="75000"/>
                  </a:schemeClr>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defTabSz="1218876"/>
            <a:fld id="{8FC524A1-7B6A-464D-B8BC-8FE2E057339E}" type="slidenum">
              <a:rPr lang="en-GB" smtClean="0">
                <a:solidFill>
                  <a:srgbClr val="3F3F3F">
                    <a:lumMod val="50000"/>
                  </a:srgbClr>
                </a:solidFill>
              </a:rPr>
              <a:pPr defTabSz="1218876"/>
              <a:t>2</a:t>
            </a:fld>
            <a:endParaRPr lang="en-GB">
              <a:solidFill>
                <a:srgbClr val="3F3F3F">
                  <a:lumMod val="50000"/>
                </a:srgbClr>
              </a:solidFill>
            </a:endParaRPr>
          </a:p>
        </p:txBody>
      </p:sp>
      <p:sp>
        <p:nvSpPr>
          <p:cNvPr id="27" name="Rectangle 26">
            <a:extLst>
              <a:ext uri="{FF2B5EF4-FFF2-40B4-BE49-F238E27FC236}">
                <a16:creationId xmlns:a16="http://schemas.microsoft.com/office/drawing/2014/main" id="{68104CD5-9077-E140-AC8F-BA1AE82A3ED0}"/>
              </a:ext>
            </a:extLst>
          </p:cNvPr>
          <p:cNvSpPr/>
          <p:nvPr/>
        </p:nvSpPr>
        <p:spPr>
          <a:xfrm>
            <a:off x="303181" y="604758"/>
            <a:ext cx="10674176" cy="1415772"/>
          </a:xfrm>
          <a:prstGeom prst="rect">
            <a:avLst/>
          </a:prstGeom>
          <a:solidFill>
            <a:schemeClr val="accent3">
              <a:lumMod val="20000"/>
              <a:lumOff val="80000"/>
            </a:schemeClr>
          </a:solidFill>
          <a:ln>
            <a:noFill/>
          </a:ln>
        </p:spPr>
        <p:txBody>
          <a:bodyPr wrap="square" lIns="121920" tIns="60960" rIns="121920" bIns="60960" anchor="t">
            <a:spAutoFit/>
          </a:bodyPr>
          <a:lstStyle/>
          <a:p>
            <a:r>
              <a:rPr lang="en-GB" sz="1200" i="1" dirty="0"/>
              <a:t>You have said and we have heard.</a:t>
            </a:r>
          </a:p>
          <a:p>
            <a:r>
              <a:rPr lang="en-GB" sz="1200" i="1" dirty="0"/>
              <a:t>The level of communication that everyone is getting is overloading colleagues leading to a state of confusion, not knowing how to navigate the services despite the weekly menu of support. We are working on updating our futures page but that is work in progress and will take some time. </a:t>
            </a:r>
          </a:p>
          <a:p>
            <a:r>
              <a:rPr lang="en-GB" sz="1200" i="1" dirty="0"/>
              <a:t>Any feedback pls contact me : kamalbahia@nhs.net</a:t>
            </a:r>
            <a:endParaRPr lang="en-GB" sz="1200" i="1" dirty="0">
              <a:cs typeface="Calibri"/>
            </a:endParaRPr>
          </a:p>
          <a:p>
            <a:endParaRPr lang="en-GB" sz="1200" i="1" dirty="0"/>
          </a:p>
          <a:p>
            <a:r>
              <a:rPr lang="en-GB" sz="1200" dirty="0"/>
              <a:t>In the short term the visual menu of support has been updated and the detailed menu of support will be split into sections:</a:t>
            </a:r>
            <a:endParaRPr lang="en-GB" sz="1200" dirty="0">
              <a:cs typeface="Calibri"/>
            </a:endParaRPr>
          </a:p>
          <a:p>
            <a:pPr marL="171450" indent="-171450">
              <a:buFont typeface="Wingdings" panose="05000000000000000000" pitchFamily="2" charset="2"/>
              <a:buChar char="Ø"/>
            </a:pPr>
            <a:r>
              <a:rPr lang="en-GB" sz="1200" dirty="0"/>
              <a:t>Health and wellbeing / Modern General Practice /Leadership /Regional Offers – comms, regional webinars and other offers.</a:t>
            </a:r>
            <a:endParaRPr lang="en-GB" sz="1200" dirty="0">
              <a:cs typeface="Calibri"/>
            </a:endParaRPr>
          </a:p>
        </p:txBody>
      </p:sp>
      <p:sp>
        <p:nvSpPr>
          <p:cNvPr id="32" name="Rectangle 31">
            <a:extLst>
              <a:ext uri="{FF2B5EF4-FFF2-40B4-BE49-F238E27FC236}">
                <a16:creationId xmlns:a16="http://schemas.microsoft.com/office/drawing/2014/main" id="{456A5356-CE77-4A4F-8717-38C402994DB0}"/>
              </a:ext>
            </a:extLst>
          </p:cNvPr>
          <p:cNvSpPr/>
          <p:nvPr/>
        </p:nvSpPr>
        <p:spPr>
          <a:xfrm>
            <a:off x="358518" y="2140845"/>
            <a:ext cx="11704756" cy="414567"/>
          </a:xfrm>
          <a:prstGeom prst="rect">
            <a:avLst/>
          </a:prstGeom>
          <a:solidFill>
            <a:srgbClr val="225C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buClrTx/>
              <a:defRPr/>
            </a:pPr>
            <a:r>
              <a:rPr lang="en-GB" sz="1600" b="1" kern="1200">
                <a:solidFill>
                  <a:prstClr val="white"/>
                </a:solidFill>
                <a:latin typeface="Arial" panose="020B0604020202020204" pitchFamily="34" charset="0"/>
                <a:cs typeface="Arial" panose="020B0604020202020204" pitchFamily="34" charset="0"/>
              </a:rPr>
              <a:t>Primary Care offers</a:t>
            </a:r>
            <a:endParaRPr lang="english-GB" sz="1600" b="1" kern="1200">
              <a:solidFill>
                <a:prstClr val="white"/>
              </a:solidFill>
              <a:latin typeface="Arial" panose="020B0604020202020204" pitchFamily="34" charset="0"/>
              <a:cs typeface="Arial" panose="020B0604020202020204" pitchFamily="34" charset="0"/>
            </a:endParaRPr>
          </a:p>
        </p:txBody>
      </p:sp>
      <p:pic>
        <p:nvPicPr>
          <p:cNvPr id="29" name="Picture 12">
            <a:extLst>
              <a:ext uri="{FF2B5EF4-FFF2-40B4-BE49-F238E27FC236}">
                <a16:creationId xmlns:a16="http://schemas.microsoft.com/office/drawing/2014/main" id="{AE13763A-07E3-C84A-FA09-5B209A3F53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99806" y="-2561"/>
            <a:ext cx="1063468" cy="1018215"/>
          </a:xfrm>
          <a:prstGeom prst="rect">
            <a:avLst/>
          </a:prstGeom>
          <a:noFill/>
          <a:extLst>
            <a:ext uri="{909E8E84-426E-40DD-AFC4-6F175D3DCCD1}">
              <a14:hiddenFill xmlns:a14="http://schemas.microsoft.com/office/drawing/2010/main">
                <a:solidFill>
                  <a:srgbClr val="FFFFFF"/>
                </a:solidFill>
              </a14:hiddenFill>
            </a:ext>
          </a:extLst>
        </p:spPr>
      </p:pic>
      <p:sp>
        <p:nvSpPr>
          <p:cNvPr id="31" name="Title 2">
            <a:extLst>
              <a:ext uri="{FF2B5EF4-FFF2-40B4-BE49-F238E27FC236}">
                <a16:creationId xmlns:a16="http://schemas.microsoft.com/office/drawing/2014/main" id="{DC1F5A28-6E08-1564-CA19-DED0520BC222}"/>
              </a:ext>
            </a:extLst>
          </p:cNvPr>
          <p:cNvSpPr txBox="1">
            <a:spLocks/>
          </p:cNvSpPr>
          <p:nvPr/>
        </p:nvSpPr>
        <p:spPr>
          <a:xfrm>
            <a:off x="178387" y="52085"/>
            <a:ext cx="9156224" cy="38693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3000" b="1" i="0" u="none" strike="noStrike" cap="none">
                <a:solidFill>
                  <a:srgbClr val="112F87"/>
                </a:solidFill>
                <a:latin typeface="Frutiger LT Std 65" panose="020B0602020204020204" pitchFamily="34" charset="77"/>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2667" kern="1200" dirty="0">
                <a:solidFill>
                  <a:srgbClr val="005EB8"/>
                </a:solidFill>
                <a:latin typeface="Arial"/>
              </a:rPr>
              <a:t>Menu of support January 2024</a:t>
            </a:r>
            <a:endParaRPr lang="en-GB" sz="2667" kern="1200" dirty="0">
              <a:solidFill>
                <a:srgbClr val="005EB8"/>
              </a:solidFill>
              <a:latin typeface="Arial"/>
              <a:ea typeface="+mj-ea"/>
            </a:endParaRPr>
          </a:p>
        </p:txBody>
      </p:sp>
      <p:sp>
        <p:nvSpPr>
          <p:cNvPr id="37" name="Rectangle 36">
            <a:extLst>
              <a:ext uri="{FF2B5EF4-FFF2-40B4-BE49-F238E27FC236}">
                <a16:creationId xmlns:a16="http://schemas.microsoft.com/office/drawing/2014/main" id="{896BA86C-67A8-992E-6B38-B7BFAEBAD9AD}"/>
              </a:ext>
            </a:extLst>
          </p:cNvPr>
          <p:cNvSpPr/>
          <p:nvPr/>
        </p:nvSpPr>
        <p:spPr>
          <a:xfrm>
            <a:off x="358517" y="2555975"/>
            <a:ext cx="2928000" cy="703285"/>
          </a:xfrm>
          <a:prstGeom prst="rect">
            <a:avLst/>
          </a:prstGeom>
          <a:solidFill>
            <a:schemeClr val="bg1">
              <a:lumMod val="75000"/>
              <a:alpha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defTabSz="914377">
              <a:buClrTx/>
              <a:defRPr/>
            </a:pPr>
            <a:endParaRPr lang="en-GB" sz="1333" b="1" kern="1200">
              <a:solidFill>
                <a:schemeClr val="tx1"/>
              </a:solidFill>
              <a:latin typeface="Arial"/>
              <a:cs typeface="Arial"/>
            </a:endParaRPr>
          </a:p>
          <a:p>
            <a:pPr algn="ctr" defTabSz="914377">
              <a:buClrTx/>
              <a:defRPr/>
            </a:pPr>
            <a:endParaRPr lang="en-GB" sz="1333" b="1" kern="1200">
              <a:solidFill>
                <a:schemeClr val="tx1"/>
              </a:solidFill>
              <a:latin typeface="Arial"/>
              <a:cs typeface="Arial"/>
            </a:endParaRPr>
          </a:p>
          <a:p>
            <a:pPr algn="ctr" defTabSz="914377">
              <a:buClrTx/>
              <a:defRPr/>
            </a:pPr>
            <a:r>
              <a:rPr lang="en-GB" sz="1333" b="1" kern="1200">
                <a:solidFill>
                  <a:schemeClr val="accent6">
                    <a:lumMod val="50000"/>
                  </a:schemeClr>
                </a:solidFill>
                <a:latin typeface="Arial"/>
                <a:cs typeface="Arial"/>
              </a:rPr>
              <a:t>Health and Wellbeing</a:t>
            </a:r>
            <a:r>
              <a:rPr lang="en-GB" sz="1333" kern="1200">
                <a:solidFill>
                  <a:schemeClr val="accent6">
                    <a:lumMod val="50000"/>
                  </a:schemeClr>
                </a:solidFill>
                <a:latin typeface="Arial"/>
                <a:cs typeface="Arial"/>
              </a:rPr>
              <a:t>.</a:t>
            </a:r>
          </a:p>
          <a:p>
            <a:pPr algn="ctr" defTabSz="914377">
              <a:buClrTx/>
              <a:defRPr/>
            </a:pPr>
            <a:endParaRPr lang="en-GB" sz="1333" b="1" kern="1200">
              <a:solidFill>
                <a:schemeClr val="tx2"/>
              </a:solidFill>
              <a:latin typeface="Arial" panose="020B0604020202020204" pitchFamily="34" charset="0"/>
              <a:cs typeface="Arial" panose="020B0604020202020204" pitchFamily="34" charset="0"/>
            </a:endParaRPr>
          </a:p>
          <a:p>
            <a:pPr algn="ctr" defTabSz="914377">
              <a:buClrTx/>
              <a:defRPr/>
            </a:pPr>
            <a:endParaRPr lang="en-GB" sz="1333" b="1" kern="1200">
              <a:solidFill>
                <a:schemeClr val="tx1"/>
              </a:solidFill>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AADE9473-CEC1-C156-E282-91439A3250BD}"/>
              </a:ext>
            </a:extLst>
          </p:cNvPr>
          <p:cNvSpPr/>
          <p:nvPr/>
        </p:nvSpPr>
        <p:spPr>
          <a:xfrm>
            <a:off x="3285519" y="2558030"/>
            <a:ext cx="2943684" cy="693576"/>
          </a:xfrm>
          <a:prstGeom prst="rect">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defTabSz="914377">
              <a:buClrTx/>
              <a:defRPr/>
            </a:pPr>
            <a:r>
              <a:rPr lang="en-GB" sz="1333" b="1" kern="1200">
                <a:solidFill>
                  <a:srgbClr val="002060"/>
                </a:solidFill>
                <a:latin typeface="Arial"/>
                <a:cs typeface="Arial"/>
              </a:rPr>
              <a:t>Modern General Practice</a:t>
            </a:r>
            <a:endParaRPr lang="english-GB" sz="1333" kern="1200">
              <a:solidFill>
                <a:srgbClr val="002060"/>
              </a:solidFill>
              <a:latin typeface="Arial"/>
              <a:cs typeface="Arial"/>
            </a:endParaRPr>
          </a:p>
        </p:txBody>
      </p:sp>
      <p:sp>
        <p:nvSpPr>
          <p:cNvPr id="39" name="Rectangle 38">
            <a:extLst>
              <a:ext uri="{FF2B5EF4-FFF2-40B4-BE49-F238E27FC236}">
                <a16:creationId xmlns:a16="http://schemas.microsoft.com/office/drawing/2014/main" id="{20963E2F-1EAD-467C-0B29-58743F8D51B4}"/>
              </a:ext>
            </a:extLst>
          </p:cNvPr>
          <p:cNvSpPr/>
          <p:nvPr/>
        </p:nvSpPr>
        <p:spPr>
          <a:xfrm>
            <a:off x="6220499" y="2555771"/>
            <a:ext cx="2849403" cy="695836"/>
          </a:xfrm>
          <a:prstGeom prst="rect">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defTabSz="914377">
              <a:buClrTx/>
              <a:defRPr/>
            </a:pPr>
            <a:r>
              <a:rPr lang="en-GB" sz="1333" b="1" kern="1200">
                <a:solidFill>
                  <a:schemeClr val="accent2"/>
                </a:solidFill>
                <a:latin typeface="Arial"/>
                <a:cs typeface="Arial"/>
              </a:rPr>
              <a:t>Leadership</a:t>
            </a:r>
            <a:endParaRPr lang="english-GB" sz="1333" b="1" kern="1200">
              <a:solidFill>
                <a:schemeClr val="accent2"/>
              </a:solidFill>
              <a:latin typeface="Arial" panose="020B0604020202020204" pitchFamily="34" charset="0"/>
              <a:cs typeface="Arial" panose="020B0604020202020204" pitchFamily="34" charset="0"/>
            </a:endParaRPr>
          </a:p>
        </p:txBody>
      </p:sp>
      <p:sp>
        <p:nvSpPr>
          <p:cNvPr id="57" name="Rectangle 56">
            <a:extLst>
              <a:ext uri="{FF2B5EF4-FFF2-40B4-BE49-F238E27FC236}">
                <a16:creationId xmlns:a16="http://schemas.microsoft.com/office/drawing/2014/main" id="{7703E54B-C6D3-CFDD-257E-1B6F49F316F1}"/>
              </a:ext>
            </a:extLst>
          </p:cNvPr>
          <p:cNvSpPr/>
          <p:nvPr/>
        </p:nvSpPr>
        <p:spPr>
          <a:xfrm>
            <a:off x="9087486" y="2564033"/>
            <a:ext cx="2913485" cy="695227"/>
          </a:xfrm>
          <a:prstGeom prst="rect">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buClrTx/>
              <a:defRPr/>
            </a:pPr>
            <a:r>
              <a:rPr lang="en-GB" sz="1300" b="1" kern="1200">
                <a:solidFill>
                  <a:schemeClr val="accent4">
                    <a:lumMod val="75000"/>
                  </a:schemeClr>
                </a:solidFill>
                <a:latin typeface="Arial"/>
                <a:cs typeface="Arial"/>
              </a:rPr>
              <a:t>Regional and </a:t>
            </a:r>
            <a:r>
              <a:rPr lang="en-GB" sz="1300" b="1">
                <a:solidFill>
                  <a:schemeClr val="accent4">
                    <a:lumMod val="75000"/>
                  </a:schemeClr>
                </a:solidFill>
                <a:latin typeface="Arial"/>
                <a:cs typeface="Arial"/>
              </a:rPr>
              <a:t>National</a:t>
            </a:r>
            <a:r>
              <a:rPr lang="en-GB" sz="1300" b="1" kern="1200">
                <a:solidFill>
                  <a:schemeClr val="accent4">
                    <a:lumMod val="75000"/>
                  </a:schemeClr>
                </a:solidFill>
                <a:latin typeface="Arial"/>
                <a:cs typeface="Arial"/>
              </a:rPr>
              <a:t> Offers</a:t>
            </a:r>
            <a:endParaRPr lang="english-GB" sz="1300" kern="1200">
              <a:solidFill>
                <a:schemeClr val="accent4">
                  <a:lumMod val="75000"/>
                </a:schemeClr>
              </a:solidFill>
              <a:latin typeface="Arial"/>
              <a:cs typeface="Arial"/>
            </a:endParaRPr>
          </a:p>
        </p:txBody>
      </p:sp>
      <p:sp>
        <p:nvSpPr>
          <p:cNvPr id="6" name="Rectangle 5">
            <a:extLst>
              <a:ext uri="{FF2B5EF4-FFF2-40B4-BE49-F238E27FC236}">
                <a16:creationId xmlns:a16="http://schemas.microsoft.com/office/drawing/2014/main" id="{4236E00B-07BF-03A4-9944-48EEF0DA4012}"/>
              </a:ext>
            </a:extLst>
          </p:cNvPr>
          <p:cNvSpPr/>
          <p:nvPr/>
        </p:nvSpPr>
        <p:spPr>
          <a:xfrm>
            <a:off x="357125" y="3240531"/>
            <a:ext cx="2928000" cy="3549285"/>
          </a:xfrm>
          <a:prstGeom prst="rect">
            <a:avLst/>
          </a:prstGeom>
          <a:solidFill>
            <a:schemeClr val="accent6">
              <a:lumMod val="20000"/>
              <a:lumOff val="80000"/>
              <a:alpha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l" fontAlgn="ctr"/>
            <a:endParaRPr lang="en-GB" sz="1100" b="1">
              <a:solidFill>
                <a:schemeClr val="accent6">
                  <a:lumMod val="50000"/>
                </a:schemeClr>
              </a:solidFill>
              <a:latin typeface="Arial" panose="020B0604020202020204" pitchFamily="34" charset="0"/>
              <a:cs typeface="Arial" panose="020B0604020202020204" pitchFamily="34" charset="0"/>
            </a:endParaRPr>
          </a:p>
          <a:p>
            <a:pPr algn="l" fontAlgn="ctr"/>
            <a:r>
              <a:rPr lang="en-GB" sz="1100" b="1" i="0" u="none" strike="noStrike">
                <a:solidFill>
                  <a:srgbClr val="002060"/>
                </a:solidFill>
                <a:effectLst/>
                <a:latin typeface="Arial" panose="020B0604020202020204" pitchFamily="34" charset="0"/>
                <a:cs typeface="Arial" panose="020B0604020202020204" pitchFamily="34" charset="0"/>
              </a:rPr>
              <a:t>Workforce Wellbeing </a:t>
            </a:r>
          </a:p>
          <a:p>
            <a:pPr algn="l" fontAlgn="ctr"/>
            <a:endParaRPr lang="en-GB" sz="1100" b="1">
              <a:solidFill>
                <a:srgbClr val="002060"/>
              </a:solidFill>
              <a:latin typeface="Arial" panose="020B0604020202020204" pitchFamily="34" charset="0"/>
              <a:cs typeface="Arial" panose="020B0604020202020204" pitchFamily="34" charset="0"/>
            </a:endParaRPr>
          </a:p>
          <a:p>
            <a:pPr algn="l" fontAlgn="ctr"/>
            <a:r>
              <a:rPr lang="en-GB" sz="1100" b="1" i="0" u="none" strike="noStrike">
                <a:solidFill>
                  <a:srgbClr val="002060"/>
                </a:solidFill>
                <a:effectLst/>
                <a:latin typeface="Arial" panose="020B0604020202020204" pitchFamily="34" charset="0"/>
                <a:cs typeface="Arial" panose="020B0604020202020204" pitchFamily="34" charset="0"/>
              </a:rPr>
              <a:t>		</a:t>
            </a:r>
            <a:endParaRPr lang="en-GB" sz="1100" b="1">
              <a:solidFill>
                <a:srgbClr val="002060"/>
              </a:solidFill>
              <a:latin typeface="Arial" panose="020B0604020202020204" pitchFamily="34" charset="0"/>
              <a:cs typeface="Arial" panose="020B0604020202020204" pitchFamily="34" charset="0"/>
            </a:endParaRPr>
          </a:p>
          <a:p>
            <a:pPr algn="l" fontAlgn="ctr"/>
            <a:r>
              <a:rPr lang="en-GB" sz="1100" b="1">
                <a:solidFill>
                  <a:srgbClr val="002060"/>
                </a:solidFill>
                <a:latin typeface="Arial" panose="020B0604020202020204" pitchFamily="34" charset="0"/>
                <a:cs typeface="Arial" panose="020B0604020202020204" pitchFamily="34" charset="0"/>
              </a:rPr>
              <a:t>		</a:t>
            </a:r>
            <a:r>
              <a:rPr lang="en-GB" sz="1100" b="1" i="0" u="none" strike="noStrike">
                <a:solidFill>
                  <a:srgbClr val="002060"/>
                </a:solidFill>
                <a:effectLst/>
                <a:latin typeface="Arial" panose="020B0604020202020204" pitchFamily="34" charset="0"/>
                <a:cs typeface="Arial" panose="020B0604020202020204" pitchFamily="34" charset="0"/>
              </a:rPr>
              <a:t>Looking after </a:t>
            </a:r>
          </a:p>
          <a:p>
            <a:pPr algn="l" fontAlgn="ctr"/>
            <a:r>
              <a:rPr lang="en-GB" sz="1100" b="1">
                <a:solidFill>
                  <a:srgbClr val="002060"/>
                </a:solidFill>
                <a:latin typeface="Arial" panose="020B0604020202020204" pitchFamily="34" charset="0"/>
                <a:cs typeface="Arial" panose="020B0604020202020204" pitchFamily="34" charset="0"/>
              </a:rPr>
              <a:t>                    		  </a:t>
            </a:r>
            <a:r>
              <a:rPr lang="en-GB" sz="1100" b="1" i="0" u="none" strike="noStrike">
                <a:solidFill>
                  <a:srgbClr val="002060"/>
                </a:solidFill>
                <a:effectLst/>
                <a:latin typeface="Arial" panose="020B0604020202020204" pitchFamily="34" charset="0"/>
                <a:cs typeface="Arial" panose="020B0604020202020204" pitchFamily="34" charset="0"/>
              </a:rPr>
              <a:t>your team</a:t>
            </a:r>
          </a:p>
          <a:p>
            <a:pPr algn="l" fontAlgn="ctr"/>
            <a:r>
              <a:rPr lang="en-GB" sz="1100" b="1" i="0" u="none" strike="noStrike">
                <a:solidFill>
                  <a:srgbClr val="002060"/>
                </a:solidFill>
                <a:effectLst/>
                <a:latin typeface="Arial" panose="020B0604020202020204" pitchFamily="34" charset="0"/>
                <a:cs typeface="Arial" panose="020B0604020202020204" pitchFamily="34" charset="0"/>
              </a:rPr>
              <a:t> </a:t>
            </a:r>
          </a:p>
          <a:p>
            <a:pPr algn="l" fontAlgn="ctr"/>
            <a:r>
              <a:rPr lang="en-GB" sz="1100" b="1" i="0" u="none" strike="noStrike">
                <a:solidFill>
                  <a:srgbClr val="002060"/>
                </a:solidFill>
                <a:effectLst/>
                <a:latin typeface="Arial" panose="020B0604020202020204" pitchFamily="34" charset="0"/>
                <a:cs typeface="Arial" panose="020B0604020202020204" pitchFamily="34" charset="0"/>
              </a:rPr>
              <a:t>Looking After </a:t>
            </a:r>
          </a:p>
          <a:p>
            <a:pPr algn="l" fontAlgn="ctr"/>
            <a:r>
              <a:rPr lang="en-GB" sz="1100" b="1">
                <a:solidFill>
                  <a:srgbClr val="002060"/>
                </a:solidFill>
                <a:latin typeface="Arial" panose="020B0604020202020204" pitchFamily="34" charset="0"/>
                <a:cs typeface="Arial" panose="020B0604020202020204" pitchFamily="34" charset="0"/>
              </a:rPr>
              <a:t>   </a:t>
            </a:r>
            <a:r>
              <a:rPr lang="en-GB" sz="1100" b="1" i="0" u="none" strike="noStrike">
                <a:solidFill>
                  <a:srgbClr val="002060"/>
                </a:solidFill>
                <a:effectLst/>
                <a:latin typeface="Arial" panose="020B0604020202020204" pitchFamily="34" charset="0"/>
                <a:cs typeface="Arial" panose="020B0604020202020204" pitchFamily="34" charset="0"/>
              </a:rPr>
              <a:t>You Too</a:t>
            </a:r>
          </a:p>
          <a:p>
            <a:pPr algn="l" fontAlgn="ctr"/>
            <a:endParaRPr lang="en-GB" sz="1100" b="1">
              <a:solidFill>
                <a:srgbClr val="002060"/>
              </a:solidFill>
              <a:latin typeface="Arial" panose="020B0604020202020204" pitchFamily="34" charset="0"/>
              <a:cs typeface="Arial" panose="020B0604020202020204" pitchFamily="34" charset="0"/>
            </a:endParaRPr>
          </a:p>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l" fontAlgn="ctr"/>
            <a:r>
              <a:rPr lang="en-GB" sz="1100" b="1">
                <a:solidFill>
                  <a:srgbClr val="002060"/>
                </a:solidFill>
                <a:latin typeface="Arial" panose="020B0604020202020204" pitchFamily="34" charset="0"/>
                <a:cs typeface="Arial" panose="020B0604020202020204" pitchFamily="34" charset="0"/>
              </a:rPr>
              <a:t>		Virtual Away 			      Day</a:t>
            </a:r>
          </a:p>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l" fontAlgn="ctr"/>
            <a:r>
              <a:rPr lang="en-GB" sz="1100" b="1">
                <a:solidFill>
                  <a:srgbClr val="002060"/>
                </a:solidFill>
                <a:latin typeface="Arial" panose="020B0604020202020204" pitchFamily="34" charset="0"/>
                <a:cs typeface="Arial" panose="020B0604020202020204" pitchFamily="34" charset="0"/>
              </a:rPr>
              <a:t>Looking after</a:t>
            </a:r>
          </a:p>
          <a:p>
            <a:pPr algn="l" fontAlgn="ctr"/>
            <a:r>
              <a:rPr lang="en-GB" sz="1100" b="1" i="0" u="none" strike="noStrike">
                <a:solidFill>
                  <a:srgbClr val="002060"/>
                </a:solidFill>
                <a:effectLst/>
                <a:latin typeface="Arial" panose="020B0604020202020204" pitchFamily="34" charset="0"/>
                <a:cs typeface="Arial" panose="020B0604020202020204" pitchFamily="34" charset="0"/>
              </a:rPr>
              <a:t> Your career</a:t>
            </a:r>
          </a:p>
          <a:p>
            <a:pPr algn="l" fontAlgn="ctr"/>
            <a:endParaRPr lang="en-GB" sz="1100" b="1">
              <a:solidFill>
                <a:srgbClr val="002060"/>
              </a:solidFill>
              <a:latin typeface="Arial" panose="020B0604020202020204" pitchFamily="34" charset="0"/>
              <a:cs typeface="Arial" panose="020B0604020202020204" pitchFamily="34" charset="0"/>
            </a:endParaRPr>
          </a:p>
          <a:p>
            <a:pPr algn="l" fontAlgn="ctr"/>
            <a:r>
              <a:rPr lang="en-GB" sz="1100" b="1" i="0" u="none" strike="noStrike">
                <a:solidFill>
                  <a:srgbClr val="002060"/>
                </a:solidFill>
                <a:effectLst/>
                <a:latin typeface="Arial" panose="020B0604020202020204" pitchFamily="34" charset="0"/>
                <a:cs typeface="Arial" panose="020B0604020202020204" pitchFamily="34" charset="0"/>
              </a:rPr>
              <a:t>	</a:t>
            </a:r>
            <a:r>
              <a:rPr lang="en-GB" sz="1100" b="1">
                <a:solidFill>
                  <a:srgbClr val="002060"/>
                </a:solidFill>
                <a:latin typeface="Arial" panose="020B0604020202020204" pitchFamily="34" charset="0"/>
                <a:cs typeface="Arial" panose="020B0604020202020204" pitchFamily="34" charset="0"/>
              </a:rPr>
              <a:t>                    </a:t>
            </a:r>
            <a:r>
              <a:rPr lang="en-GB" sz="1100" b="1" i="0" u="none" strike="noStrike">
                <a:solidFill>
                  <a:srgbClr val="002060"/>
                </a:solidFill>
                <a:effectLst/>
                <a:latin typeface="Arial" panose="020B0604020202020204" pitchFamily="34" charset="0"/>
                <a:cs typeface="Arial" panose="020B0604020202020204" pitchFamily="34" charset="0"/>
              </a:rPr>
              <a:t>Peer wellbeing</a:t>
            </a:r>
          </a:p>
        </p:txBody>
      </p:sp>
      <p:sp>
        <p:nvSpPr>
          <p:cNvPr id="59" name="Rectangle 58">
            <a:extLst>
              <a:ext uri="{FF2B5EF4-FFF2-40B4-BE49-F238E27FC236}">
                <a16:creationId xmlns:a16="http://schemas.microsoft.com/office/drawing/2014/main" id="{3E201F2E-3D0A-4240-87CB-2794C55ADB58}"/>
              </a:ext>
            </a:extLst>
          </p:cNvPr>
          <p:cNvSpPr/>
          <p:nvPr/>
        </p:nvSpPr>
        <p:spPr>
          <a:xfrm>
            <a:off x="3292499" y="3240531"/>
            <a:ext cx="2928000" cy="3549285"/>
          </a:xfrm>
          <a:prstGeom prst="rect">
            <a:avLst/>
          </a:prstGeom>
          <a:solidFill>
            <a:schemeClr val="accent1">
              <a:lumMod val="20000"/>
              <a:lumOff val="80000"/>
              <a:alpha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ctr"/>
            <a:r>
              <a:rPr lang="en-GB" sz="1100" b="1">
                <a:solidFill>
                  <a:srgbClr val="002060"/>
                </a:solidFill>
                <a:latin typeface="Arial"/>
                <a:cs typeface="Arial"/>
              </a:rPr>
              <a:t>  </a:t>
            </a:r>
            <a:endParaRPr lang="en-GB" sz="1100" b="1" i="0" u="none" strike="noStrike">
              <a:solidFill>
                <a:srgbClr val="002060"/>
              </a:solidFill>
              <a:effectLst/>
              <a:latin typeface="Arial" panose="020B0604020202020204" pitchFamily="34" charset="0"/>
              <a:cs typeface="Arial" panose="020B0604020202020204" pitchFamily="34" charset="0"/>
            </a:endParaRPr>
          </a:p>
          <a:p>
            <a:pPr algn="l" fontAlgn="ctr"/>
            <a:endParaRPr lang="en-GB" sz="1100" b="1">
              <a:solidFill>
                <a:srgbClr val="002060"/>
              </a:solidFill>
              <a:latin typeface="Arial" panose="020B0604020202020204" pitchFamily="34" charset="0"/>
              <a:cs typeface="Arial" panose="020B0604020202020204" pitchFamily="34" charset="0"/>
            </a:endParaRPr>
          </a:p>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l" fontAlgn="ctr"/>
            <a:endParaRPr lang="en-GB" sz="1100" b="1">
              <a:solidFill>
                <a:srgbClr val="002060"/>
              </a:solidFill>
              <a:latin typeface="Arial" panose="020B0604020202020204" pitchFamily="34" charset="0"/>
              <a:cs typeface="Arial" panose="020B0604020202020204" pitchFamily="34" charset="0"/>
            </a:endParaRPr>
          </a:p>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l" fontAlgn="ctr"/>
            <a:endParaRPr lang="en-GB" sz="1100" b="1">
              <a:solidFill>
                <a:srgbClr val="002060"/>
              </a:solidFill>
              <a:latin typeface="Arial" panose="020B0604020202020204" pitchFamily="34" charset="0"/>
              <a:cs typeface="Arial" panose="020B0604020202020204" pitchFamily="34" charset="0"/>
            </a:endParaRPr>
          </a:p>
          <a:p>
            <a:pPr fontAlgn="ctr"/>
            <a:r>
              <a:rPr lang="en-GB" sz="1100" b="1" i="0" u="none" strike="noStrike">
                <a:solidFill>
                  <a:srgbClr val="002060"/>
                </a:solidFill>
                <a:effectLst/>
                <a:latin typeface="Arial"/>
                <a:cs typeface="Arial"/>
              </a:rPr>
              <a:t>Care Navigation</a:t>
            </a:r>
            <a:r>
              <a:rPr lang="en-GB" sz="1100" b="1">
                <a:solidFill>
                  <a:srgbClr val="002060"/>
                </a:solidFill>
                <a:latin typeface="Arial"/>
                <a:cs typeface="Arial"/>
              </a:rPr>
              <a:t> </a:t>
            </a:r>
            <a:endParaRPr lang="en-GB" sz="1100" b="1" i="0" u="none" strike="noStrike">
              <a:solidFill>
                <a:srgbClr val="002060"/>
              </a:solidFill>
              <a:effectLst/>
              <a:latin typeface="Arial" panose="020B0604020202020204" pitchFamily="34" charset="0"/>
              <a:cs typeface="Arial" panose="020B0604020202020204" pitchFamily="34" charset="0"/>
            </a:endParaRPr>
          </a:p>
          <a:p>
            <a:pPr fontAlgn="ctr"/>
            <a:r>
              <a:rPr lang="en-GB" sz="1100" b="1">
                <a:solidFill>
                  <a:srgbClr val="002060"/>
                </a:solidFill>
                <a:latin typeface="Arial"/>
                <a:cs typeface="Arial"/>
              </a:rPr>
              <a:t>       Training</a:t>
            </a:r>
          </a:p>
          <a:p>
            <a:pPr algn="l" fontAlgn="ctr"/>
            <a:r>
              <a:rPr lang="en-GB" sz="1100" b="1" i="0" u="none" strike="noStrike">
                <a:solidFill>
                  <a:srgbClr val="002060"/>
                </a:solidFill>
                <a:effectLst/>
                <a:latin typeface="Arial"/>
                <a:cs typeface="Arial"/>
              </a:rPr>
              <a:t>	</a:t>
            </a:r>
          </a:p>
          <a:p>
            <a:pPr fontAlgn="ctr"/>
            <a:r>
              <a:rPr lang="en-GB" sz="1100" b="1" i="0" u="none" strike="noStrike">
                <a:solidFill>
                  <a:srgbClr val="002060"/>
                </a:solidFill>
                <a:effectLst/>
                <a:latin typeface="Calibri"/>
                <a:cs typeface="Calibri"/>
              </a:rPr>
              <a:t>	</a:t>
            </a:r>
            <a:r>
              <a:rPr lang="en-GB" sz="1100" b="1">
                <a:solidFill>
                  <a:srgbClr val="002060"/>
                </a:solidFill>
                <a:latin typeface="Arial"/>
                <a:cs typeface="Arial"/>
              </a:rPr>
              <a:t>                 Matching                                             Workforce to Demand</a:t>
            </a:r>
            <a:endParaRPr lang="en-GB" sz="1100" b="1">
              <a:solidFill>
                <a:srgbClr val="002060"/>
              </a:solidFill>
              <a:latin typeface="Arial" panose="020B0604020202020204" pitchFamily="34" charset="0"/>
              <a:cs typeface="Arial" panose="020B0604020202020204" pitchFamily="34" charset="0"/>
            </a:endParaRPr>
          </a:p>
          <a:p>
            <a:endParaRPr lang="en-GB" sz="1100" b="1">
              <a:solidFill>
                <a:srgbClr val="002060"/>
              </a:solidFill>
              <a:latin typeface="Arial"/>
              <a:cs typeface="Arial"/>
            </a:endParaRPr>
          </a:p>
          <a:p>
            <a:endParaRPr lang="en-GB" sz="1100" b="1">
              <a:solidFill>
                <a:srgbClr val="002060"/>
              </a:solidFill>
              <a:latin typeface="Arial"/>
              <a:cs typeface="Arial"/>
            </a:endParaRPr>
          </a:p>
          <a:p>
            <a:endParaRPr lang="en-GB" sz="1100" b="1">
              <a:solidFill>
                <a:srgbClr val="002060"/>
              </a:solidFill>
              <a:latin typeface="Arial"/>
              <a:cs typeface="Arial"/>
            </a:endParaRPr>
          </a:p>
          <a:p>
            <a:endParaRPr lang="en-GB" sz="1100" b="1">
              <a:solidFill>
                <a:srgbClr val="002060"/>
              </a:solidFill>
              <a:latin typeface="Arial"/>
              <a:cs typeface="Arial"/>
            </a:endParaRPr>
          </a:p>
          <a:p>
            <a:r>
              <a:rPr lang="en-GB" sz="1100" b="1">
                <a:solidFill>
                  <a:srgbClr val="002060"/>
                </a:solidFill>
                <a:latin typeface="Arial"/>
                <a:cs typeface="Arial"/>
              </a:rPr>
              <a:t>Demand</a:t>
            </a:r>
            <a:r>
              <a:rPr lang="en-GB" sz="1100" b="1" i="0" u="none" strike="noStrike">
                <a:solidFill>
                  <a:srgbClr val="002060"/>
                </a:solidFill>
                <a:effectLst/>
                <a:latin typeface="Arial"/>
                <a:cs typeface="Arial"/>
              </a:rPr>
              <a:t> &amp; Capacity</a:t>
            </a:r>
            <a:r>
              <a:rPr lang="en-GB" sz="1100" b="1">
                <a:solidFill>
                  <a:srgbClr val="002060"/>
                </a:solidFill>
                <a:latin typeface="Arial"/>
                <a:cs typeface="Arial"/>
              </a:rPr>
              <a:t> </a:t>
            </a:r>
            <a:endParaRPr lang="en-GB" sz="1100" b="1" i="0" u="none" strike="noStrike">
              <a:solidFill>
                <a:srgbClr val="002060"/>
              </a:solidFill>
              <a:effectLst/>
              <a:latin typeface="Arial" panose="020B0604020202020204" pitchFamily="34" charset="0"/>
              <a:cs typeface="Arial" panose="020B0604020202020204" pitchFamily="34" charset="0"/>
            </a:endParaRPr>
          </a:p>
          <a:p>
            <a:pPr fontAlgn="ctr"/>
            <a:r>
              <a:rPr lang="en-GB" sz="1100" b="1">
                <a:solidFill>
                  <a:srgbClr val="002060"/>
                </a:solidFill>
                <a:latin typeface="Arial"/>
                <a:cs typeface="Arial"/>
              </a:rPr>
              <a:t>       </a:t>
            </a:r>
            <a:r>
              <a:rPr lang="en-GB" sz="1100" b="1" i="0" u="none" strike="noStrike">
                <a:solidFill>
                  <a:srgbClr val="002060"/>
                </a:solidFill>
                <a:effectLst/>
                <a:latin typeface="Arial"/>
                <a:cs typeface="Arial"/>
              </a:rPr>
              <a:t> Modules</a:t>
            </a:r>
          </a:p>
          <a:p>
            <a:pPr fontAlgn="ctr"/>
            <a:r>
              <a:rPr lang="en-GB" sz="1100" b="1">
                <a:solidFill>
                  <a:srgbClr val="002060"/>
                </a:solidFill>
                <a:latin typeface="Arial"/>
                <a:cs typeface="Arial"/>
              </a:rPr>
              <a:t>                             Safe Reliable Processes</a:t>
            </a:r>
            <a:endParaRPr lang="en-GB" sz="1100" b="1" i="0" u="none" strike="noStrike">
              <a:solidFill>
                <a:srgbClr val="002060"/>
              </a:solidFill>
              <a:effectLst/>
              <a:latin typeface="Arial" panose="020B0604020202020204" pitchFamily="34" charset="0"/>
              <a:cs typeface="Arial" panose="020B0604020202020204" pitchFamily="34" charset="0"/>
            </a:endParaRPr>
          </a:p>
          <a:p>
            <a:pPr fontAlgn="ctr"/>
            <a:endParaRPr lang="en-GB" sz="1100" b="1" i="0" u="none" strike="noStrike">
              <a:solidFill>
                <a:srgbClr val="002060"/>
              </a:solidFill>
              <a:effectLst/>
              <a:latin typeface="Arial" panose="020B0604020202020204" pitchFamily="34" charset="0"/>
              <a:cs typeface="Arial" panose="020B0604020202020204" pitchFamily="34" charset="0"/>
            </a:endParaRPr>
          </a:p>
          <a:p>
            <a:endParaRPr lang="en-GB" sz="1100" b="1">
              <a:solidFill>
                <a:srgbClr val="002060"/>
              </a:solidFill>
              <a:latin typeface="Arial"/>
              <a:cs typeface="Arial"/>
            </a:endParaRPr>
          </a:p>
          <a:p>
            <a:r>
              <a:rPr lang="en-GB" sz="1100" b="1">
                <a:solidFill>
                  <a:srgbClr val="002060"/>
                </a:solidFill>
                <a:latin typeface="Arial"/>
                <a:cs typeface="Arial"/>
              </a:rPr>
              <a:t>Improving the telephony </a:t>
            </a:r>
          </a:p>
          <a:p>
            <a:r>
              <a:rPr lang="en-GB" sz="1100" b="1">
                <a:solidFill>
                  <a:srgbClr val="002060"/>
                </a:solidFill>
                <a:latin typeface="Arial"/>
                <a:cs typeface="Arial"/>
              </a:rPr>
              <a:t>journey</a:t>
            </a:r>
            <a:endParaRPr lang="en-GB"/>
          </a:p>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r>
              <a:rPr lang="en-GB" sz="1100" b="1">
                <a:solidFill>
                  <a:srgbClr val="002060"/>
                </a:solidFill>
                <a:latin typeface="Arial"/>
                <a:cs typeface="Arial"/>
              </a:rPr>
              <a:t>                                      Fundamentals of</a:t>
            </a:r>
            <a:endParaRPr lang="en-GB" sz="1100" b="1">
              <a:solidFill>
                <a:srgbClr val="002060"/>
              </a:solidFill>
              <a:latin typeface="Arial" panose="020B0604020202020204" pitchFamily="34" charset="0"/>
              <a:cs typeface="Arial" panose="020B0604020202020204" pitchFamily="34" charset="0"/>
            </a:endParaRPr>
          </a:p>
          <a:p>
            <a:r>
              <a:rPr lang="en-GB" sz="1100" b="1">
                <a:solidFill>
                  <a:srgbClr val="002060"/>
                </a:solidFill>
                <a:latin typeface="Arial"/>
                <a:cs typeface="Arial"/>
              </a:rPr>
              <a:t>                                              change</a:t>
            </a:r>
            <a:endParaRPr lang="en-GB" sz="1100" b="1">
              <a:solidFill>
                <a:srgbClr val="002060"/>
              </a:solidFill>
              <a:latin typeface="Arial" panose="020B0604020202020204" pitchFamily="34" charset="0"/>
              <a:cs typeface="Arial" panose="020B0604020202020204" pitchFamily="34" charset="0"/>
            </a:endParaRPr>
          </a:p>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l" fontAlgn="ctr"/>
            <a:endParaRPr lang="en-GB" sz="1100" b="1">
              <a:solidFill>
                <a:srgbClr val="002060"/>
              </a:solidFill>
              <a:latin typeface="Arial" panose="020B0604020202020204" pitchFamily="34" charset="0"/>
              <a:cs typeface="Arial" panose="020B0604020202020204" pitchFamily="34" charset="0"/>
            </a:endParaRPr>
          </a:p>
          <a:p>
            <a:pPr algn="l"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fontAlgn="ctr"/>
            <a:endParaRPr lang="en-GB" sz="1100" b="1">
              <a:solidFill>
                <a:srgbClr val="002060"/>
              </a:solidFill>
              <a:latin typeface="Arial" panose="020B0604020202020204" pitchFamily="34" charset="0"/>
              <a:cs typeface="Arial" panose="020B0604020202020204" pitchFamily="34" charset="0"/>
            </a:endParaRPr>
          </a:p>
          <a:p>
            <a:pPr fontAlgn="ctr"/>
            <a:endParaRPr lang="en-GB" sz="1100" b="1">
              <a:solidFill>
                <a:srgbClr val="002060"/>
              </a:solidFill>
              <a:latin typeface="Arial" panose="020B0604020202020204" pitchFamily="34" charset="0"/>
              <a:cs typeface="Arial" panose="020B0604020202020204" pitchFamily="34" charset="0"/>
            </a:endParaRPr>
          </a:p>
        </p:txBody>
      </p:sp>
      <p:sp>
        <p:nvSpPr>
          <p:cNvPr id="60" name="Rectangle 59">
            <a:extLst>
              <a:ext uri="{FF2B5EF4-FFF2-40B4-BE49-F238E27FC236}">
                <a16:creationId xmlns:a16="http://schemas.microsoft.com/office/drawing/2014/main" id="{51298BB4-9261-CB17-A011-97D583FCAA06}"/>
              </a:ext>
            </a:extLst>
          </p:cNvPr>
          <p:cNvSpPr/>
          <p:nvPr/>
        </p:nvSpPr>
        <p:spPr>
          <a:xfrm>
            <a:off x="6213237" y="3250135"/>
            <a:ext cx="2869031" cy="3549285"/>
          </a:xfrm>
          <a:prstGeom prst="rect">
            <a:avLst/>
          </a:prstGeom>
          <a:solidFill>
            <a:schemeClr val="accent2">
              <a:lumMod val="20000"/>
              <a:lumOff val="80000"/>
              <a:alpha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fontAlgn="ctr"/>
            <a:r>
              <a:rPr lang="en-GB" sz="1100" b="1">
                <a:solidFill>
                  <a:srgbClr val="002060"/>
                </a:solidFill>
                <a:latin typeface="Arial"/>
                <a:cs typeface="Arial"/>
              </a:rPr>
              <a:t>       </a:t>
            </a:r>
            <a:endParaRPr lang="en-GB" sz="1100" b="1" i="0" u="none" strike="noStrike">
              <a:solidFill>
                <a:srgbClr val="002060"/>
              </a:solidFill>
              <a:effectLst/>
              <a:latin typeface="Arial" panose="020B0604020202020204" pitchFamily="34" charset="0"/>
              <a:cs typeface="Arial" panose="020B0604020202020204" pitchFamily="34" charset="0"/>
            </a:endParaRPr>
          </a:p>
          <a:p>
            <a:pPr fontAlgn="ctr"/>
            <a:endParaRPr lang="en-GB" sz="1100" b="1">
              <a:solidFill>
                <a:srgbClr val="002060"/>
              </a:solidFill>
              <a:latin typeface="Arial" panose="020B0604020202020204" pitchFamily="34" charset="0"/>
              <a:cs typeface="Arial" panose="020B0604020202020204" pitchFamily="34" charset="0"/>
            </a:endParaRPr>
          </a:p>
          <a:p>
            <a:pPr fontAlgn="ctr"/>
            <a:endParaRPr lang="en-GB" sz="1100" b="1">
              <a:solidFill>
                <a:srgbClr val="002060"/>
              </a:solidFill>
              <a:latin typeface="Arial" panose="020B0604020202020204" pitchFamily="34" charset="0"/>
              <a:cs typeface="Arial" panose="020B0604020202020204" pitchFamily="34" charset="0"/>
            </a:endParaRPr>
          </a:p>
          <a:p>
            <a:pPr fontAlgn="ctr"/>
            <a:r>
              <a:rPr lang="en-GB" sz="1100" b="1">
                <a:solidFill>
                  <a:srgbClr val="002060"/>
                </a:solidFill>
                <a:latin typeface="Arial"/>
                <a:cs typeface="Arial"/>
              </a:rPr>
              <a:t>Leading with Compassion</a:t>
            </a:r>
            <a:endParaRPr lang="en-GB" sz="1100" b="1" i="0" u="none" strike="noStrike">
              <a:solidFill>
                <a:srgbClr val="002060"/>
              </a:solidFill>
              <a:effectLst/>
              <a:latin typeface="Arial" panose="020B0604020202020204" pitchFamily="34" charset="0"/>
              <a:cs typeface="Arial" panose="020B0604020202020204" pitchFamily="34" charset="0"/>
            </a:endParaRPr>
          </a:p>
          <a:p>
            <a:pPr algn="ctr" fontAlgn="ctr"/>
            <a:r>
              <a:rPr lang="en-GB" sz="1100" b="1" i="0" u="none" strike="noStrike">
                <a:solidFill>
                  <a:srgbClr val="002060"/>
                </a:solidFill>
                <a:effectLst/>
                <a:latin typeface="Arial"/>
                <a:cs typeface="Arial"/>
              </a:rPr>
              <a:t>		Leading </a:t>
            </a:r>
            <a:endParaRPr lang="en-GB" sz="1100" b="1">
              <a:solidFill>
                <a:srgbClr val="002060"/>
              </a:solidFill>
              <a:latin typeface="Arial"/>
              <a:cs typeface="Arial"/>
            </a:endParaRPr>
          </a:p>
          <a:p>
            <a:pPr algn="ctr"/>
            <a:r>
              <a:rPr lang="en-GB" sz="1100" b="1">
                <a:solidFill>
                  <a:srgbClr val="002060"/>
                </a:solidFill>
                <a:latin typeface="Arial"/>
                <a:cs typeface="Arial"/>
              </a:rPr>
              <a:t>                                             Together</a:t>
            </a:r>
            <a:endParaRPr lang="en-GB" sz="1100" b="1" i="0" u="none" strike="noStrike">
              <a:solidFill>
                <a:srgbClr val="002060"/>
              </a:solidFill>
              <a:effectLst/>
              <a:latin typeface="Arial"/>
              <a:cs typeface="Arial"/>
            </a:endParaRPr>
          </a:p>
          <a:p>
            <a:pPr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fontAlgn="ctr"/>
            <a:r>
              <a:rPr lang="en-GB" sz="1100" b="1">
                <a:solidFill>
                  <a:srgbClr val="002060"/>
                </a:solidFill>
                <a:latin typeface="Arial"/>
                <a:cs typeface="Arial"/>
              </a:rPr>
              <a:t>Core Managers</a:t>
            </a:r>
            <a:endParaRPr lang="en-GB" sz="1100" b="1" i="0" u="none" strike="noStrike">
              <a:solidFill>
                <a:srgbClr val="002060"/>
              </a:solidFill>
              <a:effectLst/>
              <a:latin typeface="Arial" panose="020B0604020202020204" pitchFamily="34" charset="0"/>
              <a:cs typeface="Arial" panose="020B0604020202020204" pitchFamily="34" charset="0"/>
            </a:endParaRPr>
          </a:p>
          <a:p>
            <a:pPr algn="ctr"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ctr" fontAlgn="ctr"/>
            <a:endParaRPr lang="en-GB" sz="1100" b="1" i="0" u="none" strike="noStrike">
              <a:solidFill>
                <a:srgbClr val="002060"/>
              </a:solidFill>
              <a:effectLst/>
              <a:latin typeface="Arial" panose="020B0604020202020204" pitchFamily="34" charset="0"/>
              <a:cs typeface="Arial" panose="020B0604020202020204" pitchFamily="34" charset="0"/>
            </a:endParaRPr>
          </a:p>
          <a:p>
            <a:pPr algn="r" fontAlgn="ctr"/>
            <a:r>
              <a:rPr lang="en-GB" sz="1100" b="1">
                <a:solidFill>
                  <a:srgbClr val="002060"/>
                </a:solidFill>
                <a:latin typeface="Arial"/>
                <a:cs typeface="Arial"/>
              </a:rPr>
              <a:t>Sustainability Leadership for</a:t>
            </a:r>
          </a:p>
          <a:p>
            <a:pPr algn="ctr" fontAlgn="ctr"/>
            <a:r>
              <a:rPr lang="en-GB" sz="1100" b="1">
                <a:solidFill>
                  <a:srgbClr val="002060"/>
                </a:solidFill>
                <a:latin typeface="Arial"/>
                <a:cs typeface="Arial"/>
              </a:rPr>
              <a:t>              </a:t>
            </a:r>
            <a:r>
              <a:rPr lang="en-GB" sz="1100" b="1" i="0" u="none" strike="noStrike">
                <a:solidFill>
                  <a:srgbClr val="002060"/>
                </a:solidFill>
                <a:effectLst/>
                <a:latin typeface="Arial"/>
                <a:cs typeface="Arial"/>
              </a:rPr>
              <a:t> Greener </a:t>
            </a:r>
            <a:r>
              <a:rPr lang="en-GB" sz="1100" b="1">
                <a:solidFill>
                  <a:srgbClr val="002060"/>
                </a:solidFill>
                <a:latin typeface="Arial"/>
                <a:cs typeface="Arial"/>
              </a:rPr>
              <a:t>Health</a:t>
            </a:r>
          </a:p>
          <a:p>
            <a:pPr fontAlgn="ctr"/>
            <a:endParaRPr lang="en-GB" sz="1100" b="1">
              <a:solidFill>
                <a:srgbClr val="002060"/>
              </a:solidFill>
              <a:latin typeface="Arial"/>
              <a:cs typeface="Arial"/>
            </a:endParaRPr>
          </a:p>
          <a:p>
            <a:pPr algn="ctr" fontAlgn="ctr"/>
            <a:endParaRPr lang="en-GB" sz="1100" b="1">
              <a:solidFill>
                <a:srgbClr val="002060"/>
              </a:solidFill>
              <a:latin typeface="Arial" panose="020B0604020202020204" pitchFamily="34" charset="0"/>
              <a:cs typeface="Arial" panose="020B0604020202020204" pitchFamily="34" charset="0"/>
            </a:endParaRPr>
          </a:p>
          <a:p>
            <a:pPr algn="r" fontAlgn="ctr"/>
            <a:endParaRPr lang="en-GB" sz="1100" b="1">
              <a:solidFill>
                <a:srgbClr val="002060"/>
              </a:solidFill>
              <a:latin typeface="Arial"/>
              <a:cs typeface="Arial"/>
            </a:endParaRPr>
          </a:p>
          <a:p>
            <a:pPr algn="ctr" fontAlgn="ctr"/>
            <a:endParaRPr lang="en-GB" sz="1100" b="1">
              <a:solidFill>
                <a:srgbClr val="002060"/>
              </a:solidFill>
              <a:latin typeface="Arial" panose="020B0604020202020204" pitchFamily="34" charset="0"/>
              <a:cs typeface="Arial" panose="020B0604020202020204" pitchFamily="34" charset="0"/>
            </a:endParaRPr>
          </a:p>
          <a:p>
            <a:pPr fontAlgn="ctr"/>
            <a:r>
              <a:rPr lang="en-GB" sz="1100" b="1">
                <a:solidFill>
                  <a:srgbClr val="002060"/>
                </a:solidFill>
                <a:latin typeface="Arial"/>
                <a:cs typeface="Arial"/>
              </a:rPr>
              <a:t>Handling Difficult Situations</a:t>
            </a:r>
            <a:endParaRPr lang="en-GB" sz="1100" b="1" i="0" u="none" strike="noStrike">
              <a:solidFill>
                <a:srgbClr val="002060"/>
              </a:solidFill>
              <a:effectLst/>
              <a:latin typeface="Arial"/>
              <a:cs typeface="Arial"/>
            </a:endParaRPr>
          </a:p>
        </p:txBody>
      </p:sp>
      <p:sp>
        <p:nvSpPr>
          <p:cNvPr id="61" name="Rectangle 60">
            <a:extLst>
              <a:ext uri="{FF2B5EF4-FFF2-40B4-BE49-F238E27FC236}">
                <a16:creationId xmlns:a16="http://schemas.microsoft.com/office/drawing/2014/main" id="{C9140C62-A9A6-AB19-5167-EC23E6F242A3}"/>
              </a:ext>
            </a:extLst>
          </p:cNvPr>
          <p:cNvSpPr/>
          <p:nvPr/>
        </p:nvSpPr>
        <p:spPr>
          <a:xfrm>
            <a:off x="9109093" y="3259741"/>
            <a:ext cx="2900480" cy="3530075"/>
          </a:xfrm>
          <a:prstGeom prst="rect">
            <a:avLst/>
          </a:prstGeom>
          <a:solidFill>
            <a:schemeClr val="accent4">
              <a:lumMod val="20000"/>
              <a:lumOff val="80000"/>
              <a:alpha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3"/>
          </a:p>
        </p:txBody>
      </p:sp>
      <p:sp>
        <p:nvSpPr>
          <p:cNvPr id="66" name="Rectangle 65">
            <a:extLst>
              <a:ext uri="{FF2B5EF4-FFF2-40B4-BE49-F238E27FC236}">
                <a16:creationId xmlns:a16="http://schemas.microsoft.com/office/drawing/2014/main" id="{38A5AA4D-4571-053C-C15F-846BADC6431F}"/>
              </a:ext>
            </a:extLst>
          </p:cNvPr>
          <p:cNvSpPr/>
          <p:nvPr/>
        </p:nvSpPr>
        <p:spPr>
          <a:xfrm>
            <a:off x="9059758" y="3882592"/>
            <a:ext cx="1584329" cy="430887"/>
          </a:xfrm>
          <a:prstGeom prst="rect">
            <a:avLst/>
          </a:prstGeom>
        </p:spPr>
        <p:txBody>
          <a:bodyPr wrap="square" lIns="91440" tIns="45720" rIns="91440" bIns="45720" anchor="t">
            <a:spAutoFit/>
          </a:bodyPr>
          <a:lstStyle/>
          <a:p>
            <a:pPr algn="ctr" defTabSz="914377">
              <a:defRPr/>
            </a:pPr>
            <a:r>
              <a:rPr lang="en-GB" sz="1100" b="1">
                <a:solidFill>
                  <a:srgbClr val="002060"/>
                </a:solidFill>
                <a:latin typeface="Arial"/>
                <a:cs typeface="Arial"/>
              </a:rPr>
              <a:t>Building Inclusive Cultures</a:t>
            </a:r>
            <a:endParaRPr lang="en-US">
              <a:ea typeface="+mn-ea"/>
            </a:endParaRPr>
          </a:p>
        </p:txBody>
      </p:sp>
      <p:sp>
        <p:nvSpPr>
          <p:cNvPr id="68" name="Rectangle 67">
            <a:extLst>
              <a:ext uri="{FF2B5EF4-FFF2-40B4-BE49-F238E27FC236}">
                <a16:creationId xmlns:a16="http://schemas.microsoft.com/office/drawing/2014/main" id="{3FDDE56D-EC7B-C4B5-5377-952124B3E801}"/>
              </a:ext>
            </a:extLst>
          </p:cNvPr>
          <p:cNvSpPr/>
          <p:nvPr/>
        </p:nvSpPr>
        <p:spPr>
          <a:xfrm>
            <a:off x="10514750" y="4224192"/>
            <a:ext cx="1617889" cy="261610"/>
          </a:xfrm>
          <a:prstGeom prst="rect">
            <a:avLst/>
          </a:prstGeom>
        </p:spPr>
        <p:txBody>
          <a:bodyPr wrap="square" lIns="91440" tIns="45720" rIns="91440" bIns="45720" anchor="t">
            <a:spAutoFit/>
          </a:bodyPr>
          <a:lstStyle/>
          <a:p>
            <a:pPr algn="ctr" defTabSz="914377">
              <a:defRPr/>
            </a:pPr>
            <a:r>
              <a:rPr lang="en-GB" sz="1100" b="1">
                <a:solidFill>
                  <a:srgbClr val="002060"/>
                </a:solidFill>
                <a:latin typeface="Arial"/>
                <a:cs typeface="Arial"/>
              </a:rPr>
              <a:t>Better Collaboration</a:t>
            </a:r>
            <a:endParaRPr lang="en-GB" sz="1100" b="1" kern="1200">
              <a:solidFill>
                <a:srgbClr val="002060"/>
              </a:solidFill>
              <a:latin typeface="Arial" panose="020B0604020202020204" pitchFamily="34" charset="0"/>
              <a:cs typeface="Arial" panose="020B0604020202020204" pitchFamily="34" charset="0"/>
            </a:endParaRPr>
          </a:p>
        </p:txBody>
      </p:sp>
      <p:sp>
        <p:nvSpPr>
          <p:cNvPr id="75" name="Rectangle 74">
            <a:extLst>
              <a:ext uri="{FF2B5EF4-FFF2-40B4-BE49-F238E27FC236}">
                <a16:creationId xmlns:a16="http://schemas.microsoft.com/office/drawing/2014/main" id="{8C13F3C4-B828-6E6B-38E9-9AEB61ABEBEB}"/>
              </a:ext>
            </a:extLst>
          </p:cNvPr>
          <p:cNvSpPr/>
          <p:nvPr/>
        </p:nvSpPr>
        <p:spPr>
          <a:xfrm>
            <a:off x="9043643" y="4996984"/>
            <a:ext cx="1556084" cy="430887"/>
          </a:xfrm>
          <a:prstGeom prst="rect">
            <a:avLst/>
          </a:prstGeom>
        </p:spPr>
        <p:txBody>
          <a:bodyPr wrap="square" lIns="91440" tIns="45720" rIns="91440" bIns="45720" anchor="t">
            <a:spAutoFit/>
          </a:bodyPr>
          <a:lstStyle/>
          <a:p>
            <a:pPr algn="ctr" defTabSz="914377">
              <a:defRPr/>
            </a:pPr>
            <a:r>
              <a:rPr lang="en-GB" sz="1100" b="1">
                <a:solidFill>
                  <a:srgbClr val="002060"/>
                </a:solidFill>
                <a:latin typeface="Arial"/>
                <a:ea typeface="Cambria"/>
                <a:cs typeface="Arial"/>
              </a:rPr>
              <a:t>Embedding EDI </a:t>
            </a:r>
            <a:endParaRPr lang="en-GB" sz="1100" b="1">
              <a:solidFill>
                <a:srgbClr val="002060"/>
              </a:solidFill>
              <a:latin typeface="Arial" panose="020B0604020202020204" pitchFamily="34" charset="0"/>
              <a:ea typeface="Cambria" panose="02040503050406030204" pitchFamily="18" charset="0"/>
              <a:cs typeface="Arial" panose="020B0604020202020204" pitchFamily="34" charset="0"/>
            </a:endParaRPr>
          </a:p>
          <a:p>
            <a:pPr algn="ctr" defTabSz="914377">
              <a:defRPr/>
            </a:pPr>
            <a:r>
              <a:rPr lang="en-GB" sz="1100" b="1">
                <a:solidFill>
                  <a:srgbClr val="002060"/>
                </a:solidFill>
                <a:latin typeface="Arial"/>
                <a:ea typeface="Cambria"/>
                <a:cs typeface="Arial"/>
              </a:rPr>
              <a:t>In primary care</a:t>
            </a:r>
          </a:p>
        </p:txBody>
      </p:sp>
      <p:sp>
        <p:nvSpPr>
          <p:cNvPr id="83" name="Rectangle 82">
            <a:extLst>
              <a:ext uri="{FF2B5EF4-FFF2-40B4-BE49-F238E27FC236}">
                <a16:creationId xmlns:a16="http://schemas.microsoft.com/office/drawing/2014/main" id="{75DE16BD-EE17-A199-12D0-CB1F582509E3}"/>
              </a:ext>
            </a:extLst>
          </p:cNvPr>
          <p:cNvSpPr/>
          <p:nvPr/>
        </p:nvSpPr>
        <p:spPr>
          <a:xfrm>
            <a:off x="10585780" y="5188870"/>
            <a:ext cx="1423793" cy="584775"/>
          </a:xfrm>
          <a:prstGeom prst="rect">
            <a:avLst/>
          </a:prstGeom>
        </p:spPr>
        <p:txBody>
          <a:bodyPr wrap="square" lIns="91440" tIns="45720" rIns="91440" bIns="45720" anchor="t">
            <a:spAutoFit/>
          </a:bodyPr>
          <a:lstStyle/>
          <a:p>
            <a:pPr algn="ctr">
              <a:defRPr/>
            </a:pPr>
            <a:r>
              <a:rPr lang="en-GB" sz="1100" b="1">
                <a:solidFill>
                  <a:srgbClr val="002060"/>
                </a:solidFill>
                <a:latin typeface="Arial"/>
                <a:cs typeface="Arial"/>
              </a:rPr>
              <a:t>Inclusive Recruitment</a:t>
            </a:r>
            <a:endParaRPr lang="en-US"/>
          </a:p>
          <a:p>
            <a:pPr lvl="0" algn="ctr">
              <a:defRPr/>
            </a:pPr>
            <a:endParaRPr lang="en-GB" sz="1000" b="1">
              <a:solidFill>
                <a:srgbClr val="002060"/>
              </a:solidFill>
              <a:latin typeface="Arial" panose="020B0604020202020204" pitchFamily="34" charset="0"/>
              <a:cs typeface="Arial" panose="020B0604020202020204" pitchFamily="34" charset="0"/>
            </a:endParaRPr>
          </a:p>
        </p:txBody>
      </p:sp>
      <p:sp>
        <p:nvSpPr>
          <p:cNvPr id="87" name="Rectangle 86">
            <a:extLst>
              <a:ext uri="{FF2B5EF4-FFF2-40B4-BE49-F238E27FC236}">
                <a16:creationId xmlns:a16="http://schemas.microsoft.com/office/drawing/2014/main" id="{EEF74E5B-D289-70A8-5BE6-D93CF01612C2}"/>
              </a:ext>
            </a:extLst>
          </p:cNvPr>
          <p:cNvSpPr/>
          <p:nvPr/>
        </p:nvSpPr>
        <p:spPr>
          <a:xfrm>
            <a:off x="8870451" y="6098799"/>
            <a:ext cx="2087459" cy="430887"/>
          </a:xfrm>
          <a:prstGeom prst="rect">
            <a:avLst/>
          </a:prstGeom>
        </p:spPr>
        <p:txBody>
          <a:bodyPr wrap="square" lIns="91440" tIns="45720" rIns="91440" bIns="45720" anchor="t">
            <a:spAutoFit/>
          </a:bodyPr>
          <a:lstStyle/>
          <a:p>
            <a:pPr algn="ctr">
              <a:defRPr/>
            </a:pPr>
            <a:r>
              <a:rPr lang="en-GB" sz="1100" b="1">
                <a:solidFill>
                  <a:srgbClr val="002060"/>
                </a:solidFill>
                <a:latin typeface="Arial"/>
                <a:cs typeface="Arial"/>
              </a:rPr>
              <a:t>Talent Management</a:t>
            </a:r>
          </a:p>
          <a:p>
            <a:pPr algn="ctr">
              <a:defRPr/>
            </a:pPr>
            <a:r>
              <a:rPr lang="en-GB" sz="1100" b="1">
                <a:solidFill>
                  <a:srgbClr val="002060"/>
                </a:solidFill>
                <a:latin typeface="Arial"/>
                <a:cs typeface="Arial"/>
              </a:rPr>
              <a:t>In Action</a:t>
            </a:r>
          </a:p>
        </p:txBody>
      </p:sp>
      <p:pic>
        <p:nvPicPr>
          <p:cNvPr id="7" name="Graphic 6" descr="Group with solid fill">
            <a:extLst>
              <a:ext uri="{FF2B5EF4-FFF2-40B4-BE49-F238E27FC236}">
                <a16:creationId xmlns:a16="http://schemas.microsoft.com/office/drawing/2014/main" id="{64D61433-8BF9-0577-7676-4CC14B84B22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61696" y="3666000"/>
            <a:ext cx="609389" cy="609389"/>
          </a:xfrm>
          <a:prstGeom prst="rect">
            <a:avLst/>
          </a:prstGeom>
        </p:spPr>
      </p:pic>
      <p:pic>
        <p:nvPicPr>
          <p:cNvPr id="30" name="Graphic 29" descr="Customer review with solid fill">
            <a:extLst>
              <a:ext uri="{FF2B5EF4-FFF2-40B4-BE49-F238E27FC236}">
                <a16:creationId xmlns:a16="http://schemas.microsoft.com/office/drawing/2014/main" id="{AD2D5545-38BB-AC84-0D4C-43A1A3F8C9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46468" y="5374442"/>
            <a:ext cx="563169" cy="563169"/>
          </a:xfrm>
          <a:prstGeom prst="rect">
            <a:avLst/>
          </a:prstGeom>
        </p:spPr>
      </p:pic>
      <p:pic>
        <p:nvPicPr>
          <p:cNvPr id="34" name="Graphic 33" descr="Social distancing with solid fill">
            <a:extLst>
              <a:ext uri="{FF2B5EF4-FFF2-40B4-BE49-F238E27FC236}">
                <a16:creationId xmlns:a16="http://schemas.microsoft.com/office/drawing/2014/main" id="{9F706B89-1810-2815-2110-6D22C52BA7F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10907" y="3231554"/>
            <a:ext cx="576808" cy="576808"/>
          </a:xfrm>
          <a:prstGeom prst="rect">
            <a:avLst/>
          </a:prstGeom>
        </p:spPr>
      </p:pic>
      <p:pic>
        <p:nvPicPr>
          <p:cNvPr id="40" name="Graphic 39" descr="Board Of Directors with solid fill">
            <a:extLst>
              <a:ext uri="{FF2B5EF4-FFF2-40B4-BE49-F238E27FC236}">
                <a16:creationId xmlns:a16="http://schemas.microsoft.com/office/drawing/2014/main" id="{E1AF6FC2-7EC2-9622-31DA-0750E6A5F27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361761" y="4796771"/>
            <a:ext cx="606667" cy="606667"/>
          </a:xfrm>
          <a:prstGeom prst="rect">
            <a:avLst/>
          </a:prstGeom>
        </p:spPr>
      </p:pic>
      <p:pic>
        <p:nvPicPr>
          <p:cNvPr id="42" name="Graphic 41" descr="Target Audience with solid fill">
            <a:extLst>
              <a:ext uri="{FF2B5EF4-FFF2-40B4-BE49-F238E27FC236}">
                <a16:creationId xmlns:a16="http://schemas.microsoft.com/office/drawing/2014/main" id="{9C4C47F2-8A72-C4AC-6D9C-129AC69B7F5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79897" y="4150378"/>
            <a:ext cx="717964" cy="717964"/>
          </a:xfrm>
          <a:prstGeom prst="rect">
            <a:avLst/>
          </a:prstGeom>
        </p:spPr>
      </p:pic>
      <p:pic>
        <p:nvPicPr>
          <p:cNvPr id="44" name="Graphic 43" descr="Management with solid fill">
            <a:extLst>
              <a:ext uri="{FF2B5EF4-FFF2-40B4-BE49-F238E27FC236}">
                <a16:creationId xmlns:a16="http://schemas.microsoft.com/office/drawing/2014/main" id="{BA2454F9-BE1C-DB17-0087-B9A128E4012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241536" y="5766388"/>
            <a:ext cx="728740" cy="728740"/>
          </a:xfrm>
          <a:prstGeom prst="rect">
            <a:avLst/>
          </a:prstGeom>
        </p:spPr>
      </p:pic>
      <p:pic>
        <p:nvPicPr>
          <p:cNvPr id="49" name="Graphic 48" descr="Continuous Improvement with solid fill">
            <a:extLst>
              <a:ext uri="{FF2B5EF4-FFF2-40B4-BE49-F238E27FC236}">
                <a16:creationId xmlns:a16="http://schemas.microsoft.com/office/drawing/2014/main" id="{ED65E959-819F-F425-C058-429B4AAA791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936089" y="4700682"/>
            <a:ext cx="733928" cy="774032"/>
          </a:xfrm>
          <a:prstGeom prst="rect">
            <a:avLst/>
          </a:prstGeom>
        </p:spPr>
      </p:pic>
      <p:pic>
        <p:nvPicPr>
          <p:cNvPr id="51" name="Graphic 50" descr="Business Growth with solid fill">
            <a:extLst>
              <a:ext uri="{FF2B5EF4-FFF2-40B4-BE49-F238E27FC236}">
                <a16:creationId xmlns:a16="http://schemas.microsoft.com/office/drawing/2014/main" id="{933F4084-0C88-F28C-A7CF-2B9923C76B6F}"/>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630689" y="4465641"/>
            <a:ext cx="609389" cy="609389"/>
          </a:xfrm>
          <a:prstGeom prst="rect">
            <a:avLst/>
          </a:prstGeom>
        </p:spPr>
      </p:pic>
      <p:pic>
        <p:nvPicPr>
          <p:cNvPr id="58" name="Graphic 57" descr="Elevator with solid fill">
            <a:extLst>
              <a:ext uri="{FF2B5EF4-FFF2-40B4-BE49-F238E27FC236}">
                <a16:creationId xmlns:a16="http://schemas.microsoft.com/office/drawing/2014/main" id="{B3E5B42D-4349-1F4B-9C28-B3BFF0B50684}"/>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8295861" y="3670606"/>
            <a:ext cx="568344" cy="568344"/>
          </a:xfrm>
          <a:prstGeom prst="rect">
            <a:avLst/>
          </a:prstGeom>
        </p:spPr>
      </p:pic>
      <p:pic>
        <p:nvPicPr>
          <p:cNvPr id="103" name="Graphic 102" descr="Sustainability with solid fill">
            <a:extLst>
              <a:ext uri="{FF2B5EF4-FFF2-40B4-BE49-F238E27FC236}">
                <a16:creationId xmlns:a16="http://schemas.microsoft.com/office/drawing/2014/main" id="{CC3B387C-E9EB-3D77-42F6-2EFC7AAAA21D}"/>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7808195" y="4740830"/>
            <a:ext cx="555813" cy="555813"/>
          </a:xfrm>
          <a:prstGeom prst="rect">
            <a:avLst/>
          </a:prstGeom>
        </p:spPr>
      </p:pic>
      <p:pic>
        <p:nvPicPr>
          <p:cNvPr id="111" name="Graphic 110" descr="Idea with solid fill">
            <a:extLst>
              <a:ext uri="{FF2B5EF4-FFF2-40B4-BE49-F238E27FC236}">
                <a16:creationId xmlns:a16="http://schemas.microsoft.com/office/drawing/2014/main" id="{866DADD7-0C7E-D7AA-3EC7-72458EEA6E95}"/>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6594068" y="5748141"/>
            <a:ext cx="487024" cy="487024"/>
          </a:xfrm>
          <a:prstGeom prst="rect">
            <a:avLst/>
          </a:prstGeom>
        </p:spPr>
      </p:pic>
      <p:pic>
        <p:nvPicPr>
          <p:cNvPr id="121" name="Graphic 120" descr="Internet Of Things with solid fill">
            <a:extLst>
              <a:ext uri="{FF2B5EF4-FFF2-40B4-BE49-F238E27FC236}">
                <a16:creationId xmlns:a16="http://schemas.microsoft.com/office/drawing/2014/main" id="{300194E0-2D55-A547-9D9F-D46C9443EE96}"/>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3627976" y="3910236"/>
            <a:ext cx="523858" cy="523858"/>
          </a:xfrm>
          <a:prstGeom prst="rect">
            <a:avLst/>
          </a:prstGeom>
        </p:spPr>
      </p:pic>
      <p:pic>
        <p:nvPicPr>
          <p:cNvPr id="129" name="Graphic 128" descr="Call centre with solid fill">
            <a:extLst>
              <a:ext uri="{FF2B5EF4-FFF2-40B4-BE49-F238E27FC236}">
                <a16:creationId xmlns:a16="http://schemas.microsoft.com/office/drawing/2014/main" id="{93B4B2F8-1CFF-1A30-EE7B-9B53D6E25690}"/>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3380866" y="5334524"/>
            <a:ext cx="499100" cy="499100"/>
          </a:xfrm>
          <a:prstGeom prst="rect">
            <a:avLst/>
          </a:prstGeom>
        </p:spPr>
      </p:pic>
      <p:pic>
        <p:nvPicPr>
          <p:cNvPr id="3" name="Graphic 2" descr="Flowchart with solid fill">
            <a:extLst>
              <a:ext uri="{FF2B5EF4-FFF2-40B4-BE49-F238E27FC236}">
                <a16:creationId xmlns:a16="http://schemas.microsoft.com/office/drawing/2014/main" id="{FF896BA6-EF58-ADB3-EC5F-51C37240E222}"/>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5145257" y="3519412"/>
            <a:ext cx="577175" cy="577175"/>
          </a:xfrm>
          <a:prstGeom prst="rect">
            <a:avLst/>
          </a:prstGeom>
        </p:spPr>
      </p:pic>
      <p:pic>
        <p:nvPicPr>
          <p:cNvPr id="5" name="Graphic 4" descr="Hockey Stick Curve Graph with solid fill">
            <a:extLst>
              <a:ext uri="{FF2B5EF4-FFF2-40B4-BE49-F238E27FC236}">
                <a16:creationId xmlns:a16="http://schemas.microsoft.com/office/drawing/2014/main" id="{C88F2730-5A66-7253-479A-8CDE76AA91B0}"/>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5267827" y="5839325"/>
            <a:ext cx="523374" cy="543426"/>
          </a:xfrm>
          <a:prstGeom prst="rect">
            <a:avLst/>
          </a:prstGeom>
        </p:spPr>
      </p:pic>
      <p:pic>
        <p:nvPicPr>
          <p:cNvPr id="13" name="Graphic 12" descr="Business Growth with solid fill">
            <a:extLst>
              <a:ext uri="{FF2B5EF4-FFF2-40B4-BE49-F238E27FC236}">
                <a16:creationId xmlns:a16="http://schemas.microsoft.com/office/drawing/2014/main" id="{761387C1-7AAF-55F4-52DF-202F25560A88}"/>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6560507" y="4322486"/>
            <a:ext cx="550890" cy="550890"/>
          </a:xfrm>
          <a:prstGeom prst="rect">
            <a:avLst/>
          </a:prstGeom>
        </p:spPr>
      </p:pic>
      <p:pic>
        <p:nvPicPr>
          <p:cNvPr id="15" name="Graphic 14" descr="Care with solid fill">
            <a:extLst>
              <a:ext uri="{FF2B5EF4-FFF2-40B4-BE49-F238E27FC236}">
                <a16:creationId xmlns:a16="http://schemas.microsoft.com/office/drawing/2014/main" id="{B91A3490-F4CC-A5D2-E796-A52353DBCE57}"/>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6882064" y="3433008"/>
            <a:ext cx="653717" cy="633665"/>
          </a:xfrm>
          <a:prstGeom prst="rect">
            <a:avLst/>
          </a:prstGeom>
        </p:spPr>
      </p:pic>
      <p:pic>
        <p:nvPicPr>
          <p:cNvPr id="17" name="Graphic 16" descr="Board Of Directors with solid fill">
            <a:extLst>
              <a:ext uri="{FF2B5EF4-FFF2-40B4-BE49-F238E27FC236}">
                <a16:creationId xmlns:a16="http://schemas.microsoft.com/office/drawing/2014/main" id="{59688E74-7096-F6F3-2645-B3BC7B2AC7F7}"/>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9522485" y="3298546"/>
            <a:ext cx="487177" cy="487177"/>
          </a:xfrm>
          <a:prstGeom prst="rect">
            <a:avLst/>
          </a:prstGeom>
        </p:spPr>
      </p:pic>
      <p:pic>
        <p:nvPicPr>
          <p:cNvPr id="21" name="Graphic 20" descr="Koi with solid fill">
            <a:extLst>
              <a:ext uri="{FF2B5EF4-FFF2-40B4-BE49-F238E27FC236}">
                <a16:creationId xmlns:a16="http://schemas.microsoft.com/office/drawing/2014/main" id="{9BFAE085-2CF6-1018-F3A4-FDE08B34F38A}"/>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10952747" y="3483142"/>
            <a:ext cx="643690" cy="653716"/>
          </a:xfrm>
          <a:prstGeom prst="rect">
            <a:avLst/>
          </a:prstGeom>
        </p:spPr>
      </p:pic>
      <p:pic>
        <p:nvPicPr>
          <p:cNvPr id="23" name="Graphic 22" descr="Group success with solid fill">
            <a:extLst>
              <a:ext uri="{FF2B5EF4-FFF2-40B4-BE49-F238E27FC236}">
                <a16:creationId xmlns:a16="http://schemas.microsoft.com/office/drawing/2014/main" id="{54491798-20F6-FECB-2CCF-8F3593DEAB51}"/>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9458826" y="4405562"/>
            <a:ext cx="713874" cy="713874"/>
          </a:xfrm>
          <a:prstGeom prst="rect">
            <a:avLst/>
          </a:prstGeom>
        </p:spPr>
      </p:pic>
      <p:pic>
        <p:nvPicPr>
          <p:cNvPr id="25" name="Graphic 24" descr="Clipboard Badge with solid fill">
            <a:extLst>
              <a:ext uri="{FF2B5EF4-FFF2-40B4-BE49-F238E27FC236}">
                <a16:creationId xmlns:a16="http://schemas.microsoft.com/office/drawing/2014/main" id="{C5D082F6-8B0C-3BFE-6980-D330701AA2E1}"/>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11022931" y="4616115"/>
            <a:ext cx="613611" cy="613611"/>
          </a:xfrm>
          <a:prstGeom prst="rect">
            <a:avLst/>
          </a:prstGeom>
        </p:spPr>
      </p:pic>
      <p:pic>
        <p:nvPicPr>
          <p:cNvPr id="33" name="Graphic 32" descr="Target Audience with solid fill">
            <a:extLst>
              <a:ext uri="{FF2B5EF4-FFF2-40B4-BE49-F238E27FC236}">
                <a16:creationId xmlns:a16="http://schemas.microsoft.com/office/drawing/2014/main" id="{9ED1865C-58CA-964A-31EB-235259C71EA7}"/>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9579142" y="5498431"/>
            <a:ext cx="663743" cy="663743"/>
          </a:xfrm>
          <a:prstGeom prst="rect">
            <a:avLst/>
          </a:prstGeom>
        </p:spPr>
      </p:pic>
    </p:spTree>
    <p:extLst>
      <p:ext uri="{BB962C8B-B14F-4D97-AF65-F5344CB8AC3E}">
        <p14:creationId xmlns:p14="http://schemas.microsoft.com/office/powerpoint/2010/main" val="1745075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60000"/>
          </a:schemeClr>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3D0AC65-9380-C81A-B9CB-C765B7812BA2}"/>
              </a:ext>
            </a:extLst>
          </p:cNvPr>
          <p:cNvSpPr txBox="1">
            <a:spLocks/>
          </p:cNvSpPr>
          <p:nvPr/>
        </p:nvSpPr>
        <p:spPr>
          <a:xfrm>
            <a:off x="101602" y="57372"/>
            <a:ext cx="10993457" cy="550890"/>
          </a:xfrm>
          <a:prstGeom prst="rect">
            <a:avLst/>
          </a:prstGeom>
        </p:spPr>
        <p:txBody>
          <a:bodyPr vert="horz" lIns="91440" tIns="45720" rIns="91440" bIns="45720" rtlCol="0" anchor="ctr">
            <a:normAutofit/>
          </a:bodyPr>
          <a:lstStyle>
            <a:lvl1pPr algn="l" defTabSz="914103"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sz="2800" b="1">
                <a:solidFill>
                  <a:schemeClr val="accent6">
                    <a:lumMod val="50000"/>
                  </a:schemeClr>
                </a:solidFill>
                <a:latin typeface="Arial"/>
                <a:cs typeface="Arial"/>
              </a:rPr>
              <a:t>Health and Wellbeing </a:t>
            </a:r>
            <a:r>
              <a:rPr lang="en-GB" sz="2800" b="1">
                <a:solidFill>
                  <a:srgbClr val="0070C0"/>
                </a:solidFill>
                <a:latin typeface="Arial"/>
                <a:cs typeface="Arial"/>
              </a:rPr>
              <a:t>Menu of Support</a:t>
            </a:r>
            <a:endParaRPr lang="en-GB" sz="2800" b="1">
              <a:solidFill>
                <a:srgbClr val="00B050"/>
              </a:solidFill>
              <a:latin typeface="Arial"/>
              <a:cs typeface="Arial"/>
            </a:endParaRPr>
          </a:p>
        </p:txBody>
      </p:sp>
      <p:graphicFrame>
        <p:nvGraphicFramePr>
          <p:cNvPr id="4" name="Table 3">
            <a:extLst>
              <a:ext uri="{FF2B5EF4-FFF2-40B4-BE49-F238E27FC236}">
                <a16:creationId xmlns:a16="http://schemas.microsoft.com/office/drawing/2014/main" id="{1E1B3102-396C-89D7-9BF8-D6345A8CB477}"/>
              </a:ext>
            </a:extLst>
          </p:cNvPr>
          <p:cNvGraphicFramePr>
            <a:graphicFrameLocks noGrp="1"/>
          </p:cNvGraphicFramePr>
          <p:nvPr>
            <p:extLst>
              <p:ext uri="{D42A27DB-BD31-4B8C-83A1-F6EECF244321}">
                <p14:modId xmlns:p14="http://schemas.microsoft.com/office/powerpoint/2010/main" val="1167470891"/>
              </p:ext>
            </p:extLst>
          </p:nvPr>
        </p:nvGraphicFramePr>
        <p:xfrm>
          <a:off x="195792" y="1304342"/>
          <a:ext cx="11642222" cy="4244679"/>
        </p:xfrm>
        <a:graphic>
          <a:graphicData uri="http://schemas.openxmlformats.org/drawingml/2006/table">
            <a:tbl>
              <a:tblPr/>
              <a:tblGrid>
                <a:gridCol w="2675003">
                  <a:extLst>
                    <a:ext uri="{9D8B030D-6E8A-4147-A177-3AD203B41FA5}">
                      <a16:colId xmlns:a16="http://schemas.microsoft.com/office/drawing/2014/main" val="3493071307"/>
                    </a:ext>
                  </a:extLst>
                </a:gridCol>
                <a:gridCol w="985528">
                  <a:extLst>
                    <a:ext uri="{9D8B030D-6E8A-4147-A177-3AD203B41FA5}">
                      <a16:colId xmlns:a16="http://schemas.microsoft.com/office/drawing/2014/main" val="205403999"/>
                    </a:ext>
                  </a:extLst>
                </a:gridCol>
                <a:gridCol w="4146631">
                  <a:extLst>
                    <a:ext uri="{9D8B030D-6E8A-4147-A177-3AD203B41FA5}">
                      <a16:colId xmlns:a16="http://schemas.microsoft.com/office/drawing/2014/main" val="60543373"/>
                    </a:ext>
                  </a:extLst>
                </a:gridCol>
                <a:gridCol w="1922584">
                  <a:extLst>
                    <a:ext uri="{9D8B030D-6E8A-4147-A177-3AD203B41FA5}">
                      <a16:colId xmlns:a16="http://schemas.microsoft.com/office/drawing/2014/main" val="3296401490"/>
                    </a:ext>
                  </a:extLst>
                </a:gridCol>
                <a:gridCol w="1912476">
                  <a:extLst>
                    <a:ext uri="{9D8B030D-6E8A-4147-A177-3AD203B41FA5}">
                      <a16:colId xmlns:a16="http://schemas.microsoft.com/office/drawing/2014/main" val="1737379281"/>
                    </a:ext>
                  </a:extLst>
                </a:gridCol>
              </a:tblGrid>
              <a:tr h="163609">
                <a:tc>
                  <a:txBody>
                    <a:bodyPr/>
                    <a:lstStyle/>
                    <a:p>
                      <a:pPr algn="ctr" fontAlgn="ctr"/>
                      <a:r>
                        <a:rPr lang="en-GB" sz="900" b="1" i="0" u="none" strike="noStrike">
                          <a:solidFill>
                            <a:srgbClr val="FFFFFF"/>
                          </a:solidFill>
                          <a:effectLst/>
                          <a:latin typeface="Calibri"/>
                        </a:rPr>
                        <a:t>Topic</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Key</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Description</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dirty="0">
                          <a:solidFill>
                            <a:srgbClr val="FFFFFF"/>
                          </a:solidFill>
                          <a:effectLst/>
                          <a:latin typeface="Calibri"/>
                        </a:rPr>
                        <a:t>Details</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900" b="1" i="0" u="none" strike="noStrike">
                          <a:solidFill>
                            <a:srgbClr val="FFFFFF"/>
                          </a:solidFill>
                          <a:effectLst/>
                          <a:latin typeface="Calibri"/>
                        </a:rPr>
                        <a:t>Registration link</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691228060"/>
                  </a:ext>
                </a:extLst>
              </a:tr>
              <a:tr h="805640">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1000" b="1" i="0" u="none" strike="noStrike">
                          <a:solidFill>
                            <a:schemeClr val="accent6">
                              <a:lumMod val="50000"/>
                            </a:schemeClr>
                          </a:solidFill>
                          <a:effectLst/>
                          <a:latin typeface="Arial"/>
                        </a:rPr>
                        <a:t>Workforce Wellbeing. Looking After You</a:t>
                      </a:r>
                    </a:p>
                    <a:p>
                      <a:pPr algn="ctr" fontAlgn="ctr"/>
                      <a:endParaRPr lang="en-GB" sz="10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Arial"/>
                        </a:rPr>
                        <a:t>Free confidential coaching and support for the primary care workforce.</a:t>
                      </a:r>
                      <a:br>
                        <a:rPr lang="en-GB" sz="900" b="1" i="0" u="none" strike="noStrike">
                          <a:solidFill>
                            <a:srgbClr val="000000"/>
                          </a:solidFill>
                          <a:effectLst/>
                          <a:latin typeface="Arial"/>
                        </a:rPr>
                      </a:b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br>
                        <a:rPr lang="en-GB" sz="1000" b="0" i="0" u="sng" strike="noStrike">
                          <a:solidFill>
                            <a:srgbClr val="0563C1"/>
                          </a:solidFill>
                          <a:effectLst/>
                          <a:latin typeface="Calibri"/>
                          <a:hlinkClick r:id="rId3" invalidUrl="http://"/>
                        </a:rPr>
                      </a:br>
                      <a:r>
                        <a:rPr lang="en-GB" sz="1000" b="0" i="0" u="sng" strike="noStrike">
                          <a:solidFill>
                            <a:srgbClr val="0563C1"/>
                          </a:solidFill>
                          <a:effectLst/>
                          <a:latin typeface="Calibri"/>
                          <a:hlinkClick r:id="rId4"/>
                        </a:rPr>
                        <a:t>england.lookingafteryou@nhs.net </a:t>
                      </a:r>
                      <a:endParaRPr lang="en-GB" sz="1000" b="0"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sng" strike="noStrike">
                          <a:solidFill>
                            <a:schemeClr val="accent6">
                              <a:lumMod val="50000"/>
                            </a:schemeClr>
                          </a:solidFill>
                          <a:effectLst/>
                          <a:latin typeface="Calibri"/>
                          <a:hlinkClick r:id="rId4">
                            <a:extLst>
                              <a:ext uri="{A12FA001-AC4F-418D-AE19-62706E023703}">
                                <ahyp:hlinkClr xmlns:ahyp="http://schemas.microsoft.com/office/drawing/2018/hyperlinkcolor" val="tx"/>
                              </a:ext>
                            </a:extLst>
                          </a:hlinkClick>
                        </a:rPr>
                        <a:t>NHS England » Looking after you: free confidential coaching and support for the primary care workforce</a:t>
                      </a:r>
                      <a:br>
                        <a:rPr lang="en-GB" sz="900" b="1" i="0" u="sng" strike="noStrike">
                          <a:solidFill>
                            <a:srgbClr val="0563C1"/>
                          </a:solidFill>
                          <a:effectLst/>
                          <a:latin typeface="Calibri"/>
                          <a:hlinkClick r:id="rId4">
                            <a:extLst>
                              <a:ext uri="{A12FA001-AC4F-418D-AE19-62706E023703}">
                                <ahyp:hlinkClr xmlns:ahyp="http://schemas.microsoft.com/office/drawing/2018/hyperlinkcolor" val="tx"/>
                              </a:ext>
                            </a:extLst>
                          </a:hlinkClick>
                        </a:rPr>
                      </a:br>
                      <a:endParaRPr lang="en-GB" sz="900" b="1"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6831216"/>
                  </a:ext>
                </a:extLst>
              </a:tr>
              <a:tr h="655086">
                <a:tc>
                  <a:txBody>
                    <a:bodyPr/>
                    <a:lstStyle/>
                    <a:p>
                      <a:pPr marL="0" marR="0" lvl="0" indent="0" algn="ctr" rtl="0" eaLnBrk="1" fontAlgn="ctr" latinLnBrk="0" hangingPunct="1">
                        <a:lnSpc>
                          <a:spcPct val="100000"/>
                        </a:lnSpc>
                        <a:spcBef>
                          <a:spcPts val="0"/>
                        </a:spcBef>
                        <a:spcAft>
                          <a:spcPts val="0"/>
                        </a:spcAft>
                        <a:buClrTx/>
                        <a:buSzTx/>
                        <a:buFontTx/>
                        <a:buNone/>
                      </a:pPr>
                      <a:r>
                        <a:rPr lang="en-GB" sz="1000" b="1" i="0" u="none" strike="noStrike">
                          <a:solidFill>
                            <a:schemeClr val="accent6">
                              <a:lumMod val="50000"/>
                            </a:schemeClr>
                          </a:solidFill>
                          <a:effectLst/>
                          <a:latin typeface="Arial"/>
                        </a:rPr>
                        <a:t>Looking After You Too </a:t>
                      </a:r>
                    </a:p>
                    <a:p>
                      <a:pPr algn="ctr" fontAlgn="ctr"/>
                      <a:endParaRPr lang="en-GB" sz="10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Arial"/>
                        </a:rPr>
                        <a:t>Coaching focusing on you and your wellbeing. </a:t>
                      </a:r>
                    </a:p>
                    <a:p>
                      <a:pPr algn="ctr" fontAlgn="ctr"/>
                      <a:r>
                        <a:rPr lang="en-GB" sz="900" b="0" i="0" u="none" strike="noStrike">
                          <a:solidFill>
                            <a:srgbClr val="000000"/>
                          </a:solidFill>
                          <a:effectLst/>
                          <a:latin typeface="Arial"/>
                        </a:rPr>
                        <a:t>You can talk about things likes pressures and Challenges you are facing, how you are thinking and feeling and coping with the demands of your role.</a:t>
                      </a: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sng" strike="noStrike">
                          <a:solidFill>
                            <a:srgbClr val="0563C1"/>
                          </a:solidFill>
                          <a:effectLst/>
                          <a:latin typeface="Calibri"/>
                          <a:hlinkClick r:id="rId5"/>
                        </a:rPr>
                        <a:t>Book a coaching session (leadershipacademy.nhs.uk)</a:t>
                      </a:r>
                      <a:endParaRPr lang="en-GB" sz="1000" b="0"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sng" strike="noStrike">
                        <a:solidFill>
                          <a:srgbClr val="0563C1"/>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5674362"/>
                  </a:ext>
                </a:extLst>
              </a:tr>
              <a:tr h="655086">
                <a:tc>
                  <a:txBody>
                    <a:bodyPr/>
                    <a:lstStyle/>
                    <a:p>
                      <a:pPr marL="0" marR="0" lvl="0" indent="0" algn="ctr" rtl="0" eaLnBrk="1" fontAlgn="ctr" latinLnBrk="0" hangingPunct="1">
                        <a:lnSpc>
                          <a:spcPct val="100000"/>
                        </a:lnSpc>
                        <a:spcBef>
                          <a:spcPts val="0"/>
                        </a:spcBef>
                        <a:spcAft>
                          <a:spcPts val="0"/>
                        </a:spcAft>
                        <a:buClrTx/>
                        <a:buSzTx/>
                        <a:buFontTx/>
                        <a:buNone/>
                      </a:pPr>
                      <a:r>
                        <a:rPr lang="en-GB" sz="1000" b="1" i="0" u="none" strike="noStrike">
                          <a:solidFill>
                            <a:schemeClr val="accent6">
                              <a:lumMod val="50000"/>
                            </a:schemeClr>
                          </a:solidFill>
                          <a:effectLst/>
                          <a:latin typeface="Arial"/>
                        </a:rPr>
                        <a:t>Looking After Your Team </a:t>
                      </a:r>
                    </a:p>
                    <a:p>
                      <a:pPr algn="ctr" fontAlgn="ctr"/>
                      <a:endParaRPr lang="en-GB" sz="10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Arial"/>
                        </a:rPr>
                        <a:t>This coaching for leaders and managers is orientated towards supporting you to develop practical strategies and makes small improvements that enable a healthy working team.</a:t>
                      </a: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sng" strike="noStrike">
                          <a:solidFill>
                            <a:srgbClr val="0563C1"/>
                          </a:solidFill>
                          <a:effectLst/>
                          <a:latin typeface="Calibri"/>
                        </a:rPr>
                        <a:t>Book a coaching session (leadershipacademy.nhs.uk)</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sng" strike="noStrike">
                        <a:solidFill>
                          <a:srgbClr val="0563C1"/>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0043345"/>
                  </a:ext>
                </a:extLst>
              </a:tr>
              <a:tr h="655086">
                <a:tc>
                  <a:txBody>
                    <a:bodyPr/>
                    <a:lstStyle/>
                    <a:p>
                      <a:pPr marL="0" marR="0" lvl="0" indent="0" algn="ctr" rtl="0" eaLnBrk="1" fontAlgn="ctr" latinLnBrk="0" hangingPunct="1">
                        <a:lnSpc>
                          <a:spcPct val="100000"/>
                        </a:lnSpc>
                        <a:spcBef>
                          <a:spcPts val="0"/>
                        </a:spcBef>
                        <a:spcAft>
                          <a:spcPts val="0"/>
                        </a:spcAft>
                        <a:buClrTx/>
                        <a:buSzTx/>
                        <a:buFontTx/>
                        <a:buNone/>
                      </a:pPr>
                      <a:r>
                        <a:rPr lang="en-GB" sz="1000" b="1" i="0" u="none" strike="noStrike">
                          <a:solidFill>
                            <a:schemeClr val="accent6">
                              <a:lumMod val="50000"/>
                            </a:schemeClr>
                          </a:solidFill>
                          <a:effectLst/>
                          <a:latin typeface="Arial"/>
                        </a:rPr>
                        <a:t>Looking After Your Team Virtual Away Day </a:t>
                      </a:r>
                    </a:p>
                    <a:p>
                      <a:pPr algn="ctr" fontAlgn="ctr"/>
                      <a:endParaRPr lang="en-GB" sz="10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Arial"/>
                        </a:rPr>
                        <a:t>Staff working in primary care can now book a free 2/4 hour virtual away day for up to 8 team members. </a:t>
                      </a:r>
                    </a:p>
                    <a:p>
                      <a:pPr algn="ctr" fontAlgn="ctr"/>
                      <a:r>
                        <a:rPr lang="en-GB" sz="900" b="0" i="0" u="none" strike="noStrike">
                          <a:solidFill>
                            <a:srgbClr val="000000"/>
                          </a:solidFill>
                          <a:effectLst/>
                          <a:latin typeface="Arial"/>
                        </a:rPr>
                        <a:t>A highly skilled coach will support to design a session to suit your objectives and to ensure the session focuses on your team needs.</a:t>
                      </a: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sng" strike="noStrike">
                          <a:solidFill>
                            <a:srgbClr val="0563C1"/>
                          </a:solidFill>
                          <a:effectLst/>
                          <a:latin typeface="Calibri"/>
                          <a:hlinkClick r:id="rId6"/>
                        </a:rPr>
                        <a:t>Book a coaching session (leadershipacademy.nhs.uk)</a:t>
                      </a:r>
                      <a:endParaRPr lang="en-GB" sz="1000" b="0"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sng" strike="noStrike">
                        <a:solidFill>
                          <a:srgbClr val="0563C1"/>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9074368"/>
                  </a:ext>
                </a:extLst>
              </a:tr>
              <a:tr h="655086">
                <a:tc>
                  <a:txBody>
                    <a:bodyPr/>
                    <a:lstStyle/>
                    <a:p>
                      <a:pPr marL="0" marR="0" lvl="0" indent="0" algn="ctr" rtl="0" eaLnBrk="1" fontAlgn="ctr" latinLnBrk="0" hangingPunct="1">
                        <a:lnSpc>
                          <a:spcPct val="100000"/>
                        </a:lnSpc>
                        <a:spcBef>
                          <a:spcPts val="0"/>
                        </a:spcBef>
                        <a:spcAft>
                          <a:spcPts val="0"/>
                        </a:spcAft>
                        <a:buClrTx/>
                        <a:buSzTx/>
                        <a:buFontTx/>
                        <a:buNone/>
                      </a:pPr>
                      <a:r>
                        <a:rPr lang="en-GB" sz="1000" b="1" i="0" u="none" strike="noStrike">
                          <a:solidFill>
                            <a:schemeClr val="accent6">
                              <a:lumMod val="50000"/>
                            </a:schemeClr>
                          </a:solidFill>
                          <a:effectLst/>
                          <a:latin typeface="Arial"/>
                        </a:rPr>
                        <a:t>Looking After Your Career  </a:t>
                      </a:r>
                    </a:p>
                    <a:p>
                      <a:pPr algn="ctr" fontAlgn="ctr"/>
                      <a:endParaRPr lang="en-GB" sz="10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dirty="0">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Arial"/>
                        </a:rPr>
                        <a:t>This is an opportunity to focus on you and your career. </a:t>
                      </a:r>
                    </a:p>
                    <a:p>
                      <a:pPr algn="ctr" fontAlgn="ctr"/>
                      <a:r>
                        <a:rPr lang="en-GB" sz="900" b="0" i="0" u="none" strike="noStrike">
                          <a:solidFill>
                            <a:srgbClr val="000000"/>
                          </a:solidFill>
                          <a:effectLst/>
                          <a:latin typeface="Arial"/>
                        </a:rPr>
                        <a:t>The coaching is designed to support you to take practical steps, take more control over your career direction and proactively advance it.</a:t>
                      </a: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sng" strike="noStrike">
                          <a:solidFill>
                            <a:srgbClr val="0563C1"/>
                          </a:solidFill>
                          <a:effectLst/>
                          <a:latin typeface="Calibri"/>
                          <a:hlinkClick r:id="rId7"/>
                        </a:rPr>
                        <a:t>Book a coaching session (leadershipacademy.nhs.uk)</a:t>
                      </a:r>
                      <a:endParaRPr lang="en-GB" sz="1000" b="0"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a:solidFill>
                            <a:schemeClr val="accent6">
                              <a:lumMod val="50000"/>
                            </a:schemeClr>
                          </a:solidFill>
                          <a:effectLst/>
                          <a:latin typeface="Calibri"/>
                        </a:rPr>
                        <a:t>Please scan the QR code or click on the link to the left</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224738"/>
                  </a:ext>
                </a:extLst>
              </a:tr>
              <a:tr h="655086">
                <a:tc>
                  <a:txBody>
                    <a:bodyPr/>
                    <a:lstStyle/>
                    <a:p>
                      <a:pPr marL="0" marR="0" lvl="0" indent="0" algn="ctr" rtl="0" eaLnBrk="1" fontAlgn="ctr" latinLnBrk="0" hangingPunct="1">
                        <a:lnSpc>
                          <a:spcPct val="100000"/>
                        </a:lnSpc>
                        <a:spcBef>
                          <a:spcPts val="0"/>
                        </a:spcBef>
                        <a:spcAft>
                          <a:spcPts val="0"/>
                        </a:spcAft>
                        <a:buClrTx/>
                        <a:buSzTx/>
                        <a:buFontTx/>
                        <a:buNone/>
                      </a:pPr>
                      <a:r>
                        <a:rPr lang="en-GB" sz="1000" b="1" i="0" u="none" strike="noStrike">
                          <a:solidFill>
                            <a:schemeClr val="accent6">
                              <a:lumMod val="50000"/>
                            </a:schemeClr>
                          </a:solidFill>
                          <a:effectLst/>
                          <a:latin typeface="Arial"/>
                        </a:rPr>
                        <a:t>Peer wellbeing sessions </a:t>
                      </a:r>
                    </a:p>
                    <a:p>
                      <a:pPr algn="ctr" fontAlgn="ctr"/>
                      <a:endParaRPr lang="en-GB" sz="10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Arial"/>
                        </a:rPr>
                        <a:t>The facilitated peer wellbeing sessions aim to bring people together with a trained coach to discuss and plan how to improve and maintain wellbeing. </a:t>
                      </a:r>
                    </a:p>
                    <a:p>
                      <a:pPr algn="ctr" fontAlgn="ctr"/>
                      <a:r>
                        <a:rPr lang="en-GB" sz="900" b="0" i="0" u="none" strike="noStrike">
                          <a:solidFill>
                            <a:srgbClr val="000000"/>
                          </a:solidFill>
                          <a:effectLst/>
                          <a:latin typeface="Arial"/>
                        </a:rPr>
                        <a:t>Each group will be made up of 6-8 people that will meet fortnightly for 4 weeks.</a:t>
                      </a: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sng" strike="noStrike">
                          <a:solidFill>
                            <a:srgbClr val="0563C1"/>
                          </a:solidFill>
                          <a:effectLst/>
                          <a:latin typeface="Calibri"/>
                          <a:hlinkClick r:id="rId8"/>
                        </a:rPr>
                        <a:t>Book a coaching session (leadershipacademy.nhs.uk)</a:t>
                      </a:r>
                      <a:endParaRPr lang="en-GB" sz="1000" b="0"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sng" strike="noStrike" dirty="0">
                        <a:solidFill>
                          <a:srgbClr val="0563C1"/>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3589414"/>
                  </a:ext>
                </a:extLst>
              </a:tr>
            </a:tbl>
          </a:graphicData>
        </a:graphic>
      </p:graphicFrame>
      <p:pic>
        <p:nvPicPr>
          <p:cNvPr id="6" name="Picture 5">
            <a:extLst>
              <a:ext uri="{FF2B5EF4-FFF2-40B4-BE49-F238E27FC236}">
                <a16:creationId xmlns:a16="http://schemas.microsoft.com/office/drawing/2014/main" id="{25C71720-C216-1DBB-5644-197169A67FD6}"/>
              </a:ext>
            </a:extLst>
          </p:cNvPr>
          <p:cNvPicPr>
            <a:picLocks noChangeAspect="1"/>
          </p:cNvPicPr>
          <p:nvPr/>
        </p:nvPicPr>
        <p:blipFill>
          <a:blip r:embed="rId9"/>
          <a:stretch>
            <a:fillRect/>
          </a:stretch>
        </p:blipFill>
        <p:spPr>
          <a:xfrm>
            <a:off x="10118626" y="2485292"/>
            <a:ext cx="1532804" cy="1406770"/>
          </a:xfrm>
          <a:prstGeom prst="rect">
            <a:avLst/>
          </a:prstGeom>
        </p:spPr>
      </p:pic>
      <p:pic>
        <p:nvPicPr>
          <p:cNvPr id="2" name="Graphic 1" descr="Group with solid fill">
            <a:extLst>
              <a:ext uri="{FF2B5EF4-FFF2-40B4-BE49-F238E27FC236}">
                <a16:creationId xmlns:a16="http://schemas.microsoft.com/office/drawing/2014/main" id="{6A2A67FA-7450-EE14-FEE5-4A3771B33BB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062838" y="2906164"/>
            <a:ext cx="609389" cy="609389"/>
          </a:xfrm>
          <a:prstGeom prst="rect">
            <a:avLst/>
          </a:prstGeom>
        </p:spPr>
      </p:pic>
      <p:pic>
        <p:nvPicPr>
          <p:cNvPr id="3" name="Graphic 2" descr="Customer review with solid fill">
            <a:extLst>
              <a:ext uri="{FF2B5EF4-FFF2-40B4-BE49-F238E27FC236}">
                <a16:creationId xmlns:a16="http://schemas.microsoft.com/office/drawing/2014/main" id="{A77DE4C9-6944-7288-ED4C-532E163F8C6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95426" y="4260756"/>
            <a:ext cx="563169" cy="563169"/>
          </a:xfrm>
          <a:prstGeom prst="rect">
            <a:avLst/>
          </a:prstGeom>
        </p:spPr>
      </p:pic>
      <p:pic>
        <p:nvPicPr>
          <p:cNvPr id="7" name="Graphic 6" descr="Target Audience with solid fill">
            <a:extLst>
              <a:ext uri="{FF2B5EF4-FFF2-40B4-BE49-F238E27FC236}">
                <a16:creationId xmlns:a16="http://schemas.microsoft.com/office/drawing/2014/main" id="{025B4A5E-F4CB-A5F7-28B0-8E204933C1F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11786" y="2231113"/>
            <a:ext cx="660441" cy="660441"/>
          </a:xfrm>
          <a:prstGeom prst="rect">
            <a:avLst/>
          </a:prstGeom>
        </p:spPr>
      </p:pic>
      <p:pic>
        <p:nvPicPr>
          <p:cNvPr id="8" name="Graphic 7" descr="Board Of Directors with solid fill">
            <a:extLst>
              <a:ext uri="{FF2B5EF4-FFF2-40B4-BE49-F238E27FC236}">
                <a16:creationId xmlns:a16="http://schemas.microsoft.com/office/drawing/2014/main" id="{32D6517B-6FD1-1678-9DDB-1EF1E9FAF973}"/>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rcRect/>
          <a:stretch/>
        </p:blipFill>
        <p:spPr>
          <a:xfrm>
            <a:off x="3081787" y="3587634"/>
            <a:ext cx="606667" cy="606667"/>
          </a:xfrm>
          <a:prstGeom prst="rect">
            <a:avLst/>
          </a:prstGeom>
        </p:spPr>
      </p:pic>
      <p:pic>
        <p:nvPicPr>
          <p:cNvPr id="10" name="Graphic 9" descr="Management with solid fill">
            <a:extLst>
              <a:ext uri="{FF2B5EF4-FFF2-40B4-BE49-F238E27FC236}">
                <a16:creationId xmlns:a16="http://schemas.microsoft.com/office/drawing/2014/main" id="{F233A3B3-712E-5C01-9D70-321D64A35DE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042238" y="4890381"/>
            <a:ext cx="650588" cy="650588"/>
          </a:xfrm>
          <a:prstGeom prst="rect">
            <a:avLst/>
          </a:prstGeom>
        </p:spPr>
      </p:pic>
      <p:pic>
        <p:nvPicPr>
          <p:cNvPr id="11" name="Graphic 10" descr="Social distancing with solid fill">
            <a:extLst>
              <a:ext uri="{FF2B5EF4-FFF2-40B4-BE49-F238E27FC236}">
                <a16:creationId xmlns:a16="http://schemas.microsoft.com/office/drawing/2014/main" id="{50E31C71-8CEF-3D93-3042-0019AD688213}"/>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81787" y="1573017"/>
            <a:ext cx="576808" cy="576808"/>
          </a:xfrm>
          <a:prstGeom prst="rect">
            <a:avLst/>
          </a:prstGeom>
        </p:spPr>
      </p:pic>
    </p:spTree>
    <p:extLst>
      <p:ext uri="{BB962C8B-B14F-4D97-AF65-F5344CB8AC3E}">
        <p14:creationId xmlns:p14="http://schemas.microsoft.com/office/powerpoint/2010/main" val="2632621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60000"/>
          </a:schemeClr>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3D0AC65-9380-C81A-B9CB-C765B7812BA2}"/>
              </a:ext>
            </a:extLst>
          </p:cNvPr>
          <p:cNvSpPr txBox="1">
            <a:spLocks/>
          </p:cNvSpPr>
          <p:nvPr/>
        </p:nvSpPr>
        <p:spPr>
          <a:xfrm>
            <a:off x="101602" y="81228"/>
            <a:ext cx="10993457" cy="550890"/>
          </a:xfrm>
          <a:prstGeom prst="rect">
            <a:avLst/>
          </a:prstGeom>
        </p:spPr>
        <p:txBody>
          <a:bodyPr vert="horz" lIns="91440" tIns="45720" rIns="91440" bIns="45720" rtlCol="0" anchor="ctr">
            <a:normAutofit/>
          </a:bodyPr>
          <a:lstStyle>
            <a:lvl1pPr algn="l" defTabSz="914103"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sz="2800" b="1">
                <a:solidFill>
                  <a:srgbClr val="002060"/>
                </a:solidFill>
                <a:latin typeface="Arial"/>
                <a:cs typeface="Arial"/>
              </a:rPr>
              <a:t>Modern General Practice </a:t>
            </a:r>
            <a:r>
              <a:rPr lang="en-GB" sz="2800" b="1">
                <a:solidFill>
                  <a:srgbClr val="0070C0"/>
                </a:solidFill>
                <a:latin typeface="Arial"/>
                <a:cs typeface="Arial"/>
              </a:rPr>
              <a:t>Menu of Support</a:t>
            </a:r>
            <a:endParaRPr lang="en-GB" sz="2800" b="1">
              <a:solidFill>
                <a:srgbClr val="00B050"/>
              </a:solidFill>
              <a:latin typeface="Arial"/>
              <a:cs typeface="Arial"/>
            </a:endParaRPr>
          </a:p>
        </p:txBody>
      </p:sp>
      <p:graphicFrame>
        <p:nvGraphicFramePr>
          <p:cNvPr id="4" name="Table 3">
            <a:extLst>
              <a:ext uri="{FF2B5EF4-FFF2-40B4-BE49-F238E27FC236}">
                <a16:creationId xmlns:a16="http://schemas.microsoft.com/office/drawing/2014/main" id="{1E1B3102-396C-89D7-9BF8-D6345A8CB477}"/>
              </a:ext>
            </a:extLst>
          </p:cNvPr>
          <p:cNvGraphicFramePr>
            <a:graphicFrameLocks noGrp="1"/>
          </p:cNvGraphicFramePr>
          <p:nvPr>
            <p:extLst>
              <p:ext uri="{D42A27DB-BD31-4B8C-83A1-F6EECF244321}">
                <p14:modId xmlns:p14="http://schemas.microsoft.com/office/powerpoint/2010/main" val="1605991455"/>
              </p:ext>
            </p:extLst>
          </p:nvPr>
        </p:nvGraphicFramePr>
        <p:xfrm>
          <a:off x="229170" y="1194920"/>
          <a:ext cx="11733660" cy="5350578"/>
        </p:xfrm>
        <a:graphic>
          <a:graphicData uri="http://schemas.openxmlformats.org/drawingml/2006/table">
            <a:tbl>
              <a:tblPr/>
              <a:tblGrid>
                <a:gridCol w="2696013">
                  <a:extLst>
                    <a:ext uri="{9D8B030D-6E8A-4147-A177-3AD203B41FA5}">
                      <a16:colId xmlns:a16="http://schemas.microsoft.com/office/drawing/2014/main" val="3493071307"/>
                    </a:ext>
                  </a:extLst>
                </a:gridCol>
                <a:gridCol w="993267">
                  <a:extLst>
                    <a:ext uri="{9D8B030D-6E8A-4147-A177-3AD203B41FA5}">
                      <a16:colId xmlns:a16="http://schemas.microsoft.com/office/drawing/2014/main" val="205403999"/>
                    </a:ext>
                  </a:extLst>
                </a:gridCol>
                <a:gridCol w="4365858">
                  <a:extLst>
                    <a:ext uri="{9D8B030D-6E8A-4147-A177-3AD203B41FA5}">
                      <a16:colId xmlns:a16="http://schemas.microsoft.com/office/drawing/2014/main" val="60543373"/>
                    </a:ext>
                  </a:extLst>
                </a:gridCol>
                <a:gridCol w="1818480">
                  <a:extLst>
                    <a:ext uri="{9D8B030D-6E8A-4147-A177-3AD203B41FA5}">
                      <a16:colId xmlns:a16="http://schemas.microsoft.com/office/drawing/2014/main" val="3296401490"/>
                    </a:ext>
                  </a:extLst>
                </a:gridCol>
                <a:gridCol w="1860042">
                  <a:extLst>
                    <a:ext uri="{9D8B030D-6E8A-4147-A177-3AD203B41FA5}">
                      <a16:colId xmlns:a16="http://schemas.microsoft.com/office/drawing/2014/main" val="1737379281"/>
                    </a:ext>
                  </a:extLst>
                </a:gridCol>
              </a:tblGrid>
              <a:tr h="160556">
                <a:tc>
                  <a:txBody>
                    <a:bodyPr/>
                    <a:lstStyle/>
                    <a:p>
                      <a:pPr algn="ctr" fontAlgn="ctr"/>
                      <a:r>
                        <a:rPr lang="en-GB" sz="900" b="1" i="0" u="none" strike="noStrike">
                          <a:solidFill>
                            <a:srgbClr val="FFFFFF"/>
                          </a:solidFill>
                          <a:effectLst/>
                          <a:latin typeface="Calibri"/>
                        </a:rPr>
                        <a:t>Topic</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Key</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Description</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dirty="0">
                          <a:solidFill>
                            <a:srgbClr val="FFFFFF"/>
                          </a:solidFill>
                          <a:effectLst/>
                          <a:latin typeface="Calibri"/>
                        </a:rPr>
                        <a:t>Details</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900" b="1" i="0" u="none" strike="noStrike">
                          <a:solidFill>
                            <a:srgbClr val="FFFFFF"/>
                          </a:solidFill>
                          <a:effectLst/>
                          <a:latin typeface="Calibri"/>
                        </a:rPr>
                        <a:t>Registration link</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691228060"/>
                  </a:ext>
                </a:extLst>
              </a:tr>
              <a:tr h="731232">
                <a:tc>
                  <a:txBody>
                    <a:bodyPr/>
                    <a:lstStyle/>
                    <a:p>
                      <a:pPr lvl="0" algn="ctr">
                        <a:lnSpc>
                          <a:spcPct val="100000"/>
                        </a:lnSpc>
                        <a:spcBef>
                          <a:spcPts val="0"/>
                        </a:spcBef>
                        <a:spcAft>
                          <a:spcPts val="0"/>
                        </a:spcAft>
                        <a:buNone/>
                      </a:pPr>
                      <a:r>
                        <a:rPr lang="en-GB" sz="1050" b="1" i="0" u="none" strike="noStrike" noProof="0">
                          <a:solidFill>
                            <a:srgbClr val="002060"/>
                          </a:solidFill>
                          <a:effectLst/>
                          <a:latin typeface="Arial"/>
                        </a:rPr>
                        <a:t>Care Navigation I: </a:t>
                      </a:r>
                      <a:endParaRPr lang="en-US" sz="1050"/>
                    </a:p>
                    <a:p>
                      <a:pPr lvl="0" algn="ctr">
                        <a:lnSpc>
                          <a:spcPct val="100000"/>
                        </a:lnSpc>
                        <a:spcBef>
                          <a:spcPts val="0"/>
                        </a:spcBef>
                        <a:spcAft>
                          <a:spcPts val="0"/>
                        </a:spcAft>
                        <a:buNone/>
                      </a:pPr>
                      <a:r>
                        <a:rPr lang="en-GB" sz="1050" b="1" i="0" u="none" strike="noStrike" noProof="0">
                          <a:solidFill>
                            <a:srgbClr val="002060"/>
                          </a:solidFill>
                          <a:effectLst/>
                          <a:latin typeface="Arial"/>
                        </a:rPr>
                        <a:t>Using Quality Improvement to embed care navigation in General Practice</a:t>
                      </a:r>
                      <a:endParaRPr lang="en-US" sz="105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dirty="0">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endParaRPr lang="en-GB" sz="900" b="0" i="0" u="none" strike="noStrike" noProof="0" dirty="0">
                        <a:solidFill>
                          <a:srgbClr val="000000"/>
                        </a:solidFill>
                        <a:effectLst/>
                        <a:latin typeface="Arial"/>
                      </a:endParaRPr>
                    </a:p>
                    <a:p>
                      <a:pPr lvl="0" algn="ctr">
                        <a:lnSpc>
                          <a:spcPct val="100000"/>
                        </a:lnSpc>
                        <a:spcBef>
                          <a:spcPts val="0"/>
                        </a:spcBef>
                        <a:spcAft>
                          <a:spcPts val="0"/>
                        </a:spcAft>
                        <a:buNone/>
                      </a:pPr>
                      <a:r>
                        <a:rPr lang="en-GB" sz="900" b="0" i="0" u="none" strike="noStrike" noProof="0" dirty="0">
                          <a:solidFill>
                            <a:srgbClr val="000000"/>
                          </a:solidFill>
                          <a:effectLst/>
                          <a:latin typeface="Arial"/>
                        </a:rPr>
                        <a:t>This webinar will explore what we mean by care navigation and what the barriers to this being an effective tool in practice can be. </a:t>
                      </a:r>
                      <a:endParaRPr lang="en-GB" dirty="0"/>
                    </a:p>
                    <a:p>
                      <a:pPr lvl="0" algn="ctr">
                        <a:lnSpc>
                          <a:spcPct val="100000"/>
                        </a:lnSpc>
                        <a:spcBef>
                          <a:spcPts val="0"/>
                        </a:spcBef>
                        <a:spcAft>
                          <a:spcPts val="0"/>
                        </a:spcAft>
                        <a:buNone/>
                      </a:pPr>
                      <a:r>
                        <a:rPr lang="en-GB" sz="900" b="0" i="0" u="none" strike="noStrike" noProof="0" dirty="0">
                          <a:solidFill>
                            <a:srgbClr val="000000"/>
                          </a:solidFill>
                          <a:effectLst/>
                          <a:latin typeface="Arial"/>
                        </a:rPr>
                        <a:t>Webinar hosts share some quick wins on how to approach improving care navigation processes in your practice using QI tools. </a:t>
                      </a:r>
                      <a:endParaRPr lang="en-GB" dirty="0"/>
                    </a:p>
                  </a:txBody>
                  <a:tcPr marL="2650" marR="2650" marT="26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noProof="0">
                          <a:solidFill>
                            <a:schemeClr val="tx1"/>
                          </a:solidFill>
                          <a:effectLst/>
                          <a:latin typeface="Arial"/>
                        </a:rPr>
                        <a:t>Wednesday</a:t>
                      </a:r>
                      <a:endParaRPr lang="en-US" sz="900">
                        <a:solidFill>
                          <a:schemeClr val="tx1"/>
                        </a:solidFill>
                        <a:latin typeface="Arial"/>
                      </a:endParaRPr>
                    </a:p>
                    <a:p>
                      <a:pPr marL="0" marR="0" lvl="0" indent="0" algn="ctr">
                        <a:lnSpc>
                          <a:spcPct val="100000"/>
                        </a:lnSpc>
                        <a:spcBef>
                          <a:spcPts val="0"/>
                        </a:spcBef>
                        <a:spcAft>
                          <a:spcPts val="0"/>
                        </a:spcAft>
                        <a:buNone/>
                      </a:pPr>
                      <a:r>
                        <a:rPr lang="en-GB" sz="900" b="0" i="0" u="none" strike="noStrike" noProof="0">
                          <a:solidFill>
                            <a:schemeClr val="tx1"/>
                          </a:solidFill>
                          <a:effectLst/>
                          <a:latin typeface="Arial"/>
                        </a:rPr>
                        <a:t>24</a:t>
                      </a:r>
                      <a:r>
                        <a:rPr lang="en-GB" sz="900" b="0" i="0" u="none" strike="noStrike" baseline="30000" noProof="0">
                          <a:solidFill>
                            <a:schemeClr val="tx1"/>
                          </a:solidFill>
                          <a:effectLst/>
                          <a:latin typeface="Arial"/>
                        </a:rPr>
                        <a:t>th</a:t>
                      </a:r>
                      <a:r>
                        <a:rPr lang="en-GB" sz="900" b="0" i="0" u="none" strike="noStrike" noProof="0">
                          <a:solidFill>
                            <a:schemeClr val="tx1"/>
                          </a:solidFill>
                          <a:effectLst/>
                          <a:latin typeface="Arial"/>
                        </a:rPr>
                        <a:t> January 2024</a:t>
                      </a:r>
                      <a:endParaRPr lang="en-US" sz="900">
                        <a:solidFill>
                          <a:schemeClr val="tx1"/>
                        </a:solidFill>
                        <a:latin typeface="Arial"/>
                      </a:endParaRPr>
                    </a:p>
                    <a:p>
                      <a:pPr marL="0" marR="0" lvl="0" indent="0" algn="ctr">
                        <a:lnSpc>
                          <a:spcPct val="100000"/>
                        </a:lnSpc>
                        <a:spcBef>
                          <a:spcPts val="0"/>
                        </a:spcBef>
                        <a:spcAft>
                          <a:spcPts val="0"/>
                        </a:spcAft>
                        <a:buNone/>
                      </a:pPr>
                      <a:r>
                        <a:rPr lang="en-GB" sz="900" b="0" i="0" u="none" strike="noStrike" noProof="0">
                          <a:solidFill>
                            <a:schemeClr val="tx1"/>
                          </a:solidFill>
                          <a:effectLst/>
                          <a:latin typeface="Arial"/>
                        </a:rPr>
                        <a:t>12:30 -14:00</a:t>
                      </a:r>
                      <a:endParaRPr lang="en-US" sz="900">
                        <a:solidFill>
                          <a:schemeClr val="tx1"/>
                        </a:solidFil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noProof="0">
                          <a:solidFill>
                            <a:srgbClr val="0563C1"/>
                          </a:solidFill>
                          <a:effectLst/>
                          <a:latin typeface="Arial"/>
                          <a:hlinkClick r:id="rId3"/>
                        </a:rPr>
                        <a:t>Care Navigation I – Booking form</a:t>
                      </a:r>
                      <a:r>
                        <a:rPr lang="en-GB" sz="900" b="0" i="0" u="none" strike="noStrike" noProof="0">
                          <a:solidFill>
                            <a:srgbClr val="0563C1"/>
                          </a:solidFill>
                          <a:effectLst/>
                          <a:latin typeface="Arial"/>
                        </a:rPr>
                        <a:t> </a:t>
                      </a:r>
                      <a:endParaRPr lang="en-US" sz="900"/>
                    </a:p>
                    <a:p>
                      <a:pPr algn="ctr" fontAlgn="ctr"/>
                      <a:endParaRPr lang="en-GB" sz="900" b="1" i="0" u="sng" strike="noStrike">
                        <a:solidFill>
                          <a:srgbClr val="0563C1"/>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6831216"/>
                  </a:ext>
                </a:extLst>
              </a:tr>
              <a:tr h="790607">
                <a:tc>
                  <a:txBody>
                    <a:bodyPr/>
                    <a:lstStyle/>
                    <a:p>
                      <a:pPr algn="ctr" fontAlgn="ctr"/>
                      <a:r>
                        <a:rPr lang="en-GB" sz="1200" b="1" i="0" u="none" strike="noStrike">
                          <a:solidFill>
                            <a:srgbClr val="002060"/>
                          </a:solidFill>
                          <a:effectLst/>
                          <a:latin typeface="Calibri"/>
                        </a:rPr>
                        <a:t>Demand &amp; Capacity Modules</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000000"/>
                          </a:solidFill>
                          <a:effectLst/>
                          <a:latin typeface="Arial"/>
                        </a:rPr>
                        <a:t>Some are standalone, while others are part of a series.</a:t>
                      </a:r>
                      <a:br>
                        <a:rPr lang="en-GB" sz="900" b="1" i="0" u="none" strike="noStrike" dirty="0">
                          <a:solidFill>
                            <a:srgbClr val="000000"/>
                          </a:solidFill>
                          <a:effectLst/>
                          <a:latin typeface="Arial"/>
                        </a:rPr>
                      </a:br>
                      <a:r>
                        <a:rPr lang="en-GB" sz="900" b="1" i="0" u="none" strike="noStrike" dirty="0">
                          <a:solidFill>
                            <a:srgbClr val="000000"/>
                          </a:solidFill>
                          <a:effectLst/>
                          <a:latin typeface="Arial"/>
                        </a:rPr>
                        <a:t>• </a:t>
                      </a:r>
                      <a:r>
                        <a:rPr lang="en-GB" sz="900" b="0" i="0" u="none" strike="noStrike" dirty="0">
                          <a:solidFill>
                            <a:srgbClr val="000000"/>
                          </a:solidFill>
                          <a:effectLst/>
                          <a:latin typeface="Arial"/>
                        </a:rPr>
                        <a:t>Webinar I – Demand, Capacity and Variation</a:t>
                      </a:r>
                      <a:br>
                        <a:rPr lang="en-GB" sz="900" b="0" i="0" u="none" strike="noStrike" dirty="0">
                          <a:solidFill>
                            <a:srgbClr val="000000"/>
                          </a:solidFill>
                          <a:effectLst/>
                          <a:latin typeface="Arial"/>
                        </a:rPr>
                      </a:br>
                      <a:r>
                        <a:rPr lang="en-GB" sz="900" b="0" i="0" u="none" strike="noStrike" dirty="0">
                          <a:solidFill>
                            <a:srgbClr val="000000"/>
                          </a:solidFill>
                          <a:effectLst/>
                          <a:latin typeface="Arial"/>
                        </a:rPr>
                        <a:t>• Webinar II – Managing, Demand and Capacity </a:t>
                      </a:r>
                      <a:br>
                        <a:rPr lang="en-GB" sz="900" b="0" i="0" u="none" strike="noStrike" dirty="0">
                          <a:solidFill>
                            <a:srgbClr val="000000"/>
                          </a:solidFill>
                          <a:effectLst/>
                          <a:latin typeface="Arial"/>
                        </a:rPr>
                      </a:br>
                      <a:r>
                        <a:rPr lang="en-GB" sz="900" b="0" i="0" u="none" strike="noStrike" dirty="0">
                          <a:solidFill>
                            <a:srgbClr val="000000"/>
                          </a:solidFill>
                          <a:effectLst/>
                          <a:latin typeface="Arial"/>
                        </a:rPr>
                        <a:t>• Webinar III – Failure Demand </a:t>
                      </a:r>
                      <a:br>
                        <a:rPr lang="en-GB" sz="900" b="0" i="0" u="none" strike="noStrike" dirty="0">
                          <a:solidFill>
                            <a:srgbClr val="000000"/>
                          </a:solidFill>
                          <a:effectLst/>
                          <a:latin typeface="Arial"/>
                        </a:rPr>
                      </a:br>
                      <a:r>
                        <a:rPr lang="en-GB" sz="900" b="0" i="0" u="none" strike="noStrike" dirty="0">
                          <a:solidFill>
                            <a:srgbClr val="000000"/>
                          </a:solidFill>
                          <a:effectLst/>
                          <a:latin typeface="Arial"/>
                        </a:rPr>
                        <a:t>• Webinar IV – Need-led design </a:t>
                      </a:r>
                      <a:endParaRPr lang="en-GB" sz="900" b="1" i="0" u="none" strike="noStrike" dirty="0">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900" b="0" i="0" u="none" strike="noStrike" noProof="0">
                          <a:solidFill>
                            <a:srgbClr val="0563C1"/>
                          </a:solidFill>
                          <a:effectLst/>
                          <a:latin typeface="Arial"/>
                        </a:rPr>
                        <a:t>Click </a:t>
                      </a:r>
                      <a:r>
                        <a:rPr lang="en-GB" sz="900" b="0" i="0" u="none" strike="noStrike" noProof="0">
                          <a:solidFill>
                            <a:srgbClr val="0563C1"/>
                          </a:solidFill>
                          <a:effectLst/>
                          <a:latin typeface="Arial"/>
                          <a:hlinkClick r:id="rId4"/>
                        </a:rPr>
                        <a:t>here</a:t>
                      </a:r>
                      <a:endParaRPr lang="en-US" sz="900">
                        <a:solidFill>
                          <a:schemeClr val="tx2"/>
                        </a:solidFill>
                        <a:latin typeface="Arial"/>
                      </a:endParaRPr>
                    </a:p>
                    <a:p>
                      <a:pPr lvl="0" algn="ctr">
                        <a:lnSpc>
                          <a:spcPct val="100000"/>
                        </a:lnSpc>
                        <a:spcBef>
                          <a:spcPts val="0"/>
                        </a:spcBef>
                        <a:spcAft>
                          <a:spcPts val="0"/>
                        </a:spcAft>
                        <a:buNone/>
                      </a:pPr>
                      <a:r>
                        <a:rPr lang="en-GB" sz="900" b="0" i="0" u="none" strike="noStrike" noProof="0">
                          <a:solidFill>
                            <a:srgbClr val="0563C1"/>
                          </a:solidFill>
                          <a:effectLst/>
                          <a:latin typeface="Arial"/>
                        </a:rPr>
                        <a:t> </a:t>
                      </a:r>
                      <a:r>
                        <a:rPr lang="en-GB" sz="900" b="0" i="0" u="none" strike="noStrike" noProof="0">
                          <a:solidFill>
                            <a:schemeClr val="tx2"/>
                          </a:solidFill>
                          <a:effectLst/>
                          <a:latin typeface="Arial"/>
                        </a:rPr>
                        <a:t>to watch recorded webinar I: Demand, Capacity and Variation. </a:t>
                      </a:r>
                      <a:endParaRPr lang="en-US" sz="900">
                        <a:solidFill>
                          <a:schemeClr val="tx2"/>
                        </a:solidFill>
                        <a:latin typeface="Arial"/>
                      </a:endParaRPr>
                    </a:p>
                    <a:p>
                      <a:pPr lvl="0" algn="ctr">
                        <a:buNone/>
                      </a:pPr>
                      <a:endParaRPr lang="en-GB" sz="900" b="0" i="0" u="sng" strike="noStrike">
                        <a:solidFill>
                          <a:srgbClr val="0563C1"/>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rtl="0" eaLnBrk="1" fontAlgn="ctr" latinLnBrk="0" hangingPunct="1">
                        <a:lnSpc>
                          <a:spcPct val="100000"/>
                        </a:lnSpc>
                        <a:spcBef>
                          <a:spcPts val="0"/>
                        </a:spcBef>
                        <a:spcAft>
                          <a:spcPts val="0"/>
                        </a:spcAft>
                        <a:buClrTx/>
                        <a:buSzTx/>
                        <a:buFontTx/>
                        <a:buNone/>
                      </a:pPr>
                      <a:r>
                        <a:rPr lang="en-GB" sz="900" b="0" i="0" u="sng" strike="noStrike">
                          <a:solidFill>
                            <a:srgbClr val="0563C1"/>
                          </a:solidFill>
                          <a:effectLst/>
                          <a:latin typeface="Calibri"/>
                          <a:hlinkClick r:id="rId5"/>
                        </a:rPr>
                        <a:t>Demand and Capacity modular series  </a:t>
                      </a:r>
                      <a:endParaRPr lang="en-GB" sz="900" b="0" i="0" u="sng" strike="noStrike">
                        <a:solidFill>
                          <a:srgbClr val="0563C1"/>
                        </a:solidFill>
                        <a:effectLst/>
                        <a:latin typeface="Calibri" panose="020F0502020204030204" pitchFamily="34" charset="0"/>
                      </a:endParaRPr>
                    </a:p>
                    <a:p>
                      <a:pPr algn="ctr" fontAlgn="ctr"/>
                      <a:r>
                        <a:rPr lang="en-GB" sz="900" b="0" i="0" u="none" strike="noStrike">
                          <a:solidFill>
                            <a:schemeClr val="tx1"/>
                          </a:solidFill>
                          <a:effectLst/>
                          <a:latin typeface="Calibri"/>
                        </a:rPr>
                        <a:t>Jan – March dates available</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0043345"/>
                  </a:ext>
                </a:extLst>
              </a:tr>
              <a:tr h="746681">
                <a:tc>
                  <a:txBody>
                    <a:bodyPr/>
                    <a:lstStyle/>
                    <a:p>
                      <a:pPr lvl="0" algn="ctr">
                        <a:lnSpc>
                          <a:spcPct val="100000"/>
                        </a:lnSpc>
                        <a:spcBef>
                          <a:spcPts val="0"/>
                        </a:spcBef>
                        <a:spcAft>
                          <a:spcPts val="0"/>
                        </a:spcAft>
                        <a:buNone/>
                      </a:pPr>
                      <a:endParaRPr lang="en-GB" sz="1100" b="1" i="0" u="none" strike="noStrike" noProof="0">
                        <a:solidFill>
                          <a:srgbClr val="002060"/>
                        </a:solidFill>
                        <a:effectLst/>
                        <a:latin typeface="Arial"/>
                      </a:endParaRPr>
                    </a:p>
                    <a:p>
                      <a:pPr lvl="0" algn="ctr">
                        <a:lnSpc>
                          <a:spcPct val="100000"/>
                        </a:lnSpc>
                        <a:spcBef>
                          <a:spcPts val="0"/>
                        </a:spcBef>
                        <a:spcAft>
                          <a:spcPts val="0"/>
                        </a:spcAft>
                        <a:buNone/>
                      </a:pPr>
                      <a:r>
                        <a:rPr lang="en-GB" sz="1050" b="1" i="0" u="none" strike="noStrike" noProof="0">
                          <a:solidFill>
                            <a:srgbClr val="002060"/>
                          </a:solidFill>
                          <a:effectLst/>
                          <a:latin typeface="Arial"/>
                        </a:rPr>
                        <a:t>Safe, Reliable Processes I &amp; II</a:t>
                      </a:r>
                      <a:endParaRPr lang="en-US" sz="1050"/>
                    </a:p>
                    <a:p>
                      <a:pPr lvl="0" algn="ctr">
                        <a:buNone/>
                      </a:pPr>
                      <a:endParaRPr lang="en-GB" sz="1100" b="1" i="0" u="none" strike="noStrike">
                        <a:solidFill>
                          <a:srgbClr val="002060"/>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900" b="0" i="0" u="none" strike="noStrike" kern="1200" noProof="0" dirty="0">
                          <a:solidFill>
                            <a:schemeClr val="tx1"/>
                          </a:solidFill>
                          <a:effectLst/>
                          <a:latin typeface="Arial"/>
                        </a:rPr>
                        <a:t>Safe, reliable processes (reliable design) is focused on how we design reliable processes that lead to consistently good and safe care delivery. </a:t>
                      </a:r>
                      <a:endParaRPr lang="en-US" dirty="0"/>
                    </a:p>
                    <a:p>
                      <a:pPr lvl="0" algn="ctr">
                        <a:lnSpc>
                          <a:spcPct val="100000"/>
                        </a:lnSpc>
                        <a:spcBef>
                          <a:spcPts val="0"/>
                        </a:spcBef>
                        <a:spcAft>
                          <a:spcPts val="0"/>
                        </a:spcAft>
                        <a:buNone/>
                      </a:pPr>
                      <a:r>
                        <a:rPr lang="en-GB" sz="900" b="0" i="0" u="none" strike="noStrike" kern="1200" noProof="0" dirty="0">
                          <a:solidFill>
                            <a:schemeClr val="tx1"/>
                          </a:solidFill>
                          <a:effectLst/>
                          <a:latin typeface="Arial"/>
                        </a:rPr>
                        <a:t>Webinar I will introduce the key concepts and principles behind reliable design and consider their relevance in and application to primary care, using examples taken from clinical practice. </a:t>
                      </a:r>
                      <a:endParaRPr lang="en-GB" dirty="0"/>
                    </a:p>
                    <a:p>
                      <a:pPr lvl="0" algn="ctr">
                        <a:lnSpc>
                          <a:spcPct val="100000"/>
                        </a:lnSpc>
                        <a:spcBef>
                          <a:spcPts val="0"/>
                        </a:spcBef>
                        <a:spcAft>
                          <a:spcPts val="0"/>
                        </a:spcAft>
                        <a:buNone/>
                      </a:pPr>
                      <a:r>
                        <a:rPr lang="en-GB" sz="900" b="0" i="0" u="none" strike="noStrike" kern="1200" noProof="0" dirty="0">
                          <a:solidFill>
                            <a:schemeClr val="tx1"/>
                          </a:solidFill>
                          <a:effectLst/>
                          <a:latin typeface="Arial"/>
                        </a:rPr>
                        <a:t>Webinar II will enable you to improve the safety and effectiveness of your primary care processes to 95% by using the SAFE approach. </a:t>
                      </a:r>
                      <a:endParaRPr lang="en-GB" dirty="0"/>
                    </a:p>
                    <a:p>
                      <a:pPr lvl="0" algn="ctr">
                        <a:lnSpc>
                          <a:spcPct val="100000"/>
                        </a:lnSpc>
                        <a:spcBef>
                          <a:spcPts val="0"/>
                        </a:spcBef>
                        <a:spcAft>
                          <a:spcPts val="0"/>
                        </a:spcAft>
                        <a:buNone/>
                      </a:pPr>
                      <a:r>
                        <a:rPr lang="en-GB" sz="900" b="0" i="0" u="none" strike="noStrike" kern="1200" noProof="0" dirty="0">
                          <a:solidFill>
                            <a:schemeClr val="tx1"/>
                          </a:solidFill>
                          <a:effectLst/>
                          <a:latin typeface="Arial"/>
                        </a:rPr>
                        <a:t>Participants should have attended session I.  </a:t>
                      </a:r>
                      <a:endParaRPr lang="en-GB" dirty="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900" b="0" i="0" u="none" strike="noStrike" kern="1200" noProof="0" dirty="0">
                          <a:solidFill>
                            <a:schemeClr val="tx1"/>
                          </a:solidFill>
                          <a:effectLst/>
                          <a:latin typeface="Arial"/>
                        </a:rPr>
                        <a:t>Session I: Thursday 18</a:t>
                      </a:r>
                      <a:r>
                        <a:rPr lang="en-GB" sz="900" b="0" i="0" u="none" strike="noStrike" kern="1200" baseline="30000" noProof="0" dirty="0">
                          <a:solidFill>
                            <a:schemeClr val="tx1"/>
                          </a:solidFill>
                          <a:effectLst/>
                          <a:latin typeface="Arial"/>
                        </a:rPr>
                        <a:t>th</a:t>
                      </a:r>
                      <a:r>
                        <a:rPr lang="en-GB" sz="900" b="0" i="0" u="none" strike="noStrike" kern="1200" noProof="0" dirty="0">
                          <a:solidFill>
                            <a:schemeClr val="tx1"/>
                          </a:solidFill>
                          <a:effectLst/>
                          <a:latin typeface="Arial"/>
                        </a:rPr>
                        <a:t> January 2024, </a:t>
                      </a:r>
                      <a:endParaRPr lang="en-US" sz="900" dirty="0">
                        <a:latin typeface="Arial"/>
                      </a:endParaRPr>
                    </a:p>
                    <a:p>
                      <a:pPr lvl="0" algn="ctr">
                        <a:lnSpc>
                          <a:spcPct val="100000"/>
                        </a:lnSpc>
                        <a:spcBef>
                          <a:spcPts val="0"/>
                        </a:spcBef>
                        <a:spcAft>
                          <a:spcPts val="0"/>
                        </a:spcAft>
                        <a:buNone/>
                      </a:pPr>
                      <a:r>
                        <a:rPr lang="en-GB" sz="900" b="0" i="0" u="none" strike="noStrike" kern="1200" noProof="0" dirty="0">
                          <a:solidFill>
                            <a:schemeClr val="tx1"/>
                          </a:solidFill>
                          <a:effectLst/>
                          <a:latin typeface="Arial"/>
                        </a:rPr>
                        <a:t>12:30 – 14:00 </a:t>
                      </a:r>
                      <a:endParaRPr lang="en-GB" sz="900" dirty="0">
                        <a:latin typeface="Arial"/>
                      </a:endParaRPr>
                    </a:p>
                    <a:p>
                      <a:pPr lvl="0" algn="ctr">
                        <a:lnSpc>
                          <a:spcPct val="100000"/>
                        </a:lnSpc>
                        <a:spcBef>
                          <a:spcPts val="0"/>
                        </a:spcBef>
                        <a:spcAft>
                          <a:spcPts val="0"/>
                        </a:spcAft>
                        <a:buNone/>
                      </a:pPr>
                      <a:endParaRPr lang="en-GB" sz="900" dirty="0">
                        <a:latin typeface="Arial"/>
                      </a:endParaRPr>
                    </a:p>
                    <a:p>
                      <a:pPr lvl="0" algn="ctr">
                        <a:lnSpc>
                          <a:spcPct val="100000"/>
                        </a:lnSpc>
                        <a:spcBef>
                          <a:spcPts val="0"/>
                        </a:spcBef>
                        <a:spcAft>
                          <a:spcPts val="0"/>
                        </a:spcAft>
                        <a:buNone/>
                      </a:pPr>
                      <a:r>
                        <a:rPr lang="en-GB" sz="900" b="0" i="0" u="none" strike="noStrike" kern="1200" noProof="0" dirty="0">
                          <a:solidFill>
                            <a:schemeClr val="tx1"/>
                          </a:solidFill>
                          <a:effectLst/>
                          <a:latin typeface="Arial"/>
                        </a:rPr>
                        <a:t>Session II: Thursday 8</a:t>
                      </a:r>
                      <a:r>
                        <a:rPr lang="en-GB" sz="900" b="0" i="0" u="none" strike="noStrike" kern="1200" baseline="30000" noProof="0" dirty="0">
                          <a:solidFill>
                            <a:schemeClr val="tx1"/>
                          </a:solidFill>
                          <a:effectLst/>
                          <a:latin typeface="Arial"/>
                        </a:rPr>
                        <a:t>th</a:t>
                      </a:r>
                      <a:r>
                        <a:rPr lang="en-GB" sz="900" b="0" i="0" u="none" strike="noStrike" kern="1200" noProof="0" dirty="0">
                          <a:solidFill>
                            <a:schemeClr val="tx1"/>
                          </a:solidFill>
                          <a:effectLst/>
                          <a:latin typeface="Arial"/>
                        </a:rPr>
                        <a:t> February 2024, </a:t>
                      </a:r>
                      <a:endParaRPr lang="en-GB" sz="900" dirty="0">
                        <a:latin typeface="Arial"/>
                      </a:endParaRPr>
                    </a:p>
                    <a:p>
                      <a:pPr marL="0" marR="0" lvl="0" indent="0" algn="ctr">
                        <a:lnSpc>
                          <a:spcPct val="100000"/>
                        </a:lnSpc>
                        <a:spcBef>
                          <a:spcPts val="0"/>
                        </a:spcBef>
                        <a:spcAft>
                          <a:spcPts val="0"/>
                        </a:spcAft>
                        <a:buNone/>
                      </a:pPr>
                      <a:r>
                        <a:rPr lang="en-GB" sz="900" b="0" i="0" u="none" strike="noStrike" kern="1200" noProof="0" dirty="0">
                          <a:solidFill>
                            <a:schemeClr val="tx1"/>
                          </a:solidFill>
                          <a:effectLst/>
                          <a:latin typeface="Arial"/>
                        </a:rPr>
                        <a:t>12:30 – 14:00</a:t>
                      </a:r>
                    </a:p>
                    <a:p>
                      <a:pPr marL="0" marR="0" lvl="0" indent="0" algn="ctr">
                        <a:lnSpc>
                          <a:spcPct val="100000"/>
                        </a:lnSpc>
                        <a:spcBef>
                          <a:spcPts val="0"/>
                        </a:spcBef>
                        <a:spcAft>
                          <a:spcPts val="0"/>
                        </a:spcAft>
                        <a:buNone/>
                      </a:pPr>
                      <a:endParaRPr lang="en-GB" sz="900" b="0" i="0" u="none" strike="noStrike" kern="1200" noProof="0" dirty="0">
                        <a:solidFill>
                          <a:schemeClr val="tx1"/>
                        </a:solidFill>
                        <a:effectLst/>
                        <a:latin typeface="Arial"/>
                      </a:endParaRPr>
                    </a:p>
                    <a:p>
                      <a:pPr marL="0" marR="0" lvl="0" indent="0" algn="ctr">
                        <a:lnSpc>
                          <a:spcPct val="100000"/>
                        </a:lnSpc>
                        <a:spcBef>
                          <a:spcPts val="0"/>
                        </a:spcBef>
                        <a:spcAft>
                          <a:spcPts val="0"/>
                        </a:spcAft>
                        <a:buNone/>
                      </a:pPr>
                      <a:r>
                        <a:rPr lang="en-GB" sz="900" b="0" i="0" u="none" strike="noStrike" kern="1200" noProof="0" dirty="0">
                          <a:solidFill>
                            <a:schemeClr val="tx1"/>
                          </a:solidFill>
                          <a:effectLst/>
                          <a:latin typeface="Arial"/>
                        </a:rPr>
                        <a:t>Click to watch the video clip produced by Dr Jeremy Clark on: </a:t>
                      </a:r>
                      <a:r>
                        <a:rPr lang="en-GB" sz="900" b="0" i="0" u="none" strike="noStrike" kern="1200" noProof="0" dirty="0">
                          <a:solidFill>
                            <a:schemeClr val="tx1"/>
                          </a:solidFill>
                          <a:effectLst/>
                          <a:latin typeface="Arial"/>
                          <a:hlinkClick r:id="rId6"/>
                        </a:rPr>
                        <a:t>Overview of Reliable Design I&amp;II</a:t>
                      </a:r>
                      <a:endParaRPr lang="en-GB" sz="900" dirty="0"/>
                    </a:p>
                    <a:p>
                      <a:pPr marL="0" marR="0" lvl="0" indent="0" algn="ctr">
                        <a:lnSpc>
                          <a:spcPct val="100000"/>
                        </a:lnSpc>
                        <a:spcBef>
                          <a:spcPts val="0"/>
                        </a:spcBef>
                        <a:spcAft>
                          <a:spcPts val="0"/>
                        </a:spcAft>
                        <a:buNone/>
                      </a:pPr>
                      <a:endParaRPr lang="en-GB" sz="900" b="0" i="0" u="none" strike="noStrike" kern="1200" noProof="0" dirty="0">
                        <a:solidFill>
                          <a:schemeClr val="tx1"/>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kern="1200" noProof="0">
                          <a:solidFill>
                            <a:schemeClr val="tx1"/>
                          </a:solidFill>
                          <a:effectLst/>
                          <a:latin typeface="Arial"/>
                          <a:hlinkClick r:id="rId7"/>
                        </a:rPr>
                        <a:t>Safe, Reliable Processes I &amp;II – Booking form</a:t>
                      </a:r>
                      <a:r>
                        <a:rPr lang="en-GB" sz="900" b="0" i="1" u="none" strike="noStrike" kern="1200" noProof="0">
                          <a:solidFill>
                            <a:schemeClr val="tx1"/>
                          </a:solidFill>
                          <a:effectLst/>
                          <a:latin typeface="Arial"/>
                        </a:rPr>
                        <a:t> </a:t>
                      </a:r>
                      <a:endParaRPr lang="en-US" sz="90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9074368"/>
                  </a:ext>
                </a:extLst>
              </a:tr>
              <a:tr h="1010604">
                <a:tc>
                  <a:txBody>
                    <a:bodyPr/>
                    <a:lstStyle/>
                    <a:p>
                      <a:pPr algn="ctr" fontAlgn="ctr"/>
                      <a:r>
                        <a:rPr lang="en-GB" sz="1100" b="1" i="0" u="none" strike="noStrike">
                          <a:solidFill>
                            <a:srgbClr val="002060"/>
                          </a:solidFill>
                          <a:effectLst/>
                          <a:latin typeface="Calibri"/>
                        </a:rPr>
                        <a:t>Matching Workforce to Demand</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endParaRPr lang="en-GB" sz="900" b="0" i="0" u="none" strike="noStrike" kern="1200" noProof="0">
                        <a:solidFill>
                          <a:schemeClr val="tx1"/>
                        </a:solidFill>
                        <a:effectLst/>
                        <a:latin typeface="Arial"/>
                      </a:endParaRPr>
                    </a:p>
                    <a:p>
                      <a:pPr lvl="0" algn="ctr">
                        <a:lnSpc>
                          <a:spcPct val="100000"/>
                        </a:lnSpc>
                        <a:spcBef>
                          <a:spcPts val="0"/>
                        </a:spcBef>
                        <a:spcAft>
                          <a:spcPts val="0"/>
                        </a:spcAft>
                        <a:buNone/>
                      </a:pPr>
                      <a:r>
                        <a:rPr lang="en-GB" sz="900" b="0" i="0" u="none" strike="noStrike" kern="1200" noProof="0">
                          <a:solidFill>
                            <a:schemeClr val="tx1"/>
                          </a:solidFill>
                          <a:effectLst/>
                          <a:latin typeface="Arial"/>
                        </a:rPr>
                        <a:t>The webinar will explore using workforce redesign tools to help build workforce capacity to better match and meet patient needs and overall demand for services.  </a:t>
                      </a:r>
                      <a:endParaRPr lang="en-US"/>
                    </a:p>
                    <a:p>
                      <a:pPr lvl="0" algn="ctr">
                        <a:lnSpc>
                          <a:spcPct val="100000"/>
                        </a:lnSpc>
                        <a:spcBef>
                          <a:spcPts val="0"/>
                        </a:spcBef>
                        <a:spcAft>
                          <a:spcPts val="0"/>
                        </a:spcAft>
                        <a:buNone/>
                      </a:pPr>
                      <a:r>
                        <a:rPr lang="en-GB" sz="900" b="0" i="0" u="none" strike="noStrike" kern="1200" noProof="0">
                          <a:solidFill>
                            <a:schemeClr val="tx1"/>
                          </a:solidFill>
                          <a:effectLst/>
                          <a:latin typeface="Arial"/>
                        </a:rPr>
                        <a:t>The facilitators will share some workforce redesign principles, as well as invite attendees to share their experiences. They will also demonstrate tried and tested tools to help you and your practice develop and adapt ideas to work for you.</a:t>
                      </a:r>
                      <a:endParaRPr lang="en-GB"/>
                    </a:p>
                  </a:txBody>
                  <a:tcPr marL="2650" marR="2650" marT="26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kern="1200" noProof="0">
                          <a:solidFill>
                            <a:schemeClr val="tx1"/>
                          </a:solidFill>
                          <a:effectLst/>
                          <a:latin typeface="Arial"/>
                        </a:rPr>
                        <a:t>Wednesday </a:t>
                      </a:r>
                      <a:endParaRPr lang="en-US" sz="900">
                        <a:latin typeface="Arial"/>
                      </a:endParaRPr>
                    </a:p>
                    <a:p>
                      <a:pPr marL="0" marR="0" lvl="0" indent="0" algn="ctr">
                        <a:lnSpc>
                          <a:spcPct val="100000"/>
                        </a:lnSpc>
                        <a:spcBef>
                          <a:spcPts val="0"/>
                        </a:spcBef>
                        <a:spcAft>
                          <a:spcPts val="0"/>
                        </a:spcAft>
                        <a:buNone/>
                      </a:pPr>
                      <a:r>
                        <a:rPr lang="en-GB" sz="900" b="0" i="0" u="none" strike="noStrike" kern="1200" noProof="0">
                          <a:solidFill>
                            <a:schemeClr val="tx1"/>
                          </a:solidFill>
                          <a:effectLst/>
                          <a:latin typeface="Arial"/>
                        </a:rPr>
                        <a:t>28</a:t>
                      </a:r>
                      <a:r>
                        <a:rPr lang="en-GB" sz="900" b="0" i="0" u="none" strike="noStrike" kern="1200" baseline="30000" noProof="0">
                          <a:solidFill>
                            <a:schemeClr val="tx1"/>
                          </a:solidFill>
                          <a:effectLst/>
                          <a:latin typeface="Arial"/>
                        </a:rPr>
                        <a:t>th</a:t>
                      </a:r>
                      <a:r>
                        <a:rPr lang="en-GB" sz="900" b="0" i="0" u="none" strike="noStrike" kern="1200" noProof="0">
                          <a:solidFill>
                            <a:schemeClr val="tx1"/>
                          </a:solidFill>
                          <a:effectLst/>
                          <a:latin typeface="Arial"/>
                        </a:rPr>
                        <a:t> February 2024</a:t>
                      </a:r>
                      <a:endParaRPr lang="en-US" sz="900">
                        <a:latin typeface="Arial"/>
                      </a:endParaRPr>
                    </a:p>
                    <a:p>
                      <a:pPr marL="0" marR="0" lvl="0" indent="0" algn="ctr">
                        <a:lnSpc>
                          <a:spcPct val="100000"/>
                        </a:lnSpc>
                        <a:spcBef>
                          <a:spcPts val="0"/>
                        </a:spcBef>
                        <a:spcAft>
                          <a:spcPts val="0"/>
                        </a:spcAft>
                        <a:buNone/>
                      </a:pPr>
                      <a:r>
                        <a:rPr lang="en-GB" sz="900" b="0" i="0" u="none" strike="noStrike" kern="1200" noProof="0">
                          <a:solidFill>
                            <a:schemeClr val="tx1"/>
                          </a:solidFill>
                          <a:effectLst/>
                          <a:latin typeface="Arial"/>
                        </a:rPr>
                        <a:t>12:30 – 14:00 </a:t>
                      </a:r>
                      <a:endParaRPr lang="en-US" sz="90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kern="1200" noProof="0">
                          <a:solidFill>
                            <a:schemeClr val="tx1"/>
                          </a:solidFill>
                          <a:effectLst/>
                          <a:latin typeface="Arial"/>
                          <a:hlinkClick r:id="rId8"/>
                        </a:rPr>
                        <a:t>Matching Workforce to Demand – Booking form</a:t>
                      </a:r>
                      <a:endParaRPr lang="en-US" sz="90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224738"/>
                  </a:ext>
                </a:extLst>
              </a:tr>
              <a:tr h="1009009">
                <a:tc>
                  <a:txBody>
                    <a:bodyPr/>
                    <a:lstStyle/>
                    <a:p>
                      <a:pPr algn="ctr" fontAlgn="ctr"/>
                      <a:r>
                        <a:rPr lang="en-GB" sz="1100" b="1">
                          <a:solidFill>
                            <a:srgbClr val="002060"/>
                          </a:solidFill>
                          <a:effectLst/>
                          <a:latin typeface="+mn-lt"/>
                        </a:rPr>
                        <a:t>Improving the Telephony Journey</a:t>
                      </a:r>
                    </a:p>
                    <a:p>
                      <a:pPr lvl="0" algn="ctr">
                        <a:buNone/>
                      </a:pPr>
                      <a:r>
                        <a:rPr lang="en-GB" sz="1100" b="1">
                          <a:solidFill>
                            <a:srgbClr val="002060"/>
                          </a:solidFill>
                          <a:effectLst/>
                          <a:latin typeface="+mn-lt"/>
                        </a:rPr>
                        <a:t>(NEW)</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spcBef>
                          <a:spcPts val="750"/>
                        </a:spcBef>
                        <a:buNone/>
                      </a:pPr>
                      <a:r>
                        <a:rPr lang="en-GB" sz="900" b="0" i="0" u="none" strike="noStrike" noProof="0" dirty="0">
                          <a:effectLst/>
                          <a:latin typeface="Arial"/>
                        </a:rPr>
                        <a:t>This session will look at how we can use our cloud-based telephony systems to understand, evidence, quantify and address the challenges of telephone access using practical quality improvement approaches, to improve the overall experience for staff and patients alike.</a:t>
                      </a:r>
                      <a:endParaRPr lang="en-GB" sz="900" dirty="0">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r>
                        <a:rPr lang="en-GB" sz="900" b="0" i="0" u="none" strike="noStrike" kern="1200" noProof="0" dirty="0">
                          <a:solidFill>
                            <a:schemeClr val="tx1"/>
                          </a:solidFill>
                          <a:effectLst/>
                          <a:latin typeface="Arial"/>
                        </a:rPr>
                        <a:t>Wednesday </a:t>
                      </a:r>
                      <a:endParaRPr lang="en-US" sz="900" dirty="0">
                        <a:solidFill>
                          <a:schemeClr val="tx1"/>
                        </a:solidFill>
                        <a:latin typeface="Arial"/>
                      </a:endParaRPr>
                    </a:p>
                    <a:p>
                      <a:pPr lvl="0" algn="ctr">
                        <a:buNone/>
                      </a:pPr>
                      <a:r>
                        <a:rPr lang="en-GB" sz="900" b="0" i="0" u="none" strike="noStrike" kern="1200" noProof="0" dirty="0">
                          <a:solidFill>
                            <a:schemeClr val="tx1"/>
                          </a:solidFill>
                          <a:effectLst/>
                          <a:latin typeface="Arial"/>
                        </a:rPr>
                        <a:t>10</a:t>
                      </a:r>
                      <a:r>
                        <a:rPr lang="en-GB" sz="900" b="0" i="0" u="none" strike="noStrike" kern="1200" baseline="30000" noProof="0" dirty="0">
                          <a:solidFill>
                            <a:schemeClr val="tx1"/>
                          </a:solidFill>
                          <a:effectLst/>
                          <a:latin typeface="Arial"/>
                        </a:rPr>
                        <a:t>th</a:t>
                      </a:r>
                      <a:r>
                        <a:rPr lang="en-GB" sz="900" b="0" i="0" u="none" strike="noStrike" kern="1200" noProof="0" dirty="0">
                          <a:solidFill>
                            <a:schemeClr val="tx1"/>
                          </a:solidFill>
                          <a:effectLst/>
                          <a:latin typeface="Arial"/>
                        </a:rPr>
                        <a:t> January 2024</a:t>
                      </a:r>
                      <a:endParaRPr lang="en-US" sz="900" dirty="0">
                        <a:solidFill>
                          <a:schemeClr val="tx1"/>
                        </a:solidFill>
                        <a:latin typeface="Arial"/>
                      </a:endParaRPr>
                    </a:p>
                    <a:p>
                      <a:pPr lvl="0" algn="ctr">
                        <a:buNone/>
                      </a:pPr>
                      <a:r>
                        <a:rPr lang="en-GB" sz="900" b="0" i="0" u="none" strike="noStrike" kern="1200" noProof="0" dirty="0">
                          <a:solidFill>
                            <a:schemeClr val="tx1"/>
                          </a:solidFill>
                          <a:effectLst/>
                          <a:latin typeface="Arial"/>
                        </a:rPr>
                        <a:t>12:30 -14:00</a:t>
                      </a:r>
                      <a:endParaRPr lang="en-US" sz="900" dirty="0">
                        <a:solidFill>
                          <a:schemeClr val="tx1"/>
                        </a:solidFill>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r>
                        <a:rPr lang="en-GB" sz="900" b="0" i="0" u="none" strike="noStrike" kern="1200" noProof="0" dirty="0">
                          <a:solidFill>
                            <a:schemeClr val="tx1"/>
                          </a:solidFill>
                          <a:effectLst/>
                          <a:latin typeface="Arial"/>
                          <a:hlinkClick r:id="rId9"/>
                        </a:rPr>
                        <a:t>Improving the Telephony Journey – Booking form</a:t>
                      </a:r>
                      <a:r>
                        <a:rPr lang="en-GB" sz="900" b="0" i="0" u="none" strike="noStrike" kern="1200" noProof="0" dirty="0">
                          <a:solidFill>
                            <a:schemeClr val="tx1"/>
                          </a:solidFill>
                          <a:effectLst/>
                          <a:latin typeface="Arial"/>
                        </a:rPr>
                        <a:t> </a:t>
                      </a:r>
                      <a:endParaRPr lang="en-US" sz="900" dirty="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5322808"/>
                  </a:ext>
                </a:extLst>
              </a:tr>
            </a:tbl>
          </a:graphicData>
        </a:graphic>
      </p:graphicFrame>
      <p:pic>
        <p:nvPicPr>
          <p:cNvPr id="14" name="Graphic 13" descr="Business Growth with solid fill">
            <a:extLst>
              <a:ext uri="{FF2B5EF4-FFF2-40B4-BE49-F238E27FC236}">
                <a16:creationId xmlns:a16="http://schemas.microsoft.com/office/drawing/2014/main" id="{3E276CDC-A061-07A0-598A-5353632A98C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181539" y="2225869"/>
            <a:ext cx="492603" cy="492603"/>
          </a:xfrm>
          <a:prstGeom prst="rect">
            <a:avLst/>
          </a:prstGeom>
        </p:spPr>
      </p:pic>
      <p:pic>
        <p:nvPicPr>
          <p:cNvPr id="15" name="Graphic 14" descr="Continuous Improvement with solid fill">
            <a:extLst>
              <a:ext uri="{FF2B5EF4-FFF2-40B4-BE49-F238E27FC236}">
                <a16:creationId xmlns:a16="http://schemas.microsoft.com/office/drawing/2014/main" id="{DD0547C3-DE38-A53B-4DD0-46D4C5777F2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97541" y="3346988"/>
            <a:ext cx="660600" cy="660600"/>
          </a:xfrm>
          <a:prstGeom prst="rect">
            <a:avLst/>
          </a:prstGeom>
        </p:spPr>
      </p:pic>
      <p:pic>
        <p:nvPicPr>
          <p:cNvPr id="16" name="Graphic 15" descr="Flowchart with solid fill">
            <a:extLst>
              <a:ext uri="{FF2B5EF4-FFF2-40B4-BE49-F238E27FC236}">
                <a16:creationId xmlns:a16="http://schemas.microsoft.com/office/drawing/2014/main" id="{4A4E9827-8D01-F3C2-7D03-3D3A1EF871A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69294" y="4699367"/>
            <a:ext cx="577175" cy="577175"/>
          </a:xfrm>
          <a:prstGeom prst="rect">
            <a:avLst/>
          </a:prstGeom>
        </p:spPr>
      </p:pic>
      <p:pic>
        <p:nvPicPr>
          <p:cNvPr id="17" name="Graphic 16" descr="Call centre with solid fill">
            <a:extLst>
              <a:ext uri="{FF2B5EF4-FFF2-40B4-BE49-F238E27FC236}">
                <a16:creationId xmlns:a16="http://schemas.microsoft.com/office/drawing/2014/main" id="{53C5BA44-7E7C-5AAC-A017-8912CC5F9C3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112322" y="5713242"/>
            <a:ext cx="609389" cy="609389"/>
          </a:xfrm>
          <a:prstGeom prst="rect">
            <a:avLst/>
          </a:prstGeom>
        </p:spPr>
      </p:pic>
      <p:pic>
        <p:nvPicPr>
          <p:cNvPr id="2" name="Graphic 1" descr="Internet Of Things with solid fill">
            <a:extLst>
              <a:ext uri="{FF2B5EF4-FFF2-40B4-BE49-F238E27FC236}">
                <a16:creationId xmlns:a16="http://schemas.microsoft.com/office/drawing/2014/main" id="{11809A33-7847-3FA1-D54F-819B32084AC5}"/>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112322" y="1408833"/>
            <a:ext cx="634147" cy="634147"/>
          </a:xfrm>
          <a:prstGeom prst="rect">
            <a:avLst/>
          </a:prstGeom>
        </p:spPr>
      </p:pic>
    </p:spTree>
    <p:extLst>
      <p:ext uri="{BB962C8B-B14F-4D97-AF65-F5344CB8AC3E}">
        <p14:creationId xmlns:p14="http://schemas.microsoft.com/office/powerpoint/2010/main" val="938587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60000"/>
          </a:schemeClr>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3D0AC65-9380-C81A-B9CB-C765B7812BA2}"/>
              </a:ext>
            </a:extLst>
          </p:cNvPr>
          <p:cNvSpPr txBox="1">
            <a:spLocks/>
          </p:cNvSpPr>
          <p:nvPr/>
        </p:nvSpPr>
        <p:spPr>
          <a:xfrm>
            <a:off x="101602" y="81228"/>
            <a:ext cx="10993457" cy="550890"/>
          </a:xfrm>
          <a:prstGeom prst="rect">
            <a:avLst/>
          </a:prstGeom>
        </p:spPr>
        <p:txBody>
          <a:bodyPr vert="horz" lIns="91440" tIns="45720" rIns="91440" bIns="45720" rtlCol="0" anchor="ctr">
            <a:normAutofit/>
          </a:bodyPr>
          <a:lstStyle>
            <a:lvl1pPr algn="l" defTabSz="914103"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sz="2800" b="1">
                <a:solidFill>
                  <a:srgbClr val="002060"/>
                </a:solidFill>
                <a:latin typeface="Arial"/>
                <a:cs typeface="Arial"/>
              </a:rPr>
              <a:t>Modern General Practice </a:t>
            </a:r>
            <a:r>
              <a:rPr lang="en-GB" sz="2800" b="1">
                <a:solidFill>
                  <a:srgbClr val="0070C0"/>
                </a:solidFill>
                <a:latin typeface="Arial"/>
                <a:cs typeface="Arial"/>
              </a:rPr>
              <a:t>Menu of Support</a:t>
            </a:r>
            <a:endParaRPr lang="en-GB" sz="2800" b="1">
              <a:solidFill>
                <a:srgbClr val="00B050"/>
              </a:solidFill>
              <a:latin typeface="Arial"/>
              <a:cs typeface="Arial"/>
            </a:endParaRPr>
          </a:p>
        </p:txBody>
      </p:sp>
      <p:graphicFrame>
        <p:nvGraphicFramePr>
          <p:cNvPr id="4" name="Table 3">
            <a:extLst>
              <a:ext uri="{FF2B5EF4-FFF2-40B4-BE49-F238E27FC236}">
                <a16:creationId xmlns:a16="http://schemas.microsoft.com/office/drawing/2014/main" id="{1E1B3102-396C-89D7-9BF8-D6345A8CB477}"/>
              </a:ext>
            </a:extLst>
          </p:cNvPr>
          <p:cNvGraphicFramePr>
            <a:graphicFrameLocks noGrp="1"/>
          </p:cNvGraphicFramePr>
          <p:nvPr>
            <p:extLst>
              <p:ext uri="{D42A27DB-BD31-4B8C-83A1-F6EECF244321}">
                <p14:modId xmlns:p14="http://schemas.microsoft.com/office/powerpoint/2010/main" val="997290048"/>
              </p:ext>
            </p:extLst>
          </p:nvPr>
        </p:nvGraphicFramePr>
        <p:xfrm>
          <a:off x="229170" y="1156962"/>
          <a:ext cx="11733660" cy="5304259"/>
        </p:xfrm>
        <a:graphic>
          <a:graphicData uri="http://schemas.openxmlformats.org/drawingml/2006/table">
            <a:tbl>
              <a:tblPr/>
              <a:tblGrid>
                <a:gridCol w="2696013">
                  <a:extLst>
                    <a:ext uri="{9D8B030D-6E8A-4147-A177-3AD203B41FA5}">
                      <a16:colId xmlns:a16="http://schemas.microsoft.com/office/drawing/2014/main" val="3493071307"/>
                    </a:ext>
                  </a:extLst>
                </a:gridCol>
                <a:gridCol w="993267">
                  <a:extLst>
                    <a:ext uri="{9D8B030D-6E8A-4147-A177-3AD203B41FA5}">
                      <a16:colId xmlns:a16="http://schemas.microsoft.com/office/drawing/2014/main" val="205403999"/>
                    </a:ext>
                  </a:extLst>
                </a:gridCol>
                <a:gridCol w="4541964">
                  <a:extLst>
                    <a:ext uri="{9D8B030D-6E8A-4147-A177-3AD203B41FA5}">
                      <a16:colId xmlns:a16="http://schemas.microsoft.com/office/drawing/2014/main" val="60543373"/>
                    </a:ext>
                  </a:extLst>
                </a:gridCol>
                <a:gridCol w="1642374">
                  <a:extLst>
                    <a:ext uri="{9D8B030D-6E8A-4147-A177-3AD203B41FA5}">
                      <a16:colId xmlns:a16="http://schemas.microsoft.com/office/drawing/2014/main" val="3296401490"/>
                    </a:ext>
                  </a:extLst>
                </a:gridCol>
                <a:gridCol w="1860042">
                  <a:extLst>
                    <a:ext uri="{9D8B030D-6E8A-4147-A177-3AD203B41FA5}">
                      <a16:colId xmlns:a16="http://schemas.microsoft.com/office/drawing/2014/main" val="1737379281"/>
                    </a:ext>
                  </a:extLst>
                </a:gridCol>
              </a:tblGrid>
              <a:tr h="160556">
                <a:tc>
                  <a:txBody>
                    <a:bodyPr/>
                    <a:lstStyle/>
                    <a:p>
                      <a:pPr algn="ctr" fontAlgn="ctr"/>
                      <a:r>
                        <a:rPr lang="en-GB" sz="900" b="1" i="0" u="none" strike="noStrike">
                          <a:solidFill>
                            <a:srgbClr val="FFFFFF"/>
                          </a:solidFill>
                          <a:effectLst/>
                          <a:latin typeface="Calibri"/>
                        </a:rPr>
                        <a:t>Topic</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Key</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Description</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Details</a:t>
                      </a:r>
                      <a:endParaRPr lang="en-GB" sz="900" b="1" i="0" u="none" strike="noStrike" dirty="0">
                        <a:solidFill>
                          <a:srgbClr val="FFFFFF"/>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900" b="1" i="0" u="none" strike="noStrike">
                          <a:solidFill>
                            <a:srgbClr val="FFFFFF"/>
                          </a:solidFill>
                          <a:effectLst/>
                          <a:latin typeface="Calibri"/>
                        </a:rPr>
                        <a:t>Registration link</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691228060"/>
                  </a:ext>
                </a:extLst>
              </a:tr>
              <a:tr h="701842">
                <a:tc>
                  <a:txBody>
                    <a:bodyPr/>
                    <a:lstStyle/>
                    <a:p>
                      <a:pPr lvl="0" algn="ctr">
                        <a:lnSpc>
                          <a:spcPct val="100000"/>
                        </a:lnSpc>
                        <a:spcBef>
                          <a:spcPts val="0"/>
                        </a:spcBef>
                        <a:spcAft>
                          <a:spcPts val="0"/>
                        </a:spcAft>
                        <a:buNone/>
                      </a:pPr>
                      <a:r>
                        <a:rPr lang="en-GB" sz="1000" b="1" i="0" u="none" strike="noStrike" noProof="0">
                          <a:solidFill>
                            <a:srgbClr val="002060"/>
                          </a:solidFill>
                          <a:effectLst/>
                          <a:latin typeface="Arial"/>
                        </a:rPr>
                        <a:t>Fundamentals of Change and Improvement Programme</a:t>
                      </a:r>
                      <a:endParaRPr lang="en-US" sz="1000"/>
                    </a:p>
                    <a:p>
                      <a:pPr lvl="0" algn="ctr">
                        <a:lnSpc>
                          <a:spcPct val="100000"/>
                        </a:lnSpc>
                        <a:spcBef>
                          <a:spcPts val="0"/>
                        </a:spcBef>
                        <a:spcAft>
                          <a:spcPts val="0"/>
                        </a:spcAft>
                        <a:buNone/>
                      </a:pPr>
                      <a:endParaRPr lang="en-GB" sz="900" b="1" i="0" u="none" strike="noStrike" noProof="0">
                        <a:solidFill>
                          <a:srgbClr val="00206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endParaRPr lang="en-GB" sz="1000" b="0" i="0" u="none" strike="noStrike" noProof="0">
                        <a:latin typeface="Arial"/>
                      </a:endParaRPr>
                    </a:p>
                    <a:p>
                      <a:pPr lvl="0" algn="ctr">
                        <a:lnSpc>
                          <a:spcPct val="100000"/>
                        </a:lnSpc>
                        <a:spcBef>
                          <a:spcPts val="0"/>
                        </a:spcBef>
                        <a:spcAft>
                          <a:spcPts val="0"/>
                        </a:spcAft>
                        <a:buNone/>
                      </a:pPr>
                      <a:r>
                        <a:rPr lang="en-GB" sz="1000" b="0" i="0" u="none" strike="noStrike" noProof="0">
                          <a:latin typeface="Arial"/>
                        </a:rPr>
                        <a:t>An accredited short, practical programme held over two or three sessions, providing an in-depth introduction to Quality Improvement for those in general practices and PCNs.  Participants bring a specific problem or issue to work on.</a:t>
                      </a:r>
                      <a:endParaRPr lang="en-US" sz="1000">
                        <a:latin typeface="Arial"/>
                      </a:endParaRPr>
                    </a:p>
                    <a:p>
                      <a:pPr lvl="0" algn="ctr">
                        <a:lnSpc>
                          <a:spcPct val="100000"/>
                        </a:lnSpc>
                        <a:spcBef>
                          <a:spcPts val="0"/>
                        </a:spcBef>
                        <a:spcAft>
                          <a:spcPts val="0"/>
                        </a:spcAft>
                        <a:buNone/>
                      </a:pPr>
                      <a:endParaRPr lang="en-GB" sz="1000"/>
                    </a:p>
                    <a:p>
                      <a:pPr lvl="0" algn="ctr">
                        <a:lnSpc>
                          <a:spcPct val="100000"/>
                        </a:lnSpc>
                        <a:spcBef>
                          <a:spcPts val="0"/>
                        </a:spcBef>
                        <a:spcAft>
                          <a:spcPts val="0"/>
                        </a:spcAft>
                        <a:buNone/>
                      </a:pPr>
                      <a:r>
                        <a:rPr lang="en-GB" sz="1000" b="1" i="0" u="none" strike="noStrike" noProof="0">
                          <a:latin typeface="Arial"/>
                        </a:rPr>
                        <a:t>Please watch the recorded programme overview before applying.  </a:t>
                      </a:r>
                      <a:endParaRPr lang="en-GB" sz="1000">
                        <a:latin typeface="Arial"/>
                      </a:endParaRPr>
                    </a:p>
                    <a:p>
                      <a:pPr lvl="0" algn="ctr">
                        <a:lnSpc>
                          <a:spcPct val="100000"/>
                        </a:lnSpc>
                        <a:spcBef>
                          <a:spcPts val="0"/>
                        </a:spcBef>
                        <a:spcAft>
                          <a:spcPts val="0"/>
                        </a:spcAft>
                        <a:buNone/>
                      </a:pPr>
                      <a:r>
                        <a:rPr lang="en-GB" sz="1000" b="0" i="0" u="none" strike="noStrike" noProof="0">
                          <a:latin typeface="Arial"/>
                        </a:rPr>
                        <a:t>Click </a:t>
                      </a:r>
                      <a:r>
                        <a:rPr lang="en-GB" sz="1000" b="0" i="0" u="none" strike="noStrike" noProof="0">
                          <a:latin typeface="Arial"/>
                          <a:hlinkClick r:id="rId3"/>
                        </a:rPr>
                        <a:t>here</a:t>
                      </a:r>
                      <a:r>
                        <a:rPr lang="en-GB" sz="1000" b="0" i="0" u="none" strike="noStrike" noProof="0">
                          <a:latin typeface="Arial"/>
                        </a:rPr>
                        <a:t> to watch.</a:t>
                      </a:r>
                      <a:endParaRPr lang="en-GB" sz="1000"/>
                    </a:p>
                    <a:p>
                      <a:pPr lvl="0" algn="ctr">
                        <a:lnSpc>
                          <a:spcPct val="100000"/>
                        </a:lnSpc>
                        <a:spcBef>
                          <a:spcPts val="0"/>
                        </a:spcBef>
                        <a:spcAft>
                          <a:spcPts val="0"/>
                        </a:spcAft>
                        <a:buNone/>
                      </a:pPr>
                      <a:endParaRPr lang="en-GB"/>
                    </a:p>
                  </a:txBody>
                  <a:tcPr marL="2650" marR="2650" marT="26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1000" b="1" i="0" u="none" strike="noStrike" noProof="0">
                          <a:solidFill>
                            <a:schemeClr val="tx1"/>
                          </a:solidFill>
                          <a:effectLst/>
                          <a:latin typeface="Arial"/>
                        </a:rPr>
                        <a:t>Cohort 16 (virtual)</a:t>
                      </a:r>
                      <a:endParaRPr lang="en-US" sz="1000">
                        <a:latin typeface="Arial"/>
                      </a:endParaRPr>
                    </a:p>
                    <a:p>
                      <a:pPr lvl="0" algn="ctr">
                        <a:lnSpc>
                          <a:spcPct val="100000"/>
                        </a:lnSpc>
                        <a:spcBef>
                          <a:spcPts val="0"/>
                        </a:spcBef>
                        <a:spcAft>
                          <a:spcPts val="0"/>
                        </a:spcAft>
                        <a:buNone/>
                      </a:pPr>
                      <a:r>
                        <a:rPr lang="en-GB" sz="1000" b="0" i="0" u="none" strike="noStrike" noProof="0">
                          <a:solidFill>
                            <a:schemeClr val="tx1"/>
                          </a:solidFill>
                          <a:effectLst/>
                          <a:latin typeface="Arial"/>
                        </a:rPr>
                        <a:t>Thursdays 25</a:t>
                      </a:r>
                      <a:r>
                        <a:rPr lang="en-GB" sz="1000" b="0" i="0" u="none" strike="noStrike" baseline="30000" noProof="0">
                          <a:solidFill>
                            <a:schemeClr val="tx1"/>
                          </a:solidFill>
                          <a:effectLst/>
                          <a:latin typeface="Arial"/>
                        </a:rPr>
                        <a:t>th</a:t>
                      </a:r>
                      <a:r>
                        <a:rPr lang="en-GB" sz="1000" b="0" i="0" u="none" strike="noStrike" noProof="0">
                          <a:solidFill>
                            <a:schemeClr val="tx1"/>
                          </a:solidFill>
                          <a:effectLst/>
                          <a:latin typeface="Arial"/>
                        </a:rPr>
                        <a:t> January, </a:t>
                      </a:r>
                      <a:endParaRPr lang="en-GB"/>
                    </a:p>
                    <a:p>
                      <a:pPr lvl="0" algn="ctr">
                        <a:lnSpc>
                          <a:spcPct val="100000"/>
                        </a:lnSpc>
                        <a:spcBef>
                          <a:spcPts val="0"/>
                        </a:spcBef>
                        <a:spcAft>
                          <a:spcPts val="0"/>
                        </a:spcAft>
                        <a:buNone/>
                      </a:pPr>
                      <a:r>
                        <a:rPr lang="en-GB" sz="1000" b="0" i="0" u="none" strike="noStrike" noProof="0">
                          <a:solidFill>
                            <a:schemeClr val="tx1"/>
                          </a:solidFill>
                          <a:effectLst/>
                          <a:latin typeface="Arial"/>
                        </a:rPr>
                        <a:t>and 8</a:t>
                      </a:r>
                      <a:r>
                        <a:rPr lang="en-GB" sz="1000" b="0" i="0" u="none" strike="noStrike" baseline="30000" noProof="0">
                          <a:solidFill>
                            <a:schemeClr val="tx1"/>
                          </a:solidFill>
                          <a:effectLst/>
                          <a:latin typeface="Arial"/>
                        </a:rPr>
                        <a:t>th</a:t>
                      </a:r>
                      <a:r>
                        <a:rPr lang="en-GB" sz="1000" b="0" i="0" u="none" strike="noStrike" noProof="0">
                          <a:solidFill>
                            <a:schemeClr val="tx1"/>
                          </a:solidFill>
                          <a:effectLst/>
                          <a:latin typeface="Arial"/>
                        </a:rPr>
                        <a:t> February 2024</a:t>
                      </a:r>
                      <a:endParaRPr lang="en-GB"/>
                    </a:p>
                    <a:p>
                      <a:pPr lvl="0" algn="ctr">
                        <a:lnSpc>
                          <a:spcPct val="100000"/>
                        </a:lnSpc>
                        <a:spcBef>
                          <a:spcPts val="0"/>
                        </a:spcBef>
                        <a:spcAft>
                          <a:spcPts val="0"/>
                        </a:spcAft>
                        <a:buNone/>
                      </a:pPr>
                      <a:endParaRPr lang="en-GB" sz="1000" b="0" i="0" u="none" strike="noStrike" noProof="0">
                        <a:solidFill>
                          <a:schemeClr val="tx1"/>
                        </a:solidFill>
                        <a:effectLst/>
                        <a:latin typeface="Arial"/>
                      </a:endParaRPr>
                    </a:p>
                    <a:p>
                      <a:pPr lvl="0" algn="ctr">
                        <a:lnSpc>
                          <a:spcPct val="100000"/>
                        </a:lnSpc>
                        <a:spcBef>
                          <a:spcPts val="0"/>
                        </a:spcBef>
                        <a:spcAft>
                          <a:spcPts val="0"/>
                        </a:spcAft>
                        <a:buNone/>
                      </a:pPr>
                      <a:r>
                        <a:rPr lang="en-GB" sz="1000" b="0" i="0" u="none" strike="noStrike" noProof="0">
                          <a:solidFill>
                            <a:schemeClr val="tx1"/>
                          </a:solidFill>
                          <a:effectLst/>
                          <a:latin typeface="Arial"/>
                        </a:rPr>
                        <a:t> 9:15 – 15:15 </a:t>
                      </a:r>
                      <a:endParaRPr lang="en-GB"/>
                    </a:p>
                    <a:p>
                      <a:pPr marL="0" marR="0" lvl="0" indent="0" algn="ctr">
                        <a:lnSpc>
                          <a:spcPct val="100000"/>
                        </a:lnSpc>
                        <a:spcBef>
                          <a:spcPts val="0"/>
                        </a:spcBef>
                        <a:spcAft>
                          <a:spcPts val="0"/>
                        </a:spcAft>
                        <a:buNone/>
                      </a:pPr>
                      <a:endParaRPr lang="en-GB" sz="1000" b="0" i="0" u="none" strike="noStrike" noProof="0">
                        <a:solidFill>
                          <a:schemeClr val="tx1"/>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900" b="0" i="0" u="none" strike="noStrike" noProof="0">
                          <a:solidFill>
                            <a:srgbClr val="0563C1"/>
                          </a:solidFill>
                          <a:effectLst/>
                          <a:latin typeface="Arial"/>
                          <a:hlinkClick r:id="rId4"/>
                        </a:rPr>
                        <a:t>C16v Fundamentals Application form</a:t>
                      </a:r>
                      <a:endParaRPr lang="en-US"/>
                    </a:p>
                    <a:p>
                      <a:pPr lvl="0" algn="ctr">
                        <a:lnSpc>
                          <a:spcPct val="100000"/>
                        </a:lnSpc>
                        <a:spcBef>
                          <a:spcPts val="0"/>
                        </a:spcBef>
                        <a:spcAft>
                          <a:spcPts val="0"/>
                        </a:spcAft>
                        <a:buNone/>
                      </a:pPr>
                      <a:endParaRPr lang="en-GB"/>
                    </a:p>
                    <a:p>
                      <a:pPr lvl="0" algn="ctr">
                        <a:lnSpc>
                          <a:spcPct val="100000"/>
                        </a:lnSpc>
                        <a:spcBef>
                          <a:spcPts val="0"/>
                        </a:spcBef>
                        <a:spcAft>
                          <a:spcPts val="0"/>
                        </a:spcAft>
                        <a:buNone/>
                      </a:pPr>
                      <a:r>
                        <a:rPr lang="en-GB" sz="900" b="0" i="1" u="none" strike="noStrike" noProof="0">
                          <a:solidFill>
                            <a:srgbClr val="0563C1"/>
                          </a:solidFill>
                          <a:effectLst/>
                          <a:latin typeface="Arial"/>
                        </a:rPr>
                        <a:t>Cohort 16v applications open 6</a:t>
                      </a:r>
                      <a:r>
                        <a:rPr lang="en-GB" sz="900" b="0" i="1" u="none" strike="noStrike" baseline="30000" noProof="0">
                          <a:solidFill>
                            <a:srgbClr val="0563C1"/>
                          </a:solidFill>
                          <a:effectLst/>
                          <a:latin typeface="Arial"/>
                        </a:rPr>
                        <a:t>th</a:t>
                      </a:r>
                      <a:r>
                        <a:rPr lang="en-GB" sz="900" b="0" i="1" u="none" strike="noStrike" noProof="0">
                          <a:solidFill>
                            <a:srgbClr val="0563C1"/>
                          </a:solidFill>
                          <a:effectLst/>
                          <a:latin typeface="Arial"/>
                        </a:rPr>
                        <a:t> November 2023 and close 5</a:t>
                      </a:r>
                      <a:r>
                        <a:rPr lang="en-GB" sz="900" b="0" i="1" u="none" strike="noStrike" baseline="30000" noProof="0">
                          <a:solidFill>
                            <a:srgbClr val="0563C1"/>
                          </a:solidFill>
                          <a:effectLst/>
                          <a:latin typeface="Arial"/>
                        </a:rPr>
                        <a:t>th</a:t>
                      </a:r>
                      <a:r>
                        <a:rPr lang="en-GB" sz="900" b="0" i="1" u="none" strike="noStrike" noProof="0">
                          <a:solidFill>
                            <a:srgbClr val="0563C1"/>
                          </a:solidFill>
                          <a:effectLst/>
                          <a:latin typeface="Arial"/>
                        </a:rPr>
                        <a:t> January 2024 </a:t>
                      </a:r>
                      <a:endParaRPr lang="en-GB"/>
                    </a:p>
                    <a:p>
                      <a:pPr lvl="0" algn="ctr">
                        <a:lnSpc>
                          <a:spcPct val="100000"/>
                        </a:lnSpc>
                        <a:spcBef>
                          <a:spcPts val="0"/>
                        </a:spcBef>
                        <a:spcAft>
                          <a:spcPts val="0"/>
                        </a:spcAft>
                        <a:buNone/>
                      </a:pPr>
                      <a:r>
                        <a:rPr lang="en-GB" sz="900" b="0" i="1" u="none" strike="noStrike" noProof="0">
                          <a:solidFill>
                            <a:srgbClr val="0563C1"/>
                          </a:solidFill>
                          <a:effectLst/>
                          <a:latin typeface="Arial"/>
                        </a:rPr>
                        <a:t>(or earlier if oversubscribed)</a:t>
                      </a:r>
                      <a:endParaRPr lang="en-GB"/>
                    </a:p>
                    <a:p>
                      <a:pPr marL="0" marR="0" lvl="0" indent="0" algn="ctr">
                        <a:lnSpc>
                          <a:spcPct val="100000"/>
                        </a:lnSpc>
                        <a:spcBef>
                          <a:spcPts val="0"/>
                        </a:spcBef>
                        <a:spcAft>
                          <a:spcPts val="0"/>
                        </a:spcAft>
                        <a:buNone/>
                      </a:pPr>
                      <a:endParaRPr lang="en-GB" sz="900" b="0" i="0" u="none" strike="noStrike" noProof="0">
                        <a:solidFill>
                          <a:srgbClr val="0563C1"/>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6831216"/>
                  </a:ext>
                </a:extLst>
              </a:tr>
              <a:tr h="790607">
                <a:tc>
                  <a:txBody>
                    <a:bodyPr/>
                    <a:lstStyle/>
                    <a:p>
                      <a:pPr lvl="0" algn="ctr">
                        <a:lnSpc>
                          <a:spcPct val="100000"/>
                        </a:lnSpc>
                        <a:spcBef>
                          <a:spcPts val="0"/>
                        </a:spcBef>
                        <a:spcAft>
                          <a:spcPts val="0"/>
                        </a:spcAft>
                        <a:buNone/>
                      </a:pPr>
                      <a:r>
                        <a:rPr lang="en-GB" sz="1050" b="1" i="0" u="none" strike="noStrike" noProof="0">
                          <a:solidFill>
                            <a:srgbClr val="000000"/>
                          </a:solidFill>
                          <a:effectLst/>
                          <a:latin typeface="Arial"/>
                        </a:rPr>
                        <a:t>Recordings Available </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5"/>
                        </a:rPr>
                        <a:t>Remote Consultations</a:t>
                      </a:r>
                      <a:r>
                        <a:rPr lang="en-GB" sz="1000" b="0" i="0" u="none" strike="noStrike" noProof="0">
                          <a:solidFill>
                            <a:srgbClr val="000000"/>
                          </a:solidFill>
                          <a:effectLst/>
                          <a:latin typeface="Arial"/>
                        </a:rPr>
                        <a:t> </a:t>
                      </a:r>
                      <a:endParaRPr lang="en-US" sz="1000">
                        <a:latin typeface="Arial"/>
                      </a:endParaRPr>
                    </a:p>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6"/>
                        </a:rPr>
                        <a:t>Document Workflow</a:t>
                      </a:r>
                      <a:r>
                        <a:rPr lang="en-GB" sz="1000" b="0" i="0" u="none" strike="noStrike" noProof="0">
                          <a:solidFill>
                            <a:srgbClr val="000000"/>
                          </a:solidFill>
                          <a:effectLst/>
                          <a:latin typeface="Arial"/>
                        </a:rPr>
                        <a:t> </a:t>
                      </a:r>
                      <a:endParaRPr lang="en-GB" sz="1000">
                        <a:latin typeface="Arial"/>
                      </a:endParaRPr>
                    </a:p>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7"/>
                        </a:rPr>
                        <a:t>Redesigning Appointment Systems</a:t>
                      </a:r>
                      <a:r>
                        <a:rPr lang="en-GB" sz="1000" b="0" i="0" u="none" strike="noStrike" noProof="0">
                          <a:solidFill>
                            <a:srgbClr val="000000"/>
                          </a:solidFill>
                          <a:effectLst/>
                          <a:latin typeface="Arial"/>
                        </a:rPr>
                        <a:t> </a:t>
                      </a:r>
                      <a:endParaRPr lang="en-GB" sz="1000">
                        <a:latin typeface="Arial"/>
                      </a:endParaRPr>
                    </a:p>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8"/>
                        </a:rPr>
                        <a:t>Supporting Carers in General Practice</a:t>
                      </a:r>
                      <a:endParaRPr lang="en-GB" sz="1000">
                        <a:latin typeface="Arial"/>
                      </a:endParaRPr>
                    </a:p>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9"/>
                        </a:rPr>
                        <a:t>Demand and Capacity – All 4 Sessions</a:t>
                      </a:r>
                      <a:r>
                        <a:rPr lang="en-GB" sz="1000" b="0" i="0" u="none" strike="noStrike" noProof="0">
                          <a:solidFill>
                            <a:srgbClr val="000000"/>
                          </a:solidFill>
                          <a:effectLst/>
                          <a:latin typeface="Arial"/>
                        </a:rPr>
                        <a:t> </a:t>
                      </a:r>
                      <a:endParaRPr lang="en-GB" sz="1000">
                        <a:latin typeface="Arial"/>
                      </a:endParaRPr>
                    </a:p>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10"/>
                        </a:rPr>
                        <a:t>Reliable Design I</a:t>
                      </a:r>
                      <a:r>
                        <a:rPr lang="en-GB" sz="1000" b="0" i="0" u="none" strike="noStrike" noProof="0">
                          <a:solidFill>
                            <a:srgbClr val="000000"/>
                          </a:solidFill>
                          <a:effectLst/>
                          <a:latin typeface="Arial"/>
                        </a:rPr>
                        <a:t> </a:t>
                      </a:r>
                      <a:endParaRPr lang="en-GB" sz="1000">
                        <a:latin typeface="Arial"/>
                      </a:endParaRPr>
                    </a:p>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11"/>
                        </a:rPr>
                        <a:t>A safer home visiting blood test process</a:t>
                      </a:r>
                      <a:endParaRPr lang="en-GB" sz="1000">
                        <a:latin typeface="Arial"/>
                      </a:endParaRPr>
                    </a:p>
                    <a:p>
                      <a:pPr marL="285750" lvl="0" indent="-285750" algn="ctr">
                        <a:lnSpc>
                          <a:spcPct val="100000"/>
                        </a:lnSpc>
                        <a:spcBef>
                          <a:spcPts val="0"/>
                        </a:spcBef>
                        <a:spcAft>
                          <a:spcPts val="0"/>
                        </a:spcAft>
                        <a:buFont typeface="Arial"/>
                        <a:buChar char="•"/>
                      </a:pPr>
                      <a:r>
                        <a:rPr lang="en-GB" sz="1000" b="0" i="0" u="none" strike="noStrike" noProof="0">
                          <a:solidFill>
                            <a:srgbClr val="000000"/>
                          </a:solidFill>
                          <a:effectLst/>
                          <a:latin typeface="Arial"/>
                          <a:hlinkClick r:id="rId12"/>
                        </a:rPr>
                        <a:t>Effective communication using the SBAR tool</a:t>
                      </a:r>
                      <a:endParaRPr lang="en-GB" sz="1000"/>
                    </a:p>
                    <a:p>
                      <a:pPr lvl="0" algn="ctr">
                        <a:buNone/>
                      </a:pPr>
                      <a:endParaRPr lang="en-GB" sz="900" b="0" i="0" u="none" strike="noStrike">
                        <a:solidFill>
                          <a:srgbClr val="000000"/>
                        </a:solidFill>
                        <a:effectLst/>
                        <a:latin typeface="Arial"/>
                      </a:endParaRPr>
                    </a:p>
                  </a:txBody>
                  <a:tcPr marL="2650" marR="2650" marT="26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1000" b="0" i="0" u="none" strike="noStrike" noProof="0">
                          <a:solidFill>
                            <a:srgbClr val="0563C1"/>
                          </a:solidFill>
                          <a:effectLst/>
                          <a:latin typeface="Arial"/>
                        </a:rPr>
                        <a:t>Click on the links on the left.</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noProof="0">
                          <a:solidFill>
                            <a:srgbClr val="0563C1"/>
                          </a:solidFill>
                          <a:effectLst/>
                        </a:rPr>
                        <a:t>https://future.nhs.uk/PrimaryCareImprovementCONNECT/groupHome</a:t>
                      </a:r>
                      <a:endParaRPr lang="en-US"/>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0043345"/>
                  </a:ext>
                </a:extLst>
              </a:tr>
              <a:tr h="746681">
                <a:tc>
                  <a:txBody>
                    <a:bodyPr/>
                    <a:lstStyle/>
                    <a:p>
                      <a:pPr lvl="0" algn="ctr">
                        <a:lnSpc>
                          <a:spcPct val="100000"/>
                        </a:lnSpc>
                        <a:spcBef>
                          <a:spcPts val="0"/>
                        </a:spcBef>
                        <a:spcAft>
                          <a:spcPts val="0"/>
                        </a:spcAft>
                        <a:buNone/>
                      </a:pPr>
                      <a:r>
                        <a:rPr lang="en-GB" sz="1000" b="1" i="0" u="none" strike="noStrike" noProof="0">
                          <a:solidFill>
                            <a:srgbClr val="042E37"/>
                          </a:solidFill>
                          <a:effectLst/>
                          <a:latin typeface="Arial"/>
                        </a:rPr>
                        <a:t>Universal Offer - Getting Started Series guides</a:t>
                      </a:r>
                      <a:endParaRPr lang="en-US" sz="1000"/>
                    </a:p>
                    <a:p>
                      <a:pPr lvl="0" algn="ctr">
                        <a:lnSpc>
                          <a:spcPct val="100000"/>
                        </a:lnSpc>
                        <a:spcBef>
                          <a:spcPts val="0"/>
                        </a:spcBef>
                        <a:spcAft>
                          <a:spcPts val="0"/>
                        </a:spcAft>
                        <a:buNone/>
                      </a:pPr>
                      <a:endParaRPr lang="en-US" sz="90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endParaRPr lang="en-GB" sz="1000" b="0" i="0" u="none" strike="noStrike" kern="1200" noProof="0">
                        <a:solidFill>
                          <a:srgbClr val="333333"/>
                        </a:solidFill>
                        <a:effectLst/>
                        <a:latin typeface="Arial"/>
                      </a:endParaRPr>
                    </a:p>
                    <a:p>
                      <a:pPr lvl="0" algn="ctr">
                        <a:lnSpc>
                          <a:spcPct val="100000"/>
                        </a:lnSpc>
                        <a:spcBef>
                          <a:spcPts val="0"/>
                        </a:spcBef>
                        <a:spcAft>
                          <a:spcPts val="0"/>
                        </a:spcAft>
                        <a:buNone/>
                      </a:pPr>
                      <a:r>
                        <a:rPr lang="en-GB" sz="1000" b="0" i="0" u="none" strike="noStrike" kern="1200" noProof="0">
                          <a:solidFill>
                            <a:srgbClr val="333333"/>
                          </a:solidFill>
                          <a:effectLst/>
                          <a:latin typeface="Arial"/>
                        </a:rPr>
                        <a:t>The ‘Getting Started’ series is designed to help you think through how you are going to approach any improvement you want to make in practice.</a:t>
                      </a:r>
                    </a:p>
                    <a:p>
                      <a:pPr lvl="0" algn="ctr">
                        <a:lnSpc>
                          <a:spcPct val="100000"/>
                        </a:lnSpc>
                        <a:spcBef>
                          <a:spcPts val="0"/>
                        </a:spcBef>
                        <a:spcAft>
                          <a:spcPts val="0"/>
                        </a:spcAft>
                        <a:buNone/>
                      </a:pPr>
                      <a:r>
                        <a:rPr lang="en-GB" sz="1000" b="0" i="0" u="none" strike="noStrike" kern="1200" noProof="0">
                          <a:solidFill>
                            <a:srgbClr val="333333"/>
                          </a:solidFill>
                          <a:effectLst/>
                          <a:latin typeface="Arial"/>
                        </a:rPr>
                        <a:t>Available through Futures wide number of short guides:</a:t>
                      </a:r>
                    </a:p>
                    <a:p>
                      <a:pPr lvl="0" algn="ctr">
                        <a:lnSpc>
                          <a:spcPct val="100000"/>
                        </a:lnSpc>
                        <a:spcBef>
                          <a:spcPts val="0"/>
                        </a:spcBef>
                        <a:spcAft>
                          <a:spcPts val="0"/>
                        </a:spcAft>
                        <a:buNone/>
                      </a:pPr>
                      <a:endParaRPr lang="en-GB" sz="1000" b="0" i="0" u="none" strike="noStrike" kern="1200" noProof="0">
                        <a:solidFill>
                          <a:srgbClr val="333333"/>
                        </a:solidFill>
                        <a:effectLst/>
                        <a:latin typeface="Arial"/>
                      </a:endParaRPr>
                    </a:p>
                    <a:p>
                      <a:pPr lvl="0" algn="ctr">
                        <a:lnSpc>
                          <a:spcPct val="100000"/>
                        </a:lnSpc>
                        <a:spcBef>
                          <a:spcPts val="0"/>
                        </a:spcBef>
                        <a:spcAft>
                          <a:spcPts val="0"/>
                        </a:spcAft>
                        <a:buNone/>
                      </a:pPr>
                      <a:r>
                        <a:rPr lang="en-GB" sz="1000" b="0" i="0" u="none" strike="noStrike" kern="1200" noProof="0">
                          <a:solidFill>
                            <a:srgbClr val="333333"/>
                          </a:solidFill>
                          <a:effectLst/>
                          <a:latin typeface="Arial"/>
                        </a:rPr>
                        <a:t>*Active Signposting</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Acute Hub Model</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 Communicating with Care Homes</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Document Workflow</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Long Term Condition Patient Recall</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Redesigning Appointment System</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Remote Consultations</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Safer Home visiting Blood Test Service</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Supporting Carers in General Practice</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Total Triage</a:t>
                      </a:r>
                    </a:p>
                    <a:p>
                      <a:pPr marL="171450" lvl="0" indent="-171450" algn="ctr">
                        <a:lnSpc>
                          <a:spcPct val="100000"/>
                        </a:lnSpc>
                        <a:spcBef>
                          <a:spcPts val="0"/>
                        </a:spcBef>
                        <a:spcAft>
                          <a:spcPts val="0"/>
                        </a:spcAft>
                        <a:buFont typeface="Arial"/>
                        <a:buChar char="•"/>
                      </a:pPr>
                      <a:r>
                        <a:rPr lang="en-GB" sz="1000" b="0" i="0" u="none" strike="noStrike" kern="1200" noProof="0">
                          <a:solidFill>
                            <a:srgbClr val="333333"/>
                          </a:solidFill>
                          <a:effectLst/>
                          <a:latin typeface="Arial"/>
                        </a:rPr>
                        <a:t>Virtual Group Consultations</a:t>
                      </a:r>
                    </a:p>
                  </a:txBody>
                  <a:tcPr marL="2650" marR="2650" marT="265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1000" b="0" i="0" u="none" strike="noStrike" kern="1200" noProof="0">
                          <a:solidFill>
                            <a:schemeClr val="tx1"/>
                          </a:solidFill>
                          <a:effectLst/>
                          <a:latin typeface="Arial"/>
                        </a:rPr>
                        <a:t>Go through to Futures on the right hand link.</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1000" b="0" i="0" u="none" strike="noStrike" kern="1200" noProof="0" dirty="0">
                          <a:solidFill>
                            <a:srgbClr val="0070C0"/>
                          </a:solidFill>
                          <a:effectLst/>
                        </a:rPr>
                        <a:t>https://future.nhs.uk/PrimaryCareImprovementCONNECT/view?objectID=29426064</a:t>
                      </a:r>
                      <a:endParaRPr lang="en-US" dirty="0">
                        <a:solidFill>
                          <a:srgbClr val="0070C0"/>
                        </a:solidFil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9074368"/>
                  </a:ext>
                </a:extLst>
              </a:tr>
            </a:tbl>
          </a:graphicData>
        </a:graphic>
      </p:graphicFrame>
      <p:pic>
        <p:nvPicPr>
          <p:cNvPr id="2" name="Graphic 1" descr="Hockey Stick Curve Graph with solid fill">
            <a:extLst>
              <a:ext uri="{FF2B5EF4-FFF2-40B4-BE49-F238E27FC236}">
                <a16:creationId xmlns:a16="http://schemas.microsoft.com/office/drawing/2014/main" id="{7A59EE8E-4A49-C9A3-297F-42281BB71B3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152274" y="1718510"/>
            <a:ext cx="593558" cy="593558"/>
          </a:xfrm>
          <a:prstGeom prst="rect">
            <a:avLst/>
          </a:prstGeom>
        </p:spPr>
      </p:pic>
      <p:pic>
        <p:nvPicPr>
          <p:cNvPr id="3" name="Graphic 2" descr="Radio microphone with solid fill">
            <a:extLst>
              <a:ext uri="{FF2B5EF4-FFF2-40B4-BE49-F238E27FC236}">
                <a16:creationId xmlns:a16="http://schemas.microsoft.com/office/drawing/2014/main" id="{3910645C-76BF-5EE3-4CD2-467063108DE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052011" y="3062036"/>
            <a:ext cx="613611" cy="613611"/>
          </a:xfrm>
          <a:prstGeom prst="rect">
            <a:avLst/>
          </a:prstGeom>
        </p:spPr>
      </p:pic>
      <p:pic>
        <p:nvPicPr>
          <p:cNvPr id="5" name="Graphic 4" descr="Storytelling with solid fill">
            <a:extLst>
              <a:ext uri="{FF2B5EF4-FFF2-40B4-BE49-F238E27FC236}">
                <a16:creationId xmlns:a16="http://schemas.microsoft.com/office/drawing/2014/main" id="{9210605E-2055-D361-A359-0BAA29E33AF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052011" y="4746457"/>
            <a:ext cx="663743" cy="663743"/>
          </a:xfrm>
          <a:prstGeom prst="rect">
            <a:avLst/>
          </a:prstGeom>
        </p:spPr>
      </p:pic>
    </p:spTree>
    <p:extLst>
      <p:ext uri="{BB962C8B-B14F-4D97-AF65-F5344CB8AC3E}">
        <p14:creationId xmlns:p14="http://schemas.microsoft.com/office/powerpoint/2010/main" val="2409080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60000"/>
          </a:schemeClr>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3D0AC65-9380-C81A-B9CB-C765B7812BA2}"/>
              </a:ext>
            </a:extLst>
          </p:cNvPr>
          <p:cNvSpPr txBox="1">
            <a:spLocks/>
          </p:cNvSpPr>
          <p:nvPr/>
        </p:nvSpPr>
        <p:spPr>
          <a:xfrm>
            <a:off x="101602" y="81228"/>
            <a:ext cx="10993457" cy="550890"/>
          </a:xfrm>
          <a:prstGeom prst="rect">
            <a:avLst/>
          </a:prstGeom>
        </p:spPr>
        <p:txBody>
          <a:bodyPr vert="horz" lIns="91440" tIns="45720" rIns="91440" bIns="45720" rtlCol="0" anchor="ctr">
            <a:normAutofit/>
          </a:bodyPr>
          <a:lstStyle>
            <a:lvl1pPr algn="l" defTabSz="914103"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sz="2800" b="1">
                <a:solidFill>
                  <a:schemeClr val="accent2"/>
                </a:solidFill>
                <a:latin typeface="Arial"/>
                <a:cs typeface="Arial"/>
              </a:rPr>
              <a:t>Leadership </a:t>
            </a:r>
            <a:r>
              <a:rPr lang="en-GB" sz="2800" b="1">
                <a:solidFill>
                  <a:srgbClr val="0070C0"/>
                </a:solidFill>
                <a:latin typeface="Arial"/>
                <a:cs typeface="Arial"/>
              </a:rPr>
              <a:t>Menu of Support</a:t>
            </a:r>
            <a:endParaRPr lang="en-GB" sz="2800" b="1">
              <a:solidFill>
                <a:srgbClr val="00B050"/>
              </a:solidFill>
              <a:latin typeface="Arial"/>
              <a:cs typeface="Arial"/>
            </a:endParaRPr>
          </a:p>
        </p:txBody>
      </p:sp>
      <p:graphicFrame>
        <p:nvGraphicFramePr>
          <p:cNvPr id="4" name="Table 3">
            <a:extLst>
              <a:ext uri="{FF2B5EF4-FFF2-40B4-BE49-F238E27FC236}">
                <a16:creationId xmlns:a16="http://schemas.microsoft.com/office/drawing/2014/main" id="{1E1B3102-396C-89D7-9BF8-D6345A8CB477}"/>
              </a:ext>
            </a:extLst>
          </p:cNvPr>
          <p:cNvGraphicFramePr>
            <a:graphicFrameLocks noGrp="1"/>
          </p:cNvGraphicFramePr>
          <p:nvPr>
            <p:extLst>
              <p:ext uri="{D42A27DB-BD31-4B8C-83A1-F6EECF244321}">
                <p14:modId xmlns:p14="http://schemas.microsoft.com/office/powerpoint/2010/main" val="3296087315"/>
              </p:ext>
            </p:extLst>
          </p:nvPr>
        </p:nvGraphicFramePr>
        <p:xfrm>
          <a:off x="101602" y="1451160"/>
          <a:ext cx="11961286" cy="5207547"/>
        </p:xfrm>
        <a:graphic>
          <a:graphicData uri="http://schemas.openxmlformats.org/drawingml/2006/table">
            <a:tbl>
              <a:tblPr/>
              <a:tblGrid>
                <a:gridCol w="3151775">
                  <a:extLst>
                    <a:ext uri="{9D8B030D-6E8A-4147-A177-3AD203B41FA5}">
                      <a16:colId xmlns:a16="http://schemas.microsoft.com/office/drawing/2014/main" val="3493071307"/>
                    </a:ext>
                  </a:extLst>
                </a:gridCol>
                <a:gridCol w="1009273">
                  <a:extLst>
                    <a:ext uri="{9D8B030D-6E8A-4147-A177-3AD203B41FA5}">
                      <a16:colId xmlns:a16="http://schemas.microsoft.com/office/drawing/2014/main" val="205403999"/>
                    </a:ext>
                  </a:extLst>
                </a:gridCol>
                <a:gridCol w="5508761">
                  <a:extLst>
                    <a:ext uri="{9D8B030D-6E8A-4147-A177-3AD203B41FA5}">
                      <a16:colId xmlns:a16="http://schemas.microsoft.com/office/drawing/2014/main" val="60543373"/>
                    </a:ext>
                  </a:extLst>
                </a:gridCol>
                <a:gridCol w="2291477">
                  <a:extLst>
                    <a:ext uri="{9D8B030D-6E8A-4147-A177-3AD203B41FA5}">
                      <a16:colId xmlns:a16="http://schemas.microsoft.com/office/drawing/2014/main" val="1737379281"/>
                    </a:ext>
                  </a:extLst>
                </a:gridCol>
              </a:tblGrid>
              <a:tr h="161607">
                <a:tc>
                  <a:txBody>
                    <a:bodyPr/>
                    <a:lstStyle/>
                    <a:p>
                      <a:pPr algn="ctr" fontAlgn="ctr"/>
                      <a:r>
                        <a:rPr lang="en-GB" sz="900" b="1" i="0" u="none" strike="noStrike">
                          <a:solidFill>
                            <a:srgbClr val="FFFFFF"/>
                          </a:solidFill>
                          <a:effectLst/>
                          <a:latin typeface="Calibri"/>
                        </a:rPr>
                        <a:t>Topic</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Key</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Description</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900" b="1" i="0" u="none" strike="noStrike">
                          <a:solidFill>
                            <a:srgbClr val="FFFFFF"/>
                          </a:solidFill>
                          <a:effectLst/>
                          <a:latin typeface="Calibri"/>
                        </a:rPr>
                        <a:t>Registration link</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691228060"/>
                  </a:ext>
                </a:extLst>
              </a:tr>
              <a:tr h="795780">
                <a:tc>
                  <a:txBody>
                    <a:bodyPr/>
                    <a:lstStyle/>
                    <a:p>
                      <a:pPr marL="0" marR="0" lvl="0" indent="0" algn="ctr" rtl="0" eaLnBrk="1" fontAlgn="ctr" latinLnBrk="0" hangingPunct="1">
                        <a:lnSpc>
                          <a:spcPct val="100000"/>
                        </a:lnSpc>
                        <a:spcBef>
                          <a:spcPts val="0"/>
                        </a:spcBef>
                        <a:spcAft>
                          <a:spcPts val="0"/>
                        </a:spcAft>
                        <a:buClrTx/>
                        <a:buSzTx/>
                        <a:buFontTx/>
                        <a:buNone/>
                      </a:pPr>
                      <a:r>
                        <a:rPr lang="en-GB" sz="1050" b="1" i="0" u="none" strike="noStrike">
                          <a:solidFill>
                            <a:schemeClr val="accent2"/>
                          </a:solidFill>
                          <a:effectLst/>
                          <a:latin typeface="Arial"/>
                        </a:rPr>
                        <a:t>Sustainability Leadership for Greener Health </a:t>
                      </a:r>
                      <a:endParaRPr lang="en-US">
                        <a:solidFill>
                          <a:schemeClr val="accent2"/>
                        </a:solidFill>
                      </a:endParaRPr>
                    </a:p>
                    <a:p>
                      <a:pPr marL="0" marR="0" lvl="0" indent="0" algn="ctr" defTabSz="914103">
                        <a:lnSpc>
                          <a:spcPct val="100000"/>
                        </a:lnSpc>
                        <a:spcBef>
                          <a:spcPts val="0"/>
                        </a:spcBef>
                        <a:spcAft>
                          <a:spcPts val="0"/>
                        </a:spcAft>
                        <a:buClrTx/>
                        <a:buSzTx/>
                        <a:buFontTx/>
                        <a:buNone/>
                        <a:tabLst/>
                        <a:defRPr/>
                      </a:pPr>
                      <a:r>
                        <a:rPr lang="en-GB" sz="1050" b="1" i="0" u="none" strike="noStrike">
                          <a:solidFill>
                            <a:schemeClr val="accent2"/>
                          </a:solidFill>
                          <a:effectLst/>
                          <a:latin typeface="Arial"/>
                        </a:rPr>
                        <a:t>and Care Programme</a:t>
                      </a:r>
                    </a:p>
                    <a:p>
                      <a:pPr algn="ctr" fontAlgn="ctr"/>
                      <a:endParaRPr lang="en-GB" sz="1050" b="1" i="0" u="none" strike="noStrike">
                        <a:solidFill>
                          <a:schemeClr val="accent2"/>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212B32"/>
                          </a:solidFill>
                          <a:effectLst/>
                          <a:latin typeface="Arial"/>
                        </a:rPr>
                        <a:t>This programme is designed to develop your leadership abilities, giving you the tools and knowledge to build a greener, more sustainable health system. It will help you foster confidence in yourself and your capacity to lead the health system towards net-zero.</a:t>
                      </a:r>
                      <a:br>
                        <a:rPr lang="en-GB" sz="900" b="0" i="0" u="none" strike="noStrike">
                          <a:solidFill>
                            <a:srgbClr val="212B32"/>
                          </a:solidFill>
                          <a:effectLst/>
                          <a:latin typeface="Arial"/>
                        </a:rPr>
                      </a:br>
                      <a:r>
                        <a:rPr lang="en-GB" sz="900" b="0" i="0" u="none" strike="noStrike">
                          <a:solidFill>
                            <a:srgbClr val="212B32"/>
                          </a:solidFill>
                          <a:effectLst/>
                          <a:latin typeface="Arial"/>
                        </a:rPr>
                        <a:t>You can access the programme </a:t>
                      </a:r>
                      <a:r>
                        <a:rPr lang="en-GB" sz="900" b="1" i="0" u="none" strike="noStrike">
                          <a:solidFill>
                            <a:srgbClr val="212B32"/>
                          </a:solidFill>
                          <a:effectLst/>
                          <a:latin typeface="Arial"/>
                        </a:rPr>
                        <a:t>either online</a:t>
                      </a:r>
                      <a:r>
                        <a:rPr lang="en-GB" sz="900" b="0" i="0" u="none" strike="noStrike">
                          <a:solidFill>
                            <a:srgbClr val="212B32"/>
                          </a:solidFill>
                          <a:effectLst/>
                          <a:latin typeface="Arial"/>
                        </a:rPr>
                        <a:t> only at your own pace </a:t>
                      </a:r>
                      <a:r>
                        <a:rPr lang="en-GB" sz="900" b="1" i="0" u="none" strike="noStrike">
                          <a:solidFill>
                            <a:srgbClr val="212B32"/>
                          </a:solidFill>
                          <a:effectLst/>
                          <a:latin typeface="Arial"/>
                        </a:rPr>
                        <a:t>or</a:t>
                      </a:r>
                      <a:r>
                        <a:rPr lang="en-GB" sz="900" b="0" i="0" u="none" strike="noStrike">
                          <a:solidFill>
                            <a:srgbClr val="212B32"/>
                          </a:solidFill>
                          <a:effectLst/>
                          <a:latin typeface="Arial"/>
                        </a:rPr>
                        <a:t> as a combination of online learning plus</a:t>
                      </a:r>
                      <a:r>
                        <a:rPr lang="en-GB" sz="900" b="1" i="0" u="none" strike="noStrike">
                          <a:solidFill>
                            <a:srgbClr val="212B32"/>
                          </a:solidFill>
                          <a:effectLst/>
                          <a:latin typeface="Arial"/>
                        </a:rPr>
                        <a:t> face-to-face experiential workshops</a:t>
                      </a:r>
                      <a:r>
                        <a:rPr lang="en-GB" sz="900" b="0" i="0" u="none" strike="noStrike">
                          <a:solidFill>
                            <a:srgbClr val="212B32"/>
                          </a:solidFill>
                          <a:effectLst/>
                          <a:latin typeface="Arial"/>
                        </a:rPr>
                        <a:t> over 16 weeks</a:t>
                      </a: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900" b="0" i="0" u="sng" strike="noStrike" dirty="0">
                          <a:solidFill>
                            <a:srgbClr val="0563C1"/>
                          </a:solidFill>
                          <a:effectLst/>
                          <a:latin typeface="Arial" panose="020B0604020202020204" pitchFamily="34" charset="0"/>
                          <a:cs typeface="Arial" panose="020B0604020202020204" pitchFamily="34" charset="0"/>
                          <a:hlinkClick r:id="rId3"/>
                        </a:rPr>
                        <a:t>Sustainability Leadership for Greener Health and Care Programme   – Leadership Academy</a:t>
                      </a:r>
                      <a:endParaRPr lang="en-GB" sz="900" b="0" i="0" u="sng" strike="noStrike" dirty="0">
                        <a:solidFill>
                          <a:srgbClr val="0563C1"/>
                        </a:solidFill>
                        <a:effectLst/>
                        <a:latin typeface="Arial" panose="020B0604020202020204" pitchFamily="34" charset="0"/>
                        <a:cs typeface="Arial" panose="020B0604020202020204" pitchFamily="34" charset="0"/>
                      </a:endParaRPr>
                    </a:p>
                    <a:p>
                      <a:pPr algn="ctr" fontAlgn="ctr"/>
                      <a:endParaRPr lang="en-GB" sz="900" b="0" i="0" u="sng" strike="noStrike" dirty="0">
                        <a:solidFill>
                          <a:srgbClr val="0563C1"/>
                        </a:solidFill>
                        <a:effectLst/>
                        <a:latin typeface="Arial" panose="020B0604020202020204" pitchFamily="34" charset="0"/>
                        <a:cs typeface="Arial" panose="020B060402020202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224738"/>
                  </a:ext>
                </a:extLst>
              </a:tr>
              <a:tr h="1112867">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1050" b="1" i="0" u="none" strike="noStrike">
                          <a:solidFill>
                            <a:schemeClr val="accent2"/>
                          </a:solidFill>
                          <a:effectLst/>
                          <a:latin typeface="Arial"/>
                        </a:rPr>
                        <a:t>Core Managers: Developing Inclusive Workplaces programme</a:t>
                      </a:r>
                    </a:p>
                    <a:p>
                      <a:pPr algn="ctr" fontAlgn="ctr"/>
                      <a:endParaRPr lang="en-GB" sz="1050" b="1" i="0" u="none" strike="noStrike">
                        <a:solidFill>
                          <a:schemeClr val="accent2"/>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212B32"/>
                          </a:solidFill>
                          <a:effectLst/>
                          <a:latin typeface="Arial"/>
                        </a:rPr>
                        <a:t>This programme is designed for health and care managers and supervisors to help them develop core inclusive leadership skills. The programme will support you as you develop essential leadership skills. The programme is comprised of a suite of short courses covering different themes of inclusive workplaces.</a:t>
                      </a:r>
                      <a:br>
                        <a:rPr lang="en-GB" sz="900" b="0" i="0" u="none" strike="noStrike" dirty="0">
                          <a:solidFill>
                            <a:srgbClr val="212B32"/>
                          </a:solidFill>
                          <a:effectLst/>
                          <a:latin typeface="Arial"/>
                        </a:rPr>
                      </a:br>
                      <a:r>
                        <a:rPr lang="en-GB" sz="900" b="1" i="0" u="none" strike="noStrike" dirty="0">
                          <a:solidFill>
                            <a:srgbClr val="212B32"/>
                          </a:solidFill>
                          <a:effectLst/>
                          <a:latin typeface="Arial"/>
                        </a:rPr>
                        <a:t>Course 1</a:t>
                      </a:r>
                      <a:r>
                        <a:rPr lang="en-GB" sz="900" b="0" i="0" u="none" strike="noStrike" dirty="0">
                          <a:solidFill>
                            <a:srgbClr val="212B32"/>
                          </a:solidFill>
                          <a:effectLst/>
                          <a:latin typeface="Arial"/>
                        </a:rPr>
                        <a:t>: Inclusive Leadership in Health and Care  </a:t>
                      </a:r>
                      <a:br>
                        <a:rPr lang="en-GB" sz="900" b="0" i="0" u="none" strike="noStrike" dirty="0">
                          <a:solidFill>
                            <a:srgbClr val="212B32"/>
                          </a:solidFill>
                          <a:effectLst/>
                          <a:latin typeface="Arial"/>
                        </a:rPr>
                      </a:br>
                      <a:r>
                        <a:rPr lang="en-GB" sz="900" b="1" i="0" u="none" strike="noStrike" dirty="0">
                          <a:solidFill>
                            <a:srgbClr val="212B32"/>
                          </a:solidFill>
                          <a:effectLst/>
                          <a:latin typeface="Arial"/>
                        </a:rPr>
                        <a:t>Course 2:</a:t>
                      </a:r>
                      <a:r>
                        <a:rPr lang="en-GB" sz="900" b="0" i="0" u="none" strike="noStrike" dirty="0">
                          <a:solidFill>
                            <a:srgbClr val="212B32"/>
                          </a:solidFill>
                          <a:effectLst/>
                          <a:latin typeface="Arial"/>
                        </a:rPr>
                        <a:t> Creating a Psychological Contract</a:t>
                      </a:r>
                      <a:br>
                        <a:rPr lang="en-GB" sz="900" b="0" i="0" u="none" strike="noStrike" dirty="0">
                          <a:solidFill>
                            <a:srgbClr val="212B32"/>
                          </a:solidFill>
                          <a:effectLst/>
                          <a:latin typeface="Arial"/>
                        </a:rPr>
                      </a:br>
                      <a:r>
                        <a:rPr lang="en-GB" sz="900" b="1" i="0" u="none" strike="noStrike" dirty="0">
                          <a:solidFill>
                            <a:srgbClr val="212B32"/>
                          </a:solidFill>
                          <a:effectLst/>
                          <a:latin typeface="Arial"/>
                        </a:rPr>
                        <a:t>Course 3:</a:t>
                      </a:r>
                      <a:r>
                        <a:rPr lang="en-GB" sz="900" b="0" i="0" u="none" strike="noStrike" dirty="0">
                          <a:solidFill>
                            <a:srgbClr val="212B32"/>
                          </a:solidFill>
                          <a:effectLst/>
                          <a:latin typeface="Arial"/>
                        </a:rPr>
                        <a:t> Noticing and Challenging Microaggressions</a:t>
                      </a:r>
                      <a:br>
                        <a:rPr lang="en-GB" sz="900" b="0" i="0" u="none" strike="noStrike" dirty="0">
                          <a:solidFill>
                            <a:srgbClr val="212B32"/>
                          </a:solidFill>
                          <a:effectLst/>
                          <a:latin typeface="Arial"/>
                        </a:rPr>
                      </a:br>
                      <a:r>
                        <a:rPr lang="en-GB" sz="900" b="1" i="0" u="none" strike="noStrike" dirty="0">
                          <a:solidFill>
                            <a:srgbClr val="212B32"/>
                          </a:solidFill>
                          <a:effectLst/>
                          <a:latin typeface="Arial"/>
                        </a:rPr>
                        <a:t>Course 4:</a:t>
                      </a:r>
                      <a:r>
                        <a:rPr lang="en-GB" sz="900" b="0" i="0" u="none" strike="noStrike" dirty="0">
                          <a:solidFill>
                            <a:srgbClr val="212B32"/>
                          </a:solidFill>
                          <a:effectLst/>
                          <a:latin typeface="Arial"/>
                        </a:rPr>
                        <a:t> Effective Allyship</a:t>
                      </a:r>
                      <a:endParaRPr lang="en-GB" sz="900" b="1" i="0" u="none" strike="noStrike" dirty="0">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103" rtl="0" eaLnBrk="1" fontAlgn="ctr" latinLnBrk="0" hangingPunct="1">
                        <a:lnSpc>
                          <a:spcPct val="100000"/>
                        </a:lnSpc>
                        <a:spcBef>
                          <a:spcPts val="0"/>
                        </a:spcBef>
                        <a:spcAft>
                          <a:spcPts val="0"/>
                        </a:spcAft>
                        <a:buClrTx/>
                        <a:buSzTx/>
                        <a:buFontTx/>
                        <a:buNone/>
                        <a:tabLst/>
                        <a:defRPr/>
                      </a:pPr>
                      <a:r>
                        <a:rPr lang="en-GB" sz="900" b="0" i="0" u="sng" strike="noStrike" dirty="0">
                          <a:solidFill>
                            <a:srgbClr val="0563C1"/>
                          </a:solidFill>
                          <a:effectLst/>
                          <a:latin typeface="Arial" panose="020B0604020202020204" pitchFamily="34" charset="0"/>
                          <a:cs typeface="Arial" panose="020B0604020202020204" pitchFamily="34" charset="0"/>
                          <a:hlinkClick r:id="rId4"/>
                        </a:rPr>
                        <a:t>Structure – Leadership Academy</a:t>
                      </a:r>
                      <a:endParaRPr lang="en-GB" sz="900" b="0" i="0" u="sng" strike="noStrike" dirty="0">
                        <a:solidFill>
                          <a:srgbClr val="0563C1"/>
                        </a:solidFill>
                        <a:effectLst/>
                        <a:latin typeface="Arial" panose="020B0604020202020204" pitchFamily="34" charset="0"/>
                        <a:cs typeface="Arial" panose="020B0604020202020204" pitchFamily="34" charset="0"/>
                      </a:endParaRPr>
                    </a:p>
                    <a:p>
                      <a:pPr algn="ctr" fontAlgn="ctr"/>
                      <a:endParaRPr lang="en-GB" sz="900" b="0" i="0" u="sng" strike="noStrike" dirty="0">
                        <a:solidFill>
                          <a:srgbClr val="0563C1"/>
                        </a:solidFill>
                        <a:effectLst/>
                        <a:latin typeface="Arial" panose="020B0604020202020204" pitchFamily="34" charset="0"/>
                        <a:cs typeface="Arial" panose="020B060402020202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3589414"/>
                  </a:ext>
                </a:extLst>
              </a:tr>
              <a:tr h="701474">
                <a:tc>
                  <a:txBody>
                    <a:bodyPr/>
                    <a:lstStyle/>
                    <a:p>
                      <a:pPr marL="0" marR="0" lvl="0" indent="0" algn="ctr">
                        <a:lnSpc>
                          <a:spcPct val="100000"/>
                        </a:lnSpc>
                        <a:spcBef>
                          <a:spcPts val="0"/>
                        </a:spcBef>
                        <a:spcAft>
                          <a:spcPts val="0"/>
                        </a:spcAft>
                        <a:buNone/>
                      </a:pPr>
                      <a:r>
                        <a:rPr lang="en-GB" sz="1000" b="1" i="0" u="none" strike="noStrike" noProof="0">
                          <a:solidFill>
                            <a:schemeClr val="accent2"/>
                          </a:solidFill>
                          <a:effectLst/>
                          <a:latin typeface="Arial"/>
                        </a:rPr>
                        <a:t>Leading Together: Support and Challenge for PCN Managers</a:t>
                      </a:r>
                      <a:endParaRPr lang="en-US" sz="1000" b="1">
                        <a:solidFill>
                          <a:schemeClr val="accent2"/>
                        </a:solidFill>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endParaRPr lang="en-GB" sz="900" b="1" i="0" u="none" strike="noStrike" dirty="0">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r>
                        <a:rPr lang="en-GB" sz="900" b="0" i="0" u="none" strike="noStrike" noProof="0" dirty="0">
                          <a:solidFill>
                            <a:srgbClr val="212B32"/>
                          </a:solidFill>
                          <a:effectLst/>
                          <a:latin typeface="Arial"/>
                        </a:rPr>
                        <a:t>The peer learning will involve sharing perspectives and ideas while gently challenging each other to be bold and to try new things. The aim is for PCN Managers to feel less alone, to learn with and from each other and to build a network.</a:t>
                      </a:r>
                      <a:endParaRPr lang="en-US" dirty="0">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noProof="0" dirty="0">
                          <a:solidFill>
                            <a:srgbClr val="0563C1"/>
                          </a:solidFill>
                          <a:effectLst/>
                          <a:latin typeface="Arial" panose="020B0604020202020204" pitchFamily="34" charset="0"/>
                          <a:cs typeface="Arial" panose="020B0604020202020204" pitchFamily="34" charset="0"/>
                        </a:rPr>
                        <a:t>Target Audience: PCN Managers</a:t>
                      </a:r>
                      <a:endParaRPr lang="en-US" sz="900" dirty="0">
                        <a:latin typeface="Arial" panose="020B0604020202020204" pitchFamily="34" charset="0"/>
                        <a:cs typeface="Arial" panose="020B0604020202020204" pitchFamily="34" charset="0"/>
                      </a:endParaRPr>
                    </a:p>
                    <a:p>
                      <a:pPr marL="0" marR="0" lvl="0" indent="0" algn="ctr">
                        <a:lnSpc>
                          <a:spcPct val="100000"/>
                        </a:lnSpc>
                        <a:spcBef>
                          <a:spcPts val="0"/>
                        </a:spcBef>
                        <a:spcAft>
                          <a:spcPts val="0"/>
                        </a:spcAft>
                        <a:buNone/>
                      </a:pPr>
                      <a:r>
                        <a:rPr lang="en-GB" sz="900" b="0" i="0" u="none" strike="noStrike" noProof="0" dirty="0">
                          <a:solidFill>
                            <a:srgbClr val="0563C1"/>
                          </a:solidFill>
                          <a:effectLst/>
                          <a:latin typeface="Arial" panose="020B0604020202020204" pitchFamily="34" charset="0"/>
                          <a:cs typeface="Arial" panose="020B0604020202020204" pitchFamily="34" charset="0"/>
                        </a:rPr>
                        <a:t> Wednesday 17 January </a:t>
                      </a:r>
                      <a:endParaRPr lang="en-US" sz="900" dirty="0">
                        <a:latin typeface="Arial" panose="020B0604020202020204" pitchFamily="34" charset="0"/>
                        <a:cs typeface="Arial" panose="020B0604020202020204" pitchFamily="34" charset="0"/>
                      </a:endParaRPr>
                    </a:p>
                    <a:p>
                      <a:pPr marL="0" marR="0" lvl="0" indent="0" algn="ctr">
                        <a:lnSpc>
                          <a:spcPct val="100000"/>
                        </a:lnSpc>
                        <a:spcBef>
                          <a:spcPts val="0"/>
                        </a:spcBef>
                        <a:spcAft>
                          <a:spcPts val="0"/>
                        </a:spcAft>
                        <a:buNone/>
                      </a:pPr>
                      <a:r>
                        <a:rPr lang="en-GB" sz="900" b="0" i="0" u="none" strike="noStrike" noProof="0" dirty="0">
                          <a:solidFill>
                            <a:srgbClr val="0563C1"/>
                          </a:solidFill>
                          <a:effectLst/>
                          <a:latin typeface="Arial" panose="020B0604020202020204" pitchFamily="34" charset="0"/>
                          <a:cs typeface="Arial" panose="020B0604020202020204" pitchFamily="34" charset="0"/>
                        </a:rPr>
                        <a:t>1:00 pm - 2:30 pm</a:t>
                      </a:r>
                      <a:endParaRPr lang="en-US" sz="900" dirty="0">
                        <a:latin typeface="Arial" panose="020B0604020202020204" pitchFamily="34" charset="0"/>
                        <a:cs typeface="Arial" panose="020B060402020202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9248156"/>
                  </a:ext>
                </a:extLst>
              </a:tr>
              <a:tr h="1673725">
                <a:tc>
                  <a:txBody>
                    <a:bodyPr/>
                    <a:lstStyle/>
                    <a:p>
                      <a:pPr algn="ctr" fontAlgn="ctr"/>
                      <a:r>
                        <a:rPr lang="en-GB" sz="1050" b="1" kern="1200">
                          <a:solidFill>
                            <a:schemeClr val="accent2"/>
                          </a:solidFill>
                          <a:effectLst/>
                          <a:latin typeface="Arial"/>
                          <a:ea typeface="+mn-ea"/>
                          <a:cs typeface="+mn-cs"/>
                        </a:rPr>
                        <a:t>Train the Trainer programme – </a:t>
                      </a:r>
                      <a:endParaRPr lang="en-GB" sz="1050" b="1" i="0" u="none" strike="noStrike">
                        <a:solidFill>
                          <a:schemeClr val="accent2"/>
                        </a:solidFill>
                        <a:effectLst/>
                        <a:latin typeface="Arial"/>
                      </a:endParaRPr>
                    </a:p>
                    <a:p>
                      <a:pPr lvl="0" algn="ctr">
                        <a:buNone/>
                      </a:pPr>
                      <a:r>
                        <a:rPr lang="en-GB" sz="1050" b="1" kern="1200">
                          <a:solidFill>
                            <a:schemeClr val="accent2"/>
                          </a:solidFill>
                          <a:effectLst/>
                          <a:latin typeface="Arial"/>
                          <a:ea typeface="+mn-ea"/>
                          <a:cs typeface="+mn-cs"/>
                        </a:rPr>
                        <a:t>Handling difficult situations</a:t>
                      </a:r>
                      <a:endParaRPr lang="en-GB" sz="1050" b="1" i="0" u="none" strike="noStrike">
                        <a:solidFill>
                          <a:schemeClr val="accent2"/>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dirty="0">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r>
                        <a:rPr lang="en-GB" sz="900" kern="1200">
                          <a:solidFill>
                            <a:schemeClr val="tx1"/>
                          </a:solidFill>
                          <a:effectLst/>
                          <a:latin typeface="Arial"/>
                          <a:ea typeface="+mn-ea"/>
                          <a:cs typeface="+mn-cs"/>
                        </a:rPr>
                        <a:t>We are pleased to announce that we are now launching a “Train the Trainer” programme for our award-nominated ‘Handling difficult situations’ training.</a:t>
                      </a:r>
                    </a:p>
                    <a:p>
                      <a:pPr algn="ctr"/>
                      <a:endParaRPr lang="en-GB" sz="900" kern="1200">
                        <a:solidFill>
                          <a:schemeClr val="tx1"/>
                        </a:solidFill>
                        <a:effectLst/>
                        <a:latin typeface="Arial"/>
                        <a:ea typeface="+mn-ea"/>
                        <a:cs typeface="+mn-cs"/>
                      </a:endParaRPr>
                    </a:p>
                    <a:p>
                      <a:pPr algn="ctr"/>
                      <a:r>
                        <a:rPr lang="en-GB" sz="900" kern="1200">
                          <a:solidFill>
                            <a:schemeClr val="tx1"/>
                          </a:solidFill>
                          <a:effectLst/>
                          <a:latin typeface="Arial"/>
                          <a:ea typeface="+mn-ea"/>
                          <a:cs typeface="+mn-cs"/>
                        </a:rPr>
                        <a:t>The training, which was designed to upskill frontline, patient-facing colleagues with techniques and skills to handle and de-escalate difficult situations using effective communication techniques and active listening skills, has been open to colleagues since 2021 and to date, over 7,000 NHS colleagues have completed the training.  In our post course evaluation, we have achieved 95% overall satisfaction, with attendees reporting an average 25% increase in confidence after the training. </a:t>
                      </a:r>
                    </a:p>
                    <a:p>
                      <a:pPr algn="ctr"/>
                      <a:endParaRPr lang="en-GB" sz="900" kern="1200">
                        <a:solidFill>
                          <a:schemeClr val="tx1"/>
                        </a:solidFill>
                        <a:effectLst/>
                        <a:latin typeface="Arial"/>
                        <a:ea typeface="+mn-ea"/>
                        <a:cs typeface="+mn-cs"/>
                      </a:endParaRPr>
                    </a:p>
                    <a:p>
                      <a:pPr marL="0" marR="0" lvl="0" indent="0" algn="ctr" defTabSz="914103" rtl="0" eaLnBrk="1" fontAlgn="auto" latinLnBrk="0" hangingPunct="1">
                        <a:lnSpc>
                          <a:spcPct val="100000"/>
                        </a:lnSpc>
                        <a:spcBef>
                          <a:spcPts val="0"/>
                        </a:spcBef>
                        <a:spcAft>
                          <a:spcPts val="0"/>
                        </a:spcAft>
                        <a:buClrTx/>
                        <a:buSzTx/>
                        <a:buFontTx/>
                        <a:buNone/>
                        <a:tabLst/>
                        <a:defRPr/>
                      </a:pPr>
                      <a:r>
                        <a:rPr lang="en-GB" sz="900" b="1" kern="1200">
                          <a:solidFill>
                            <a:schemeClr val="tx1"/>
                          </a:solidFill>
                          <a:effectLst/>
                          <a:latin typeface="Arial"/>
                          <a:ea typeface="+mn-ea"/>
                          <a:cs typeface="+mn-cs"/>
                        </a:rPr>
                        <a:t>Train the Trainer programme </a:t>
                      </a:r>
                      <a:r>
                        <a:rPr lang="en-GB" sz="900" kern="1200">
                          <a:solidFill>
                            <a:schemeClr val="tx1"/>
                          </a:solidFill>
                          <a:effectLst/>
                          <a:latin typeface="Arial"/>
                          <a:ea typeface="+mn-ea"/>
                          <a:cs typeface="+mn-cs"/>
                        </a:rPr>
                        <a:t>which we would ask you to circulate to relevant colleagues. Please contact for queries: </a:t>
                      </a:r>
                      <a:r>
                        <a:rPr lang="en-GB" sz="900" u="sng" kern="1200">
                          <a:solidFill>
                            <a:schemeClr val="tx1"/>
                          </a:solidFill>
                          <a:effectLst/>
                          <a:latin typeface="Arial"/>
                          <a:ea typeface="+mn-ea"/>
                          <a:cs typeface="+mn-cs"/>
                          <a:hlinkClick r:id="rId5"/>
                        </a:rPr>
                        <a:t>ournhspeople.hwb@nhs.net</a:t>
                      </a:r>
                      <a:r>
                        <a:rPr lang="en-GB" sz="900" kern="1200">
                          <a:solidFill>
                            <a:schemeClr val="tx1"/>
                          </a:solidFill>
                          <a:effectLst/>
                          <a:latin typeface="Arial"/>
                          <a:ea typeface="+mn-ea"/>
                          <a:cs typeface="+mn-cs"/>
                        </a:rPr>
                        <a:t>  </a:t>
                      </a:r>
                    </a:p>
                    <a:p>
                      <a:pPr algn="ctr"/>
                      <a:endParaRPr lang="en-GB" sz="900" kern="1200">
                        <a:solidFill>
                          <a:schemeClr val="tx1"/>
                        </a:solidFill>
                        <a:effectLst/>
                        <a:latin typeface="Arial"/>
                        <a:ea typeface="+mn-ea"/>
                        <a:cs typeface="+mn-cs"/>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u="sng" kern="1200" dirty="0">
                          <a:solidFill>
                            <a:schemeClr val="tx1"/>
                          </a:solidFill>
                          <a:effectLst/>
                          <a:latin typeface="Arial" panose="020B0604020202020204" pitchFamily="34" charset="0"/>
                          <a:ea typeface="+mn-ea"/>
                          <a:cs typeface="Arial" panose="020B0604020202020204" pitchFamily="34" charset="0"/>
                          <a:hlinkClick r:id="rId6"/>
                        </a:rPr>
                        <a:t>https://www.england.nhs.uk/supporting-our-nhs-people/support-now/handling-difficult-situations-with-compassion-training-programme/</a:t>
                      </a:r>
                      <a:r>
                        <a:rPr lang="en-GB" sz="900" kern="1200" dirty="0">
                          <a:solidFill>
                            <a:schemeClr val="tx1"/>
                          </a:solidFill>
                          <a:effectLst/>
                          <a:latin typeface="Arial" panose="020B0604020202020204" pitchFamily="34" charset="0"/>
                          <a:ea typeface="+mn-ea"/>
                          <a:cs typeface="Arial" panose="020B0604020202020204" pitchFamily="34" charset="0"/>
                        </a:rPr>
                        <a:t>).</a:t>
                      </a:r>
                      <a:endParaRPr lang="en-GB" sz="900" b="0" i="0" u="sng" strike="noStrike" dirty="0">
                        <a:solidFill>
                          <a:srgbClr val="0563C1"/>
                        </a:solidFill>
                        <a:effectLst/>
                        <a:latin typeface="Arial" panose="020B0604020202020204" pitchFamily="34" charset="0"/>
                        <a:cs typeface="Arial" panose="020B060402020202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6333861"/>
                  </a:ext>
                </a:extLst>
              </a:tr>
              <a:tr h="762094">
                <a:tc>
                  <a:txBody>
                    <a:bodyPr/>
                    <a:lstStyle/>
                    <a:p>
                      <a:pPr lvl="0" algn="ctr">
                        <a:lnSpc>
                          <a:spcPct val="100000"/>
                        </a:lnSpc>
                        <a:spcBef>
                          <a:spcPts val="0"/>
                        </a:spcBef>
                        <a:spcAft>
                          <a:spcPts val="0"/>
                        </a:spcAft>
                        <a:buNone/>
                      </a:pPr>
                      <a:r>
                        <a:rPr lang="en-GB" sz="1050" b="1" i="0" dirty="0">
                          <a:solidFill>
                            <a:schemeClr val="accent2"/>
                          </a:solidFill>
                          <a:latin typeface="Arial"/>
                        </a:rPr>
                        <a:t>Time to Think – Leading with Compassion</a:t>
                      </a:r>
                      <a:endParaRPr lang="en-US" sz="1050" dirty="0">
                        <a:solidFill>
                          <a:schemeClr val="accent2"/>
                        </a:solidFill>
                        <a:latin typeface="Arial"/>
                      </a:endParaRPr>
                    </a:p>
                    <a:p>
                      <a:pPr marL="0" marR="0" lvl="0" indent="0" algn="ctr">
                        <a:lnSpc>
                          <a:spcPct val="100000"/>
                        </a:lnSpc>
                        <a:spcBef>
                          <a:spcPts val="0"/>
                        </a:spcBef>
                        <a:spcAft>
                          <a:spcPts val="0"/>
                        </a:spcAft>
                        <a:buClrTx/>
                        <a:buSzTx/>
                        <a:buFontTx/>
                        <a:buNone/>
                      </a:pPr>
                      <a:endParaRPr lang="en-GB" sz="1050" b="1" i="0" u="none" strike="noStrike" dirty="0">
                        <a:solidFill>
                          <a:schemeClr val="accent2"/>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endParaRPr lang="en-GB" sz="900" b="1" i="0" u="none" strike="noStrike">
                        <a:solidFill>
                          <a:srgbClr val="000000"/>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r>
                        <a:rPr lang="en-GB" sz="900" b="0" i="0" u="none" strike="noStrike" noProof="0" dirty="0">
                          <a:solidFill>
                            <a:srgbClr val="212B32"/>
                          </a:solidFill>
                          <a:effectLst/>
                          <a:latin typeface="Arial"/>
                        </a:rPr>
                        <a:t>We need our meetings to be places of shared insight, inspiration, and constructive dialogue where we’re able to ask the right questions and constructively challenge one another so we can make high quality decisions. We need to learn how to truly listen to one another so that we can create the conditions for people to think well every single day.</a:t>
                      </a:r>
                      <a:endParaRPr lang="en-US" sz="900" dirty="0">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900" b="0" i="0" u="none" strike="noStrike" noProof="0" dirty="0">
                          <a:solidFill>
                            <a:srgbClr val="212B32"/>
                          </a:solidFill>
                          <a:effectLst/>
                          <a:latin typeface="Arial" panose="020B0604020202020204" pitchFamily="34" charset="0"/>
                          <a:cs typeface="Arial" panose="020B0604020202020204" pitchFamily="34" charset="0"/>
                        </a:rPr>
                        <a:t>4 consecutive weekly sessions </a:t>
                      </a:r>
                      <a:endParaRPr lang="en-US" sz="900" dirty="0">
                        <a:latin typeface="Arial" panose="020B0604020202020204" pitchFamily="34" charset="0"/>
                        <a:cs typeface="Arial" panose="020B0604020202020204" pitchFamily="34" charset="0"/>
                      </a:endParaRPr>
                    </a:p>
                    <a:p>
                      <a:pPr marL="0" marR="0" lvl="0" indent="0" algn="ctr">
                        <a:lnSpc>
                          <a:spcPct val="100000"/>
                        </a:lnSpc>
                        <a:spcBef>
                          <a:spcPts val="0"/>
                        </a:spcBef>
                        <a:spcAft>
                          <a:spcPts val="0"/>
                        </a:spcAft>
                        <a:buNone/>
                      </a:pPr>
                      <a:r>
                        <a:rPr lang="en-GB" sz="900" b="0" i="0" u="none" strike="noStrike" noProof="0" dirty="0">
                          <a:solidFill>
                            <a:srgbClr val="212B32"/>
                          </a:solidFill>
                          <a:effectLst/>
                          <a:latin typeface="Arial" panose="020B0604020202020204" pitchFamily="34" charset="0"/>
                          <a:cs typeface="Arial" panose="020B0604020202020204" pitchFamily="34" charset="0"/>
                        </a:rPr>
                        <a:t>900 - 1330</a:t>
                      </a:r>
                      <a:endParaRPr lang="en-GB" sz="900" dirty="0">
                        <a:latin typeface="Arial" panose="020B0604020202020204" pitchFamily="34" charset="0"/>
                        <a:cs typeface="Arial" panose="020B0604020202020204" pitchFamily="34" charset="0"/>
                      </a:endParaRPr>
                    </a:p>
                    <a:p>
                      <a:pPr marL="0" lvl="0" indent="0" algn="ctr">
                        <a:lnSpc>
                          <a:spcPct val="100000"/>
                        </a:lnSpc>
                        <a:spcBef>
                          <a:spcPts val="0"/>
                        </a:spcBef>
                        <a:spcAft>
                          <a:spcPts val="0"/>
                        </a:spcAft>
                        <a:buNone/>
                      </a:pPr>
                      <a:r>
                        <a:rPr lang="en-GB" sz="900" b="0" i="0" u="none" strike="noStrike" noProof="0" dirty="0">
                          <a:solidFill>
                            <a:srgbClr val="212B32"/>
                          </a:solidFill>
                          <a:effectLst/>
                          <a:latin typeface="Arial" panose="020B0604020202020204" pitchFamily="34" charset="0"/>
                          <a:cs typeface="Arial" panose="020B0604020202020204" pitchFamily="34" charset="0"/>
                        </a:rPr>
                        <a:t>15th, 22nd 29th Jan 5th Feb</a:t>
                      </a:r>
                    </a:p>
                    <a:p>
                      <a:pPr marL="0" lvl="0" indent="0" algn="ctr">
                        <a:lnSpc>
                          <a:spcPct val="100000"/>
                        </a:lnSpc>
                        <a:spcBef>
                          <a:spcPts val="0"/>
                        </a:spcBef>
                        <a:spcAft>
                          <a:spcPts val="0"/>
                        </a:spcAft>
                        <a:buNone/>
                      </a:pPr>
                      <a:r>
                        <a:rPr lang="en-GB" sz="900" b="0" i="0" u="none" strike="noStrike" noProof="0" dirty="0">
                          <a:solidFill>
                            <a:srgbClr val="212B32"/>
                          </a:solidFill>
                          <a:effectLst/>
                          <a:latin typeface="Arial" panose="020B0604020202020204" pitchFamily="34" charset="0"/>
                          <a:cs typeface="Arial" panose="020B0604020202020204" pitchFamily="34" charset="0"/>
                          <a:hlinkClick r:id="rId7"/>
                        </a:rPr>
                        <a:t>Time to Think – Leading with Compassion – South East Leadership Academy</a:t>
                      </a:r>
                      <a:endParaRPr lang="en-GB" sz="900" b="0" i="0" u="none" strike="noStrike" noProof="0" dirty="0">
                        <a:solidFill>
                          <a:srgbClr val="212B32"/>
                        </a:solidFill>
                        <a:effectLst/>
                        <a:latin typeface="Arial" panose="020B0604020202020204" pitchFamily="34" charset="0"/>
                        <a:cs typeface="Arial" panose="020B060402020202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417679"/>
                  </a:ext>
                </a:extLst>
              </a:tr>
            </a:tbl>
          </a:graphicData>
        </a:graphic>
      </p:graphicFrame>
      <p:pic>
        <p:nvPicPr>
          <p:cNvPr id="7" name="Graphic 6" descr="Sustainability with solid fill">
            <a:extLst>
              <a:ext uri="{FF2B5EF4-FFF2-40B4-BE49-F238E27FC236}">
                <a16:creationId xmlns:a16="http://schemas.microsoft.com/office/drawing/2014/main" id="{64A171BA-030E-E1A1-1BC0-400AD14D172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522217" y="1733206"/>
            <a:ext cx="487177" cy="487177"/>
          </a:xfrm>
          <a:prstGeom prst="rect">
            <a:avLst/>
          </a:prstGeom>
        </p:spPr>
      </p:pic>
      <p:pic>
        <p:nvPicPr>
          <p:cNvPr id="8" name="Graphic 7" descr="Business Growth with solid fill">
            <a:extLst>
              <a:ext uri="{FF2B5EF4-FFF2-40B4-BE49-F238E27FC236}">
                <a16:creationId xmlns:a16="http://schemas.microsoft.com/office/drawing/2014/main" id="{5F19C971-A343-C378-E549-B810DD7D872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28647" y="2636592"/>
            <a:ext cx="550890" cy="550890"/>
          </a:xfrm>
          <a:prstGeom prst="rect">
            <a:avLst/>
          </a:prstGeom>
        </p:spPr>
      </p:pic>
      <p:pic>
        <p:nvPicPr>
          <p:cNvPr id="11" name="Graphic 10" descr="Idea with solid fill">
            <a:extLst>
              <a:ext uri="{FF2B5EF4-FFF2-40B4-BE49-F238E27FC236}">
                <a16:creationId xmlns:a16="http://schemas.microsoft.com/office/drawing/2014/main" id="{6E6AA158-DECF-B203-B599-DB7D6F61145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522370" y="4681017"/>
            <a:ext cx="487024" cy="487024"/>
          </a:xfrm>
          <a:prstGeom prst="rect">
            <a:avLst/>
          </a:prstGeom>
        </p:spPr>
      </p:pic>
      <p:pic>
        <p:nvPicPr>
          <p:cNvPr id="5" name="Graphic 4" descr="Elevator with solid fill">
            <a:extLst>
              <a:ext uri="{FF2B5EF4-FFF2-40B4-BE49-F238E27FC236}">
                <a16:creationId xmlns:a16="http://schemas.microsoft.com/office/drawing/2014/main" id="{AED14099-8DA1-448D-6703-88F8601AB8B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496000" y="3537142"/>
            <a:ext cx="568344" cy="568344"/>
          </a:xfrm>
          <a:prstGeom prst="rect">
            <a:avLst/>
          </a:prstGeom>
        </p:spPr>
      </p:pic>
      <p:pic>
        <p:nvPicPr>
          <p:cNvPr id="6" name="Graphic 5" descr="Care with solid fill">
            <a:extLst>
              <a:ext uri="{FF2B5EF4-FFF2-40B4-BE49-F238E27FC236}">
                <a16:creationId xmlns:a16="http://schemas.microsoft.com/office/drawing/2014/main" id="{D5D82AF3-A59D-3FE6-BE87-B02C73535E6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3445198" y="5838048"/>
            <a:ext cx="653717" cy="633665"/>
          </a:xfrm>
          <a:prstGeom prst="rect">
            <a:avLst/>
          </a:prstGeom>
        </p:spPr>
      </p:pic>
    </p:spTree>
    <p:extLst>
      <p:ext uri="{BB962C8B-B14F-4D97-AF65-F5344CB8AC3E}">
        <p14:creationId xmlns:p14="http://schemas.microsoft.com/office/powerpoint/2010/main" val="2909334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3D0AC65-9380-C81A-B9CB-C765B7812BA2}"/>
              </a:ext>
            </a:extLst>
          </p:cNvPr>
          <p:cNvSpPr txBox="1">
            <a:spLocks/>
          </p:cNvSpPr>
          <p:nvPr/>
        </p:nvSpPr>
        <p:spPr>
          <a:xfrm>
            <a:off x="101602" y="81228"/>
            <a:ext cx="10993457" cy="550890"/>
          </a:xfrm>
          <a:prstGeom prst="rect">
            <a:avLst/>
          </a:prstGeom>
        </p:spPr>
        <p:txBody>
          <a:bodyPr vert="horz" lIns="91440" tIns="45720" rIns="91440" bIns="45720" rtlCol="0" anchor="ctr">
            <a:normAutofit/>
          </a:bodyPr>
          <a:lstStyle>
            <a:lvl1pPr algn="l" defTabSz="914103" rtl="0" eaLnBrk="1" latinLnBrk="0" hangingPunct="1">
              <a:lnSpc>
                <a:spcPct val="90000"/>
              </a:lnSpc>
              <a:spcBef>
                <a:spcPct val="0"/>
              </a:spcBef>
              <a:buNone/>
              <a:defRPr sz="3600" b="0" kern="1200">
                <a:solidFill>
                  <a:srgbClr val="005EB8"/>
                </a:solidFill>
                <a:latin typeface="Arial" panose="020B0604020202020204" pitchFamily="34" charset="0"/>
                <a:ea typeface="+mj-ea"/>
                <a:cs typeface="Arial" panose="020B0604020202020204" pitchFamily="34" charset="0"/>
              </a:defRPr>
            </a:lvl1pPr>
          </a:lstStyle>
          <a:p>
            <a:r>
              <a:rPr lang="en-GB" sz="2800" b="1">
                <a:solidFill>
                  <a:schemeClr val="accent4"/>
                </a:solidFill>
                <a:latin typeface="Arial"/>
                <a:cs typeface="Arial"/>
              </a:rPr>
              <a:t>Regional Workforce and Retention</a:t>
            </a:r>
            <a:r>
              <a:rPr lang="en-GB" sz="2800" b="1" dirty="0">
                <a:solidFill>
                  <a:schemeClr val="accent2"/>
                </a:solidFill>
                <a:latin typeface="Arial"/>
                <a:cs typeface="Arial"/>
              </a:rPr>
              <a:t> </a:t>
            </a:r>
            <a:r>
              <a:rPr lang="en-GB" sz="2800" b="1">
                <a:solidFill>
                  <a:srgbClr val="0070C0"/>
                </a:solidFill>
                <a:latin typeface="Arial"/>
                <a:cs typeface="Arial"/>
              </a:rPr>
              <a:t>Menu of Support</a:t>
            </a:r>
            <a:endParaRPr lang="en-GB" sz="2800" b="1">
              <a:solidFill>
                <a:srgbClr val="00B050"/>
              </a:solidFill>
              <a:latin typeface="Arial"/>
              <a:cs typeface="Arial"/>
            </a:endParaRPr>
          </a:p>
        </p:txBody>
      </p:sp>
      <p:graphicFrame>
        <p:nvGraphicFramePr>
          <p:cNvPr id="4" name="Table 3">
            <a:extLst>
              <a:ext uri="{FF2B5EF4-FFF2-40B4-BE49-F238E27FC236}">
                <a16:creationId xmlns:a16="http://schemas.microsoft.com/office/drawing/2014/main" id="{1E1B3102-396C-89D7-9BF8-D6345A8CB477}"/>
              </a:ext>
            </a:extLst>
          </p:cNvPr>
          <p:cNvGraphicFramePr>
            <a:graphicFrameLocks noGrp="1"/>
          </p:cNvGraphicFramePr>
          <p:nvPr>
            <p:extLst>
              <p:ext uri="{D42A27DB-BD31-4B8C-83A1-F6EECF244321}">
                <p14:modId xmlns:p14="http://schemas.microsoft.com/office/powerpoint/2010/main" val="3684730338"/>
              </p:ext>
            </p:extLst>
          </p:nvPr>
        </p:nvGraphicFramePr>
        <p:xfrm>
          <a:off x="96161" y="1451161"/>
          <a:ext cx="11809490" cy="4575461"/>
        </p:xfrm>
        <a:graphic>
          <a:graphicData uri="http://schemas.openxmlformats.org/drawingml/2006/table">
            <a:tbl>
              <a:tblPr/>
              <a:tblGrid>
                <a:gridCol w="3111777">
                  <a:extLst>
                    <a:ext uri="{9D8B030D-6E8A-4147-A177-3AD203B41FA5}">
                      <a16:colId xmlns:a16="http://schemas.microsoft.com/office/drawing/2014/main" val="3493071307"/>
                    </a:ext>
                  </a:extLst>
                </a:gridCol>
                <a:gridCol w="996465">
                  <a:extLst>
                    <a:ext uri="{9D8B030D-6E8A-4147-A177-3AD203B41FA5}">
                      <a16:colId xmlns:a16="http://schemas.microsoft.com/office/drawing/2014/main" val="205403999"/>
                    </a:ext>
                  </a:extLst>
                </a:gridCol>
                <a:gridCol w="5611157">
                  <a:extLst>
                    <a:ext uri="{9D8B030D-6E8A-4147-A177-3AD203B41FA5}">
                      <a16:colId xmlns:a16="http://schemas.microsoft.com/office/drawing/2014/main" val="60543373"/>
                    </a:ext>
                  </a:extLst>
                </a:gridCol>
                <a:gridCol w="2090091">
                  <a:extLst>
                    <a:ext uri="{9D8B030D-6E8A-4147-A177-3AD203B41FA5}">
                      <a16:colId xmlns:a16="http://schemas.microsoft.com/office/drawing/2014/main" val="1737379281"/>
                    </a:ext>
                  </a:extLst>
                </a:gridCol>
              </a:tblGrid>
              <a:tr h="159178">
                <a:tc>
                  <a:txBody>
                    <a:bodyPr/>
                    <a:lstStyle/>
                    <a:p>
                      <a:pPr algn="ctr" fontAlgn="ctr"/>
                      <a:r>
                        <a:rPr lang="en-GB" sz="900" b="1" i="0" u="none" strike="noStrike">
                          <a:solidFill>
                            <a:srgbClr val="FFFFFF"/>
                          </a:solidFill>
                          <a:effectLst/>
                          <a:latin typeface="Calibri"/>
                        </a:rPr>
                        <a:t>Topic</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Key</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a:rPr>
                        <a:t>Description</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marL="0" marR="0" lvl="0" indent="0" algn="ctr" rtl="0" eaLnBrk="1" fontAlgn="ctr" latinLnBrk="0" hangingPunct="1">
                        <a:lnSpc>
                          <a:spcPct val="100000"/>
                        </a:lnSpc>
                        <a:spcBef>
                          <a:spcPts val="0"/>
                        </a:spcBef>
                        <a:spcAft>
                          <a:spcPts val="0"/>
                        </a:spcAft>
                        <a:buClrTx/>
                        <a:buSzTx/>
                        <a:buFontTx/>
                        <a:buNone/>
                      </a:pPr>
                      <a:r>
                        <a:rPr lang="en-GB" sz="900" b="1" i="0" u="none" strike="noStrike">
                          <a:solidFill>
                            <a:srgbClr val="FFFFFF"/>
                          </a:solidFill>
                          <a:effectLst/>
                          <a:latin typeface="Calibri"/>
                        </a:rPr>
                        <a:t>Registration link pls click on it</a:t>
                      </a: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691228060"/>
                  </a:ext>
                </a:extLst>
              </a:tr>
              <a:tr h="783820">
                <a:tc>
                  <a:txBody>
                    <a:bodyPr/>
                    <a:lstStyle/>
                    <a:p>
                      <a:pPr marL="0" marR="0" lvl="0" indent="0" algn="ctr">
                        <a:lnSpc>
                          <a:spcPct val="100000"/>
                        </a:lnSpc>
                        <a:spcBef>
                          <a:spcPts val="0"/>
                        </a:spcBef>
                        <a:spcAft>
                          <a:spcPts val="0"/>
                        </a:spcAft>
                        <a:buNone/>
                      </a:pPr>
                      <a:r>
                        <a:rPr lang="en-GB" sz="1000" b="1" i="0" u="none" strike="noStrike" noProof="0" dirty="0">
                          <a:solidFill>
                            <a:schemeClr val="accent4"/>
                          </a:solidFill>
                          <a:effectLst/>
                          <a:latin typeface="Arial"/>
                        </a:rPr>
                        <a:t>Improving workforce retention by building inclusive and effective PCN team cultures </a:t>
                      </a:r>
                      <a:endParaRPr lang="en-US" sz="1000" i="0" dirty="0">
                        <a:solidFill>
                          <a:schemeClr val="accent4"/>
                        </a:solidFil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r>
                        <a:rPr lang="en-GB" sz="900" b="0" i="0" u="none" strike="noStrike" noProof="0">
                          <a:solidFill>
                            <a:srgbClr val="121A3C"/>
                          </a:solidFill>
                          <a:effectLst/>
                          <a:latin typeface="Arial"/>
                        </a:rPr>
                        <a:t>2 consecutive half days :Online course focused on PCN participants who are looking to build and/or reset their PCN team culture. Participants will be supported by workshop materials that they can then run locally. Potential to match this with a team diagnostic (</a:t>
                      </a:r>
                      <a:r>
                        <a:rPr lang="en-GB" sz="900" b="0" i="0" u="none" strike="noStrike" noProof="0">
                          <a:solidFill>
                            <a:srgbClr val="121A3C"/>
                          </a:solidFill>
                          <a:effectLst/>
                          <a:latin typeface="Arial"/>
                          <a:hlinkClick r:id="rId3"/>
                        </a:rPr>
                        <a:t>well-led PCN</a:t>
                      </a:r>
                      <a:r>
                        <a:rPr lang="en-GB" sz="900" b="0" i="0" u="none" strike="noStrike" noProof="0">
                          <a:solidFill>
                            <a:srgbClr val="121A3C"/>
                          </a:solidFill>
                          <a:effectLst/>
                          <a:latin typeface="Arial"/>
                        </a:rPr>
                        <a:t>) that will act as a strong foundation for SLF conversations. </a:t>
                      </a:r>
                      <a:endParaRPr lang="en-US" sz="900">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a:lnSpc>
                          <a:spcPct val="100000"/>
                        </a:lnSpc>
                        <a:spcBef>
                          <a:spcPts val="0"/>
                        </a:spcBef>
                        <a:spcAft>
                          <a:spcPts val="0"/>
                        </a:spcAft>
                        <a:buNone/>
                      </a:pPr>
                      <a:r>
                        <a:rPr lang="en-GB" sz="1000" b="1" i="0" u="none" strike="noStrike" noProof="0">
                          <a:solidFill>
                            <a:srgbClr val="121A3C"/>
                          </a:solidFill>
                          <a:effectLst/>
                          <a:latin typeface="Calibri"/>
                        </a:rPr>
                        <a:t>2 x 0.5 days</a:t>
                      </a:r>
                      <a:endParaRPr lang="en-US"/>
                    </a:p>
                    <a:p>
                      <a:pPr marL="0" marR="0" lvl="0" indent="0" algn="ctr">
                        <a:lnSpc>
                          <a:spcPct val="100000"/>
                        </a:lnSpc>
                        <a:spcBef>
                          <a:spcPts val="0"/>
                        </a:spcBef>
                        <a:spcAft>
                          <a:spcPts val="0"/>
                        </a:spcAft>
                        <a:buNone/>
                      </a:pPr>
                      <a:r>
                        <a:rPr lang="en-GB" sz="1000" b="1" i="0" u="none" strike="noStrike" noProof="0">
                          <a:solidFill>
                            <a:srgbClr val="121A3C"/>
                          </a:solidFill>
                          <a:effectLst/>
                          <a:latin typeface="Calibri"/>
                        </a:rPr>
                        <a:t>25/01/24 </a:t>
                      </a:r>
                      <a:endParaRPr lang="en-US"/>
                    </a:p>
                    <a:p>
                      <a:pPr marL="0" marR="0" lvl="0" indent="0" algn="ctr">
                        <a:lnSpc>
                          <a:spcPct val="100000"/>
                        </a:lnSpc>
                        <a:spcBef>
                          <a:spcPts val="0"/>
                        </a:spcBef>
                        <a:spcAft>
                          <a:spcPts val="0"/>
                        </a:spcAft>
                        <a:buNone/>
                      </a:pPr>
                      <a:r>
                        <a:rPr lang="en-GB" sz="900" b="0" i="0" u="none" strike="noStrike" noProof="0">
                          <a:solidFill>
                            <a:srgbClr val="6264A7"/>
                          </a:solidFill>
                          <a:effectLst/>
                          <a:latin typeface="Segoe UI Semibold"/>
                          <a:hlinkClick r:id="rId4"/>
                        </a:rPr>
                        <a:t>Click here to join the meeting</a:t>
                      </a:r>
                      <a:r>
                        <a:rPr lang="en-GB" sz="900" b="0" i="0" u="none" strike="noStrike" noProof="0">
                          <a:solidFill>
                            <a:srgbClr val="252424"/>
                          </a:solidFill>
                          <a:effectLst/>
                          <a:latin typeface="Segoe UI"/>
                        </a:rPr>
                        <a:t> </a:t>
                      </a:r>
                      <a:endParaRPr lang="en-US" sz="900"/>
                    </a:p>
                    <a:p>
                      <a:pPr marL="0" marR="0" lvl="0" indent="0" algn="ctr">
                        <a:lnSpc>
                          <a:spcPct val="100000"/>
                        </a:lnSpc>
                        <a:spcBef>
                          <a:spcPts val="0"/>
                        </a:spcBef>
                        <a:spcAft>
                          <a:spcPts val="0"/>
                        </a:spcAft>
                        <a:buNone/>
                      </a:pPr>
                      <a:r>
                        <a:rPr lang="en-GB" sz="1000" b="1" i="0" u="none" strike="noStrike" noProof="0">
                          <a:solidFill>
                            <a:srgbClr val="121A3C"/>
                          </a:solidFill>
                          <a:effectLst/>
                          <a:latin typeface="Calibri"/>
                        </a:rPr>
                        <a:t> 09/02/24 </a:t>
                      </a:r>
                    </a:p>
                    <a:p>
                      <a:pPr lvl="0" algn="ctr">
                        <a:lnSpc>
                          <a:spcPct val="100000"/>
                        </a:lnSpc>
                        <a:spcBef>
                          <a:spcPts val="0"/>
                        </a:spcBef>
                        <a:spcAft>
                          <a:spcPts val="0"/>
                        </a:spcAft>
                        <a:buNone/>
                      </a:pPr>
                      <a:r>
                        <a:rPr lang="en-GB" sz="900" b="0" i="0" u="none" strike="noStrike" noProof="0">
                          <a:solidFill>
                            <a:srgbClr val="6264A7"/>
                          </a:solidFill>
                          <a:effectLst/>
                          <a:latin typeface="Segoe UI Semibold"/>
                          <a:hlinkClick r:id="rId5"/>
                        </a:rPr>
                        <a:t>Click here to join the meeting</a:t>
                      </a:r>
                      <a:r>
                        <a:rPr lang="en-GB" sz="1000" b="0" i="0" u="none" strike="noStrike" noProof="0">
                          <a:solidFill>
                            <a:srgbClr val="252424"/>
                          </a:solidFill>
                          <a:effectLst/>
                          <a:latin typeface="Segoe UI"/>
                        </a:rPr>
                        <a:t> </a:t>
                      </a:r>
                      <a:endParaRPr lang="en-GB"/>
                    </a:p>
                    <a:p>
                      <a:pPr marL="0" marR="0" lvl="0" indent="0" algn="ctr">
                        <a:lnSpc>
                          <a:spcPct val="100000"/>
                        </a:lnSpc>
                        <a:spcBef>
                          <a:spcPts val="0"/>
                        </a:spcBef>
                        <a:spcAft>
                          <a:spcPts val="0"/>
                        </a:spcAft>
                        <a:buNone/>
                      </a:pPr>
                      <a:endParaRPr lang="en-GB" sz="1000" b="1" i="0" u="none" strike="noStrike" noProof="0">
                        <a:solidFill>
                          <a:srgbClr val="121A3C"/>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1224738"/>
                  </a:ext>
                </a:extLst>
              </a:tr>
              <a:tr h="1096141">
                <a:tc>
                  <a:txBody>
                    <a:bodyPr/>
                    <a:lstStyle/>
                    <a:p>
                      <a:pPr lvl="0" algn="ctr">
                        <a:lnSpc>
                          <a:spcPct val="100000"/>
                        </a:lnSpc>
                        <a:spcBef>
                          <a:spcPts val="0"/>
                        </a:spcBef>
                        <a:spcAft>
                          <a:spcPts val="0"/>
                        </a:spcAft>
                        <a:buNone/>
                      </a:pPr>
                      <a:r>
                        <a:rPr lang="en-GB" sz="1000" b="1" i="0" u="none" strike="noStrike" noProof="0" dirty="0">
                          <a:solidFill>
                            <a:schemeClr val="accent4"/>
                          </a:solidFill>
                          <a:latin typeface="Arial"/>
                        </a:rPr>
                        <a:t>Improving workforce experience through better collaboration and personal conflict resolution strategies</a:t>
                      </a:r>
                      <a:endParaRPr lang="en-US" sz="1000" i="0" dirty="0">
                        <a:solidFill>
                          <a:schemeClr val="accent4"/>
                        </a:solidFill>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1" i="0" u="none" strike="noStrike">
                        <a:solidFill>
                          <a:srgbClr val="000000"/>
                        </a:solidFill>
                        <a:effectLst/>
                        <a:latin typeface="Calibri" panose="020F0502020204030204" pitchFamily="34" charset="0"/>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900" b="0" i="0" u="none" strike="noStrike" noProof="0">
                          <a:solidFill>
                            <a:srgbClr val="121A3C"/>
                          </a:solidFill>
                          <a:effectLst/>
                          <a:latin typeface="Arial"/>
                        </a:rPr>
                        <a:t>This is a half day focused on PCN level relationships: identifying, managing and resolving conflict. This would include some conflict theory, give a snapshot of conflict that we see in PCN contexts, generate sharing out conflict pinch points in their own experience, understand personal conflict styles, key skills for conflict de-escalation and some role play around having difficult conversations. </a:t>
                      </a:r>
                      <a:endParaRPr lang="en-US" sz="900"/>
                    </a:p>
                    <a:p>
                      <a:pPr lvl="0" algn="ctr">
                        <a:buNone/>
                      </a:pPr>
                      <a:endParaRPr lang="en-GB" sz="800" b="0" i="0" u="none" strike="noStrike" noProof="0">
                        <a:solidFill>
                          <a:srgbClr val="212B32"/>
                        </a:solidFill>
                        <a:effectLst/>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lnSpc>
                          <a:spcPct val="100000"/>
                        </a:lnSpc>
                        <a:spcBef>
                          <a:spcPts val="0"/>
                        </a:spcBef>
                        <a:spcAft>
                          <a:spcPts val="0"/>
                        </a:spcAft>
                        <a:buNone/>
                      </a:pPr>
                      <a:r>
                        <a:rPr lang="en-GB" sz="1000" b="1" i="0" u="none" strike="noStrike" noProof="0">
                          <a:solidFill>
                            <a:srgbClr val="121A3C"/>
                          </a:solidFill>
                          <a:effectLst/>
                          <a:latin typeface="Calibri"/>
                        </a:rPr>
                        <a:t>7/02/24 </a:t>
                      </a:r>
                      <a:endParaRPr lang="en-US" sz="1000" b="1"/>
                    </a:p>
                    <a:p>
                      <a:pPr lvl="0" algn="ctr">
                        <a:lnSpc>
                          <a:spcPct val="100000"/>
                        </a:lnSpc>
                        <a:spcBef>
                          <a:spcPts val="0"/>
                        </a:spcBef>
                        <a:spcAft>
                          <a:spcPts val="0"/>
                        </a:spcAft>
                        <a:buNone/>
                      </a:pPr>
                      <a:r>
                        <a:rPr lang="en-GB" sz="900" b="0" i="0" u="none" strike="noStrike" noProof="0">
                          <a:solidFill>
                            <a:srgbClr val="6264A7"/>
                          </a:solidFill>
                          <a:effectLst/>
                          <a:latin typeface="Segoe UI Semibold"/>
                          <a:hlinkClick r:id="rId6"/>
                        </a:rPr>
                        <a:t>Click here to join the meeting</a:t>
                      </a:r>
                      <a:r>
                        <a:rPr lang="en-GB" sz="1000" b="0" i="0" u="none" strike="noStrike" noProof="0">
                          <a:solidFill>
                            <a:srgbClr val="252424"/>
                          </a:solidFill>
                          <a:effectLst/>
                          <a:latin typeface="Segoe UI"/>
                        </a:rPr>
                        <a:t> </a:t>
                      </a:r>
                      <a:endParaRPr lang="en-GB"/>
                    </a:p>
                    <a:p>
                      <a:pPr lvl="0" algn="ctr">
                        <a:lnSpc>
                          <a:spcPct val="100000"/>
                        </a:lnSpc>
                        <a:spcBef>
                          <a:spcPts val="0"/>
                        </a:spcBef>
                        <a:spcAft>
                          <a:spcPts val="0"/>
                        </a:spcAft>
                        <a:buNone/>
                      </a:pPr>
                      <a:endParaRPr lang="en-GB" sz="1000" b="1" i="0" u="none" strike="noStrike" noProof="0">
                        <a:solidFill>
                          <a:srgbClr val="121A3C"/>
                        </a:solidFill>
                        <a:effectLst/>
                        <a:latin typeface="Calibri"/>
                      </a:endParaRPr>
                    </a:p>
                    <a:p>
                      <a:pPr lvl="0" algn="ctr">
                        <a:lnSpc>
                          <a:spcPct val="100000"/>
                        </a:lnSpc>
                        <a:spcBef>
                          <a:spcPts val="0"/>
                        </a:spcBef>
                        <a:spcAft>
                          <a:spcPts val="0"/>
                        </a:spcAft>
                        <a:buNone/>
                      </a:pPr>
                      <a:r>
                        <a:rPr lang="en-GB" sz="1000" b="1" i="0" u="none" strike="noStrike" noProof="0">
                          <a:solidFill>
                            <a:srgbClr val="121A3C"/>
                          </a:solidFill>
                          <a:effectLst/>
                          <a:latin typeface="Calibri"/>
                        </a:rPr>
                        <a:t>21/02/24</a:t>
                      </a:r>
                      <a:endParaRPr lang="en-US" sz="1000" b="1"/>
                    </a:p>
                    <a:p>
                      <a:pPr marL="0" marR="0" lvl="0" indent="0" algn="ctr">
                        <a:lnSpc>
                          <a:spcPct val="100000"/>
                        </a:lnSpc>
                        <a:spcBef>
                          <a:spcPts val="0"/>
                        </a:spcBef>
                        <a:spcAft>
                          <a:spcPts val="0"/>
                        </a:spcAft>
                        <a:buNone/>
                      </a:pPr>
                      <a:r>
                        <a:rPr lang="en-GB" sz="900" b="0" i="0" u="none" strike="noStrike" noProof="0">
                          <a:solidFill>
                            <a:srgbClr val="6264A7"/>
                          </a:solidFill>
                          <a:effectLst/>
                          <a:latin typeface="Segoe UI Semibold"/>
                          <a:hlinkClick r:id="rId7"/>
                        </a:rPr>
                        <a:t>Click here to join the meeting</a:t>
                      </a:r>
                      <a:endParaRPr lang="en-GB" sz="90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3589414"/>
                  </a:ext>
                </a:extLst>
              </a:tr>
              <a:tr h="783820">
                <a:tc>
                  <a:txBody>
                    <a:bodyPr/>
                    <a:lstStyle/>
                    <a:p>
                      <a:pPr lvl="0" algn="ctr">
                        <a:buNone/>
                      </a:pPr>
                      <a:r>
                        <a:rPr lang="en-GB" sz="1000" b="1" i="0" u="none" strike="noStrike" noProof="0">
                          <a:solidFill>
                            <a:schemeClr val="accent4"/>
                          </a:solidFill>
                          <a:effectLst/>
                          <a:latin typeface="Arial"/>
                        </a:rPr>
                        <a:t>Embedding Equality, Diversity &amp; Inclusion into Primary Care</a:t>
                      </a:r>
                      <a:r>
                        <a:rPr lang="en-GB" sz="800" b="1" i="0" u="none" strike="noStrike" noProof="0">
                          <a:solidFill>
                            <a:schemeClr val="accent4"/>
                          </a:solidFill>
                          <a:effectLst/>
                          <a:latin typeface="Segoe UI"/>
                        </a:rPr>
                        <a:t> </a:t>
                      </a:r>
                      <a:endParaRPr lang="en-US">
                        <a:solidFill>
                          <a:schemeClr val="accent4"/>
                        </a:solidFil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endParaRPr lang="en-GB" sz="900" b="1" i="0" u="none" strike="noStrike">
                        <a:solidFill>
                          <a:srgbClr val="000000"/>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spcAft>
                          <a:spcPts val="600"/>
                        </a:spcAft>
                        <a:buNone/>
                      </a:pPr>
                      <a:r>
                        <a:rPr lang="en-GB" sz="900" b="0" i="0" u="none" strike="noStrike" noProof="0">
                          <a:solidFill>
                            <a:srgbClr val="212B32"/>
                          </a:solidFill>
                          <a:effectLst/>
                          <a:latin typeface="Arial"/>
                        </a:rPr>
                        <a:t>Looking at data – health inequalities of your population, how can you shape your services when thinking </a:t>
                      </a:r>
                      <a:endParaRPr lang="en-GB" sz="900" b="1" i="0" u="none" strike="noStrike" noProof="0">
                        <a:solidFill>
                          <a:srgbClr val="212B32"/>
                        </a:solidFill>
                        <a:effectLst/>
                        <a:latin typeface="Arial"/>
                      </a:endParaRPr>
                    </a:p>
                    <a:p>
                      <a:pPr lvl="0" algn="ctr">
                        <a:spcAft>
                          <a:spcPts val="600"/>
                        </a:spcAft>
                        <a:buNone/>
                      </a:pPr>
                      <a:r>
                        <a:rPr lang="en-GB" sz="900" b="0" i="0" u="none" strike="noStrike" noProof="0">
                          <a:solidFill>
                            <a:srgbClr val="212B32"/>
                          </a:solidFill>
                          <a:effectLst/>
                          <a:latin typeface="Arial"/>
                        </a:rPr>
                        <a:t>about inclusion? Equality Impact Assessment – reviewing your responsibility around due regard.  </a:t>
                      </a:r>
                      <a:endParaRPr lang="en-GB" sz="900" b="1" i="0" u="none" strike="noStrike" noProof="0">
                        <a:solidFill>
                          <a:srgbClr val="212B32"/>
                        </a:solidFill>
                        <a:effectLst/>
                        <a:latin typeface="Arial"/>
                      </a:endParaRPr>
                    </a:p>
                    <a:p>
                      <a:pPr lvl="0" algn="ctr">
                        <a:spcAft>
                          <a:spcPts val="600"/>
                        </a:spcAft>
                        <a:buNone/>
                      </a:pPr>
                      <a:r>
                        <a:rPr lang="en-GB" sz="900" b="0" i="0" u="none" strike="noStrike" noProof="0">
                          <a:solidFill>
                            <a:srgbClr val="212B32"/>
                          </a:solidFill>
                          <a:effectLst/>
                          <a:latin typeface="Arial"/>
                        </a:rPr>
                        <a:t>What are the 9 protected characteristics and your legal responsibilities?</a:t>
                      </a:r>
                      <a:endParaRPr lang="en-GB" sz="900" b="1" i="0" u="none" strike="noStrike" noProof="0">
                        <a:solidFill>
                          <a:srgbClr val="212B32"/>
                        </a:solidFill>
                        <a:effectLst/>
                        <a:latin typeface="Arial"/>
                      </a:endParaRPr>
                    </a:p>
                    <a:p>
                      <a:pPr lvl="0" algn="ctr">
                        <a:buNone/>
                      </a:pPr>
                      <a:r>
                        <a:rPr lang="en-GB" sz="900" b="0" i="0" u="none" strike="noStrike" noProof="0">
                          <a:solidFill>
                            <a:srgbClr val="212B32"/>
                          </a:solidFill>
                          <a:effectLst/>
                          <a:latin typeface="Arial"/>
                        </a:rPr>
                        <a:t>Connecting to inclusion networks.</a:t>
                      </a:r>
                      <a:endParaRPr lang="en-GB" sz="900" b="1" i="0" u="none" strike="noStrike" noProof="0">
                        <a:solidFill>
                          <a:srgbClr val="212B32"/>
                        </a:solidFill>
                        <a:effectLst/>
                        <a:latin typeface="Arial"/>
                      </a:endParaRPr>
                    </a:p>
                    <a:p>
                      <a:pPr marL="0" marR="0" lvl="0" indent="0" algn="ctr" defTabSz="914103">
                        <a:lnSpc>
                          <a:spcPct val="100000"/>
                        </a:lnSpc>
                        <a:spcBef>
                          <a:spcPts val="0"/>
                        </a:spcBef>
                        <a:spcAft>
                          <a:spcPts val="0"/>
                        </a:spcAft>
                        <a:buClrTx/>
                        <a:buSzTx/>
                        <a:buFontTx/>
                        <a:buNone/>
                        <a:tabLst/>
                        <a:defRPr/>
                      </a:pPr>
                      <a:endParaRPr lang="en-GB" sz="900" b="0" i="0" u="none" strike="noStrike">
                        <a:solidFill>
                          <a:srgbClr val="212B32"/>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103" rtl="0">
                        <a:lnSpc>
                          <a:spcPct val="100000"/>
                        </a:lnSpc>
                        <a:spcBef>
                          <a:spcPts val="0"/>
                        </a:spcBef>
                        <a:spcAft>
                          <a:spcPts val="0"/>
                        </a:spcAft>
                        <a:buClrTx/>
                        <a:buSzTx/>
                        <a:buFontTx/>
                        <a:buNone/>
                        <a:tabLst/>
                        <a:defRPr/>
                      </a:pPr>
                      <a:endParaRPr lang="en-GB" sz="900" b="0"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6354632"/>
                  </a:ext>
                </a:extLst>
              </a:tr>
              <a:tr h="750641">
                <a:tc>
                  <a:txBody>
                    <a:bodyPr/>
                    <a:lstStyle/>
                    <a:p>
                      <a:pPr lvl="0" algn="ctr">
                        <a:buNone/>
                      </a:pPr>
                      <a:r>
                        <a:rPr lang="en-GB" sz="1000" b="1" i="0" u="none" strike="noStrike" noProof="0">
                          <a:solidFill>
                            <a:schemeClr val="accent4"/>
                          </a:solidFill>
                          <a:effectLst/>
                          <a:latin typeface="Arial"/>
                        </a:rPr>
                        <a:t>Inclusive recruitment </a:t>
                      </a:r>
                      <a:endParaRPr lang="en-US" sz="1000" b="1">
                        <a:solidFill>
                          <a:schemeClr val="accent4"/>
                        </a:solidFill>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endParaRPr lang="en-GB" sz="900" b="1" i="0" u="none" strike="noStrike">
                        <a:solidFill>
                          <a:srgbClr val="000000"/>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spcAft>
                          <a:spcPts val="600"/>
                        </a:spcAft>
                        <a:buNone/>
                      </a:pPr>
                      <a:r>
                        <a:rPr lang="en-GB" sz="900" b="0" i="0" u="none" strike="noStrike" noProof="0">
                          <a:solidFill>
                            <a:srgbClr val="212B32"/>
                          </a:solidFill>
                          <a:effectLst/>
                          <a:latin typeface="Arial"/>
                        </a:rPr>
                        <a:t>A one-workforce approach to recruitment and talent: Overhaul of Recruitment processes linked to the high-impact actions set by the national EDI plan. </a:t>
                      </a:r>
                      <a:endParaRPr lang="en-GB" sz="900" b="1" i="0" u="none" strike="noStrike" noProof="0">
                        <a:solidFill>
                          <a:srgbClr val="212B32"/>
                        </a:solidFill>
                        <a:effectLst/>
                        <a:latin typeface="Arial"/>
                      </a:endParaRPr>
                    </a:p>
                    <a:p>
                      <a:pPr lvl="0" algn="ctr">
                        <a:spcAft>
                          <a:spcPts val="600"/>
                        </a:spcAft>
                        <a:buNone/>
                      </a:pPr>
                      <a:r>
                        <a:rPr lang="en-GB" sz="900" b="0" i="0" u="none" strike="noStrike" noProof="0">
                          <a:solidFill>
                            <a:srgbClr val="212B32"/>
                          </a:solidFill>
                          <a:effectLst/>
                          <a:latin typeface="Arial"/>
                        </a:rPr>
                        <a:t>A talent management Perspective: From Theory to Practice: Embedding Talent Management Processes: A cohesive approach to talent management is crucial.</a:t>
                      </a:r>
                      <a:endParaRPr lang="en-GB"/>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103" rtl="0">
                        <a:lnSpc>
                          <a:spcPct val="100000"/>
                        </a:lnSpc>
                        <a:spcBef>
                          <a:spcPts val="0"/>
                        </a:spcBef>
                        <a:spcAft>
                          <a:spcPts val="0"/>
                        </a:spcAft>
                        <a:buClrTx/>
                        <a:buSzTx/>
                        <a:buFontTx/>
                        <a:buNone/>
                        <a:tabLst/>
                        <a:defRPr/>
                      </a:pPr>
                      <a:endParaRPr lang="en-GB" sz="900" b="0" i="0" u="sng" strike="noStrike">
                        <a:solidFill>
                          <a:srgbClr val="0563C1"/>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9248156"/>
                  </a:ext>
                </a:extLst>
              </a:tr>
              <a:tr h="750641">
                <a:tc>
                  <a:txBody>
                    <a:bodyPr/>
                    <a:lstStyle/>
                    <a:p>
                      <a:pPr lvl="0" algn="ctr">
                        <a:buNone/>
                      </a:pPr>
                      <a:r>
                        <a:rPr lang="en-GB" sz="1000" b="1" i="0" u="none" strike="noStrike" kern="1200" noProof="0" dirty="0">
                          <a:solidFill>
                            <a:schemeClr val="accent4"/>
                          </a:solidFill>
                          <a:effectLst/>
                          <a:latin typeface="Arial"/>
                        </a:rPr>
                        <a:t>Talent management in action </a:t>
                      </a:r>
                      <a:endParaRPr lang="en-US" sz="1000" b="1" dirty="0">
                        <a:solidFill>
                          <a:schemeClr val="accent4"/>
                        </a:solidFill>
                        <a:latin typeface="Arial"/>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endParaRPr lang="en-GB" sz="900" b="1" i="0" u="none" strike="noStrike">
                        <a:solidFill>
                          <a:srgbClr val="000000"/>
                        </a:solidFill>
                        <a:effectLst/>
                        <a:latin typeface="Calibri"/>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r>
                        <a:rPr lang="en-GB" sz="900" b="0" i="0" u="none" strike="noStrike" kern="1200" noProof="0" dirty="0">
                          <a:solidFill>
                            <a:srgbClr val="000000"/>
                          </a:solidFill>
                          <a:effectLst/>
                          <a:latin typeface="Arial"/>
                        </a:rPr>
                        <a:t>Increased ability to assess internal and external factors for career progression and talent management.</a:t>
                      </a:r>
                      <a:endParaRPr lang="en-GB" sz="900" b="1" i="0" u="none" strike="noStrike" kern="1200" noProof="0" dirty="0">
                        <a:solidFill>
                          <a:srgbClr val="000000"/>
                        </a:solidFill>
                        <a:effectLst/>
                        <a:latin typeface="Arial"/>
                      </a:endParaRPr>
                    </a:p>
                    <a:p>
                      <a:pPr lvl="0" algn="ctr">
                        <a:buNone/>
                      </a:pPr>
                      <a:r>
                        <a:rPr lang="en-GB" sz="900" b="0" i="0" u="none" strike="noStrike" kern="1200" noProof="0" dirty="0">
                          <a:solidFill>
                            <a:srgbClr val="000000"/>
                          </a:solidFill>
                          <a:effectLst/>
                          <a:latin typeface="Arial"/>
                        </a:rPr>
                        <a:t>Consciously take opportunities for your own talent.  </a:t>
                      </a:r>
                      <a:endParaRPr lang="en-GB" sz="900" b="1" i="0" u="none" strike="noStrike" kern="1200" noProof="0" dirty="0">
                        <a:solidFill>
                          <a:srgbClr val="000000"/>
                        </a:solidFill>
                        <a:effectLst/>
                        <a:latin typeface="Arial"/>
                      </a:endParaRPr>
                    </a:p>
                    <a:p>
                      <a:pPr lvl="0" algn="ctr">
                        <a:buNone/>
                      </a:pPr>
                      <a:r>
                        <a:rPr lang="en-US" sz="900" b="0" i="0" u="none" strike="noStrike" kern="1200" noProof="0" dirty="0">
                          <a:solidFill>
                            <a:srgbClr val="000000"/>
                          </a:solidFill>
                          <a:effectLst/>
                          <a:latin typeface="Arial"/>
                        </a:rPr>
                        <a:t>Take an inclusive lens to talent management </a:t>
                      </a:r>
                      <a:endParaRPr lang="en-US" dirty="0"/>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ctr">
                        <a:buNone/>
                      </a:pPr>
                      <a:endParaRPr lang="en-GB" sz="900" kern="1200" dirty="0">
                        <a:solidFill>
                          <a:schemeClr val="tx1"/>
                        </a:solidFill>
                        <a:effectLst/>
                        <a:latin typeface="+mn-lt"/>
                        <a:ea typeface="+mn-ea"/>
                        <a:cs typeface="+mn-cs"/>
                      </a:endParaRPr>
                    </a:p>
                  </a:txBody>
                  <a:tcPr marL="2650" marR="2650" marT="26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6333861"/>
                  </a:ext>
                </a:extLst>
              </a:tr>
            </a:tbl>
          </a:graphicData>
        </a:graphic>
      </p:graphicFrame>
      <p:pic>
        <p:nvPicPr>
          <p:cNvPr id="7" name="Graphic 6" descr="Board Of Directors with solid fill">
            <a:extLst>
              <a:ext uri="{FF2B5EF4-FFF2-40B4-BE49-F238E27FC236}">
                <a16:creationId xmlns:a16="http://schemas.microsoft.com/office/drawing/2014/main" id="{64A171BA-030E-E1A1-1BC0-400AD14D17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433487" y="1768658"/>
            <a:ext cx="487177" cy="487177"/>
          </a:xfrm>
          <a:prstGeom prst="rect">
            <a:avLst/>
          </a:prstGeom>
        </p:spPr>
      </p:pic>
      <p:graphicFrame>
        <p:nvGraphicFramePr>
          <p:cNvPr id="13" name="Table 12">
            <a:extLst>
              <a:ext uri="{FF2B5EF4-FFF2-40B4-BE49-F238E27FC236}">
                <a16:creationId xmlns:a16="http://schemas.microsoft.com/office/drawing/2014/main" id="{8F13211C-D3ED-E271-F0A4-B3CC6732762E}"/>
              </a:ext>
            </a:extLst>
          </p:cNvPr>
          <p:cNvGraphicFramePr>
            <a:graphicFrameLocks noGrp="1"/>
          </p:cNvGraphicFramePr>
          <p:nvPr>
            <p:extLst>
              <p:ext uri="{D42A27DB-BD31-4B8C-83A1-F6EECF244321}">
                <p14:modId xmlns:p14="http://schemas.microsoft.com/office/powerpoint/2010/main" val="833789366"/>
              </p:ext>
            </p:extLst>
          </p:nvPr>
        </p:nvGraphicFramePr>
        <p:xfrm>
          <a:off x="10056395" y="5390146"/>
          <a:ext cx="2165684" cy="548640"/>
        </p:xfrm>
        <a:graphic>
          <a:graphicData uri="http://schemas.openxmlformats.org/drawingml/2006/table">
            <a:tbl>
              <a:tblPr firstRow="1" bandRow="1">
                <a:tableStyleId>{5C22544A-7EE6-4342-B048-85BDC9FD1C3A}</a:tableStyleId>
              </a:tblPr>
              <a:tblGrid>
                <a:gridCol w="2165684">
                  <a:extLst>
                    <a:ext uri="{9D8B030D-6E8A-4147-A177-3AD203B41FA5}">
                      <a16:colId xmlns:a16="http://schemas.microsoft.com/office/drawing/2014/main" val="1262317008"/>
                    </a:ext>
                  </a:extLst>
                </a:gridCol>
              </a:tblGrid>
              <a:tr h="0">
                <a:tc>
                  <a:txBody>
                    <a:bodyPr/>
                    <a:lstStyle/>
                    <a:p>
                      <a:pPr algn="l"/>
                      <a:r>
                        <a:rPr lang="en-GB" sz="900" b="1">
                          <a:solidFill>
                            <a:schemeClr val="tx1"/>
                          </a:solidFill>
                          <a:effectLst/>
                          <a:latin typeface="Segoe UI"/>
                        </a:rPr>
                        <a:t>9</a:t>
                      </a:r>
                      <a:r>
                        <a:rPr lang="en-GB" sz="900" b="1" baseline="30000">
                          <a:solidFill>
                            <a:schemeClr val="tx1"/>
                          </a:solidFill>
                          <a:effectLst/>
                          <a:latin typeface="Segoe UI"/>
                        </a:rPr>
                        <a:t>th</a:t>
                      </a:r>
                      <a:r>
                        <a:rPr lang="en-GB" sz="900" b="1">
                          <a:solidFill>
                            <a:schemeClr val="tx1"/>
                          </a:solidFill>
                          <a:effectLst/>
                          <a:latin typeface="Segoe UI"/>
                        </a:rPr>
                        <a:t> Feb 10-12</a:t>
                      </a:r>
                      <a:r>
                        <a:rPr lang="en-GB" sz="900">
                          <a:solidFill>
                            <a:schemeClr val="tx1"/>
                          </a:solidFill>
                          <a:effectLst/>
                          <a:cs typeface="Calibri"/>
                        </a:rPr>
                        <a:t> </a:t>
                      </a:r>
                      <a:r>
                        <a:rPr lang="en-GB" sz="900">
                          <a:solidFill>
                            <a:schemeClr val="tx1"/>
                          </a:solidFill>
                          <a:effectLst/>
                          <a:latin typeface="Segoe UI"/>
                        </a:rPr>
                        <a:t> </a:t>
                      </a:r>
                      <a:endParaRPr lang="en-GB" sz="900">
                        <a:effectLst/>
                      </a:endParaRPr>
                    </a:p>
                    <a:p>
                      <a:pPr algn="l"/>
                      <a:r>
                        <a:rPr lang="en-GB" sz="900">
                          <a:solidFill>
                            <a:srgbClr val="6264A7"/>
                          </a:solidFill>
                          <a:effectLst/>
                          <a:latin typeface="Segoe UI Semibold"/>
                          <a:hlinkClick r:id="rId10"/>
                        </a:rPr>
                        <a:t>Click here to join the meeting</a:t>
                      </a:r>
                      <a:r>
                        <a:rPr lang="en-GB" sz="900">
                          <a:solidFill>
                            <a:srgbClr val="252424"/>
                          </a:solidFill>
                          <a:effectLst/>
                          <a:latin typeface="Segoe UI"/>
                        </a:rPr>
                        <a:t> </a:t>
                      </a:r>
                      <a:endParaRPr lang="en-GB" sz="900">
                        <a:effectLst/>
                      </a:endParaRPr>
                    </a:p>
                    <a:p>
                      <a:pPr algn="l"/>
                      <a:r>
                        <a:rPr lang="en-GB" sz="900" b="1">
                          <a:solidFill>
                            <a:schemeClr val="tx1"/>
                          </a:solidFill>
                          <a:effectLst/>
                          <a:latin typeface="Segoe UI"/>
                        </a:rPr>
                        <a:t>6</a:t>
                      </a:r>
                      <a:r>
                        <a:rPr lang="en-GB" sz="900" b="1" baseline="30000">
                          <a:solidFill>
                            <a:schemeClr val="tx1"/>
                          </a:solidFill>
                          <a:effectLst/>
                          <a:latin typeface="Segoe UI"/>
                        </a:rPr>
                        <a:t>th</a:t>
                      </a:r>
                      <a:r>
                        <a:rPr lang="en-GB" sz="900" b="1">
                          <a:solidFill>
                            <a:schemeClr val="tx1"/>
                          </a:solidFill>
                          <a:effectLst/>
                          <a:latin typeface="Segoe UI"/>
                        </a:rPr>
                        <a:t> March 1:30-3pm </a:t>
                      </a:r>
                      <a:endParaRPr lang="en-GB" sz="900">
                        <a:effectLst/>
                      </a:endParaRPr>
                    </a:p>
                    <a:p>
                      <a:pPr lvl="0" algn="l">
                        <a:buNone/>
                      </a:pPr>
                      <a:r>
                        <a:rPr lang="en-GB" sz="900">
                          <a:solidFill>
                            <a:srgbClr val="6264A7"/>
                          </a:solidFill>
                          <a:effectLst/>
                          <a:latin typeface="Segoe UI Semibold"/>
                          <a:hlinkClick r:id="rId11"/>
                        </a:rPr>
                        <a:t>Click here to join the meeting</a:t>
                      </a:r>
                      <a:r>
                        <a:rPr lang="en-GB" sz="900">
                          <a:solidFill>
                            <a:srgbClr val="252424"/>
                          </a:solidFill>
                          <a:effectLst/>
                          <a:latin typeface="Segoe UI"/>
                        </a:rPr>
                        <a:t> </a:t>
                      </a:r>
                      <a:endParaRPr lang="en-GB" sz="900">
                        <a:effectLst/>
                      </a:endParaRPr>
                    </a:p>
                  </a:txBody>
                  <a:tcPr marL="114300" marR="114300" marT="0" marB="0">
                    <a:lnL>
                      <a:noFill/>
                    </a:lnL>
                    <a:lnR>
                      <a:noFill/>
                    </a:lnR>
                    <a:lnT>
                      <a:noFill/>
                    </a:lnT>
                    <a:lnB>
                      <a:noFill/>
                    </a:lnB>
                    <a:noFill/>
                  </a:tcPr>
                </a:tc>
                <a:extLst>
                  <a:ext uri="{0D108BD9-81ED-4DB2-BD59-A6C34878D82A}">
                    <a16:rowId xmlns:a16="http://schemas.microsoft.com/office/drawing/2014/main" val="4191140440"/>
                  </a:ext>
                </a:extLst>
              </a:tr>
            </a:tbl>
          </a:graphicData>
        </a:graphic>
      </p:graphicFrame>
      <p:graphicFrame>
        <p:nvGraphicFramePr>
          <p:cNvPr id="15" name="Table 14">
            <a:extLst>
              <a:ext uri="{FF2B5EF4-FFF2-40B4-BE49-F238E27FC236}">
                <a16:creationId xmlns:a16="http://schemas.microsoft.com/office/drawing/2014/main" id="{4EB3AA29-9DA6-21F7-4704-0F032DE4E3CA}"/>
              </a:ext>
            </a:extLst>
          </p:cNvPr>
          <p:cNvGraphicFramePr>
            <a:graphicFrameLocks noGrp="1"/>
          </p:cNvGraphicFramePr>
          <p:nvPr>
            <p:extLst>
              <p:ext uri="{D42A27DB-BD31-4B8C-83A1-F6EECF244321}">
                <p14:modId xmlns:p14="http://schemas.microsoft.com/office/powerpoint/2010/main" val="432446441"/>
              </p:ext>
            </p:extLst>
          </p:nvPr>
        </p:nvGraphicFramePr>
        <p:xfrm>
          <a:off x="10095313" y="4635367"/>
          <a:ext cx="1716905" cy="899033"/>
        </p:xfrm>
        <a:graphic>
          <a:graphicData uri="http://schemas.openxmlformats.org/drawingml/2006/table">
            <a:tbl>
              <a:tblPr firstRow="1" firstCol="1" bandRow="1">
                <a:tableStyleId>{5C22544A-7EE6-4342-B048-85BDC9FD1C3A}</a:tableStyleId>
              </a:tblPr>
              <a:tblGrid>
                <a:gridCol w="1716905">
                  <a:extLst>
                    <a:ext uri="{9D8B030D-6E8A-4147-A177-3AD203B41FA5}">
                      <a16:colId xmlns:a16="http://schemas.microsoft.com/office/drawing/2014/main" val="1404318483"/>
                    </a:ext>
                  </a:extLst>
                </a:gridCol>
              </a:tblGrid>
              <a:tr h="0">
                <a:tc>
                  <a:txBody>
                    <a:bodyPr/>
                    <a:lstStyle/>
                    <a:p>
                      <a:pPr algn="l"/>
                      <a:r>
                        <a:rPr lang="en-GB" sz="900" b="1" kern="0">
                          <a:solidFill>
                            <a:schemeClr val="tx1"/>
                          </a:solidFill>
                          <a:effectLst/>
                          <a:latin typeface="Segoe UI"/>
                          <a:ea typeface="Times New Roman" panose="02020603050405020304" pitchFamily="18" charset="0"/>
                        </a:rPr>
                        <a:t>7</a:t>
                      </a:r>
                      <a:r>
                        <a:rPr lang="en-GB" sz="900" b="1" kern="0" baseline="30000">
                          <a:solidFill>
                            <a:schemeClr val="tx1"/>
                          </a:solidFill>
                          <a:effectLst/>
                          <a:latin typeface="Segoe UI"/>
                          <a:ea typeface="Times New Roman" panose="02020603050405020304" pitchFamily="18" charset="0"/>
                        </a:rPr>
                        <a:t>th</a:t>
                      </a:r>
                      <a:r>
                        <a:rPr lang="en-GB" sz="900" b="1" kern="0">
                          <a:solidFill>
                            <a:schemeClr val="tx1"/>
                          </a:solidFill>
                          <a:effectLst/>
                          <a:latin typeface="Segoe UI"/>
                          <a:ea typeface="Times New Roman" panose="02020603050405020304" pitchFamily="18" charset="0"/>
                        </a:rPr>
                        <a:t> March 1:30-3 </a:t>
                      </a:r>
                      <a:r>
                        <a:rPr lang="en-GB" sz="900" b="1">
                          <a:solidFill>
                            <a:schemeClr val="tx1"/>
                          </a:solidFill>
                          <a:effectLst/>
                          <a:latin typeface="Segoe UI"/>
                        </a:rPr>
                        <a:t> </a:t>
                      </a:r>
                      <a:endParaRPr lang="en-GB" sz="900">
                        <a:effectLst/>
                      </a:endParaRPr>
                    </a:p>
                    <a:p>
                      <a:pPr algn="l"/>
                      <a:r>
                        <a:rPr lang="en-GB" sz="900">
                          <a:solidFill>
                            <a:srgbClr val="6264A7"/>
                          </a:solidFill>
                          <a:effectLst/>
                          <a:latin typeface="Segoe UI Semibold"/>
                          <a:hlinkClick r:id="rId12"/>
                        </a:rPr>
                        <a:t>Click here to join the meeting</a:t>
                      </a:r>
                      <a:r>
                        <a:rPr lang="en-GB" sz="900">
                          <a:solidFill>
                            <a:srgbClr val="252424"/>
                          </a:solidFill>
                          <a:effectLst/>
                          <a:latin typeface="Segoe UI"/>
                        </a:rPr>
                        <a:t> </a:t>
                      </a:r>
                      <a:endParaRPr lang="en-GB" sz="900">
                        <a:effectLst/>
                      </a:endParaRPr>
                    </a:p>
                    <a:p>
                      <a:pPr algn="l">
                        <a:spcAft>
                          <a:spcPts val="600"/>
                        </a:spcAft>
                      </a:pPr>
                      <a:r>
                        <a:rPr lang="en-GB" sz="900" b="1" kern="0">
                          <a:solidFill>
                            <a:srgbClr val="000000"/>
                          </a:solidFill>
                          <a:effectLst/>
                          <a:latin typeface="Segoe UI"/>
                          <a:ea typeface="Times New Roman" panose="02020603050405020304" pitchFamily="18" charset="0"/>
                        </a:rPr>
                        <a:t>13</a:t>
                      </a:r>
                      <a:r>
                        <a:rPr lang="en-GB" sz="900" b="1" kern="0" baseline="30000">
                          <a:solidFill>
                            <a:srgbClr val="000000"/>
                          </a:solidFill>
                          <a:effectLst/>
                          <a:latin typeface="Segoe UI"/>
                          <a:ea typeface="Times New Roman" panose="02020603050405020304" pitchFamily="18" charset="0"/>
                        </a:rPr>
                        <a:t>th</a:t>
                      </a:r>
                      <a:r>
                        <a:rPr lang="en-GB" sz="900" b="1" kern="0">
                          <a:solidFill>
                            <a:srgbClr val="000000"/>
                          </a:solidFill>
                          <a:effectLst/>
                          <a:latin typeface="Segoe UI"/>
                          <a:ea typeface="Times New Roman" panose="02020603050405020304" pitchFamily="18" charset="0"/>
                        </a:rPr>
                        <a:t> March 1:30-3</a:t>
                      </a:r>
                      <a:endParaRPr lang="en-GB" sz="900">
                        <a:effectLst/>
                        <a:latin typeface="Segoe UI"/>
                      </a:endParaRPr>
                    </a:p>
                    <a:p>
                      <a:pPr algn="l"/>
                      <a:r>
                        <a:rPr lang="en-GB" sz="900">
                          <a:solidFill>
                            <a:srgbClr val="6264A7"/>
                          </a:solidFill>
                          <a:effectLst/>
                          <a:latin typeface="Segoe UI Semibold"/>
                          <a:hlinkClick r:id="rId13"/>
                        </a:rPr>
                        <a:t>Click here to join the meeting</a:t>
                      </a:r>
                      <a:r>
                        <a:rPr lang="en-GB" sz="900">
                          <a:solidFill>
                            <a:srgbClr val="252424"/>
                          </a:solidFill>
                          <a:effectLst/>
                          <a:latin typeface="Segoe UI"/>
                        </a:rPr>
                        <a:t> </a:t>
                      </a:r>
                      <a:endParaRPr lang="en-GB" sz="900">
                        <a:effectLst/>
                      </a:endParaRPr>
                    </a:p>
                    <a:p>
                      <a:pPr algn="l">
                        <a:spcAft>
                          <a:spcPts val="600"/>
                        </a:spcAft>
                      </a:pPr>
                      <a:endParaRPr lang="en-GB">
                        <a:effectLst/>
                      </a:endParaRPr>
                    </a:p>
                  </a:txBody>
                  <a:tcPr marL="68580" marR="68580" marT="0" marB="0">
                    <a:lnL w="0" cap="flat" cmpd="sng" algn="ctr">
                      <a:no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noFill/>
                  </a:tcPr>
                </a:tc>
                <a:extLst>
                  <a:ext uri="{0D108BD9-81ED-4DB2-BD59-A6C34878D82A}">
                    <a16:rowId xmlns:a16="http://schemas.microsoft.com/office/drawing/2014/main" val="511620834"/>
                  </a:ext>
                </a:extLst>
              </a:tr>
            </a:tbl>
          </a:graphicData>
        </a:graphic>
      </p:graphicFrame>
      <p:graphicFrame>
        <p:nvGraphicFramePr>
          <p:cNvPr id="19" name="Table 18">
            <a:extLst>
              <a:ext uri="{FF2B5EF4-FFF2-40B4-BE49-F238E27FC236}">
                <a16:creationId xmlns:a16="http://schemas.microsoft.com/office/drawing/2014/main" id="{3C9CF3F5-E0A6-A7DE-2311-829B4B73D952}"/>
              </a:ext>
            </a:extLst>
          </p:cNvPr>
          <p:cNvGraphicFramePr>
            <a:graphicFrameLocks noGrp="1"/>
          </p:cNvGraphicFramePr>
          <p:nvPr>
            <p:extLst>
              <p:ext uri="{D42A27DB-BD31-4B8C-83A1-F6EECF244321}">
                <p14:modId xmlns:p14="http://schemas.microsoft.com/office/powerpoint/2010/main" val="1968671642"/>
              </p:ext>
            </p:extLst>
          </p:nvPr>
        </p:nvGraphicFramePr>
        <p:xfrm>
          <a:off x="10056395" y="3665621"/>
          <a:ext cx="2005228" cy="944880"/>
        </p:xfrm>
        <a:graphic>
          <a:graphicData uri="http://schemas.openxmlformats.org/drawingml/2006/table">
            <a:tbl>
              <a:tblPr firstRow="1" bandRow="1">
                <a:tableStyleId>{5C22544A-7EE6-4342-B048-85BDC9FD1C3A}</a:tableStyleId>
              </a:tblPr>
              <a:tblGrid>
                <a:gridCol w="2005228">
                  <a:extLst>
                    <a:ext uri="{9D8B030D-6E8A-4147-A177-3AD203B41FA5}">
                      <a16:colId xmlns:a16="http://schemas.microsoft.com/office/drawing/2014/main" val="3365809764"/>
                    </a:ext>
                  </a:extLst>
                </a:gridCol>
              </a:tblGrid>
              <a:tr h="792195">
                <a:tc>
                  <a:txBody>
                    <a:bodyPr/>
                    <a:lstStyle/>
                    <a:p>
                      <a:pPr algn="l"/>
                      <a:r>
                        <a:rPr lang="en-US" sz="900" b="1">
                          <a:solidFill>
                            <a:srgbClr val="252424"/>
                          </a:solidFill>
                          <a:effectLst/>
                          <a:latin typeface="Segoe UI"/>
                        </a:rPr>
                        <a:t>6</a:t>
                      </a:r>
                      <a:r>
                        <a:rPr lang="en-US" sz="900" b="1" baseline="30000">
                          <a:solidFill>
                            <a:srgbClr val="252424"/>
                          </a:solidFill>
                          <a:effectLst/>
                          <a:latin typeface="Segoe UI"/>
                        </a:rPr>
                        <a:t>th</a:t>
                      </a:r>
                      <a:r>
                        <a:rPr lang="en-US" sz="900" b="1">
                          <a:solidFill>
                            <a:srgbClr val="252424"/>
                          </a:solidFill>
                          <a:effectLst/>
                          <a:latin typeface="Segoe UI"/>
                        </a:rPr>
                        <a:t> Feb 10-11:30 </a:t>
                      </a:r>
                      <a:endParaRPr lang="en-US" sz="900">
                        <a:effectLst/>
                      </a:endParaRPr>
                    </a:p>
                    <a:p>
                      <a:pPr algn="l"/>
                      <a:r>
                        <a:rPr lang="en-US" sz="900">
                          <a:solidFill>
                            <a:srgbClr val="6264A7"/>
                          </a:solidFill>
                          <a:effectLst/>
                          <a:latin typeface="Segoe UI Semibold"/>
                          <a:hlinkClick r:id="rId14"/>
                        </a:rPr>
                        <a:t>Click here to join the meeting</a:t>
                      </a:r>
                      <a:r>
                        <a:rPr lang="en-US" sz="900">
                          <a:solidFill>
                            <a:srgbClr val="252424"/>
                          </a:solidFill>
                          <a:effectLst/>
                          <a:latin typeface="Segoe UI"/>
                        </a:rPr>
                        <a:t>. </a:t>
                      </a:r>
                      <a:endParaRPr lang="en-US" sz="900">
                        <a:effectLst/>
                      </a:endParaRPr>
                    </a:p>
                    <a:p>
                      <a:pPr algn="l"/>
                      <a:endParaRPr lang="en-US" sz="1800">
                        <a:effectLst/>
                      </a:endParaRPr>
                    </a:p>
                    <a:p>
                      <a:pPr algn="l"/>
                      <a:r>
                        <a:rPr lang="en-US" sz="900" b="1">
                          <a:solidFill>
                            <a:srgbClr val="252424"/>
                          </a:solidFill>
                          <a:effectLst/>
                          <a:latin typeface="Segoe UI"/>
                        </a:rPr>
                        <a:t>5</a:t>
                      </a:r>
                      <a:r>
                        <a:rPr lang="en-US" sz="900" b="1" baseline="30000">
                          <a:solidFill>
                            <a:srgbClr val="252424"/>
                          </a:solidFill>
                          <a:effectLst/>
                          <a:latin typeface="Segoe UI"/>
                        </a:rPr>
                        <a:t>th</a:t>
                      </a:r>
                      <a:r>
                        <a:rPr lang="en-US" sz="900" b="1">
                          <a:solidFill>
                            <a:srgbClr val="252424"/>
                          </a:solidFill>
                          <a:effectLst/>
                          <a:latin typeface="Segoe UI"/>
                        </a:rPr>
                        <a:t> March 1:30-3pm </a:t>
                      </a:r>
                    </a:p>
                    <a:p>
                      <a:pPr lvl="0" algn="l">
                        <a:buNone/>
                      </a:pPr>
                      <a:r>
                        <a:rPr lang="en-US" sz="900" b="0" i="0" u="none" strike="noStrike" noProof="0">
                          <a:solidFill>
                            <a:srgbClr val="6264A7"/>
                          </a:solidFill>
                          <a:effectLst/>
                          <a:latin typeface="Segoe UI Semibold"/>
                          <a:hlinkClick r:id="rId15"/>
                        </a:rPr>
                        <a:t>Click here to join the meeting</a:t>
                      </a:r>
                      <a:r>
                        <a:rPr lang="en-US" sz="900" b="0" i="0" u="none" strike="noStrike" noProof="0">
                          <a:solidFill>
                            <a:srgbClr val="252424"/>
                          </a:solidFill>
                          <a:effectLst/>
                          <a:latin typeface="Segoe UI"/>
                        </a:rPr>
                        <a:t> </a:t>
                      </a:r>
                      <a:endParaRPr lang="en-US" sz="900"/>
                    </a:p>
                    <a:p>
                      <a:pPr lvl="0" algn="l">
                        <a:buNone/>
                      </a:pPr>
                      <a:endParaRPr lang="en-US" sz="800" b="1">
                        <a:solidFill>
                          <a:srgbClr val="252424"/>
                        </a:solidFill>
                        <a:effectLst/>
                        <a:latin typeface="Segoe UI"/>
                      </a:endParaRPr>
                    </a:p>
                  </a:txBody>
                  <a:tcPr marL="114300" marR="114300" marT="0" marB="0">
                    <a:lnL>
                      <a:noFill/>
                    </a:lnL>
                    <a:lnR>
                      <a:noFill/>
                    </a:lnR>
                    <a:lnT>
                      <a:noFill/>
                    </a:lnT>
                    <a:lnB>
                      <a:noFill/>
                    </a:lnB>
                    <a:noFill/>
                  </a:tcPr>
                </a:tc>
                <a:extLst>
                  <a:ext uri="{0D108BD9-81ED-4DB2-BD59-A6C34878D82A}">
                    <a16:rowId xmlns:a16="http://schemas.microsoft.com/office/drawing/2014/main" val="3887620264"/>
                  </a:ext>
                </a:extLst>
              </a:tr>
            </a:tbl>
          </a:graphicData>
        </a:graphic>
      </p:graphicFrame>
      <p:pic>
        <p:nvPicPr>
          <p:cNvPr id="2" name="Graphic 1" descr="Koi with solid fill">
            <a:extLst>
              <a:ext uri="{FF2B5EF4-FFF2-40B4-BE49-F238E27FC236}">
                <a16:creationId xmlns:a16="http://schemas.microsoft.com/office/drawing/2014/main" id="{DA0D96BC-888D-6114-8377-366628EF9FF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3428236" y="2771274"/>
            <a:ext cx="643690" cy="653716"/>
          </a:xfrm>
          <a:prstGeom prst="rect">
            <a:avLst/>
          </a:prstGeom>
        </p:spPr>
      </p:pic>
      <p:pic>
        <p:nvPicPr>
          <p:cNvPr id="5" name="Graphic 4" descr="Group success with solid fill">
            <a:extLst>
              <a:ext uri="{FF2B5EF4-FFF2-40B4-BE49-F238E27FC236}">
                <a16:creationId xmlns:a16="http://schemas.microsoft.com/office/drawing/2014/main" id="{B9E6EB8A-636F-39DA-FCA5-A5A5AF62B6D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349776" y="3669185"/>
            <a:ext cx="713874" cy="713874"/>
          </a:xfrm>
          <a:prstGeom prst="rect">
            <a:avLst/>
          </a:prstGeom>
        </p:spPr>
      </p:pic>
      <p:pic>
        <p:nvPicPr>
          <p:cNvPr id="12" name="Graphic 11" descr="Clipboard Badge with solid fill">
            <a:extLst>
              <a:ext uri="{FF2B5EF4-FFF2-40B4-BE49-F238E27FC236}">
                <a16:creationId xmlns:a16="http://schemas.microsoft.com/office/drawing/2014/main" id="{A0D3F6D1-7218-D4EE-0C99-B2DBF0C166AD}"/>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3456246" y="4563597"/>
            <a:ext cx="613611" cy="613611"/>
          </a:xfrm>
          <a:prstGeom prst="rect">
            <a:avLst/>
          </a:prstGeom>
        </p:spPr>
      </p:pic>
      <p:pic>
        <p:nvPicPr>
          <p:cNvPr id="14" name="Graphic 13" descr="Target Audience with solid fill">
            <a:extLst>
              <a:ext uri="{FF2B5EF4-FFF2-40B4-BE49-F238E27FC236}">
                <a16:creationId xmlns:a16="http://schemas.microsoft.com/office/drawing/2014/main" id="{3F50E1DE-9D80-8221-AE20-606F9E490851}"/>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3359802" y="5335941"/>
            <a:ext cx="663743" cy="663743"/>
          </a:xfrm>
          <a:prstGeom prst="rect">
            <a:avLst/>
          </a:prstGeom>
        </p:spPr>
      </p:pic>
    </p:spTree>
    <p:extLst>
      <p:ext uri="{BB962C8B-B14F-4D97-AF65-F5344CB8AC3E}">
        <p14:creationId xmlns:p14="http://schemas.microsoft.com/office/powerpoint/2010/main" val="1192299094"/>
      </p:ext>
    </p:extLst>
  </p:cSld>
  <p:clrMapOvr>
    <a:masterClrMapping/>
  </p:clrMapOvr>
</p:sld>
</file>

<file path=ppt/theme/theme1.xml><?xml version="1.0" encoding="utf-8"?>
<a:theme xmlns:a="http://schemas.openxmlformats.org/drawingml/2006/main" name="DF">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F" id="{D7CF7F8E-0FD1-4ECC-90B8-2F96C7B53E5C}" vid="{0E4E6E60-5F12-4638-AFA5-13A3102FE7BF}"/>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uth East Covid Vaccination programme mobilisation group 17_11_2020">
  <a:themeElements>
    <a:clrScheme name="SCW Brand Colours 2020">
      <a:dk1>
        <a:srgbClr val="1C345E"/>
      </a:dk1>
      <a:lt1>
        <a:srgbClr val="FFFFFF"/>
      </a:lt1>
      <a:dk2>
        <a:srgbClr val="8597A3"/>
      </a:dk2>
      <a:lt2>
        <a:srgbClr val="FFFFFF"/>
      </a:lt2>
      <a:accent1>
        <a:srgbClr val="033F85"/>
      </a:accent1>
      <a:accent2>
        <a:srgbClr val="0069B3"/>
      </a:accent2>
      <a:accent3>
        <a:srgbClr val="00A8D7"/>
      </a:accent3>
      <a:accent4>
        <a:srgbClr val="65B32E"/>
      </a:accent4>
      <a:accent5>
        <a:srgbClr val="009F98"/>
      </a:accent5>
      <a:accent6>
        <a:srgbClr val="614590"/>
      </a:accent6>
      <a:hlink>
        <a:srgbClr val="0069B3"/>
      </a:hlink>
      <a:folHlink>
        <a:srgbClr val="0069B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0020639-88BB-8343-8DA7-30CA6711E80E}" vid="{3EB27C54-BDD4-D449-9681-B269067259C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751B82969BCF941A95581D21277A1A1" ma:contentTypeVersion="19" ma:contentTypeDescription="Create a new document." ma:contentTypeScope="" ma:versionID="b68a27950dbe6e1cf5c636ee23a49470">
  <xsd:schema xmlns:xsd="http://www.w3.org/2001/XMLSchema" xmlns:xs="http://www.w3.org/2001/XMLSchema" xmlns:p="http://schemas.microsoft.com/office/2006/metadata/properties" xmlns:ns1="http://schemas.microsoft.com/sharepoint/v3" xmlns:ns2="b70b28f2-98b2-4b9e-8119-077a513ef2d6" xmlns:ns3="b60bc586-44b6-4a71-9cb8-b9c0c141b50b" xmlns:ns4="cccaf3ac-2de9-44d4-aa31-54302fceb5f7" targetNamespace="http://schemas.microsoft.com/office/2006/metadata/properties" ma:root="true" ma:fieldsID="5c21ba7d2fef2f67a22888f887e217ec" ns1:_="" ns2:_="" ns3:_="" ns4:_="">
    <xsd:import namespace="http://schemas.microsoft.com/sharepoint/v3"/>
    <xsd:import namespace="b70b28f2-98b2-4b9e-8119-077a513ef2d6"/>
    <xsd:import namespace="b60bc586-44b6-4a71-9cb8-b9c0c141b50b"/>
    <xsd:import namespace="cccaf3ac-2de9-44d4-aa31-54302fceb5f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1:_ip_UnifiedCompliancePolicyProperties" minOccurs="0"/>
                <xsd:element ref="ns1:_ip_UnifiedCompliancePolicyUIAction" minOccurs="0"/>
                <xsd:element ref="ns2:MediaLengthInSeconds" minOccurs="0"/>
                <xsd:element ref="ns2:MediaServiceAutoTags" minOccurs="0"/>
                <xsd:element ref="ns2:MediaServiceLocation" minOccurs="0"/>
                <xsd:element ref="ns2:MediaServiceGenerationTime" minOccurs="0"/>
                <xsd:element ref="ns2:MediaServiceEventHashCode" minOccurs="0"/>
                <xsd:element ref="ns2:MediaServiceOCR"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0b28f2-98b2-4b9e-8119-077a513ef2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Tags" ma:index="18" nillable="true" ma:displayName="Tags" ma:internalName="MediaServiceAutoTags"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443b0bdb-28a8-4814-9fb9-624c17c095f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60bc586-44b6-4a71-9cb8-b9c0c141b50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857b46b6-2054-48e1-b877-d9111784c073}" ma:internalName="TaxCatchAll" ma:showField="CatchAllData" ma:web="b60bc586-44b6-4a71-9cb8-b9c0c141b50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cccaf3ac-2de9-44d4-aa31-54302fceb5f7" xsi:nil="true"/>
    <lcf76f155ced4ddcb4097134ff3c332f xmlns="b70b28f2-98b2-4b9e-8119-077a513ef2d6">
      <Terms xmlns="http://schemas.microsoft.com/office/infopath/2007/PartnerControls"/>
    </lcf76f155ced4ddcb4097134ff3c332f>
    <SharedWithUsers xmlns="b60bc586-44b6-4a71-9cb8-b9c0c141b50b">
      <UserInfo>
        <DisplayName>Richard Anderson</DisplayName>
        <AccountId>199</AccountId>
        <AccountType/>
      </UserInfo>
    </SharedWithUsers>
  </documentManagement>
</p:properties>
</file>

<file path=customXml/itemProps1.xml><?xml version="1.0" encoding="utf-8"?>
<ds:datastoreItem xmlns:ds="http://schemas.openxmlformats.org/officeDocument/2006/customXml" ds:itemID="{647397B0-1F3D-4B0A-973E-C1FDDA0A0BA3}">
  <ds:schemaRefs>
    <ds:schemaRef ds:uri="http://schemas.microsoft.com/sharepoint/v3/contenttype/forms"/>
  </ds:schemaRefs>
</ds:datastoreItem>
</file>

<file path=customXml/itemProps2.xml><?xml version="1.0" encoding="utf-8"?>
<ds:datastoreItem xmlns:ds="http://schemas.openxmlformats.org/officeDocument/2006/customXml" ds:itemID="{1C89840E-C2AD-4421-A654-C402E72A870B}">
  <ds:schemaRefs>
    <ds:schemaRef ds:uri="b60bc586-44b6-4a71-9cb8-b9c0c141b50b"/>
    <ds:schemaRef ds:uri="b70b28f2-98b2-4b9e-8119-077a513ef2d6"/>
    <ds:schemaRef ds:uri="cccaf3ac-2de9-44d4-aa31-54302fceb5f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76F54CE-A4D2-45FB-A866-90F52ACBF7A7}">
  <ds:schemaRefs>
    <ds:schemaRef ds:uri="http://schemas.microsoft.com/sharepoint/v3"/>
    <ds:schemaRef ds:uri="http://purl.org/dc/elements/1.1/"/>
    <ds:schemaRef ds:uri="http://purl.org/dc/terms/"/>
    <ds:schemaRef ds:uri="cccaf3ac-2de9-44d4-aa31-54302fceb5f7"/>
    <ds:schemaRef ds:uri="http://schemas.microsoft.com/office/2006/documentManagement/types"/>
    <ds:schemaRef ds:uri="http://schemas.openxmlformats.org/package/2006/metadata/core-properties"/>
    <ds:schemaRef ds:uri="http://schemas.microsoft.com/office/infopath/2007/PartnerControls"/>
    <ds:schemaRef ds:uri="b60bc586-44b6-4a71-9cb8-b9c0c141b50b"/>
    <ds:schemaRef ds:uri="b70b28f2-98b2-4b9e-8119-077a513ef2d6"/>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135</TotalTime>
  <Words>2252</Words>
  <Application>Microsoft Office PowerPoint</Application>
  <PresentationFormat>Widescreen</PresentationFormat>
  <Paragraphs>302</Paragraphs>
  <Slides>7</Slides>
  <Notes>7</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7</vt:i4>
      </vt:variant>
    </vt:vector>
  </HeadingPairs>
  <TitlesOfParts>
    <vt:vector size="19" baseType="lpstr">
      <vt:lpstr>Arial</vt:lpstr>
      <vt:lpstr>Calibri</vt:lpstr>
      <vt:lpstr>Calibri Light</vt:lpstr>
      <vt:lpstr>Frutiger LT Std 45 Light</vt:lpstr>
      <vt:lpstr>Frutiger LT Std 65</vt:lpstr>
      <vt:lpstr>Segoe UI</vt:lpstr>
      <vt:lpstr>Segoe UI Semibold</vt:lpstr>
      <vt:lpstr>Wingdings</vt:lpstr>
      <vt:lpstr>DF</vt:lpstr>
      <vt:lpstr>Custom Design</vt:lpstr>
      <vt:lpstr>South East Covid Vaccination programme mobilisation group 17_11_2020</vt:lpstr>
      <vt:lpstr>Office Theme</vt:lpstr>
      <vt:lpstr>SE Regional Primary Care Transformation  Menu of Support</vt:lpstr>
      <vt:lpstr>PowerPoint Presentation</vt:lpstr>
      <vt:lpstr>PowerPoint Presentation</vt:lpstr>
      <vt:lpstr>PowerPoint Presentation</vt:lpstr>
      <vt:lpstr>PowerPoint Presentation</vt:lpstr>
      <vt:lpstr>PowerPoint Presentation</vt:lpstr>
      <vt:lpstr>PowerPoint Presentation</vt:lpstr>
    </vt:vector>
  </TitlesOfParts>
  <Company>NHS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Practice &amp; PCN Menu of Support – February 2023</dc:title>
  <dc:creator>Victoria Forestiero</dc:creator>
  <cp:lastModifiedBy>Victoria Forestiero</cp:lastModifiedBy>
  <cp:revision>12</cp:revision>
  <dcterms:created xsi:type="dcterms:W3CDTF">2023-03-01T18:23:43Z</dcterms:created>
  <dcterms:modified xsi:type="dcterms:W3CDTF">2024-01-08T14:34:53Z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0x010100C751B82969BCF941A95581D21277A1A1</vt:lpwstr>
  </property>
  <property fmtid="{D5CDD505-2E9C-101B-9397-08002B2CF9AE}" pid="3" name="MediaServiceImageTags">
    <vt:lpwstr/>
  </property>
  <property fmtid="{D5CDD505-2E9C-101B-9397-08002B2CF9AE}" pid="4" name="m859743b71fb4048af32a9965a953e25">
    <vt:lpwstr/>
  </property>
  <property fmtid="{D5CDD505-2E9C-101B-9397-08002B2CF9AE}" pid="5" name="RMRegion">
    <vt:lpwstr/>
  </property>
  <property fmtid="{D5CDD505-2E9C-101B-9397-08002B2CF9AE}" pid="6" name="RMDirectorate">
    <vt:lpwstr/>
  </property>
  <property fmtid="{D5CDD505-2E9C-101B-9397-08002B2CF9AE}" pid="7" name="l46316b263694ee999cb5f4e8c8147d0">
    <vt:lpwstr/>
  </property>
</Properties>
</file>