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616" r:id="rId2"/>
    <p:sldId id="271" r:id="rId3"/>
    <p:sldId id="620" r:id="rId4"/>
    <p:sldId id="617" r:id="rId5"/>
    <p:sldId id="61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C43189"/>
    <a:srgbClr val="6600FF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4AD207-A1FA-4029-A5B9-B4D71FCFD0F9}" v="5" dt="2023-11-08T13:43:46.6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3792" autoAdjust="0"/>
  </p:normalViewPr>
  <p:slideViewPr>
    <p:cSldViewPr>
      <p:cViewPr varScale="1">
        <p:scale>
          <a:sx n="64" d="100"/>
          <a:sy n="64" d="100"/>
        </p:scale>
        <p:origin x="11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JHAR, Kusham (NHS FRIMLEY ICB - D4U1Y)" userId="95971c57-7f7b-45c4-b93b-bd4dc6acb2cd" providerId="ADAL" clId="{F24AD207-A1FA-4029-A5B9-B4D71FCFD0F9}"/>
    <pc:docChg chg="undo custSel addSld delSld modSld">
      <pc:chgData name="NIJHAR, Kusham (NHS FRIMLEY ICB - D4U1Y)" userId="95971c57-7f7b-45c4-b93b-bd4dc6acb2cd" providerId="ADAL" clId="{F24AD207-A1FA-4029-A5B9-B4D71FCFD0F9}" dt="2023-11-08T14:01:35.038" v="2879" actId="20577"/>
      <pc:docMkLst>
        <pc:docMk/>
      </pc:docMkLst>
      <pc:sldChg chg="addSp modSp add mod setBg">
        <pc:chgData name="NIJHAR, Kusham (NHS FRIMLEY ICB - D4U1Y)" userId="95971c57-7f7b-45c4-b93b-bd4dc6acb2cd" providerId="ADAL" clId="{F24AD207-A1FA-4029-A5B9-B4D71FCFD0F9}" dt="2023-11-08T14:01:35.038" v="2879" actId="20577"/>
        <pc:sldMkLst>
          <pc:docMk/>
          <pc:sldMk cId="2796644208" sldId="271"/>
        </pc:sldMkLst>
        <pc:spChg chg="mod">
          <ac:chgData name="NIJHAR, Kusham (NHS FRIMLEY ICB - D4U1Y)" userId="95971c57-7f7b-45c4-b93b-bd4dc6acb2cd" providerId="ADAL" clId="{F24AD207-A1FA-4029-A5B9-B4D71FCFD0F9}" dt="2023-11-08T14:01:04.585" v="2826" actId="20577"/>
          <ac:spMkLst>
            <pc:docMk/>
            <pc:sldMk cId="2796644208" sldId="271"/>
            <ac:spMk id="2" creationId="{4DB2CE80-BF85-B1AF-9ED8-C207854A55D5}"/>
          </ac:spMkLst>
        </pc:spChg>
        <pc:spChg chg="mod">
          <ac:chgData name="NIJHAR, Kusham (NHS FRIMLEY ICB - D4U1Y)" userId="95971c57-7f7b-45c4-b93b-bd4dc6acb2cd" providerId="ADAL" clId="{F24AD207-A1FA-4029-A5B9-B4D71FCFD0F9}" dt="2023-11-08T14:01:35.038" v="2879" actId="20577"/>
          <ac:spMkLst>
            <pc:docMk/>
            <pc:sldMk cId="2796644208" sldId="271"/>
            <ac:spMk id="3" creationId="{3A66A910-412B-BEB6-1EE8-21FE4D2145AB}"/>
          </ac:spMkLst>
        </pc:spChg>
        <pc:spChg chg="add">
          <ac:chgData name="NIJHAR, Kusham (NHS FRIMLEY ICB - D4U1Y)" userId="95971c57-7f7b-45c4-b93b-bd4dc6acb2cd" providerId="ADAL" clId="{F24AD207-A1FA-4029-A5B9-B4D71FCFD0F9}" dt="2023-11-08T13:19:41.425" v="1999" actId="26606"/>
          <ac:spMkLst>
            <pc:docMk/>
            <pc:sldMk cId="2796644208" sldId="271"/>
            <ac:spMk id="9" creationId="{59A309A7-1751-4ABE-A3C1-EEC40366AD89}"/>
          </ac:spMkLst>
        </pc:spChg>
        <pc:spChg chg="add">
          <ac:chgData name="NIJHAR, Kusham (NHS FRIMLEY ICB - D4U1Y)" userId="95971c57-7f7b-45c4-b93b-bd4dc6acb2cd" providerId="ADAL" clId="{F24AD207-A1FA-4029-A5B9-B4D71FCFD0F9}" dt="2023-11-08T13:19:41.425" v="1999" actId="26606"/>
          <ac:spMkLst>
            <pc:docMk/>
            <pc:sldMk cId="2796644208" sldId="271"/>
            <ac:spMk id="11" creationId="{967D8EB6-EAE1-4F9C-B398-83321E287204}"/>
          </ac:spMkLst>
        </pc:spChg>
        <pc:picChg chg="add mod">
          <ac:chgData name="NIJHAR, Kusham (NHS FRIMLEY ICB - D4U1Y)" userId="95971c57-7f7b-45c4-b93b-bd4dc6acb2cd" providerId="ADAL" clId="{F24AD207-A1FA-4029-A5B9-B4D71FCFD0F9}" dt="2023-11-08T13:19:41.425" v="1999" actId="26606"/>
          <ac:picMkLst>
            <pc:docMk/>
            <pc:sldMk cId="2796644208" sldId="271"/>
            <ac:picMk id="4" creationId="{649EC440-400B-8CF6-CC25-F2E7D0B1B843}"/>
          </ac:picMkLst>
        </pc:picChg>
      </pc:sldChg>
      <pc:sldChg chg="modSp mod">
        <pc:chgData name="NIJHAR, Kusham (NHS FRIMLEY ICB - D4U1Y)" userId="95971c57-7f7b-45c4-b93b-bd4dc6acb2cd" providerId="ADAL" clId="{F24AD207-A1FA-4029-A5B9-B4D71FCFD0F9}" dt="2023-11-08T13:47:33.075" v="2304" actId="20577"/>
        <pc:sldMkLst>
          <pc:docMk/>
          <pc:sldMk cId="314492120" sldId="616"/>
        </pc:sldMkLst>
        <pc:spChg chg="mod">
          <ac:chgData name="NIJHAR, Kusham (NHS FRIMLEY ICB - D4U1Y)" userId="95971c57-7f7b-45c4-b93b-bd4dc6acb2cd" providerId="ADAL" clId="{F24AD207-A1FA-4029-A5B9-B4D71FCFD0F9}" dt="2023-11-08T12:13:49.671" v="11" actId="404"/>
          <ac:spMkLst>
            <pc:docMk/>
            <pc:sldMk cId="314492120" sldId="616"/>
            <ac:spMk id="3" creationId="{7FB90F40-1F85-2FF7-71A2-1E68BD62CE6F}"/>
          </ac:spMkLst>
        </pc:spChg>
        <pc:spChg chg="mod">
          <ac:chgData name="NIJHAR, Kusham (NHS FRIMLEY ICB - D4U1Y)" userId="95971c57-7f7b-45c4-b93b-bd4dc6acb2cd" providerId="ADAL" clId="{F24AD207-A1FA-4029-A5B9-B4D71FCFD0F9}" dt="2023-11-08T13:47:33.075" v="2304" actId="20577"/>
          <ac:spMkLst>
            <pc:docMk/>
            <pc:sldMk cId="314492120" sldId="616"/>
            <ac:spMk id="6" creationId="{31EF50B8-8229-B9E8-41AB-DB4A8D15B65E}"/>
          </ac:spMkLst>
        </pc:spChg>
        <pc:picChg chg="mod">
          <ac:chgData name="NIJHAR, Kusham (NHS FRIMLEY ICB - D4U1Y)" userId="95971c57-7f7b-45c4-b93b-bd4dc6acb2cd" providerId="ADAL" clId="{F24AD207-A1FA-4029-A5B9-B4D71FCFD0F9}" dt="2023-11-08T12:49:42.593" v="479" actId="1076"/>
          <ac:picMkLst>
            <pc:docMk/>
            <pc:sldMk cId="314492120" sldId="616"/>
            <ac:picMk id="5" creationId="{14783C0F-881E-156B-1236-538FA0418C16}"/>
          </ac:picMkLst>
        </pc:picChg>
      </pc:sldChg>
      <pc:sldChg chg="addSp modSp mod">
        <pc:chgData name="NIJHAR, Kusham (NHS FRIMLEY ICB - D4U1Y)" userId="95971c57-7f7b-45c4-b93b-bd4dc6acb2cd" providerId="ADAL" clId="{F24AD207-A1FA-4029-A5B9-B4D71FCFD0F9}" dt="2023-11-08T13:45:52.515" v="2177" actId="20577"/>
        <pc:sldMkLst>
          <pc:docMk/>
          <pc:sldMk cId="4035838122" sldId="617"/>
        </pc:sldMkLst>
        <pc:spChg chg="mod">
          <ac:chgData name="NIJHAR, Kusham (NHS FRIMLEY ICB - D4U1Y)" userId="95971c57-7f7b-45c4-b93b-bd4dc6acb2cd" providerId="ADAL" clId="{F24AD207-A1FA-4029-A5B9-B4D71FCFD0F9}" dt="2023-11-08T13:13:20.985" v="1602" actId="20577"/>
          <ac:spMkLst>
            <pc:docMk/>
            <pc:sldMk cId="4035838122" sldId="617"/>
            <ac:spMk id="3" creationId="{7FB90F40-1F85-2FF7-71A2-1E68BD62CE6F}"/>
          </ac:spMkLst>
        </pc:spChg>
        <pc:spChg chg="mod">
          <ac:chgData name="NIJHAR, Kusham (NHS FRIMLEY ICB - D4U1Y)" userId="95971c57-7f7b-45c4-b93b-bd4dc6acb2cd" providerId="ADAL" clId="{F24AD207-A1FA-4029-A5B9-B4D71FCFD0F9}" dt="2023-11-08T13:45:52.515" v="2177" actId="20577"/>
          <ac:spMkLst>
            <pc:docMk/>
            <pc:sldMk cId="4035838122" sldId="617"/>
            <ac:spMk id="6" creationId="{31EF50B8-8229-B9E8-41AB-DB4A8D15B65E}"/>
          </ac:spMkLst>
        </pc:spChg>
        <pc:picChg chg="add mod">
          <ac:chgData name="NIJHAR, Kusham (NHS FRIMLEY ICB - D4U1Y)" userId="95971c57-7f7b-45c4-b93b-bd4dc6acb2cd" providerId="ADAL" clId="{F24AD207-A1FA-4029-A5B9-B4D71FCFD0F9}" dt="2023-11-08T13:44:01.046" v="2064" actId="1076"/>
          <ac:picMkLst>
            <pc:docMk/>
            <pc:sldMk cId="4035838122" sldId="617"/>
            <ac:picMk id="7" creationId="{EE298772-9560-C586-2957-CFC8FC409EF6}"/>
          </ac:picMkLst>
        </pc:picChg>
      </pc:sldChg>
      <pc:sldChg chg="del">
        <pc:chgData name="NIJHAR, Kusham (NHS FRIMLEY ICB - D4U1Y)" userId="95971c57-7f7b-45c4-b93b-bd4dc6acb2cd" providerId="ADAL" clId="{F24AD207-A1FA-4029-A5B9-B4D71FCFD0F9}" dt="2023-11-08T13:17:59.749" v="1991" actId="47"/>
        <pc:sldMkLst>
          <pc:docMk/>
          <pc:sldMk cId="2428483146" sldId="618"/>
        </pc:sldMkLst>
      </pc:sldChg>
      <pc:sldChg chg="modSp mod">
        <pc:chgData name="NIJHAR, Kusham (NHS FRIMLEY ICB - D4U1Y)" userId="95971c57-7f7b-45c4-b93b-bd4dc6acb2cd" providerId="ADAL" clId="{F24AD207-A1FA-4029-A5B9-B4D71FCFD0F9}" dt="2023-11-08T13:54:13.436" v="2812" actId="20577"/>
        <pc:sldMkLst>
          <pc:docMk/>
          <pc:sldMk cId="2034765132" sldId="619"/>
        </pc:sldMkLst>
        <pc:spChg chg="mod">
          <ac:chgData name="NIJHAR, Kusham (NHS FRIMLEY ICB - D4U1Y)" userId="95971c57-7f7b-45c4-b93b-bd4dc6acb2cd" providerId="ADAL" clId="{F24AD207-A1FA-4029-A5B9-B4D71FCFD0F9}" dt="2023-11-08T13:15:41.234" v="1637" actId="20577"/>
          <ac:spMkLst>
            <pc:docMk/>
            <pc:sldMk cId="2034765132" sldId="619"/>
            <ac:spMk id="3" creationId="{7FB90F40-1F85-2FF7-71A2-1E68BD62CE6F}"/>
          </ac:spMkLst>
        </pc:spChg>
        <pc:spChg chg="mod">
          <ac:chgData name="NIJHAR, Kusham (NHS FRIMLEY ICB - D4U1Y)" userId="95971c57-7f7b-45c4-b93b-bd4dc6acb2cd" providerId="ADAL" clId="{F24AD207-A1FA-4029-A5B9-B4D71FCFD0F9}" dt="2023-11-08T13:54:13.436" v="2812" actId="20577"/>
          <ac:spMkLst>
            <pc:docMk/>
            <pc:sldMk cId="2034765132" sldId="619"/>
            <ac:spMk id="6" creationId="{31EF50B8-8229-B9E8-41AB-DB4A8D15B65E}"/>
          </ac:spMkLst>
        </pc:spChg>
      </pc:sldChg>
      <pc:sldChg chg="addSp delSp modSp add mod">
        <pc:chgData name="NIJHAR, Kusham (NHS FRIMLEY ICB - D4U1Y)" userId="95971c57-7f7b-45c4-b93b-bd4dc6acb2cd" providerId="ADAL" clId="{F24AD207-A1FA-4029-A5B9-B4D71FCFD0F9}" dt="2023-11-08T13:53:30.372" v="2769" actId="6549"/>
        <pc:sldMkLst>
          <pc:docMk/>
          <pc:sldMk cId="2882101622" sldId="620"/>
        </pc:sldMkLst>
        <pc:spChg chg="mod">
          <ac:chgData name="NIJHAR, Kusham (NHS FRIMLEY ICB - D4U1Y)" userId="95971c57-7f7b-45c4-b93b-bd4dc6acb2cd" providerId="ADAL" clId="{F24AD207-A1FA-4029-A5B9-B4D71FCFD0F9}" dt="2023-11-08T13:23:38.639" v="2051" actId="1076"/>
          <ac:spMkLst>
            <pc:docMk/>
            <pc:sldMk cId="2882101622" sldId="620"/>
            <ac:spMk id="3" creationId="{7FB90F40-1F85-2FF7-71A2-1E68BD62CE6F}"/>
          </ac:spMkLst>
        </pc:spChg>
        <pc:spChg chg="mod">
          <ac:chgData name="NIJHAR, Kusham (NHS FRIMLEY ICB - D4U1Y)" userId="95971c57-7f7b-45c4-b93b-bd4dc6acb2cd" providerId="ADAL" clId="{F24AD207-A1FA-4029-A5B9-B4D71FCFD0F9}" dt="2023-11-08T13:53:30.372" v="2769" actId="6549"/>
          <ac:spMkLst>
            <pc:docMk/>
            <pc:sldMk cId="2882101622" sldId="620"/>
            <ac:spMk id="6" creationId="{31EF50B8-8229-B9E8-41AB-DB4A8D15B65E}"/>
          </ac:spMkLst>
        </pc:spChg>
        <pc:picChg chg="del mod">
          <ac:chgData name="NIJHAR, Kusham (NHS FRIMLEY ICB - D4U1Y)" userId="95971c57-7f7b-45c4-b93b-bd4dc6acb2cd" providerId="ADAL" clId="{F24AD207-A1FA-4029-A5B9-B4D71FCFD0F9}" dt="2023-11-08T13:05:00.440" v="1091" actId="478"/>
          <ac:picMkLst>
            <pc:docMk/>
            <pc:sldMk cId="2882101622" sldId="620"/>
            <ac:picMk id="5" creationId="{14783C0F-881E-156B-1236-538FA0418C16}"/>
          </ac:picMkLst>
        </pc:picChg>
        <pc:picChg chg="add mod">
          <ac:chgData name="NIJHAR, Kusham (NHS FRIMLEY ICB - D4U1Y)" userId="95971c57-7f7b-45c4-b93b-bd4dc6acb2cd" providerId="ADAL" clId="{F24AD207-A1FA-4029-A5B9-B4D71FCFD0F9}" dt="2023-11-08T13:53:17.132" v="2767" actId="1076"/>
          <ac:picMkLst>
            <pc:docMk/>
            <pc:sldMk cId="2882101622" sldId="620"/>
            <ac:picMk id="7" creationId="{238D459E-C3C8-BD18-43B0-60281928A931}"/>
          </ac:picMkLst>
        </pc:picChg>
      </pc:sldChg>
      <pc:sldChg chg="new del">
        <pc:chgData name="NIJHAR, Kusham (NHS FRIMLEY ICB - D4U1Y)" userId="95971c57-7f7b-45c4-b93b-bd4dc6acb2cd" providerId="ADAL" clId="{F24AD207-A1FA-4029-A5B9-B4D71FCFD0F9}" dt="2023-11-08T13:19:28.160" v="1995" actId="47"/>
        <pc:sldMkLst>
          <pc:docMk/>
          <pc:sldMk cId="507894149" sldId="6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47433-4459-46BD-94A3-D7F64EA2AA5A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2F417-1050-48F2-9FD3-23C147D9B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43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71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3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66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02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7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72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3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75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23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0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4374-FD0B-47ED-87DA-8353F0E77A6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41A2C-027B-4B56-811D-A9A8317E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8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kusham.nijhar@nhs.ne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02918F-9B5E-45C8-F7AE-AF902748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7" y="174291"/>
            <a:ext cx="1826503" cy="57210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B90F40-1F85-2FF7-71A2-1E68BD62CE6F}"/>
              </a:ext>
            </a:extLst>
          </p:cNvPr>
          <p:cNvSpPr txBox="1">
            <a:spLocks/>
          </p:cNvSpPr>
          <p:nvPr/>
        </p:nvSpPr>
        <p:spPr>
          <a:xfrm>
            <a:off x="-396552" y="47791"/>
            <a:ext cx="7704855" cy="82510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solidFill>
                  <a:schemeClr val="accent1"/>
                </a:solidFill>
              </a:rPr>
              <a:t>Frimley Wave 2 Apprenticeship pilot North places</a:t>
            </a:r>
          </a:p>
        </p:txBody>
      </p:sp>
      <p:pic>
        <p:nvPicPr>
          <p:cNvPr id="5" name="Picture 4" descr="A person with her arms crossed&#10;&#10;Description automatically generated">
            <a:extLst>
              <a:ext uri="{FF2B5EF4-FFF2-40B4-BE49-F238E27FC236}">
                <a16:creationId xmlns:a16="http://schemas.microsoft.com/office/drawing/2014/main" id="{14783C0F-881E-156B-1236-538FA0418C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3802730" cy="38027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EF50B8-8229-B9E8-41AB-DB4A8D15B65E}"/>
              </a:ext>
            </a:extLst>
          </p:cNvPr>
          <p:cNvSpPr txBox="1"/>
          <p:nvPr/>
        </p:nvSpPr>
        <p:spPr>
          <a:xfrm>
            <a:off x="4161757" y="1692737"/>
            <a:ext cx="498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The RBWM apprenticeships wave 1 pilot created a sustainable apprenticeship programme targeting vacancies for young people onto a ‘Trainee General Practice Assistant’ apprenticeship pathway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Wave 2 pilot aims to widen the opportunities to all age ranges and expansion of apprenticeship programmes across East Berkshire.</a:t>
            </a:r>
          </a:p>
          <a:p>
            <a:endParaRPr lang="en-GB" dirty="0"/>
          </a:p>
          <a:p>
            <a:r>
              <a:rPr lang="en-GB" dirty="0"/>
              <a:t>To support Practices we have developed: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Co-selection of The Practice Managers Association for recruitment and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Creation of a centralised induction programme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Increased pastoral support to apprentices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92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2CE80-BF85-B1AF-9ED8-C207854A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98" y="0"/>
            <a:ext cx="5605629" cy="9941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Centralised</a:t>
            </a: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Induction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6A910-412B-BEB6-1EE8-21FE4D2145AB}"/>
              </a:ext>
            </a:extLst>
          </p:cNvPr>
          <p:cNvSpPr txBox="1"/>
          <p:nvPr/>
        </p:nvSpPr>
        <p:spPr>
          <a:xfrm>
            <a:off x="306398" y="1314212"/>
            <a:ext cx="5988340" cy="4635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The apprentices will be trained together on: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Introduction to the NHS/Primary Care, locality  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Digital training such as EMIS, DOCMAN and </a:t>
            </a:r>
            <a:r>
              <a:rPr lang="en-US" dirty="0" err="1"/>
              <a:t>AccurX</a:t>
            </a:r>
            <a:r>
              <a:rPr lang="en-US" dirty="0"/>
              <a:t> at introduction level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Conflict management 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Effective Communication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Medical terminology 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Telephone triage introduction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Basic Life Saving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Equality, Diversity and Inclusion session with the ICB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Costs are being managed via:</a:t>
            </a:r>
          </a:p>
          <a:p>
            <a:pPr marL="2286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Training hub as part of our core offer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Apprenticeship funding for related topics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Practices fund Basic Life Saving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marL="14288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rgbClr val="1FAE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rgbClr val="16CA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649EC440-400B-8CF6-CC25-F2E7D0B1B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356" y="3208326"/>
            <a:ext cx="1462672" cy="45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4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02918F-9B5E-45C8-F7AE-AF902748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7" y="174291"/>
            <a:ext cx="1826503" cy="57210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B90F40-1F85-2FF7-71A2-1E68BD62CE6F}"/>
              </a:ext>
            </a:extLst>
          </p:cNvPr>
          <p:cNvSpPr txBox="1">
            <a:spLocks/>
          </p:cNvSpPr>
          <p:nvPr/>
        </p:nvSpPr>
        <p:spPr>
          <a:xfrm>
            <a:off x="-540568" y="146469"/>
            <a:ext cx="7704855" cy="82510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solidFill>
                  <a:schemeClr val="accent1"/>
                </a:solidFill>
              </a:rPr>
              <a:t>Commitment and key dates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EF50B8-8229-B9E8-41AB-DB4A8D15B65E}"/>
              </a:ext>
            </a:extLst>
          </p:cNvPr>
          <p:cNvSpPr txBox="1"/>
          <p:nvPr/>
        </p:nvSpPr>
        <p:spPr>
          <a:xfrm>
            <a:off x="251520" y="1196752"/>
            <a:ext cx="50182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GP Practices and PCNs are now encouraged to take part in our next pilot.</a:t>
            </a:r>
          </a:p>
          <a:p>
            <a:endParaRPr lang="en-GB" dirty="0"/>
          </a:p>
          <a:p>
            <a:r>
              <a:rPr lang="en-GB" dirty="0"/>
              <a:t>We will need to co-develop the following via a task and finish group: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virtual core induction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Fine tune our recruitment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Co-select training providers where programmes are outside of The Practice Managers Associate remit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Key dates to 26</a:t>
            </a:r>
            <a:r>
              <a:rPr lang="en-GB" b="1" baseline="30000" dirty="0"/>
              <a:t>th</a:t>
            </a:r>
            <a:r>
              <a:rPr lang="en-GB" b="1" dirty="0"/>
              <a:t> February</a:t>
            </a:r>
          </a:p>
          <a:p>
            <a:r>
              <a:rPr lang="en-GB" dirty="0"/>
              <a:t>Agree vacancies by 8</a:t>
            </a:r>
            <a:r>
              <a:rPr lang="en-GB" baseline="30000" dirty="0"/>
              <a:t>th</a:t>
            </a:r>
            <a:r>
              <a:rPr lang="en-GB" dirty="0"/>
              <a:t> December</a:t>
            </a:r>
          </a:p>
          <a:p>
            <a:r>
              <a:rPr lang="en-GB" dirty="0"/>
              <a:t>Advertising begins w/b 11</a:t>
            </a:r>
            <a:r>
              <a:rPr lang="en-GB" baseline="30000" dirty="0"/>
              <a:t>th</a:t>
            </a:r>
            <a:r>
              <a:rPr lang="en-GB" dirty="0"/>
              <a:t> December</a:t>
            </a:r>
          </a:p>
          <a:p>
            <a:r>
              <a:rPr lang="en-GB" dirty="0"/>
              <a:t>Recruitment process January to February</a:t>
            </a:r>
          </a:p>
          <a:p>
            <a:r>
              <a:rPr lang="en-GB" dirty="0"/>
              <a:t>Programmes start 26</a:t>
            </a:r>
            <a:r>
              <a:rPr lang="en-GB" baseline="30000" dirty="0"/>
              <a:t>th</a:t>
            </a:r>
            <a:r>
              <a:rPr lang="en-GB" dirty="0"/>
              <a:t> February</a:t>
            </a:r>
          </a:p>
          <a:p>
            <a:endParaRPr lang="en-GB" dirty="0"/>
          </a:p>
        </p:txBody>
      </p:sp>
      <p:pic>
        <p:nvPicPr>
          <p:cNvPr id="7" name="Picture 6" descr="A person wearing a headscarf smiling&#10;&#10;Description automatically generated">
            <a:extLst>
              <a:ext uri="{FF2B5EF4-FFF2-40B4-BE49-F238E27FC236}">
                <a16:creationId xmlns:a16="http://schemas.microsoft.com/office/drawing/2014/main" id="{238D459E-C3C8-BD18-43B0-60281928A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157" y="1872208"/>
            <a:ext cx="378904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01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02918F-9B5E-45C8-F7AE-AF902748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7" y="174291"/>
            <a:ext cx="1826503" cy="57210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B90F40-1F85-2FF7-71A2-1E68BD62CE6F}"/>
              </a:ext>
            </a:extLst>
          </p:cNvPr>
          <p:cNvSpPr txBox="1">
            <a:spLocks/>
          </p:cNvSpPr>
          <p:nvPr/>
        </p:nvSpPr>
        <p:spPr>
          <a:xfrm>
            <a:off x="289406" y="47791"/>
            <a:ext cx="7704855" cy="82510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chemeClr val="accent1"/>
                </a:solidFill>
              </a:rPr>
              <a:t>Funding and Finances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EF50B8-8229-B9E8-41AB-DB4A8D15B65E}"/>
              </a:ext>
            </a:extLst>
          </p:cNvPr>
          <p:cNvSpPr txBox="1"/>
          <p:nvPr/>
        </p:nvSpPr>
        <p:spPr>
          <a:xfrm>
            <a:off x="4031432" y="872896"/>
            <a:ext cx="51125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Financial incentives / funding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Savings on apprentice salary (recommend in-line with cost of living, rather than minimum wage)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£1,000 Government incentive if recruiting 16 – 18 years olds or learners with an Education and Healthcare Plan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Upskilling existing staff into ARRS role or movement from non-clinical to HCA, to free-up entry level vacancies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Potential funding sources to improve workforce capacity for patient access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Existing staff upskilling can be included e.g. Team Leader programme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training fees can be covered by apprenticeship levy transfer or no cost if under 18/Education healthcare plan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 descr="A person sitting at a desk&#10;&#10;Description automatically generated">
            <a:extLst>
              <a:ext uri="{FF2B5EF4-FFF2-40B4-BE49-F238E27FC236}">
                <a16:creationId xmlns:a16="http://schemas.microsoft.com/office/drawing/2014/main" id="{EE298772-9560-C586-2957-CFC8FC409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1" y="1844824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3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02918F-9B5E-45C8-F7AE-AF902748B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7" y="174291"/>
            <a:ext cx="1826503" cy="57210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B90F40-1F85-2FF7-71A2-1E68BD62CE6F}"/>
              </a:ext>
            </a:extLst>
          </p:cNvPr>
          <p:cNvSpPr txBox="1">
            <a:spLocks/>
          </p:cNvSpPr>
          <p:nvPr/>
        </p:nvSpPr>
        <p:spPr>
          <a:xfrm>
            <a:off x="153210" y="93957"/>
            <a:ext cx="7704855" cy="82510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chemeClr val="accent1"/>
                </a:solidFill>
              </a:rPr>
              <a:t>Next steps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EF50B8-8229-B9E8-41AB-DB4A8D15B65E}"/>
              </a:ext>
            </a:extLst>
          </p:cNvPr>
          <p:cNvSpPr txBox="1"/>
          <p:nvPr/>
        </p:nvSpPr>
        <p:spPr>
          <a:xfrm>
            <a:off x="238369" y="1268760"/>
            <a:ext cx="86672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Apprenticeships currently being explored for wave 2 include:</a:t>
            </a:r>
          </a:p>
          <a:p>
            <a:endParaRPr lang="en-GB" sz="2400" dirty="0"/>
          </a:p>
          <a:p>
            <a:r>
              <a:rPr lang="en-GB" sz="2400" dirty="0"/>
              <a:t>Finance Assistant</a:t>
            </a:r>
          </a:p>
          <a:p>
            <a:r>
              <a:rPr lang="en-GB" sz="2400" dirty="0"/>
              <a:t>Data Analyst </a:t>
            </a:r>
          </a:p>
          <a:p>
            <a:r>
              <a:rPr lang="en-GB" sz="2400" dirty="0"/>
              <a:t>Business administrator (Trainee General Practice Assistant)</a:t>
            </a:r>
          </a:p>
          <a:p>
            <a:r>
              <a:rPr lang="en-GB" sz="2400" dirty="0"/>
              <a:t>Team leading</a:t>
            </a:r>
          </a:p>
          <a:p>
            <a:r>
              <a:rPr lang="en-GB" sz="2400" dirty="0"/>
              <a:t>Healthcare Support Worker level 3</a:t>
            </a:r>
          </a:p>
          <a:p>
            <a:endParaRPr lang="en-GB" sz="2400" dirty="0"/>
          </a:p>
          <a:p>
            <a:r>
              <a:rPr lang="en-GB" sz="2400" dirty="0"/>
              <a:t>This is not an exhaustive list.  To get involved, please contact </a:t>
            </a:r>
            <a:r>
              <a:rPr lang="en-GB" sz="2400" dirty="0">
                <a:hlinkClick r:id="rId3"/>
              </a:rPr>
              <a:t>kusham.nijhar@nhs.net</a:t>
            </a:r>
            <a:r>
              <a:rPr lang="en-GB" sz="2400" dirty="0"/>
              <a:t> by 30</a:t>
            </a:r>
            <a:r>
              <a:rPr lang="en-GB" sz="2400" baseline="30000" dirty="0"/>
              <a:t>th</a:t>
            </a:r>
            <a:r>
              <a:rPr lang="en-GB" sz="2400" dirty="0"/>
              <a:t> November.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34765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HFCCG Powerpoint presentation template" id="{F482E70A-2E1E-4FE6-9B8C-60ADA4343D38}" vid="{BD828A7A-687F-4675-B1B0-EBF0075CA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NEHFCCG Powerpoint presentation template 131119</Template>
  <TotalTime>29237</TotalTime>
  <Words>399</Words>
  <Application>Microsoft Office PowerPoint</Application>
  <PresentationFormat>On-screen Show (4:3)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PowerPoint Presentation</vt:lpstr>
      <vt:lpstr>Centralised Induction Plan</vt:lpstr>
      <vt:lpstr>PowerPoint Presentation</vt:lpstr>
      <vt:lpstr>PowerPoint Presentation</vt:lpstr>
      <vt:lpstr>PowerPoint Presentation</vt:lpstr>
    </vt:vector>
  </TitlesOfParts>
  <Company>SCW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Pennington Lauren</dc:creator>
  <cp:lastModifiedBy>NIJHAR, Kusham (NHS FRIMLEY ICB - D4U1Y)</cp:lastModifiedBy>
  <cp:revision>552</cp:revision>
  <dcterms:created xsi:type="dcterms:W3CDTF">2020-03-18T11:23:03Z</dcterms:created>
  <dcterms:modified xsi:type="dcterms:W3CDTF">2023-11-08T14:01:41Z</dcterms:modified>
</cp:coreProperties>
</file>