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12801600" cy="9601200" type="A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48" d="100"/>
          <a:sy n="48" d="100"/>
        </p:scale>
        <p:origin x="480"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60120" y="1571308"/>
            <a:ext cx="10881360" cy="3342640"/>
          </a:xfrm>
        </p:spPr>
        <p:txBody>
          <a:bodyPr anchor="b"/>
          <a:lstStyle>
            <a:lvl1pPr algn="ctr">
              <a:defRPr sz="8400"/>
            </a:lvl1pPr>
          </a:lstStyle>
          <a:p>
            <a:r>
              <a:rPr lang="en-GB"/>
              <a:t>Click to edit Master title style</a:t>
            </a:r>
            <a:endParaRPr lang="en-US" dirty="0"/>
          </a:p>
        </p:txBody>
      </p:sp>
      <p:sp>
        <p:nvSpPr>
          <p:cNvPr id="3" name="Subtitle 2"/>
          <p:cNvSpPr>
            <a:spLocks noGrp="1"/>
          </p:cNvSpPr>
          <p:nvPr>
            <p:ph type="subTitle" idx="1"/>
          </p:nvPr>
        </p:nvSpPr>
        <p:spPr>
          <a:xfrm>
            <a:off x="1600200" y="5042853"/>
            <a:ext cx="9601200" cy="2318067"/>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64053FF1-026D-4C74-8364-FE26AB581B9F}" type="datetimeFigureOut">
              <a:rPr lang="en-GB" smtClean="0"/>
              <a:t>22/12/2022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B01B9D3-84F4-455B-B550-438B2A780F70}" type="slidenum">
              <a:rPr lang="en-GB" smtClean="0"/>
              <a:t>‹#›</a:t>
            </a:fld>
            <a:endParaRPr lang="en-GB"/>
          </a:p>
        </p:txBody>
      </p:sp>
    </p:spTree>
    <p:extLst>
      <p:ext uri="{BB962C8B-B14F-4D97-AF65-F5344CB8AC3E}">
        <p14:creationId xmlns:p14="http://schemas.microsoft.com/office/powerpoint/2010/main" val="2532731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4053FF1-026D-4C74-8364-FE26AB581B9F}" type="datetimeFigureOut">
              <a:rPr lang="en-GB" smtClean="0"/>
              <a:t>22/12/2022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B01B9D3-84F4-455B-B550-438B2A780F70}" type="slidenum">
              <a:rPr lang="en-GB" smtClean="0"/>
              <a:t>‹#›</a:t>
            </a:fld>
            <a:endParaRPr lang="en-GB"/>
          </a:p>
        </p:txBody>
      </p:sp>
    </p:spTree>
    <p:extLst>
      <p:ext uri="{BB962C8B-B14F-4D97-AF65-F5344CB8AC3E}">
        <p14:creationId xmlns:p14="http://schemas.microsoft.com/office/powerpoint/2010/main" val="2090368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6" y="511175"/>
            <a:ext cx="2760345" cy="8136573"/>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80111" y="511175"/>
            <a:ext cx="8121015" cy="813657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4053FF1-026D-4C74-8364-FE26AB581B9F}" type="datetimeFigureOut">
              <a:rPr lang="en-GB" smtClean="0"/>
              <a:t>22/12/2022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B01B9D3-84F4-455B-B550-438B2A780F70}" type="slidenum">
              <a:rPr lang="en-GB" smtClean="0"/>
              <a:t>‹#›</a:t>
            </a:fld>
            <a:endParaRPr lang="en-GB"/>
          </a:p>
        </p:txBody>
      </p:sp>
    </p:spTree>
    <p:extLst>
      <p:ext uri="{BB962C8B-B14F-4D97-AF65-F5344CB8AC3E}">
        <p14:creationId xmlns:p14="http://schemas.microsoft.com/office/powerpoint/2010/main" val="3781464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4053FF1-026D-4C74-8364-FE26AB581B9F}" type="datetimeFigureOut">
              <a:rPr lang="en-GB" smtClean="0"/>
              <a:t>22/12/2022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B01B9D3-84F4-455B-B550-438B2A780F70}" type="slidenum">
              <a:rPr lang="en-GB" smtClean="0"/>
              <a:t>‹#›</a:t>
            </a:fld>
            <a:endParaRPr lang="en-GB"/>
          </a:p>
        </p:txBody>
      </p:sp>
    </p:spTree>
    <p:extLst>
      <p:ext uri="{BB962C8B-B14F-4D97-AF65-F5344CB8AC3E}">
        <p14:creationId xmlns:p14="http://schemas.microsoft.com/office/powerpoint/2010/main" val="317551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5"/>
            <a:ext cx="11041380" cy="3993832"/>
          </a:xfrm>
        </p:spPr>
        <p:txBody>
          <a:bodyPr anchor="b"/>
          <a:lstStyle>
            <a:lvl1pPr>
              <a:defRPr sz="8400"/>
            </a:lvl1pPr>
          </a:lstStyle>
          <a:p>
            <a:r>
              <a:rPr lang="en-GB"/>
              <a:t>Click to edit Master title style</a:t>
            </a:r>
            <a:endParaRPr lang="en-US" dirty="0"/>
          </a:p>
        </p:txBody>
      </p:sp>
      <p:sp>
        <p:nvSpPr>
          <p:cNvPr id="3" name="Text Placeholder 2"/>
          <p:cNvSpPr>
            <a:spLocks noGrp="1"/>
          </p:cNvSpPr>
          <p:nvPr>
            <p:ph type="body" idx="1"/>
          </p:nvPr>
        </p:nvSpPr>
        <p:spPr>
          <a:xfrm>
            <a:off x="873443" y="6425250"/>
            <a:ext cx="11041380" cy="2100262"/>
          </a:xfrm>
        </p:spPr>
        <p:txBody>
          <a:bodyPr/>
          <a:lstStyle>
            <a:lvl1pPr marL="0" indent="0">
              <a:buNone/>
              <a:defRPr sz="3360">
                <a:solidFill>
                  <a:schemeClr val="tx1"/>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4053FF1-026D-4C74-8364-FE26AB581B9F}" type="datetimeFigureOut">
              <a:rPr lang="en-GB" smtClean="0"/>
              <a:t>22/12/2022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B01B9D3-84F4-455B-B550-438B2A780F70}" type="slidenum">
              <a:rPr lang="en-GB" smtClean="0"/>
              <a:t>‹#›</a:t>
            </a:fld>
            <a:endParaRPr lang="en-GB"/>
          </a:p>
        </p:txBody>
      </p:sp>
    </p:spTree>
    <p:extLst>
      <p:ext uri="{BB962C8B-B14F-4D97-AF65-F5344CB8AC3E}">
        <p14:creationId xmlns:p14="http://schemas.microsoft.com/office/powerpoint/2010/main" val="1206658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80110" y="2555875"/>
            <a:ext cx="5440680" cy="609187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480810" y="2555875"/>
            <a:ext cx="5440680" cy="609187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64053FF1-026D-4C74-8364-FE26AB581B9F}" type="datetimeFigureOut">
              <a:rPr lang="en-GB" smtClean="0"/>
              <a:t>22/12/2022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B01B9D3-84F4-455B-B550-438B2A780F70}" type="slidenum">
              <a:rPr lang="en-GB" smtClean="0"/>
              <a:t>‹#›</a:t>
            </a:fld>
            <a:endParaRPr lang="en-GB"/>
          </a:p>
        </p:txBody>
      </p:sp>
    </p:spTree>
    <p:extLst>
      <p:ext uri="{BB962C8B-B14F-4D97-AF65-F5344CB8AC3E}">
        <p14:creationId xmlns:p14="http://schemas.microsoft.com/office/powerpoint/2010/main" val="158039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7"/>
            <a:ext cx="11041380" cy="1855788"/>
          </a:xfrm>
        </p:spPr>
        <p:txBody>
          <a:bodyPr/>
          <a:lstStyle/>
          <a:p>
            <a:r>
              <a:rPr lang="en-GB"/>
              <a:t>Click to edit Master title style</a:t>
            </a:r>
            <a:endParaRPr lang="en-US" dirty="0"/>
          </a:p>
        </p:txBody>
      </p:sp>
      <p:sp>
        <p:nvSpPr>
          <p:cNvPr id="3" name="Text Placeholder 2"/>
          <p:cNvSpPr>
            <a:spLocks noGrp="1"/>
          </p:cNvSpPr>
          <p:nvPr>
            <p:ph type="body" idx="1"/>
          </p:nvPr>
        </p:nvSpPr>
        <p:spPr>
          <a:xfrm>
            <a:off x="881779" y="2353628"/>
            <a:ext cx="5415676"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en-GB"/>
              <a:t>Click to edit Master text styles</a:t>
            </a:r>
          </a:p>
        </p:txBody>
      </p:sp>
      <p:sp>
        <p:nvSpPr>
          <p:cNvPr id="4" name="Content Placeholder 3"/>
          <p:cNvSpPr>
            <a:spLocks noGrp="1"/>
          </p:cNvSpPr>
          <p:nvPr>
            <p:ph sz="half" idx="2"/>
          </p:nvPr>
        </p:nvSpPr>
        <p:spPr>
          <a:xfrm>
            <a:off x="881779" y="3507105"/>
            <a:ext cx="5415676" cy="515842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480811" y="2353628"/>
            <a:ext cx="5442347"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en-GB"/>
              <a:t>Click to edit Master text styles</a:t>
            </a:r>
          </a:p>
        </p:txBody>
      </p:sp>
      <p:sp>
        <p:nvSpPr>
          <p:cNvPr id="6" name="Content Placeholder 5"/>
          <p:cNvSpPr>
            <a:spLocks noGrp="1"/>
          </p:cNvSpPr>
          <p:nvPr>
            <p:ph sz="quarter" idx="4"/>
          </p:nvPr>
        </p:nvSpPr>
        <p:spPr>
          <a:xfrm>
            <a:off x="6480811" y="3507105"/>
            <a:ext cx="5442347" cy="515842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64053FF1-026D-4C74-8364-FE26AB581B9F}" type="datetimeFigureOut">
              <a:rPr lang="en-GB" smtClean="0"/>
              <a:t>22/12/2022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B01B9D3-84F4-455B-B550-438B2A780F70}" type="slidenum">
              <a:rPr lang="en-GB" smtClean="0"/>
              <a:t>‹#›</a:t>
            </a:fld>
            <a:endParaRPr lang="en-GB"/>
          </a:p>
        </p:txBody>
      </p:sp>
    </p:spTree>
    <p:extLst>
      <p:ext uri="{BB962C8B-B14F-4D97-AF65-F5344CB8AC3E}">
        <p14:creationId xmlns:p14="http://schemas.microsoft.com/office/powerpoint/2010/main" val="1515494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64053FF1-026D-4C74-8364-FE26AB581B9F}" type="datetimeFigureOut">
              <a:rPr lang="en-GB" smtClean="0"/>
              <a:t>22/12/2022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B01B9D3-84F4-455B-B550-438B2A780F70}" type="slidenum">
              <a:rPr lang="en-GB" smtClean="0"/>
              <a:t>‹#›</a:t>
            </a:fld>
            <a:endParaRPr lang="en-GB"/>
          </a:p>
        </p:txBody>
      </p:sp>
    </p:spTree>
    <p:extLst>
      <p:ext uri="{BB962C8B-B14F-4D97-AF65-F5344CB8AC3E}">
        <p14:creationId xmlns:p14="http://schemas.microsoft.com/office/powerpoint/2010/main" val="4050489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053FF1-026D-4C74-8364-FE26AB581B9F}" type="datetimeFigureOut">
              <a:rPr lang="en-GB" smtClean="0"/>
              <a:t>22/12/2022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B01B9D3-84F4-455B-B550-438B2A780F70}" type="slidenum">
              <a:rPr lang="en-GB" smtClean="0"/>
              <a:t>‹#›</a:t>
            </a:fld>
            <a:endParaRPr lang="en-GB"/>
          </a:p>
        </p:txBody>
      </p:sp>
    </p:spTree>
    <p:extLst>
      <p:ext uri="{BB962C8B-B14F-4D97-AF65-F5344CB8AC3E}">
        <p14:creationId xmlns:p14="http://schemas.microsoft.com/office/powerpoint/2010/main" val="2788560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en-GB"/>
              <a:t>Click to edit Master title style</a:t>
            </a:r>
            <a:endParaRPr lang="en-US" dirty="0"/>
          </a:p>
        </p:txBody>
      </p:sp>
      <p:sp>
        <p:nvSpPr>
          <p:cNvPr id="3" name="Content Placeholder 2"/>
          <p:cNvSpPr>
            <a:spLocks noGrp="1"/>
          </p:cNvSpPr>
          <p:nvPr>
            <p:ph idx="1"/>
          </p:nvPr>
        </p:nvSpPr>
        <p:spPr>
          <a:xfrm>
            <a:off x="5442347" y="1382397"/>
            <a:ext cx="6480810"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en-GB"/>
              <a:t>Click to edit Master text styles</a:t>
            </a:r>
          </a:p>
        </p:txBody>
      </p:sp>
      <p:sp>
        <p:nvSpPr>
          <p:cNvPr id="5" name="Date Placeholder 4"/>
          <p:cNvSpPr>
            <a:spLocks noGrp="1"/>
          </p:cNvSpPr>
          <p:nvPr>
            <p:ph type="dt" sz="half" idx="10"/>
          </p:nvPr>
        </p:nvSpPr>
        <p:spPr/>
        <p:txBody>
          <a:bodyPr/>
          <a:lstStyle/>
          <a:p>
            <a:fld id="{64053FF1-026D-4C74-8364-FE26AB581B9F}" type="datetimeFigureOut">
              <a:rPr lang="en-GB" smtClean="0"/>
              <a:t>22/12/2022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B01B9D3-84F4-455B-B550-438B2A780F70}" type="slidenum">
              <a:rPr lang="en-GB" smtClean="0"/>
              <a:t>‹#›</a:t>
            </a:fld>
            <a:endParaRPr lang="en-GB"/>
          </a:p>
        </p:txBody>
      </p:sp>
    </p:spTree>
    <p:extLst>
      <p:ext uri="{BB962C8B-B14F-4D97-AF65-F5344CB8AC3E}">
        <p14:creationId xmlns:p14="http://schemas.microsoft.com/office/powerpoint/2010/main" val="41184755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en-GB"/>
              <a:t>Click to edit Master title style</a:t>
            </a:r>
            <a:endParaRPr lang="en-US" dirty="0"/>
          </a:p>
        </p:txBody>
      </p:sp>
      <p:sp>
        <p:nvSpPr>
          <p:cNvPr id="3" name="Picture Placeholder 2"/>
          <p:cNvSpPr>
            <a:spLocks noGrp="1" noChangeAspect="1"/>
          </p:cNvSpPr>
          <p:nvPr>
            <p:ph type="pic" idx="1"/>
          </p:nvPr>
        </p:nvSpPr>
        <p:spPr>
          <a:xfrm>
            <a:off x="5442347" y="1382397"/>
            <a:ext cx="6480810" cy="6823075"/>
          </a:xfrm>
        </p:spPr>
        <p:txBody>
          <a:bodyPr anchor="t"/>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en-GB"/>
              <a:t>Click icon to add picture</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en-GB"/>
              <a:t>Click to edit Master text styles</a:t>
            </a:r>
          </a:p>
        </p:txBody>
      </p:sp>
      <p:sp>
        <p:nvSpPr>
          <p:cNvPr id="5" name="Date Placeholder 4"/>
          <p:cNvSpPr>
            <a:spLocks noGrp="1"/>
          </p:cNvSpPr>
          <p:nvPr>
            <p:ph type="dt" sz="half" idx="10"/>
          </p:nvPr>
        </p:nvSpPr>
        <p:spPr/>
        <p:txBody>
          <a:bodyPr/>
          <a:lstStyle/>
          <a:p>
            <a:fld id="{64053FF1-026D-4C74-8364-FE26AB581B9F}" type="datetimeFigureOut">
              <a:rPr lang="en-GB" smtClean="0"/>
              <a:t>22/12/2022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B01B9D3-84F4-455B-B550-438B2A780F70}" type="slidenum">
              <a:rPr lang="en-GB" smtClean="0"/>
              <a:t>‹#›</a:t>
            </a:fld>
            <a:endParaRPr lang="en-GB"/>
          </a:p>
        </p:txBody>
      </p:sp>
    </p:spTree>
    <p:extLst>
      <p:ext uri="{BB962C8B-B14F-4D97-AF65-F5344CB8AC3E}">
        <p14:creationId xmlns:p14="http://schemas.microsoft.com/office/powerpoint/2010/main" val="1787540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7"/>
            <a:ext cx="11041380" cy="1855788"/>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80110" y="8898892"/>
            <a:ext cx="2880360" cy="511175"/>
          </a:xfrm>
          <a:prstGeom prst="rect">
            <a:avLst/>
          </a:prstGeom>
        </p:spPr>
        <p:txBody>
          <a:bodyPr vert="horz" lIns="91440" tIns="45720" rIns="91440" bIns="45720" rtlCol="0" anchor="ctr"/>
          <a:lstStyle>
            <a:lvl1pPr algn="l">
              <a:defRPr sz="1680">
                <a:solidFill>
                  <a:schemeClr val="tx1">
                    <a:tint val="75000"/>
                  </a:schemeClr>
                </a:solidFill>
              </a:defRPr>
            </a:lvl1pPr>
          </a:lstStyle>
          <a:p>
            <a:fld id="{64053FF1-026D-4C74-8364-FE26AB581B9F}" type="datetimeFigureOut">
              <a:rPr lang="en-GB" smtClean="0"/>
              <a:t>22/12/2022</a:t>
            </a:fld>
            <a:endParaRPr lang="en-GB"/>
          </a:p>
        </p:txBody>
      </p:sp>
      <p:sp>
        <p:nvSpPr>
          <p:cNvPr id="5" name="Footer Placeholder 4"/>
          <p:cNvSpPr>
            <a:spLocks noGrp="1"/>
          </p:cNvSpPr>
          <p:nvPr>
            <p:ph type="ftr" sz="quarter" idx="3"/>
          </p:nvPr>
        </p:nvSpPr>
        <p:spPr>
          <a:xfrm>
            <a:off x="4240530" y="8898892"/>
            <a:ext cx="43205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904113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0B01B9D3-84F4-455B-B550-438B2A780F70}" type="slidenum">
              <a:rPr lang="en-GB" smtClean="0"/>
              <a:t>‹#›</a:t>
            </a:fld>
            <a:endParaRPr lang="en-GB"/>
          </a:p>
        </p:txBody>
      </p:sp>
    </p:spTree>
    <p:extLst>
      <p:ext uri="{BB962C8B-B14F-4D97-AF65-F5344CB8AC3E}">
        <p14:creationId xmlns:p14="http://schemas.microsoft.com/office/powerpoint/2010/main" val="26476639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280160" rtl="0" eaLnBrk="1" latinLnBrk="0" hangingPunct="1">
        <a:lnSpc>
          <a:spcPct val="90000"/>
        </a:lnSpc>
        <a:spcBef>
          <a:spcPct val="0"/>
        </a:spcBef>
        <a:buNone/>
        <a:defRPr sz="6160" kern="1200">
          <a:solidFill>
            <a:schemeClr val="tx1"/>
          </a:solidFill>
          <a:latin typeface="+mj-lt"/>
          <a:ea typeface="+mj-ea"/>
          <a:cs typeface="+mj-cs"/>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sz="3920" kern="1200">
          <a:solidFill>
            <a:schemeClr val="tx1"/>
          </a:solidFill>
          <a:latin typeface="+mn-lt"/>
          <a:ea typeface="+mn-ea"/>
          <a:cs typeface="+mn-cs"/>
        </a:defRPr>
      </a:lvl1pPr>
      <a:lvl2pPr marL="960120" indent="-320040" algn="l" defTabSz="1280160" rtl="0" eaLnBrk="1" latinLnBrk="0" hangingPunct="1">
        <a:lnSpc>
          <a:spcPct val="90000"/>
        </a:lnSpc>
        <a:spcBef>
          <a:spcPts val="700"/>
        </a:spcBef>
        <a:buFont typeface="Arial" panose="020B0604020202020204" pitchFamily="34" charset="0"/>
        <a:buChar char="•"/>
        <a:defRPr sz="3360" kern="1200">
          <a:solidFill>
            <a:schemeClr val="tx1"/>
          </a:solidFill>
          <a:latin typeface="+mn-lt"/>
          <a:ea typeface="+mn-ea"/>
          <a:cs typeface="+mn-cs"/>
        </a:defRPr>
      </a:lvl2pPr>
      <a:lvl3pPr marL="1600200" indent="-320040" algn="l" defTabSz="1280160" rtl="0" eaLnBrk="1" latinLnBrk="0" hangingPunct="1">
        <a:lnSpc>
          <a:spcPct val="90000"/>
        </a:lnSpc>
        <a:spcBef>
          <a:spcPts val="700"/>
        </a:spcBef>
        <a:buFont typeface="Arial" panose="020B0604020202020204" pitchFamily="34" charset="0"/>
        <a:buChar char="•"/>
        <a:defRPr sz="2800" kern="1200">
          <a:solidFill>
            <a:schemeClr val="tx1"/>
          </a:solidFill>
          <a:latin typeface="+mn-lt"/>
          <a:ea typeface="+mn-ea"/>
          <a:cs typeface="+mn-cs"/>
        </a:defRPr>
      </a:lvl3pPr>
      <a:lvl4pPr marL="224028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4pPr>
      <a:lvl5pPr marL="288036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9pPr>
    </p:bodyStyle>
    <p:otherStyle>
      <a:defPPr>
        <a:defRPr lang="en-US"/>
      </a:defPPr>
      <a:lvl1pPr marL="0" algn="l" defTabSz="1280160" rtl="0" eaLnBrk="1" latinLnBrk="0" hangingPunct="1">
        <a:defRPr sz="2520" kern="1200">
          <a:solidFill>
            <a:schemeClr val="tx1"/>
          </a:solidFill>
          <a:latin typeface="+mn-lt"/>
          <a:ea typeface="+mn-ea"/>
          <a:cs typeface="+mn-cs"/>
        </a:defRPr>
      </a:lvl1pPr>
      <a:lvl2pPr marL="640080" algn="l" defTabSz="1280160" rtl="0" eaLnBrk="1" latinLnBrk="0" hangingPunct="1">
        <a:defRPr sz="2520" kern="1200">
          <a:solidFill>
            <a:schemeClr val="tx1"/>
          </a:solidFill>
          <a:latin typeface="+mn-lt"/>
          <a:ea typeface="+mn-ea"/>
          <a:cs typeface="+mn-cs"/>
        </a:defRPr>
      </a:lvl2pPr>
      <a:lvl3pPr marL="1280160" algn="l" defTabSz="1280160" rtl="0" eaLnBrk="1" latinLnBrk="0" hangingPunct="1">
        <a:defRPr sz="2520" kern="1200">
          <a:solidFill>
            <a:schemeClr val="tx1"/>
          </a:solidFill>
          <a:latin typeface="+mn-lt"/>
          <a:ea typeface="+mn-ea"/>
          <a:cs typeface="+mn-cs"/>
        </a:defRPr>
      </a:lvl3pPr>
      <a:lvl4pPr marL="1920240" algn="l" defTabSz="1280160" rtl="0" eaLnBrk="1" latinLnBrk="0" hangingPunct="1">
        <a:defRPr sz="2520" kern="1200">
          <a:solidFill>
            <a:schemeClr val="tx1"/>
          </a:solidFill>
          <a:latin typeface="+mn-lt"/>
          <a:ea typeface="+mn-ea"/>
          <a:cs typeface="+mn-cs"/>
        </a:defRPr>
      </a:lvl4pPr>
      <a:lvl5pPr marL="2560320" algn="l" defTabSz="1280160" rtl="0" eaLnBrk="1" latinLnBrk="0" hangingPunct="1">
        <a:defRPr sz="2520" kern="1200">
          <a:solidFill>
            <a:schemeClr val="tx1"/>
          </a:solidFill>
          <a:latin typeface="+mn-lt"/>
          <a:ea typeface="+mn-ea"/>
          <a:cs typeface="+mn-cs"/>
        </a:defRPr>
      </a:lvl5pPr>
      <a:lvl6pPr marL="3200400" algn="l" defTabSz="1280160" rtl="0" eaLnBrk="1" latinLnBrk="0" hangingPunct="1">
        <a:defRPr sz="2520" kern="1200">
          <a:solidFill>
            <a:schemeClr val="tx1"/>
          </a:solidFill>
          <a:latin typeface="+mn-lt"/>
          <a:ea typeface="+mn-ea"/>
          <a:cs typeface="+mn-cs"/>
        </a:defRPr>
      </a:lvl6pPr>
      <a:lvl7pPr marL="3840480" algn="l" defTabSz="1280160" rtl="0" eaLnBrk="1" latinLnBrk="0" hangingPunct="1">
        <a:defRPr sz="2520" kern="1200">
          <a:solidFill>
            <a:schemeClr val="tx1"/>
          </a:solidFill>
          <a:latin typeface="+mn-lt"/>
          <a:ea typeface="+mn-ea"/>
          <a:cs typeface="+mn-cs"/>
        </a:defRPr>
      </a:lvl7pPr>
      <a:lvl8pPr marL="4480560" algn="l" defTabSz="1280160" rtl="0" eaLnBrk="1" latinLnBrk="0" hangingPunct="1">
        <a:defRPr sz="2520" kern="1200">
          <a:solidFill>
            <a:schemeClr val="tx1"/>
          </a:solidFill>
          <a:latin typeface="+mn-lt"/>
          <a:ea typeface="+mn-ea"/>
          <a:cs typeface="+mn-cs"/>
        </a:defRPr>
      </a:lvl8pPr>
      <a:lvl9pPr marL="5120640" algn="l" defTabSz="1280160" rtl="0" eaLnBrk="1" latinLnBrk="0" hangingPunct="1">
        <a:defRPr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rotect-eu.mimecast.com/s/_tveCVXzUP0XD2IGlWZu?domain=predatorymarriage.uk" TargetMode="External"/><Relationship Id="rId7" Type="http://schemas.openxmlformats.org/officeDocument/2006/relationships/hyperlink" Target="https://protect-eu.mimecast.com/s/BohVCZ2EioPx37SxO0Y_?domain=penningtonslaw.com"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s://protect-eu.mimecast.com/s/igUeCY1DF6kgzDtVeCOX?domain=mymarriagemychoice.co.uk/" TargetMode="External"/><Relationship Id="rId5" Type="http://schemas.openxmlformats.org/officeDocument/2006/relationships/hyperlink" Target="https://protect-eu.mimecast.com/s/eA74CXZBtMBGx4tD-19_?domain=predatorymarriage.uk/" TargetMode="External"/><Relationship Id="rId4" Type="http://schemas.openxmlformats.org/officeDocument/2006/relationships/hyperlink" Target="https://protect-eu.mimecast.com/s/i2yWCWYAHyzxA6ix0uXK?domain=anncrafttrust.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E746CB-4DC0-9FE9-FE8A-4A7F97BBB98C}"/>
              </a:ext>
            </a:extLst>
          </p:cNvPr>
          <p:cNvPicPr/>
          <p:nvPr/>
        </p:nvPicPr>
        <p:blipFill>
          <a:blip r:embed="rId2"/>
          <a:stretch>
            <a:fillRect/>
          </a:stretch>
        </p:blipFill>
        <p:spPr>
          <a:xfrm>
            <a:off x="4308286" y="2665489"/>
            <a:ext cx="3228458" cy="3194980"/>
          </a:xfrm>
          <a:prstGeom prst="rect">
            <a:avLst/>
          </a:prstGeom>
        </p:spPr>
      </p:pic>
      <p:sp>
        <p:nvSpPr>
          <p:cNvPr id="5" name="TextBox 4">
            <a:extLst>
              <a:ext uri="{FF2B5EF4-FFF2-40B4-BE49-F238E27FC236}">
                <a16:creationId xmlns:a16="http://schemas.microsoft.com/office/drawing/2014/main" id="{364537D0-4BDC-851A-2CA8-F72A6602026C}"/>
              </a:ext>
            </a:extLst>
          </p:cNvPr>
          <p:cNvSpPr txBox="1"/>
          <p:nvPr/>
        </p:nvSpPr>
        <p:spPr>
          <a:xfrm>
            <a:off x="3795253" y="199295"/>
            <a:ext cx="5211093" cy="369332"/>
          </a:xfrm>
          <a:prstGeom prst="rect">
            <a:avLst/>
          </a:prstGeom>
          <a:noFill/>
        </p:spPr>
        <p:txBody>
          <a:bodyPr wrap="square" rtlCol="0">
            <a:spAutoFit/>
          </a:bodyPr>
          <a:lstStyle/>
          <a:p>
            <a:pPr algn="ctr"/>
            <a:r>
              <a:rPr lang="en-GB" b="1" dirty="0">
                <a:latin typeface="Poppins" panose="00000500000000000000" pitchFamily="2" charset="0"/>
                <a:cs typeface="Poppins" panose="00000500000000000000" pitchFamily="2" charset="0"/>
              </a:rPr>
              <a:t>Predatory Marriage – 7 Minute Briefing</a:t>
            </a:r>
          </a:p>
        </p:txBody>
      </p:sp>
      <p:sp>
        <p:nvSpPr>
          <p:cNvPr id="6" name="Rectangle: Rounded Corners 5">
            <a:extLst>
              <a:ext uri="{FF2B5EF4-FFF2-40B4-BE49-F238E27FC236}">
                <a16:creationId xmlns:a16="http://schemas.microsoft.com/office/drawing/2014/main" id="{890A99DE-6854-4B77-5642-964892D433D2}"/>
              </a:ext>
            </a:extLst>
          </p:cNvPr>
          <p:cNvSpPr/>
          <p:nvPr/>
        </p:nvSpPr>
        <p:spPr>
          <a:xfrm>
            <a:off x="244196" y="558194"/>
            <a:ext cx="3551059" cy="2153264"/>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a:solidFill>
                  <a:schemeClr val="bg1"/>
                </a:solidFill>
                <a:latin typeface="Poppins" panose="00000500000000000000" pitchFamily="2" charset="0"/>
                <a:ea typeface="Calibri" panose="020F0502020204030204" pitchFamily="34" charset="0"/>
                <a:cs typeface="Poppins" panose="00000500000000000000" pitchFamily="2" charset="0"/>
              </a:rPr>
              <a:t>1. Introduction</a:t>
            </a:r>
            <a:endParaRPr lang="en-GB" sz="1200" dirty="0">
              <a:solidFill>
                <a:schemeClr val="bg1"/>
              </a:solidFill>
              <a:latin typeface="Poppins" panose="00000500000000000000" pitchFamily="2" charset="0"/>
              <a:ea typeface="Calibri" panose="020F0502020204030204" pitchFamily="34" charset="0"/>
              <a:cs typeface="Poppins" panose="00000500000000000000" pitchFamily="2" charset="0"/>
            </a:endParaRPr>
          </a:p>
          <a:p>
            <a:r>
              <a:rPr lang="en-GB" sz="1200" dirty="0">
                <a:latin typeface="Poppins" panose="00000500000000000000" pitchFamily="2" charset="0"/>
                <a:ea typeface="Calibri" panose="020F0502020204030204" pitchFamily="34" charset="0"/>
                <a:cs typeface="Poppins" panose="00000500000000000000" pitchFamily="2" charset="0"/>
              </a:rPr>
              <a:t>Predatory Marriage is the practice of intentionally targeting and marrying a vulnerable (often older) person in order to gain access to their estate and assets upon their death. Predatory Marriage relies on grooming and coercion to exert control over another person to persuade them to marry for financial, material or other gain. </a:t>
            </a:r>
          </a:p>
        </p:txBody>
      </p:sp>
      <p:sp>
        <p:nvSpPr>
          <p:cNvPr id="7" name="Rectangle: Rounded Corners 6">
            <a:extLst>
              <a:ext uri="{FF2B5EF4-FFF2-40B4-BE49-F238E27FC236}">
                <a16:creationId xmlns:a16="http://schemas.microsoft.com/office/drawing/2014/main" id="{F0963345-59D9-11F0-996E-9275727A165D}"/>
              </a:ext>
            </a:extLst>
          </p:cNvPr>
          <p:cNvSpPr/>
          <p:nvPr/>
        </p:nvSpPr>
        <p:spPr>
          <a:xfrm>
            <a:off x="8059783" y="2505304"/>
            <a:ext cx="4497621" cy="3451360"/>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a:solidFill>
                  <a:schemeClr val="bg1"/>
                </a:solidFill>
                <a:latin typeface="Poppins" panose="00000500000000000000" pitchFamily="2" charset="0"/>
                <a:ea typeface="Calibri" panose="020F0502020204030204" pitchFamily="34" charset="0"/>
                <a:cs typeface="Poppins" panose="00000500000000000000" pitchFamily="2" charset="0"/>
              </a:rPr>
              <a:t>3. What Does Predatory Marriage Look Like?</a:t>
            </a:r>
          </a:p>
          <a:p>
            <a:r>
              <a:rPr lang="en-GB" sz="1200" b="1" dirty="0">
                <a:latin typeface="Poppins" panose="00000500000000000000" pitchFamily="2" charset="0"/>
                <a:ea typeface="Calibri" panose="020F0502020204030204" pitchFamily="34" charset="0"/>
                <a:cs typeface="Poppins" panose="00000500000000000000" pitchFamily="2" charset="0"/>
              </a:rPr>
              <a:t>Grooming: </a:t>
            </a:r>
            <a:r>
              <a:rPr lang="en-GB" sz="1200" dirty="0">
                <a:latin typeface="Poppins" panose="00000500000000000000" pitchFamily="2" charset="0"/>
                <a:ea typeface="Calibri" panose="020F0502020204030204" pitchFamily="34" charset="0"/>
                <a:cs typeface="Poppins" panose="00000500000000000000" pitchFamily="2" charset="0"/>
              </a:rPr>
              <a:t>Predators may identify a vulnerable target and spend time “grooming” them to persuade them that they hold them in high esteem and to make them feel valued and loved. Predators often describe themselves as the victims carer.  The predator may move into the home</a:t>
            </a:r>
          </a:p>
          <a:p>
            <a:r>
              <a:rPr lang="en-GB" sz="1200" dirty="0">
                <a:latin typeface="Poppins" panose="00000500000000000000" pitchFamily="2" charset="0"/>
                <a:ea typeface="Calibri" panose="020F0502020204030204" pitchFamily="34" charset="0"/>
                <a:cs typeface="Poppins" panose="00000500000000000000" pitchFamily="2" charset="0"/>
              </a:rPr>
              <a:t>                                       </a:t>
            </a:r>
          </a:p>
          <a:p>
            <a:r>
              <a:rPr lang="en-GB" sz="1200" b="1" dirty="0">
                <a:latin typeface="Poppins" panose="00000500000000000000" pitchFamily="2" charset="0"/>
                <a:ea typeface="Calibri" panose="020F0502020204030204" pitchFamily="34" charset="0"/>
                <a:cs typeface="Poppins" panose="00000500000000000000" pitchFamily="2" charset="0"/>
              </a:rPr>
              <a:t>Isolation: </a:t>
            </a:r>
            <a:r>
              <a:rPr lang="en-GB" sz="1200" dirty="0">
                <a:latin typeface="Poppins" panose="00000500000000000000" pitchFamily="2" charset="0"/>
                <a:ea typeface="Calibri" panose="020F0502020204030204" pitchFamily="34" charset="0"/>
                <a:cs typeface="Poppins" panose="00000500000000000000" pitchFamily="2" charset="0"/>
              </a:rPr>
              <a:t>Predators may spend time creating physical and emotional divisions between the individual and their friends and family to ensure only their voice is heard in isolation.  </a:t>
            </a:r>
          </a:p>
          <a:p>
            <a:endParaRPr lang="en-GB" sz="1200" dirty="0">
              <a:latin typeface="Poppins" panose="00000500000000000000" pitchFamily="2" charset="0"/>
              <a:ea typeface="Calibri" panose="020F0502020204030204" pitchFamily="34" charset="0"/>
              <a:cs typeface="Poppins" panose="00000500000000000000" pitchFamily="2" charset="0"/>
            </a:endParaRPr>
          </a:p>
          <a:p>
            <a:r>
              <a:rPr lang="en-GB" sz="1200" b="1" dirty="0">
                <a:latin typeface="Poppins" panose="00000500000000000000" pitchFamily="2" charset="0"/>
                <a:ea typeface="Calibri" panose="020F0502020204030204" pitchFamily="34" charset="0"/>
                <a:cs typeface="Poppins" panose="00000500000000000000" pitchFamily="2" charset="0"/>
              </a:rPr>
              <a:t>Harassment</a:t>
            </a:r>
            <a:r>
              <a:rPr lang="en-GB" sz="1200" dirty="0">
                <a:latin typeface="Poppins" panose="00000500000000000000" pitchFamily="2" charset="0"/>
                <a:ea typeface="Calibri" panose="020F0502020204030204" pitchFamily="34" charset="0"/>
                <a:cs typeface="Poppins" panose="00000500000000000000" pitchFamily="2" charset="0"/>
              </a:rPr>
              <a:t>: Predators may stimulate or create conflict and division within families &amp; friendship networks</a:t>
            </a:r>
          </a:p>
        </p:txBody>
      </p:sp>
      <p:sp>
        <p:nvSpPr>
          <p:cNvPr id="8" name="Rectangle: Rounded Corners 7">
            <a:extLst>
              <a:ext uri="{FF2B5EF4-FFF2-40B4-BE49-F238E27FC236}">
                <a16:creationId xmlns:a16="http://schemas.microsoft.com/office/drawing/2014/main" id="{668A36DB-412F-9B23-67ED-A5AA5E6181CB}"/>
              </a:ext>
            </a:extLst>
          </p:cNvPr>
          <p:cNvSpPr/>
          <p:nvPr/>
        </p:nvSpPr>
        <p:spPr>
          <a:xfrm>
            <a:off x="8059782" y="6077469"/>
            <a:ext cx="4497622" cy="3324436"/>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a:solidFill>
                  <a:schemeClr val="bg1"/>
                </a:solidFill>
                <a:effectLst/>
                <a:latin typeface="Poppins" panose="00000500000000000000" pitchFamily="2" charset="0"/>
                <a:ea typeface="Calibri" panose="020F0502020204030204" pitchFamily="34" charset="0"/>
                <a:cs typeface="Poppins" panose="00000500000000000000" pitchFamily="2" charset="0"/>
              </a:rPr>
              <a:t>4. Signs, Indicators, and examples</a:t>
            </a:r>
            <a:endParaRPr lang="en-GB" sz="1200" dirty="0">
              <a:solidFill>
                <a:schemeClr val="bg1"/>
              </a:solidFill>
              <a:effectLst/>
              <a:latin typeface="Poppins" panose="00000500000000000000" pitchFamily="2" charset="0"/>
              <a:ea typeface="Calibri" panose="020F0502020204030204" pitchFamily="34" charset="0"/>
              <a:cs typeface="Poppins" panose="00000500000000000000" pitchFamily="2" charset="0"/>
            </a:endParaRPr>
          </a:p>
          <a:p>
            <a:r>
              <a:rPr lang="en-GB" sz="1200" dirty="0">
                <a:effectLst/>
                <a:latin typeface="Poppins" panose="00000500000000000000" pitchFamily="2" charset="0"/>
                <a:ea typeface="Calibri" panose="020F0502020204030204" pitchFamily="34" charset="0"/>
                <a:cs typeface="Poppins" panose="00000500000000000000" pitchFamily="2" charset="0"/>
              </a:rPr>
              <a:t>The signs and indicators are similar to other types of abuse, the person may appear isolated, withdrawn, fearful or unsure about their relationship or the people around them.</a:t>
            </a:r>
          </a:p>
          <a:p>
            <a:endParaRPr lang="en-GB" sz="1200" dirty="0">
              <a:effectLst/>
              <a:latin typeface="Poppins" panose="00000500000000000000" pitchFamily="2" charset="0"/>
              <a:ea typeface="Calibri" panose="020F0502020204030204" pitchFamily="34" charset="0"/>
              <a:cs typeface="Poppins" panose="00000500000000000000" pitchFamily="2" charset="0"/>
            </a:endParaRPr>
          </a:p>
          <a:p>
            <a:r>
              <a:rPr lang="en-GB" sz="1200" dirty="0">
                <a:effectLst/>
                <a:latin typeface="Poppins" panose="00000500000000000000" pitchFamily="2" charset="0"/>
                <a:ea typeface="Calibri" panose="020F0502020204030204" pitchFamily="34" charset="0"/>
                <a:cs typeface="Poppins" panose="00000500000000000000" pitchFamily="2" charset="0"/>
              </a:rPr>
              <a:t>When dementia is present, the victim may not be confused or fearful. Presenting as ‘pleasantly confused’ should not be interpreted as consenting</a:t>
            </a:r>
          </a:p>
          <a:p>
            <a:endParaRPr lang="en-GB" sz="1200" dirty="0">
              <a:effectLst/>
              <a:latin typeface="Poppins" panose="00000500000000000000" pitchFamily="2" charset="0"/>
              <a:ea typeface="Calibri" panose="020F0502020204030204" pitchFamily="34" charset="0"/>
              <a:cs typeface="Poppins" panose="00000500000000000000" pitchFamily="2" charset="0"/>
            </a:endParaRPr>
          </a:p>
          <a:p>
            <a:r>
              <a:rPr lang="en-GB" sz="1200" dirty="0">
                <a:effectLst/>
                <a:latin typeface="Poppins" panose="00000500000000000000" pitchFamily="2" charset="0"/>
                <a:ea typeface="Calibri" panose="020F0502020204030204" pitchFamily="34" charset="0"/>
                <a:cs typeface="Poppins" panose="00000500000000000000" pitchFamily="2" charset="0"/>
              </a:rPr>
              <a:t>One example of predatory marriage is that of JB </a:t>
            </a:r>
            <a:r>
              <a:rPr lang="en-GB" sz="1200" u="sng" dirty="0">
                <a:solidFill>
                  <a:srgbClr val="0000FF"/>
                </a:solidFill>
                <a:effectLst/>
                <a:latin typeface="Poppins" panose="00000500000000000000" pitchFamily="2" charset="0"/>
                <a:ea typeface="Calibri" panose="020F0502020204030204" pitchFamily="34" charset="0"/>
                <a:cs typeface="Poppins" panose="00000500000000000000" pitchFamily="2" charset="0"/>
                <a:hlinkClick r:id="rId3"/>
              </a:rPr>
              <a:t>here</a:t>
            </a:r>
            <a:r>
              <a:rPr lang="en-GB" sz="1200" dirty="0">
                <a:effectLst/>
                <a:latin typeface="Poppins" panose="00000500000000000000" pitchFamily="2" charset="0"/>
                <a:ea typeface="Calibri" panose="020F0502020204030204" pitchFamily="34" charset="0"/>
                <a:cs typeface="Poppins" panose="00000500000000000000" pitchFamily="2" charset="0"/>
              </a:rPr>
              <a:t> who was targeted in Leeds by a younger man and covertly married in November 2015, this predatory marriage only came to light following her death in  March 2016.</a:t>
            </a:r>
          </a:p>
        </p:txBody>
      </p:sp>
      <p:sp>
        <p:nvSpPr>
          <p:cNvPr id="9" name="Rectangle: Rounded Corners 8">
            <a:extLst>
              <a:ext uri="{FF2B5EF4-FFF2-40B4-BE49-F238E27FC236}">
                <a16:creationId xmlns:a16="http://schemas.microsoft.com/office/drawing/2014/main" id="{799E9007-CA10-3D17-FB2F-B5A9085D1443}"/>
              </a:ext>
            </a:extLst>
          </p:cNvPr>
          <p:cNvSpPr/>
          <p:nvPr/>
        </p:nvSpPr>
        <p:spPr>
          <a:xfrm>
            <a:off x="4010297" y="603680"/>
            <a:ext cx="7276667" cy="176637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a:solidFill>
                  <a:schemeClr val="bg1"/>
                </a:solidFill>
                <a:latin typeface="Poppins" panose="00000500000000000000" pitchFamily="2" charset="0"/>
                <a:ea typeface="Calibri" panose="020F0502020204030204" pitchFamily="34" charset="0"/>
                <a:cs typeface="Poppins" panose="00000500000000000000" pitchFamily="2" charset="0"/>
              </a:rPr>
              <a:t>2. Legislation</a:t>
            </a:r>
          </a:p>
          <a:p>
            <a:r>
              <a:rPr lang="en-GB" sz="1200" dirty="0">
                <a:solidFill>
                  <a:schemeClr val="bg1"/>
                </a:solidFill>
                <a:latin typeface="Poppins" panose="00000500000000000000" pitchFamily="2" charset="0"/>
                <a:ea typeface="Calibri" panose="020F0502020204030204" pitchFamily="34" charset="0"/>
                <a:cs typeface="Poppins" panose="00000500000000000000" pitchFamily="2" charset="0"/>
              </a:rPr>
              <a:t>In UK law, marriage and civil partnerships rely on consent. The Marriage Act 1989 requires that two adult parties agree to a marriage, it is implicit that they understand and agree to marry by giving informed consent which is dependent on capacity to make decisions as determined by the Mental Capacity Act 2005.  </a:t>
            </a:r>
          </a:p>
          <a:p>
            <a:pPr fontAlgn="base"/>
            <a:r>
              <a:rPr lang="en-GB" sz="1200" dirty="0">
                <a:solidFill>
                  <a:schemeClr val="bg1"/>
                </a:solidFill>
                <a:latin typeface="Poppins" panose="00000500000000000000" pitchFamily="2" charset="0"/>
                <a:ea typeface="Calibri" panose="020F0502020204030204" pitchFamily="34" charset="0"/>
                <a:cs typeface="Poppins" panose="00000500000000000000" pitchFamily="2" charset="0"/>
              </a:rPr>
              <a:t>The Anti-Social Behaviour, Crime and Policing Act 2014 created the criminal offence of forced marriage. It is a criminal offence to marry a person who lacks the mental capacity to consent to the marriage, regardless of any pressure. It is also a crime to pressure someone to marry by any means. </a:t>
            </a:r>
          </a:p>
        </p:txBody>
      </p:sp>
      <p:sp>
        <p:nvSpPr>
          <p:cNvPr id="10" name="Rectangle: Rounded Corners 9">
            <a:extLst>
              <a:ext uri="{FF2B5EF4-FFF2-40B4-BE49-F238E27FC236}">
                <a16:creationId xmlns:a16="http://schemas.microsoft.com/office/drawing/2014/main" id="{15CA7CCB-9A74-114C-25BB-73F9448DB28B}"/>
              </a:ext>
            </a:extLst>
          </p:cNvPr>
          <p:cNvSpPr/>
          <p:nvPr/>
        </p:nvSpPr>
        <p:spPr>
          <a:xfrm>
            <a:off x="234189" y="2865542"/>
            <a:ext cx="3551058" cy="2153264"/>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SzPts val="1000"/>
              <a:tabLst>
                <a:tab pos="457200" algn="l"/>
              </a:tabLst>
            </a:pPr>
            <a:r>
              <a:rPr lang="en-GB" sz="1200" b="1" dirty="0">
                <a:solidFill>
                  <a:schemeClr val="bg1"/>
                </a:solidFill>
                <a:effectLst/>
                <a:latin typeface="Poppins" panose="00000500000000000000" pitchFamily="2" charset="0"/>
                <a:ea typeface="Times New Roman" panose="02020603050405020304" pitchFamily="18" charset="0"/>
                <a:cs typeface="Poppins" panose="00000500000000000000" pitchFamily="2" charset="0"/>
              </a:rPr>
              <a:t>7. Additional Resources and further </a:t>
            </a:r>
            <a:r>
              <a:rPr lang="en-GB" sz="1200" b="1" dirty="0">
                <a:solidFill>
                  <a:srgbClr val="7030A0"/>
                </a:solidFill>
                <a:effectLst/>
                <a:latin typeface="Poppins" panose="00000500000000000000" pitchFamily="2" charset="0"/>
                <a:ea typeface="Times New Roman" panose="02020603050405020304" pitchFamily="18" charset="0"/>
                <a:cs typeface="Poppins" panose="00000500000000000000" pitchFamily="2" charset="0"/>
              </a:rPr>
              <a:t>Reading </a:t>
            </a:r>
            <a:endParaRPr lang="en-GB" sz="1200" dirty="0">
              <a:solidFill>
                <a:srgbClr val="7030A0"/>
              </a:solidFill>
              <a:effectLst/>
              <a:latin typeface="Poppins" panose="00000500000000000000" pitchFamily="2" charset="0"/>
              <a:ea typeface="Calibri" panose="020F0502020204030204" pitchFamily="34" charset="0"/>
              <a:cs typeface="Poppins" panose="00000500000000000000" pitchFamily="2" charset="0"/>
            </a:endParaRPr>
          </a:p>
          <a:p>
            <a:pPr marL="342900" lvl="0" indent="-342900">
              <a:buSzPts val="1000"/>
              <a:buFont typeface="Symbol" panose="05050102010706020507" pitchFamily="18" charset="2"/>
              <a:buChar char=""/>
              <a:tabLst>
                <a:tab pos="457200" algn="l"/>
              </a:tabLst>
            </a:pPr>
            <a:r>
              <a:rPr lang="en-GB" sz="1200" u="sng" dirty="0">
                <a:solidFill>
                  <a:schemeClr val="bg1"/>
                </a:solidFill>
                <a:effectLst/>
                <a:latin typeface="Poppins" panose="00000500000000000000" pitchFamily="2" charset="0"/>
                <a:ea typeface="Times New Roman" panose="02020603050405020304" pitchFamily="18" charset="0"/>
                <a:cs typeface="Poppins" panose="00000500000000000000" pitchFamily="2" charset="0"/>
                <a:hlinkClick r:id="rId4">
                  <a:extLst>
                    <a:ext uri="{A12FA001-AC4F-418D-AE19-62706E023703}">
                      <ahyp:hlinkClr xmlns:ahyp="http://schemas.microsoft.com/office/drawing/2018/hyperlinkcolor" val="tx"/>
                    </a:ext>
                  </a:extLst>
                </a:hlinkClick>
              </a:rPr>
              <a:t>Predatory marriage - Ann Craft Trust</a:t>
            </a:r>
            <a:endParaRPr lang="en-GB" sz="1200" dirty="0">
              <a:solidFill>
                <a:schemeClr val="bg1"/>
              </a:solidFill>
              <a:effectLst/>
              <a:latin typeface="Poppins" panose="00000500000000000000" pitchFamily="2" charset="0"/>
              <a:ea typeface="Calibri" panose="020F0502020204030204" pitchFamily="34" charset="0"/>
              <a:cs typeface="Poppins" panose="00000500000000000000" pitchFamily="2" charset="0"/>
            </a:endParaRPr>
          </a:p>
          <a:p>
            <a:pPr marL="342900" lvl="0" indent="-342900">
              <a:buSzPts val="1000"/>
              <a:buFont typeface="Symbol" panose="05050102010706020507" pitchFamily="18" charset="2"/>
              <a:buChar char=""/>
              <a:tabLst>
                <a:tab pos="457200" algn="l"/>
              </a:tabLst>
            </a:pPr>
            <a:r>
              <a:rPr lang="en-GB" sz="1200" u="sng" dirty="0">
                <a:solidFill>
                  <a:schemeClr val="bg1"/>
                </a:solidFill>
                <a:effectLst/>
                <a:latin typeface="Poppins" panose="00000500000000000000" pitchFamily="2" charset="0"/>
                <a:ea typeface="Times New Roman" panose="02020603050405020304" pitchFamily="18" charset="0"/>
                <a:cs typeface="Poppins" panose="00000500000000000000" pitchFamily="2" charset="0"/>
                <a:hlinkClick r:id="rId5">
                  <a:extLst>
                    <a:ext uri="{A12FA001-AC4F-418D-AE19-62706E023703}">
                      <ahyp:hlinkClr xmlns:ahyp="http://schemas.microsoft.com/office/drawing/2018/hyperlinkcolor" val="tx"/>
                    </a:ext>
                  </a:extLst>
                </a:hlinkClick>
              </a:rPr>
              <a:t>https://www.predatorymarriage.uk/</a:t>
            </a:r>
            <a:endParaRPr lang="en-GB" sz="1200" dirty="0">
              <a:solidFill>
                <a:schemeClr val="bg1"/>
              </a:solidFill>
              <a:effectLst/>
              <a:latin typeface="Poppins" panose="00000500000000000000" pitchFamily="2" charset="0"/>
              <a:ea typeface="Calibri" panose="020F0502020204030204" pitchFamily="34" charset="0"/>
              <a:cs typeface="Poppins" panose="00000500000000000000" pitchFamily="2" charset="0"/>
            </a:endParaRPr>
          </a:p>
          <a:p>
            <a:pPr marL="342900" lvl="0" indent="-342900">
              <a:buSzPts val="1000"/>
              <a:buFont typeface="Symbol" panose="05050102010706020507" pitchFamily="18" charset="2"/>
              <a:buChar char=""/>
              <a:tabLst>
                <a:tab pos="457200" algn="l"/>
              </a:tabLst>
            </a:pPr>
            <a:r>
              <a:rPr lang="en-GB" sz="1200" u="sng" dirty="0">
                <a:solidFill>
                  <a:schemeClr val="bg1"/>
                </a:solidFill>
                <a:effectLst/>
                <a:latin typeface="Poppins" panose="00000500000000000000" pitchFamily="2" charset="0"/>
                <a:ea typeface="Times New Roman" panose="02020603050405020304" pitchFamily="18" charset="0"/>
                <a:cs typeface="Poppins" panose="00000500000000000000" pitchFamily="2" charset="0"/>
                <a:hlinkClick r:id="rId6">
                  <a:extLst>
                    <a:ext uri="{A12FA001-AC4F-418D-AE19-62706E023703}">
                      <ahyp:hlinkClr xmlns:ahyp="http://schemas.microsoft.com/office/drawing/2018/hyperlinkcolor" val="tx"/>
                    </a:ext>
                  </a:extLst>
                </a:hlinkClick>
              </a:rPr>
              <a:t>Choice &amp; decision making in Marriage</a:t>
            </a:r>
            <a:endParaRPr lang="en-GB" sz="1200" dirty="0">
              <a:solidFill>
                <a:schemeClr val="bg1"/>
              </a:solidFill>
              <a:effectLst/>
              <a:latin typeface="Poppins" panose="00000500000000000000" pitchFamily="2" charset="0"/>
              <a:ea typeface="Calibri" panose="020F0502020204030204" pitchFamily="34" charset="0"/>
              <a:cs typeface="Poppins" panose="00000500000000000000" pitchFamily="2" charset="0"/>
            </a:endParaRPr>
          </a:p>
          <a:p>
            <a:pPr marL="342900" lvl="0" indent="-342900">
              <a:buSzPts val="1000"/>
              <a:buFont typeface="Symbol" panose="05050102010706020507" pitchFamily="18" charset="2"/>
              <a:buChar char=""/>
              <a:tabLst>
                <a:tab pos="457200" algn="l"/>
              </a:tabLst>
            </a:pPr>
            <a:r>
              <a:rPr lang="en-GB" sz="1200" u="sng" dirty="0">
                <a:solidFill>
                  <a:schemeClr val="bg1"/>
                </a:solidFill>
                <a:effectLst/>
                <a:latin typeface="Poppins" panose="00000500000000000000" pitchFamily="2" charset="0"/>
                <a:ea typeface="Times New Roman" panose="02020603050405020304" pitchFamily="18" charset="0"/>
                <a:cs typeface="Poppins" panose="00000500000000000000" pitchFamily="2" charset="0"/>
                <a:hlinkClick r:id="rId7">
                  <a:extLst>
                    <a:ext uri="{A12FA001-AC4F-418D-AE19-62706E023703}">
                      <ahyp:hlinkClr xmlns:ahyp="http://schemas.microsoft.com/office/drawing/2018/hyperlinkcolor" val="tx"/>
                    </a:ext>
                  </a:extLst>
                </a:hlinkClick>
              </a:rPr>
              <a:t>Predatory marriage: what is it and what you can do </a:t>
            </a:r>
            <a:endParaRPr lang="en-GB" sz="1200" dirty="0">
              <a:solidFill>
                <a:schemeClr val="bg1"/>
              </a:solidFill>
              <a:effectLst/>
              <a:latin typeface="Poppins" panose="00000500000000000000" pitchFamily="2" charset="0"/>
              <a:ea typeface="Calibri" panose="020F0502020204030204" pitchFamily="34" charset="0"/>
              <a:cs typeface="Poppins" panose="00000500000000000000" pitchFamily="2" charset="0"/>
            </a:endParaRPr>
          </a:p>
        </p:txBody>
      </p:sp>
      <p:sp>
        <p:nvSpPr>
          <p:cNvPr id="11" name="Rectangle: Rounded Corners 10">
            <a:extLst>
              <a:ext uri="{FF2B5EF4-FFF2-40B4-BE49-F238E27FC236}">
                <a16:creationId xmlns:a16="http://schemas.microsoft.com/office/drawing/2014/main" id="{DF4FA330-8C7A-691F-2723-640C4E01688E}"/>
              </a:ext>
            </a:extLst>
          </p:cNvPr>
          <p:cNvSpPr/>
          <p:nvPr/>
        </p:nvSpPr>
        <p:spPr>
          <a:xfrm>
            <a:off x="303436" y="5172891"/>
            <a:ext cx="2347822" cy="422901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a:solidFill>
                  <a:schemeClr val="bg1"/>
                </a:solidFill>
                <a:effectLst/>
                <a:latin typeface="Poppins" panose="00000500000000000000" pitchFamily="2" charset="0"/>
                <a:ea typeface="Calibri" panose="020F0502020204030204" pitchFamily="34" charset="0"/>
                <a:cs typeface="Poppins" panose="00000500000000000000" pitchFamily="2" charset="0"/>
              </a:rPr>
              <a:t>6. What to do?</a:t>
            </a:r>
            <a:endParaRPr lang="en-GB" sz="1200" dirty="0">
              <a:solidFill>
                <a:schemeClr val="bg1"/>
              </a:solidFill>
              <a:effectLst/>
              <a:latin typeface="Poppins" panose="00000500000000000000" pitchFamily="2" charset="0"/>
              <a:ea typeface="Calibri" panose="020F0502020204030204" pitchFamily="34" charset="0"/>
              <a:cs typeface="Poppins" panose="00000500000000000000" pitchFamily="2" charset="0"/>
            </a:endParaRPr>
          </a:p>
          <a:p>
            <a:pPr marL="342900" lvl="0" indent="-342900">
              <a:buSzPts val="1000"/>
              <a:buFont typeface="Symbol" panose="05050102010706020507" pitchFamily="18" charset="2"/>
              <a:buChar char=""/>
              <a:tabLst>
                <a:tab pos="457200" algn="l"/>
              </a:tabLst>
            </a:pPr>
            <a:r>
              <a:rPr lang="en-GB" sz="1200" dirty="0">
                <a:effectLst/>
                <a:latin typeface="Poppins" panose="00000500000000000000" pitchFamily="2" charset="0"/>
                <a:ea typeface="Times New Roman" panose="02020603050405020304" pitchFamily="18" charset="0"/>
                <a:cs typeface="Poppins" panose="00000500000000000000" pitchFamily="2" charset="0"/>
              </a:rPr>
              <a:t>Raise concerns with the registrar </a:t>
            </a:r>
            <a:endParaRPr lang="en-GB" sz="1200" dirty="0">
              <a:effectLst/>
              <a:latin typeface="Poppins" panose="00000500000000000000" pitchFamily="2" charset="0"/>
              <a:ea typeface="Calibri" panose="020F0502020204030204" pitchFamily="34" charset="0"/>
              <a:cs typeface="Poppins" panose="00000500000000000000" pitchFamily="2" charset="0"/>
            </a:endParaRPr>
          </a:p>
          <a:p>
            <a:pPr marL="342900" lvl="0" indent="-342900">
              <a:buSzPts val="1000"/>
              <a:buFont typeface="Symbol" panose="05050102010706020507" pitchFamily="18" charset="2"/>
              <a:buChar char=""/>
              <a:tabLst>
                <a:tab pos="457200" algn="l"/>
              </a:tabLst>
            </a:pPr>
            <a:r>
              <a:rPr lang="en-GB" sz="1200" dirty="0">
                <a:effectLst/>
                <a:latin typeface="Poppins" panose="00000500000000000000" pitchFamily="2" charset="0"/>
                <a:ea typeface="Times New Roman" panose="02020603050405020304" pitchFamily="18" charset="0"/>
                <a:cs typeface="Poppins" panose="00000500000000000000" pitchFamily="2" charset="0"/>
              </a:rPr>
              <a:t>Concerns should be reported to the police and local authority </a:t>
            </a:r>
            <a:endParaRPr lang="en-GB" sz="1200" dirty="0">
              <a:effectLst/>
              <a:latin typeface="Poppins" panose="00000500000000000000" pitchFamily="2" charset="0"/>
              <a:ea typeface="Calibri" panose="020F0502020204030204" pitchFamily="34" charset="0"/>
              <a:cs typeface="Poppins" panose="00000500000000000000" pitchFamily="2" charset="0"/>
            </a:endParaRPr>
          </a:p>
          <a:p>
            <a:pPr marL="342900" lvl="0" indent="-342900">
              <a:buSzPts val="1000"/>
              <a:buFont typeface="Symbol" panose="05050102010706020507" pitchFamily="18" charset="2"/>
              <a:buChar char=""/>
              <a:tabLst>
                <a:tab pos="457200" algn="l"/>
              </a:tabLst>
            </a:pPr>
            <a:r>
              <a:rPr lang="en-GB" sz="1200" dirty="0">
                <a:effectLst/>
                <a:latin typeface="Poppins" panose="00000500000000000000" pitchFamily="2" charset="0"/>
                <a:ea typeface="Times New Roman" panose="02020603050405020304" pitchFamily="18" charset="0"/>
                <a:cs typeface="Poppins" panose="00000500000000000000" pitchFamily="2" charset="0"/>
              </a:rPr>
              <a:t>Discuss the case with the Forced Marriage Unit </a:t>
            </a:r>
            <a:endParaRPr lang="en-GB" sz="1200" dirty="0">
              <a:effectLst/>
              <a:latin typeface="Poppins" panose="00000500000000000000" pitchFamily="2" charset="0"/>
              <a:ea typeface="Calibri" panose="020F0502020204030204" pitchFamily="34" charset="0"/>
              <a:cs typeface="Poppins" panose="00000500000000000000" pitchFamily="2" charset="0"/>
            </a:endParaRPr>
          </a:p>
          <a:p>
            <a:pPr marL="342900" lvl="0" indent="-342900">
              <a:buSzPts val="1000"/>
              <a:buFont typeface="Symbol" panose="05050102010706020507" pitchFamily="18" charset="2"/>
              <a:buChar char=""/>
              <a:tabLst>
                <a:tab pos="457200" algn="l"/>
              </a:tabLst>
            </a:pPr>
            <a:r>
              <a:rPr lang="en-GB" sz="1200" dirty="0">
                <a:effectLst/>
                <a:latin typeface="Poppins" panose="00000500000000000000" pitchFamily="2" charset="0"/>
                <a:ea typeface="Times New Roman" panose="02020603050405020304" pitchFamily="18" charset="0"/>
                <a:cs typeface="Poppins" panose="00000500000000000000" pitchFamily="2" charset="0"/>
              </a:rPr>
              <a:t>Advise the family to seek specialist legal advice</a:t>
            </a:r>
            <a:endParaRPr lang="en-GB" sz="1200" dirty="0">
              <a:effectLst/>
              <a:latin typeface="Poppins" panose="00000500000000000000" pitchFamily="2" charset="0"/>
              <a:ea typeface="Calibri" panose="020F0502020204030204" pitchFamily="34" charset="0"/>
              <a:cs typeface="Poppins" panose="00000500000000000000" pitchFamily="2" charset="0"/>
            </a:endParaRPr>
          </a:p>
          <a:p>
            <a:pPr marL="342900" lvl="0" indent="-342900">
              <a:buSzPts val="1000"/>
              <a:buFont typeface="Symbol" panose="05050102010706020507" pitchFamily="18" charset="2"/>
              <a:buChar char=""/>
              <a:tabLst>
                <a:tab pos="457200" algn="l"/>
              </a:tabLst>
            </a:pPr>
            <a:r>
              <a:rPr lang="en-GB" sz="1200" dirty="0">
                <a:effectLst/>
                <a:latin typeface="Poppins" panose="00000500000000000000" pitchFamily="2" charset="0"/>
                <a:ea typeface="Times New Roman" panose="02020603050405020304" pitchFamily="18" charset="0"/>
                <a:cs typeface="Poppins" panose="00000500000000000000" pitchFamily="2" charset="0"/>
              </a:rPr>
              <a:t>Consider applying for a Forced Marriage Protection Order</a:t>
            </a:r>
            <a:endParaRPr lang="en-GB" sz="1200" dirty="0">
              <a:effectLst/>
              <a:latin typeface="Poppins" panose="00000500000000000000" pitchFamily="2" charset="0"/>
              <a:ea typeface="Calibri" panose="020F0502020204030204" pitchFamily="34" charset="0"/>
              <a:cs typeface="Poppins" panose="00000500000000000000" pitchFamily="2" charset="0"/>
            </a:endParaRPr>
          </a:p>
          <a:p>
            <a:pPr marL="342900" lvl="0" indent="-342900">
              <a:buSzPts val="1000"/>
              <a:buFont typeface="Symbol" panose="05050102010706020507" pitchFamily="18" charset="2"/>
              <a:buChar char=""/>
              <a:tabLst>
                <a:tab pos="457200" algn="l"/>
              </a:tabLst>
            </a:pPr>
            <a:r>
              <a:rPr lang="en-GB" sz="1200" dirty="0">
                <a:effectLst/>
                <a:latin typeface="Poppins" panose="00000500000000000000" pitchFamily="2" charset="0"/>
                <a:ea typeface="Times New Roman" panose="02020603050405020304" pitchFamily="18" charset="0"/>
                <a:cs typeface="Poppins" panose="00000500000000000000" pitchFamily="2" charset="0"/>
              </a:rPr>
              <a:t>Consider a ‘caveat in expectation of marriage’ via a specialist solicitor </a:t>
            </a:r>
            <a:endParaRPr lang="en-GB" sz="1200" dirty="0">
              <a:effectLst/>
              <a:latin typeface="Poppins" panose="00000500000000000000" pitchFamily="2" charset="0"/>
              <a:ea typeface="Calibri" panose="020F0502020204030204" pitchFamily="34" charset="0"/>
              <a:cs typeface="Poppins" panose="00000500000000000000" pitchFamily="2" charset="0"/>
            </a:endParaRPr>
          </a:p>
        </p:txBody>
      </p:sp>
      <p:sp>
        <p:nvSpPr>
          <p:cNvPr id="12" name="Rectangle: Rounded Corners 11">
            <a:extLst>
              <a:ext uri="{FF2B5EF4-FFF2-40B4-BE49-F238E27FC236}">
                <a16:creationId xmlns:a16="http://schemas.microsoft.com/office/drawing/2014/main" id="{A63F2B25-F647-FBAD-DDB7-0578FFA21331}"/>
              </a:ext>
            </a:extLst>
          </p:cNvPr>
          <p:cNvSpPr/>
          <p:nvPr/>
        </p:nvSpPr>
        <p:spPr>
          <a:xfrm>
            <a:off x="2939143" y="6077469"/>
            <a:ext cx="4963886" cy="3324436"/>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a:solidFill>
                  <a:schemeClr val="bg1"/>
                </a:solidFill>
                <a:effectLst/>
                <a:latin typeface="Poppins" panose="00000500000000000000" pitchFamily="2" charset="0"/>
                <a:ea typeface="Calibri" panose="020F0502020204030204" pitchFamily="34" charset="0"/>
                <a:cs typeface="Poppins" panose="00000500000000000000" pitchFamily="2" charset="0"/>
              </a:rPr>
              <a:t>5. Things to consider</a:t>
            </a:r>
            <a:r>
              <a:rPr lang="en-GB" sz="1200" b="1" dirty="0">
                <a:solidFill>
                  <a:srgbClr val="7030A0"/>
                </a:solidFill>
                <a:effectLst/>
                <a:latin typeface="Poppins" panose="00000500000000000000" pitchFamily="2" charset="0"/>
                <a:ea typeface="Calibri" panose="020F0502020204030204" pitchFamily="34" charset="0"/>
                <a:cs typeface="Poppins" panose="00000500000000000000" pitchFamily="2" charset="0"/>
              </a:rPr>
              <a:t> </a:t>
            </a:r>
            <a:endParaRPr lang="en-GB" sz="1200" dirty="0">
              <a:effectLst/>
              <a:latin typeface="Poppins" panose="00000500000000000000" pitchFamily="2" charset="0"/>
              <a:ea typeface="Calibri" panose="020F0502020204030204" pitchFamily="34" charset="0"/>
              <a:cs typeface="Poppins" panose="00000500000000000000" pitchFamily="2" charset="0"/>
            </a:endParaRPr>
          </a:p>
          <a:p>
            <a:pPr marL="342900" lvl="0" indent="-342900" algn="just">
              <a:buSzPts val="1000"/>
              <a:buFont typeface="Symbol" panose="05050102010706020507" pitchFamily="18" charset="2"/>
              <a:buChar char=""/>
              <a:tabLst>
                <a:tab pos="457200" algn="l"/>
              </a:tabLst>
            </a:pPr>
            <a:r>
              <a:rPr lang="en-GB" sz="1200" dirty="0">
                <a:effectLst/>
                <a:latin typeface="Poppins" panose="00000500000000000000" pitchFamily="2" charset="0"/>
                <a:ea typeface="Times New Roman" panose="02020603050405020304" pitchFamily="18" charset="0"/>
                <a:cs typeface="Poppins" panose="00000500000000000000" pitchFamily="2" charset="0"/>
              </a:rPr>
              <a:t>The registrar should interview adults separately to ascertain capacity and consent, and stop any marriages where concerns are raised</a:t>
            </a:r>
            <a:endParaRPr lang="en-GB" sz="1200" dirty="0">
              <a:effectLst/>
              <a:latin typeface="Poppins" panose="00000500000000000000" pitchFamily="2" charset="0"/>
              <a:ea typeface="Calibri" panose="020F0502020204030204" pitchFamily="34" charset="0"/>
              <a:cs typeface="Poppins" panose="00000500000000000000" pitchFamily="2" charset="0"/>
            </a:endParaRPr>
          </a:p>
          <a:p>
            <a:pPr marL="342900" lvl="0" indent="-342900" algn="just">
              <a:buSzPts val="1000"/>
              <a:buFont typeface="Symbol" panose="05050102010706020507" pitchFamily="18" charset="2"/>
              <a:buChar char=""/>
              <a:tabLst>
                <a:tab pos="457200" algn="l"/>
              </a:tabLst>
            </a:pPr>
            <a:r>
              <a:rPr lang="en-GB" sz="1200" dirty="0">
                <a:effectLst/>
                <a:latin typeface="Poppins" panose="00000500000000000000" pitchFamily="2" charset="0"/>
                <a:ea typeface="Times New Roman" panose="02020603050405020304" pitchFamily="18" charset="0"/>
                <a:cs typeface="Poppins" panose="00000500000000000000" pitchFamily="2" charset="0"/>
              </a:rPr>
              <a:t>Legally in the UK a marriage will always revoke a Will so anyone who </a:t>
            </a:r>
            <a:r>
              <a:rPr lang="en-GB" sz="1200">
                <a:effectLst/>
                <a:latin typeface="Poppins" panose="00000500000000000000" pitchFamily="2" charset="0"/>
                <a:ea typeface="Times New Roman" panose="02020603050405020304" pitchFamily="18" charset="0"/>
                <a:cs typeface="Poppins" panose="00000500000000000000" pitchFamily="2" charset="0"/>
              </a:rPr>
              <a:t>marries (or who re-marries</a:t>
            </a:r>
            <a:r>
              <a:rPr lang="en-GB" sz="1200" dirty="0">
                <a:effectLst/>
                <a:latin typeface="Poppins" panose="00000500000000000000" pitchFamily="2" charset="0"/>
                <a:ea typeface="Times New Roman" panose="02020603050405020304" pitchFamily="18" charset="0"/>
                <a:cs typeface="Poppins" panose="00000500000000000000" pitchFamily="2" charset="0"/>
              </a:rPr>
              <a:t>) would need to make a new Will to be clear about their wishes upon death. </a:t>
            </a:r>
            <a:endParaRPr lang="en-GB" sz="1200" dirty="0">
              <a:effectLst/>
              <a:latin typeface="Poppins" panose="00000500000000000000" pitchFamily="2" charset="0"/>
              <a:ea typeface="Calibri" panose="020F0502020204030204" pitchFamily="34" charset="0"/>
              <a:cs typeface="Poppins" panose="00000500000000000000" pitchFamily="2" charset="0"/>
            </a:endParaRPr>
          </a:p>
          <a:p>
            <a:pPr marL="342900" lvl="0" indent="-342900" algn="just">
              <a:buSzPts val="1000"/>
              <a:buFont typeface="Symbol" panose="05050102010706020507" pitchFamily="18" charset="2"/>
              <a:buChar char=""/>
              <a:tabLst>
                <a:tab pos="457200" algn="l"/>
              </a:tabLst>
            </a:pPr>
            <a:r>
              <a:rPr lang="en-GB" sz="1200" dirty="0">
                <a:effectLst/>
                <a:latin typeface="Poppins" panose="00000500000000000000" pitchFamily="2" charset="0"/>
                <a:ea typeface="Times New Roman" panose="02020603050405020304" pitchFamily="18" charset="0"/>
                <a:cs typeface="Poppins" panose="00000500000000000000" pitchFamily="2" charset="0"/>
              </a:rPr>
              <a:t>Once married, the predator is entitled to make decisions regarding funeral arrangements which may eclipse any decisions made with family members prior to the marriage taking place.</a:t>
            </a:r>
            <a:endParaRPr lang="en-GB" sz="1200" dirty="0">
              <a:effectLst/>
              <a:latin typeface="Poppins" panose="00000500000000000000" pitchFamily="2" charset="0"/>
              <a:ea typeface="Calibri" panose="020F0502020204030204" pitchFamily="34" charset="0"/>
              <a:cs typeface="Poppins" panose="00000500000000000000" pitchFamily="2" charset="0"/>
            </a:endParaRPr>
          </a:p>
          <a:p>
            <a:pPr marL="342900" lvl="0" indent="-342900">
              <a:buSzPts val="1000"/>
              <a:buFont typeface="Symbol" panose="05050102010706020507" pitchFamily="18" charset="2"/>
              <a:buChar char=""/>
              <a:tabLst>
                <a:tab pos="457200" algn="l"/>
              </a:tabLst>
            </a:pPr>
            <a:r>
              <a:rPr lang="en-GB" sz="1200" dirty="0">
                <a:effectLst/>
                <a:latin typeface="Poppins" panose="00000500000000000000" pitchFamily="2" charset="0"/>
                <a:ea typeface="Times New Roman" panose="02020603050405020304" pitchFamily="18" charset="0"/>
                <a:cs typeface="Poppins" panose="00000500000000000000" pitchFamily="2" charset="0"/>
              </a:rPr>
              <a:t>Predatory Marriage relies on coercive control and is a form of forced marriage.</a:t>
            </a:r>
            <a:endParaRPr lang="en-GB" sz="1200" dirty="0">
              <a:effectLst/>
              <a:latin typeface="Poppins" panose="00000500000000000000" pitchFamily="2" charset="0"/>
              <a:ea typeface="Calibri" panose="020F0502020204030204" pitchFamily="34" charset="0"/>
              <a:cs typeface="Poppins" panose="00000500000000000000" pitchFamily="2" charset="0"/>
            </a:endParaRPr>
          </a:p>
          <a:p>
            <a:pPr marL="342900" lvl="0" indent="-342900">
              <a:buSzPts val="1000"/>
              <a:buFont typeface="Symbol" panose="05050102010706020507" pitchFamily="18" charset="2"/>
              <a:buChar char=""/>
              <a:tabLst>
                <a:tab pos="457200" algn="l"/>
              </a:tabLst>
            </a:pPr>
            <a:r>
              <a:rPr lang="en-GB" sz="1200" dirty="0">
                <a:effectLst/>
                <a:latin typeface="Poppins" panose="00000500000000000000" pitchFamily="2" charset="0"/>
                <a:ea typeface="Times New Roman" panose="02020603050405020304" pitchFamily="18" charset="0"/>
                <a:cs typeface="Poppins" panose="00000500000000000000" pitchFamily="2" charset="0"/>
              </a:rPr>
              <a:t>Lasting Power of Attorney does not protect against a coercive predatory marriage</a:t>
            </a:r>
            <a:endParaRPr lang="en-GB" sz="1200" dirty="0">
              <a:effectLst/>
              <a:latin typeface="Poppins" panose="00000500000000000000" pitchFamily="2" charset="0"/>
              <a:ea typeface="Calibri" panose="020F0502020204030204" pitchFamily="34" charset="0"/>
              <a:cs typeface="Poppins" panose="00000500000000000000" pitchFamily="2" charset="0"/>
            </a:endParaRPr>
          </a:p>
        </p:txBody>
      </p:sp>
    </p:spTree>
    <p:extLst>
      <p:ext uri="{BB962C8B-B14F-4D97-AF65-F5344CB8AC3E}">
        <p14:creationId xmlns:p14="http://schemas.microsoft.com/office/powerpoint/2010/main" val="12113543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TotalTime>
  <Words>604</Words>
  <Application>Microsoft Office PowerPoint</Application>
  <PresentationFormat>A3 Paper (297x420 mm)</PresentationFormat>
  <Paragraphs>36</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Poppins</vt:lpstr>
      <vt:lpstr>Symbol</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Suzanne Bremner</dc:creator>
  <cp:lastModifiedBy>Edwards Janine</cp:lastModifiedBy>
  <cp:revision>2</cp:revision>
  <dcterms:created xsi:type="dcterms:W3CDTF">2022-11-24T09:03:59Z</dcterms:created>
  <dcterms:modified xsi:type="dcterms:W3CDTF">2022-12-22T16:03:44Z</dcterms:modified>
</cp:coreProperties>
</file>