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60" r:id="rId5"/>
  </p:sldIdLst>
  <p:sldSz cx="7559675" cy="10691813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6A4CF0-DAC9-469F-A613-9FD3E6F8159F}" v="5" dt="2023-04-13T13:19:05.2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30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031298-A406-4ECC-9D90-96962C0C76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Learn mo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1F20F3-7936-460E-9156-16FF77014E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773201A-D4F6-477C-8A73-03366E168FDA}"/>
              </a:ext>
            </a:extLst>
          </p:cNvPr>
          <p:cNvGrpSpPr/>
          <p:nvPr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1AB62CD-41D5-4E12-AAF8-5566130CE559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51222289-FE58-423C-B2DD-131B3B203591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6779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website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0F239E-30FA-45B5-B814-0E279D2FD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98632"/>
            <a:ext cx="7559671" cy="159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7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CBB665-9BF3-44E2-AFE5-7AAC2E04B6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7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 - Learn more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40ACD7C-7287-437B-A551-E94438244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C6B2774-3587-440D-8583-67F87B99B28B}"/>
              </a:ext>
            </a:extLst>
          </p:cNvPr>
          <p:cNvGrpSpPr/>
          <p:nvPr userDrawn="1"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52B89A7-6A26-4B97-9704-84E39BAAFFA3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0" name="TextBox 4">
              <a:extLst>
                <a:ext uri="{FF2B5EF4-FFF2-40B4-BE49-F238E27FC236}">
                  <a16:creationId xmlns:a16="http://schemas.microsoft.com/office/drawing/2014/main" id="{82320DC9-AF22-4F89-9D11-54790FF7FE9D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419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7DCA5A-AE97-4061-9C68-B821769366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1472" y="341875"/>
            <a:ext cx="2629566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1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6" r:id="rId2"/>
    <p:sldLayoutId id="2147483739" r:id="rId3"/>
    <p:sldLayoutId id="2147483738" r:id="rId4"/>
    <p:sldLayoutId id="2147483737" r:id="rId5"/>
  </p:sldLayoutIdLst>
  <p:txStyles>
    <p:titleStyle>
      <a:lvl1pPr algn="l" defTabSz="740184" rtl="0" eaLnBrk="1" latinLnBrk="0" hangingPunct="1">
        <a:lnSpc>
          <a:spcPct val="90000"/>
        </a:lnSpc>
        <a:spcBef>
          <a:spcPct val="0"/>
        </a:spcBef>
        <a:buNone/>
        <a:defRPr sz="35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046" indent="-185046" algn="l" defTabSz="740184" rtl="0" eaLnBrk="1" latinLnBrk="0" hangingPunct="1">
        <a:lnSpc>
          <a:spcPct val="90000"/>
        </a:lnSpc>
        <a:spcBef>
          <a:spcPts val="809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1pPr>
      <a:lvl2pPr marL="55513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2523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619" kern="1200">
          <a:solidFill>
            <a:schemeClr val="tx1"/>
          </a:solidFill>
          <a:latin typeface="+mn-lt"/>
          <a:ea typeface="+mn-ea"/>
          <a:cs typeface="+mn-cs"/>
        </a:defRPr>
      </a:lvl3pPr>
      <a:lvl4pPr marL="129532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665414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2035506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40559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77569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314578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1pPr>
      <a:lvl2pPr marL="37009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2pPr>
      <a:lvl3pPr marL="74018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3pPr>
      <a:lvl4pPr marL="111027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480368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185046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22055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59064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296073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>
          <p15:clr>
            <a:srgbClr val="F26B43"/>
          </p15:clr>
        </p15:guide>
        <p15:guide id="2" pos="23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PICT@berkshire.nhs.uk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367FF62-F1E7-4FB6-878B-168250E866B1}"/>
              </a:ext>
            </a:extLst>
          </p:cNvPr>
          <p:cNvSpPr txBox="1"/>
          <p:nvPr/>
        </p:nvSpPr>
        <p:spPr>
          <a:xfrm>
            <a:off x="344387" y="1250726"/>
            <a:ext cx="6750252" cy="15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200"/>
              </a:lnSpc>
            </a:pPr>
            <a:r>
              <a:rPr lang="en-GB" sz="3400" b="1" dirty="0">
                <a:solidFill>
                  <a:schemeClr val="bg1"/>
                </a:solidFill>
              </a:rPr>
              <a:t>Psychologically Informed Consultation and Training Team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16A8A8-715A-4A75-8C81-1B1C92045BE3}"/>
              </a:ext>
            </a:extLst>
          </p:cNvPr>
          <p:cNvSpPr/>
          <p:nvPr/>
        </p:nvSpPr>
        <p:spPr>
          <a:xfrm>
            <a:off x="344387" y="3199991"/>
            <a:ext cx="7022328" cy="58785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3200" b="1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Preventing burnout and increasing self-care in primary care settings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understand why self-care is important, specifically in the context of working with EUPD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think about factors that can lead to burnout and how to develop strategies to prevent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acknowledge barriers to effective self-care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reflect on strategies for different types of self-care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reduce work-related stress and improve well-being</a:t>
            </a:r>
          </a:p>
          <a:p>
            <a:endParaRPr lang="en-GB" sz="2000" b="1" dirty="0">
              <a:solidFill>
                <a:schemeClr val="accent1"/>
              </a:solidFill>
            </a:endParaRPr>
          </a:p>
          <a:p>
            <a:r>
              <a:rPr lang="en-GB" sz="20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For: Primary Care Clinical Staff</a:t>
            </a:r>
          </a:p>
          <a:p>
            <a:r>
              <a:rPr lang="en-GB" sz="20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Date: Thursday 11</a:t>
            </a:r>
            <a:r>
              <a:rPr lang="en-GB" sz="2000" b="1" baseline="30000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th</a:t>
            </a:r>
            <a:r>
              <a:rPr lang="en-GB" sz="20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 May </a:t>
            </a:r>
            <a:r>
              <a:rPr lang="en-GB" sz="2000" b="1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2023</a:t>
            </a:r>
            <a:endParaRPr lang="en-GB" sz="2000" b="1" dirty="0">
              <a:solidFill>
                <a:schemeClr val="accent3"/>
              </a:solidFill>
              <a:latin typeface="Arial"/>
              <a:ea typeface="Calibri" panose="020F0502020204030204" pitchFamily="34" charset="0"/>
              <a:cs typeface="Arial"/>
            </a:endParaRPr>
          </a:p>
          <a:p>
            <a:r>
              <a:rPr lang="en-GB" sz="20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Time</a:t>
            </a:r>
            <a:r>
              <a:rPr lang="en-GB" sz="2000" b="1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: 11.00-12.30</a:t>
            </a:r>
            <a:endParaRPr lang="en-GB" sz="2000" b="1" dirty="0">
              <a:solidFill>
                <a:schemeClr val="accent3"/>
              </a:solidFill>
              <a:latin typeface="Arial"/>
              <a:ea typeface="Calibri" panose="020F0502020204030204" pitchFamily="34" charset="0"/>
              <a:cs typeface="Arial"/>
            </a:endParaRPr>
          </a:p>
          <a:p>
            <a:r>
              <a:rPr lang="en-GB" sz="20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Where: Remotely via Microsoft Teams </a:t>
            </a:r>
          </a:p>
          <a:p>
            <a:r>
              <a:rPr lang="en-GB" sz="2000" b="1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Facilitated by PICT Psychologist and PICT Psychotherapist</a:t>
            </a:r>
            <a:endParaRPr lang="en-GB" sz="2200" b="1" dirty="0">
              <a:solidFill>
                <a:schemeClr val="accent3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800" b="1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E25174CD-76F4-4AE0-AC59-55AC4E6D9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387" y="9232412"/>
            <a:ext cx="7022328" cy="1210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tabLst>
                <a:tab pos="540385" algn="l"/>
              </a:tabLst>
            </a:pPr>
            <a:r>
              <a:rPr lang="en-GB" sz="1600" b="1" dirty="0">
                <a:solidFill>
                  <a:schemeClr val="accent2"/>
                </a:solidFill>
                <a:effectLst/>
                <a:ea typeface="Calibri" panose="020F0502020204030204" pitchFamily="34" charset="0"/>
              </a:rPr>
              <a:t>If you want to book a place or need more information…</a:t>
            </a:r>
          </a:p>
          <a:p>
            <a:pPr lvl="0" defTabSz="914400" eaLnBrk="0" fontAlgn="base" hangingPunct="0">
              <a:tabLst>
                <a:tab pos="539750" algn="l"/>
              </a:tabLst>
            </a:pP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Call:  </a:t>
            </a:r>
            <a:r>
              <a:rPr lang="en-GB" sz="2000" dirty="0">
                <a:solidFill>
                  <a:schemeClr val="accent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0300 365 8000</a:t>
            </a:r>
            <a:br>
              <a:rPr lang="en-GB" sz="2000" b="1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</a:b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Email: </a:t>
            </a:r>
            <a:r>
              <a:rPr lang="en-GB" altLang="en-US" sz="2000" dirty="0">
                <a:solidFill>
                  <a:srgbClr val="003087"/>
                </a:solidFill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PICT@berkshire.nhs.uk</a:t>
            </a:r>
            <a:endParaRPr lang="en-GB" altLang="en-US" sz="2000" dirty="0">
              <a:solidFill>
                <a:srgbClr val="003087"/>
              </a:solidFill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  <a:tabLst>
                <a:tab pos="630555" algn="l"/>
              </a:tabLst>
            </a:pPr>
            <a:endParaRPr lang="en-GB" sz="1800" b="1" dirty="0">
              <a:solidFill>
                <a:schemeClr val="accent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41851"/>
      </p:ext>
    </p:extLst>
  </p:cSld>
  <p:clrMapOvr>
    <a:masterClrMapping/>
  </p:clrMapOvr>
</p:sld>
</file>

<file path=ppt/theme/theme1.xml><?xml version="1.0" encoding="utf-8"?>
<a:theme xmlns:a="http://schemas.openxmlformats.org/drawingml/2006/main" name="Public A4 portrait posters">
  <a:themeElements>
    <a:clrScheme name="NHS corporate blues">
      <a:dk1>
        <a:srgbClr val="231F20"/>
      </a:dk1>
      <a:lt1>
        <a:srgbClr val="FFFFFF"/>
      </a:lt1>
      <a:dk2>
        <a:srgbClr val="425563"/>
      </a:dk2>
      <a:lt2>
        <a:srgbClr val="FFFFFF"/>
      </a:lt2>
      <a:accent1>
        <a:srgbClr val="003087"/>
      </a:accent1>
      <a:accent2>
        <a:srgbClr val="41B6E6"/>
      </a:accent2>
      <a:accent3>
        <a:srgbClr val="768692"/>
      </a:accent3>
      <a:accent4>
        <a:srgbClr val="425563"/>
      </a:accent4>
      <a:accent5>
        <a:srgbClr val="005EB8"/>
      </a:accent5>
      <a:accent6>
        <a:srgbClr val="0072CE"/>
      </a:accent6>
      <a:hlink>
        <a:srgbClr val="005EB8"/>
      </a:hlink>
      <a:folHlink>
        <a:srgbClr val="0072C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blic A4 portrait posters" id="{73FB50C1-EB4D-440E-AACF-E970A954D6AC}" vid="{8BB32768-203C-458E-972E-0E4DED6C95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8059E062721B4593BBB6F6CFBBD41A" ma:contentTypeVersion="4" ma:contentTypeDescription="Create a new document." ma:contentTypeScope="" ma:versionID="968171daa8514cb6288f4c0b8ed51abd">
  <xsd:schema xmlns:xsd="http://www.w3.org/2001/XMLSchema" xmlns:xs="http://www.w3.org/2001/XMLSchema" xmlns:p="http://schemas.microsoft.com/office/2006/metadata/properties" xmlns:ns2="0c7d98b9-113b-4be4-99ba-70239777fdb2" targetNamespace="http://schemas.microsoft.com/office/2006/metadata/properties" ma:root="true" ma:fieldsID="2605704631b9b35c52d7e936ea45467c" ns2:_="">
    <xsd:import namespace="0c7d98b9-113b-4be4-99ba-70239777fd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d98b9-113b-4be4-99ba-70239777fd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9FE9F5-1DE8-4C0F-979B-39E55159584F}">
  <ds:schemaRefs>
    <ds:schemaRef ds:uri="0c7d98b9-113b-4be4-99ba-70239777fdb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474684F-5072-48BB-A49C-B2199FCBADB2}">
  <ds:schemaRefs>
    <ds:schemaRef ds:uri="0c7d98b9-113b-4be4-99ba-70239777fdb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0BC0B2B-FC07-4B6A-B9F7-3602D83287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Public A4 portrait posters</Template>
  <TotalTime>4929</TotalTime>
  <Words>124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Bookman Old Style</vt:lpstr>
      <vt:lpstr>Public A4 portrait posters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Ladd</dc:creator>
  <cp:lastModifiedBy>Patricia Stapleton</cp:lastModifiedBy>
  <cp:revision>35</cp:revision>
  <dcterms:created xsi:type="dcterms:W3CDTF">2020-05-13T12:14:26Z</dcterms:created>
  <dcterms:modified xsi:type="dcterms:W3CDTF">2023-04-14T10:57:12Z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0x010100CE8059E062721B4593BBB6F6CFBBD41A</vt:lpwstr>
  </property>
</Properties>
</file>