
<file path=[Content_Types].xml><?xml version="1.0" encoding="utf-8"?>
<Types xmlns="http://schemas.openxmlformats.org/package/2006/content-types">
  <Default Extension="docx" ContentType="application/vnd.openxmlformats-officedocument.wordprocessingml.documen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61" r:id="rId5"/>
    <p:sldId id="273" r:id="rId6"/>
    <p:sldId id="257" r:id="rId7"/>
    <p:sldId id="262" r:id="rId8"/>
    <p:sldId id="265" r:id="rId9"/>
    <p:sldId id="266" r:id="rId10"/>
    <p:sldId id="274" r:id="rId11"/>
    <p:sldId id="267" r:id="rId12"/>
    <p:sldId id="275" r:id="rId13"/>
    <p:sldId id="268" r:id="rId14"/>
    <p:sldId id="276" r:id="rId15"/>
    <p:sldId id="269" r:id="rId16"/>
    <p:sldId id="277" r:id="rId17"/>
    <p:sldId id="270" r:id="rId18"/>
    <p:sldId id="278" r:id="rId19"/>
    <p:sldId id="271" r:id="rId20"/>
    <p:sldId id="272" r:id="rId21"/>
    <p:sldId id="260" r:id="rId22"/>
    <p:sldId id="256"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oemark, Jennifer" initials="SJ" lastIdx="33" clrIdx="0">
    <p:extLst>
      <p:ext uri="{19B8F6BF-5375-455C-9EA6-DF929625EA0E}">
        <p15:presenceInfo xmlns:p15="http://schemas.microsoft.com/office/powerpoint/2012/main" userId="S::Jennifer.Shoemark@cqc.org.uk::f694c5a3-ba83-42df-a37a-42529a2a0e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8966" autoAdjust="0"/>
  </p:normalViewPr>
  <p:slideViewPr>
    <p:cSldViewPr snapToGrid="0">
      <p:cViewPr varScale="1">
        <p:scale>
          <a:sx n="52" d="100"/>
          <a:sy n="52" d="100"/>
        </p:scale>
        <p:origin x="10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71FC6D-644F-4E24-8B9E-670339C54F8B}" type="datetimeFigureOut">
              <a:rPr lang="en-GB" smtClean="0"/>
              <a:t>29/09/2022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4E2AAB-5E3A-4D3B-B582-71F849ABF7A2}" type="slidenum">
              <a:rPr lang="en-GB" smtClean="0"/>
              <a:t>‹#›</a:t>
            </a:fld>
            <a:endParaRPr lang="en-GB"/>
          </a:p>
        </p:txBody>
      </p:sp>
    </p:spTree>
    <p:extLst>
      <p:ext uri="{BB962C8B-B14F-4D97-AF65-F5344CB8AC3E}">
        <p14:creationId xmlns:p14="http://schemas.microsoft.com/office/powerpoint/2010/main" val="3818781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mJ0tlir02T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SAF and quality statements - https://www.cqc.org.uk/about-us/how-we-will-regulate</a:t>
            </a: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How CQC use information- https://www.cqc.org.uk/what-we-do/how-we-use-information/how-we-use-information</a:t>
            </a: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How CQC inspect and regulate - https://www.cqc.org.uk/about-us/how-we-do-our-job</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New SAF - https://www.cqc.org.uk/news/our-new-single-assessment-framework </a:t>
            </a:r>
            <a:endParaRPr lang="en-GB" sz="1800" dirty="0">
              <a:effectLst/>
              <a:latin typeface="Arial" panose="020B0604020202020204" pitchFamily="34" charset="0"/>
            </a:endParaRPr>
          </a:p>
          <a:p>
            <a:endParaRPr lang="en-GB" dirty="0"/>
          </a:p>
          <a:p>
            <a:endParaRPr lang="en-GB" dirty="0"/>
          </a:p>
          <a:p>
            <a:r>
              <a:rPr lang="en-GB" dirty="0"/>
              <a:t>Video on new regulatory approach - </a:t>
            </a:r>
            <a:r>
              <a:rPr lang="en-GB" sz="1800" u="sng" dirty="0">
                <a:solidFill>
                  <a:srgbClr val="000000"/>
                </a:solidFill>
                <a:effectLst/>
                <a:latin typeface="Arial" panose="020B0604020202020204" pitchFamily="34" charset="0"/>
                <a:ea typeface="Calibri" panose="020F0502020204030204" pitchFamily="34" charset="0"/>
                <a:hlinkClick r:id="rId3"/>
              </a:rPr>
              <a:t>https://www.youtube.com/watch?v=mJ0tlir02TY</a:t>
            </a:r>
            <a:r>
              <a:rPr lang="en-GB" sz="1800" dirty="0">
                <a:solidFill>
                  <a:srgbClr val="000000"/>
                </a:solidFill>
                <a:effectLst/>
                <a:latin typeface="Arial" panose="020B0604020202020204" pitchFamily="34" charset="0"/>
                <a:ea typeface="Calibri" panose="020F0502020204030204" pitchFamily="34" charset="0"/>
              </a:rPr>
              <a:t> </a:t>
            </a:r>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2</a:t>
            </a:fld>
            <a:endParaRPr lang="en-GB"/>
          </a:p>
        </p:txBody>
      </p:sp>
    </p:spTree>
    <p:extLst>
      <p:ext uri="{BB962C8B-B14F-4D97-AF65-F5344CB8AC3E}">
        <p14:creationId xmlns:p14="http://schemas.microsoft.com/office/powerpoint/2010/main" val="416622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6C276A"/>
                </a:solidFill>
                <a:effectLst/>
                <a:latin typeface="Open Sans" panose="020B0606030504020204" pitchFamily="34" charset="0"/>
              </a:rPr>
              <a:t>By responsive, we mean that services meet people's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12</a:t>
            </a:fld>
            <a:endParaRPr lang="en-GB"/>
          </a:p>
        </p:txBody>
      </p:sp>
    </p:spTree>
    <p:extLst>
      <p:ext uri="{BB962C8B-B14F-4D97-AF65-F5344CB8AC3E}">
        <p14:creationId xmlns:p14="http://schemas.microsoft.com/office/powerpoint/2010/main" val="892593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https://www.cqc.org.uk/guidance-providers/healthcare/key-lines-enquiry-healthcare-services</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13</a:t>
            </a:fld>
            <a:endParaRPr lang="en-GB"/>
          </a:p>
        </p:txBody>
      </p:sp>
    </p:spTree>
    <p:extLst>
      <p:ext uri="{BB962C8B-B14F-4D97-AF65-F5344CB8AC3E}">
        <p14:creationId xmlns:p14="http://schemas.microsoft.com/office/powerpoint/2010/main" val="2877399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By well-led, we mean that the leadership, management and governance of the organisation assures the delivery of high-quality and person-centred care, supports learning and innovation, and promotes an open and fair culture</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14</a:t>
            </a:fld>
            <a:endParaRPr lang="en-GB"/>
          </a:p>
        </p:txBody>
      </p:sp>
    </p:spTree>
    <p:extLst>
      <p:ext uri="{BB962C8B-B14F-4D97-AF65-F5344CB8AC3E}">
        <p14:creationId xmlns:p14="http://schemas.microsoft.com/office/powerpoint/2010/main" val="4209301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https://www.cqc.org.uk/guidance-providers/healthcare/key-lines-enquiry-healthcare-services</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15</a:t>
            </a:fld>
            <a:endParaRPr lang="en-GB"/>
          </a:p>
        </p:txBody>
      </p:sp>
    </p:spTree>
    <p:extLst>
      <p:ext uri="{BB962C8B-B14F-4D97-AF65-F5344CB8AC3E}">
        <p14:creationId xmlns:p14="http://schemas.microsoft.com/office/powerpoint/2010/main" val="676407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Segoe UI" panose="020B0502040204020203" pitchFamily="34" charset="0"/>
              </a:rPr>
              <a:t>https://www.cqc.org.uk/sites/default/files/20180628%20Healthcare%20services%20KLOEs%20prompts%20and%20characteristics%20FINAL.pdf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16</a:t>
            </a:fld>
            <a:endParaRPr lang="en-GB"/>
          </a:p>
        </p:txBody>
      </p:sp>
    </p:spTree>
    <p:extLst>
      <p:ext uri="{BB962C8B-B14F-4D97-AF65-F5344CB8AC3E}">
        <p14:creationId xmlns:p14="http://schemas.microsoft.com/office/powerpoint/2010/main" val="3170607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Providers need to notify us of registration changes as well. A notification is needed, then an application needs to be submitted. But this process could be subject to change with the new provider portal coming.</a:t>
            </a:r>
            <a:endParaRPr lang="en-GB" sz="1800"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17</a:t>
            </a:fld>
            <a:endParaRPr lang="en-GB"/>
          </a:p>
        </p:txBody>
      </p:sp>
    </p:spTree>
    <p:extLst>
      <p:ext uri="{BB962C8B-B14F-4D97-AF65-F5344CB8AC3E}">
        <p14:creationId xmlns:p14="http://schemas.microsoft.com/office/powerpoint/2010/main" val="1522956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18</a:t>
            </a:fld>
            <a:endParaRPr lang="en-GB"/>
          </a:p>
        </p:txBody>
      </p:sp>
    </p:spTree>
    <p:extLst>
      <p:ext uri="{BB962C8B-B14F-4D97-AF65-F5344CB8AC3E}">
        <p14:creationId xmlns:p14="http://schemas.microsoft.com/office/powerpoint/2010/main" val="2500062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Length of DAM calls - </a:t>
            </a:r>
            <a:r>
              <a:rPr lang="en-GB" sz="1800" dirty="0">
                <a:effectLst/>
                <a:latin typeface="Segoe UI" panose="020B0502040204020203" pitchFamily="34" charset="0"/>
              </a:rPr>
              <a:t>depends on questions asked as to the length of the call - not intended to be burdensome</a:t>
            </a:r>
            <a:endParaRPr lang="en-GB" sz="1800" dirty="0">
              <a:effectLst/>
              <a:latin typeface="Arial" panose="020B0604020202020204" pitchFamily="34" charset="0"/>
            </a:endParaRP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Desktops are about following up on previous minor breaches that can be addressed remotely - rather than following up on new concerns raised.</a:t>
            </a: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CQC will seek information when required. if based on concerns raised, they do so in order to gain a practice's version of events &amp; gain assurance that the practice has acted accordingly</a:t>
            </a:r>
            <a:endParaRPr lang="en-GB" sz="1800" dirty="0">
              <a:effectLst/>
              <a:latin typeface="Arial" panose="020B0604020202020204" pitchFamily="34" charset="0"/>
            </a:endParaRPr>
          </a:p>
          <a:p>
            <a:endParaRPr lang="en-GB" dirty="0"/>
          </a:p>
          <a:p>
            <a:r>
              <a:rPr lang="en-GB" dirty="0"/>
              <a:t>Remote activity forms part of all inspections as a whole. Most inspections nowadays are remote &amp; onsite combined. Only online providers have a fully remote inspection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DMAs are generally undertaken by a centralised team now, so it may not be the location's usual inspector doing it.</a:t>
            </a:r>
            <a:endParaRPr lang="en-GB" sz="1800" dirty="0">
              <a:effectLst/>
              <a:latin typeface="Arial" panose="020B0604020202020204" pitchFamily="34" charset="0"/>
            </a:endParaRPr>
          </a:p>
          <a:p>
            <a:endParaRPr lang="en-GB" dirty="0"/>
          </a:p>
          <a:p>
            <a:r>
              <a:rPr lang="en-GB" dirty="0"/>
              <a:t>CQC will work with providers if they want more onsite time.</a:t>
            </a:r>
          </a:p>
        </p:txBody>
      </p:sp>
      <p:sp>
        <p:nvSpPr>
          <p:cNvPr id="4" name="Slide Number Placeholder 3"/>
          <p:cNvSpPr>
            <a:spLocks noGrp="1"/>
          </p:cNvSpPr>
          <p:nvPr>
            <p:ph type="sldNum" sz="quarter" idx="5"/>
          </p:nvPr>
        </p:nvSpPr>
        <p:spPr/>
        <p:txBody>
          <a:bodyPr/>
          <a:lstStyle/>
          <a:p>
            <a:fld id="{FE4E2AAB-5E3A-4D3B-B582-71F849ABF7A2}" type="slidenum">
              <a:rPr lang="en-GB" smtClean="0"/>
              <a:t>3</a:t>
            </a:fld>
            <a:endParaRPr lang="en-GB"/>
          </a:p>
        </p:txBody>
      </p:sp>
    </p:spTree>
    <p:extLst>
      <p:ext uri="{BB962C8B-B14F-4D97-AF65-F5344CB8AC3E}">
        <p14:creationId xmlns:p14="http://schemas.microsoft.com/office/powerpoint/2010/main" val="1729633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KLOEs will be replaced by Quality Statements, supported by evidence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rPr>
              <a:t>https://www.cqc.org.uk/about-us/how-we-will-regulate/evidence-categories</a:t>
            </a:r>
          </a:p>
        </p:txBody>
      </p:sp>
      <p:sp>
        <p:nvSpPr>
          <p:cNvPr id="4" name="Slide Number Placeholder 3"/>
          <p:cNvSpPr>
            <a:spLocks noGrp="1"/>
          </p:cNvSpPr>
          <p:nvPr>
            <p:ph type="sldNum" sz="quarter" idx="5"/>
          </p:nvPr>
        </p:nvSpPr>
        <p:spPr/>
        <p:txBody>
          <a:bodyPr/>
          <a:lstStyle/>
          <a:p>
            <a:fld id="{FE4E2AAB-5E3A-4D3B-B582-71F849ABF7A2}" type="slidenum">
              <a:rPr lang="en-GB" smtClean="0"/>
              <a:t>5</a:t>
            </a:fld>
            <a:endParaRPr lang="en-GB"/>
          </a:p>
        </p:txBody>
      </p:sp>
    </p:spTree>
    <p:extLst>
      <p:ext uri="{BB962C8B-B14F-4D97-AF65-F5344CB8AC3E}">
        <p14:creationId xmlns:p14="http://schemas.microsoft.com/office/powerpoint/2010/main" val="3458714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a:p>
            <a:r>
              <a:rPr lang="en-GB" dirty="0"/>
              <a:t>By safe, we mean people are protected from abuse and avoidable harm</a:t>
            </a:r>
          </a:p>
        </p:txBody>
      </p:sp>
      <p:sp>
        <p:nvSpPr>
          <p:cNvPr id="4" name="Slide Number Placeholder 3"/>
          <p:cNvSpPr>
            <a:spLocks noGrp="1"/>
          </p:cNvSpPr>
          <p:nvPr>
            <p:ph type="sldNum" sz="quarter" idx="5"/>
          </p:nvPr>
        </p:nvSpPr>
        <p:spPr/>
        <p:txBody>
          <a:bodyPr/>
          <a:lstStyle/>
          <a:p>
            <a:fld id="{FE4E2AAB-5E3A-4D3B-B582-71F849ABF7A2}" type="slidenum">
              <a:rPr lang="en-GB" smtClean="0"/>
              <a:t>6</a:t>
            </a:fld>
            <a:endParaRPr lang="en-GB"/>
          </a:p>
        </p:txBody>
      </p:sp>
    </p:spTree>
    <p:extLst>
      <p:ext uri="{BB962C8B-B14F-4D97-AF65-F5344CB8AC3E}">
        <p14:creationId xmlns:p14="http://schemas.microsoft.com/office/powerpoint/2010/main" val="2472604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p:txBody>
      </p:sp>
      <p:sp>
        <p:nvSpPr>
          <p:cNvPr id="4" name="Slide Number Placeholder 3"/>
          <p:cNvSpPr>
            <a:spLocks noGrp="1"/>
          </p:cNvSpPr>
          <p:nvPr>
            <p:ph type="sldNum" sz="quarter" idx="5"/>
          </p:nvPr>
        </p:nvSpPr>
        <p:spPr/>
        <p:txBody>
          <a:bodyPr/>
          <a:lstStyle/>
          <a:p>
            <a:fld id="{FE4E2AAB-5E3A-4D3B-B582-71F849ABF7A2}" type="slidenum">
              <a:rPr lang="en-GB" smtClean="0"/>
              <a:t>7</a:t>
            </a:fld>
            <a:endParaRPr lang="en-GB"/>
          </a:p>
        </p:txBody>
      </p:sp>
    </p:spTree>
    <p:extLst>
      <p:ext uri="{BB962C8B-B14F-4D97-AF65-F5344CB8AC3E}">
        <p14:creationId xmlns:p14="http://schemas.microsoft.com/office/powerpoint/2010/main" val="2213370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a:p>
            <a:r>
              <a:rPr lang="en-GB" dirty="0"/>
              <a:t>By effective, we mean that people's care, treatment and support achieves good outcomes, promotes a good quality of life and is based on the best available evidence</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8</a:t>
            </a:fld>
            <a:endParaRPr lang="en-GB"/>
          </a:p>
        </p:txBody>
      </p:sp>
    </p:spTree>
    <p:extLst>
      <p:ext uri="{BB962C8B-B14F-4D97-AF65-F5344CB8AC3E}">
        <p14:creationId xmlns:p14="http://schemas.microsoft.com/office/powerpoint/2010/main" val="228676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https://www.cqc.org.uk/guidance-providers/healthcare/key-lines-enquiry-healthcare-services</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9</a:t>
            </a:fld>
            <a:endParaRPr lang="en-GB"/>
          </a:p>
        </p:txBody>
      </p:sp>
    </p:spTree>
    <p:extLst>
      <p:ext uri="{BB962C8B-B14F-4D97-AF65-F5344CB8AC3E}">
        <p14:creationId xmlns:p14="http://schemas.microsoft.com/office/powerpoint/2010/main" val="4281141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https://www.cqc.org.uk/guidance-providers/healthcare/key-lines-enquiry-healthcare-services</a:t>
            </a:r>
          </a:p>
          <a:p>
            <a:r>
              <a:rPr lang="en-GB" dirty="0"/>
              <a:t>By caring, we mean that the service involves and treats people with compassion, kindness, dignity and respect</a:t>
            </a:r>
          </a:p>
        </p:txBody>
      </p:sp>
      <p:sp>
        <p:nvSpPr>
          <p:cNvPr id="4" name="Slide Number Placeholder 3"/>
          <p:cNvSpPr>
            <a:spLocks noGrp="1"/>
          </p:cNvSpPr>
          <p:nvPr>
            <p:ph type="sldNum" sz="quarter" idx="5"/>
          </p:nvPr>
        </p:nvSpPr>
        <p:spPr/>
        <p:txBody>
          <a:bodyPr/>
          <a:lstStyle/>
          <a:p>
            <a:fld id="{FE4E2AAB-5E3A-4D3B-B582-71F849ABF7A2}" type="slidenum">
              <a:rPr lang="en-GB" smtClean="0"/>
              <a:t>10</a:t>
            </a:fld>
            <a:endParaRPr lang="en-GB"/>
          </a:p>
        </p:txBody>
      </p:sp>
    </p:spTree>
    <p:extLst>
      <p:ext uri="{BB962C8B-B14F-4D97-AF65-F5344CB8AC3E}">
        <p14:creationId xmlns:p14="http://schemas.microsoft.com/office/powerpoint/2010/main" val="2827969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https://www.cqc.org.uk/guidance-providers/healthcare/key-lines-enquiry-healthcare-services</a:t>
            </a:r>
          </a:p>
          <a:p>
            <a:endParaRPr lang="en-GB" dirty="0"/>
          </a:p>
        </p:txBody>
      </p:sp>
      <p:sp>
        <p:nvSpPr>
          <p:cNvPr id="4" name="Slide Number Placeholder 3"/>
          <p:cNvSpPr>
            <a:spLocks noGrp="1"/>
          </p:cNvSpPr>
          <p:nvPr>
            <p:ph type="sldNum" sz="quarter" idx="5"/>
          </p:nvPr>
        </p:nvSpPr>
        <p:spPr/>
        <p:txBody>
          <a:bodyPr/>
          <a:lstStyle/>
          <a:p>
            <a:fld id="{FE4E2AAB-5E3A-4D3B-B582-71F849ABF7A2}" type="slidenum">
              <a:rPr lang="en-GB" smtClean="0"/>
              <a:t>11</a:t>
            </a:fld>
            <a:endParaRPr lang="en-GB"/>
          </a:p>
        </p:txBody>
      </p:sp>
    </p:spTree>
    <p:extLst>
      <p:ext uri="{BB962C8B-B14F-4D97-AF65-F5344CB8AC3E}">
        <p14:creationId xmlns:p14="http://schemas.microsoft.com/office/powerpoint/2010/main" val="3228072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4081B-2F8B-F5F8-8DBE-7B4428A029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4405584-A4D0-7AF7-2FFB-9A9378548D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FF82D8B-022F-57C1-7369-687BDDB15353}"/>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43DBCB1C-4EE3-632E-9A22-2028E4F644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07B6DD-4BCB-1907-BB8C-04E89D4E812A}"/>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2594376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D06CF-4636-F99C-1858-4F2594EAEC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A3171A-CB23-7BCD-08E4-2A235BAE14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87BD9-368D-824F-EB00-60A5A6C5B405}"/>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905AFFB1-CE3B-A7B8-E37F-8176148B5A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C48C33-7339-23C1-1373-D812D625F063}"/>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3734553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BD92DE-B073-1479-92BB-DA78D3C1F4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DF0C23-D81A-013E-5654-A77E08AD79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31425E-395B-011C-C6C9-EE60511DD817}"/>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1352EF4D-B258-240A-8236-978057BF28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F66D64-13D2-1CC8-0EC4-089D0C1CCC14}"/>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4271397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8D509-2F7D-FD08-B4A1-F3F895017F0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FF0C263-A257-CF00-67C3-DE495344D68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63897E-DF10-E4E3-649D-5740EA241A97}"/>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4CBBB1B6-2A15-1F6B-056E-518F6B4F65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3EE84E-3B25-3A1C-B816-570215D58EAB}"/>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1858939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3F324-BE5B-32AE-F546-88E273EA4A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EF7C55B-5B5C-2E17-144E-0ABBA02B33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903B8C-E956-78F4-4C80-8BCA1EAC1DED}"/>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C60FD228-7F4D-2A89-AE7B-DEB59D92EF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1A22FB-4740-0424-AB47-F75912A3DCF5}"/>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190573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72091-49A7-B2F0-43D1-CB77C91DEC8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625C8CF-6D86-A07A-068B-1BBB53B404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239A843-6A16-A83D-97C9-A3B031C662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66F2BFA-1CE2-91AF-7D8E-B97DF40763D1}"/>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6" name="Footer Placeholder 5">
            <a:extLst>
              <a:ext uri="{FF2B5EF4-FFF2-40B4-BE49-F238E27FC236}">
                <a16:creationId xmlns:a16="http://schemas.microsoft.com/office/drawing/2014/main" id="{90F7E41B-C1CB-2873-C359-22BF6377E3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90494E-5DC3-4A8E-2B87-6BD2FB1FD134}"/>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326367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FE2D-6F15-A733-DD71-9BC04C0C59D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010F9-9088-B88F-1A7C-9084A9FC3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76CE1D-954D-B552-23A0-5FA95FF64F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7909ED1-32CF-20D2-68F0-AF518D9317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65F2A7-DB31-ACD2-37F3-938B042B60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A736164-9769-F4FD-E17F-50441B948B39}"/>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8" name="Footer Placeholder 7">
            <a:extLst>
              <a:ext uri="{FF2B5EF4-FFF2-40B4-BE49-F238E27FC236}">
                <a16:creationId xmlns:a16="http://schemas.microsoft.com/office/drawing/2014/main" id="{1E411DA6-9660-1C8D-E92F-FAD0F40A02E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2A6F20A-40E8-E131-0B8F-B147010175B7}"/>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3032633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F967A-3E92-EFB1-CD4E-81C6D963C4F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FFC9F25-D001-DB09-F863-B8BD3F64F260}"/>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4" name="Footer Placeholder 3">
            <a:extLst>
              <a:ext uri="{FF2B5EF4-FFF2-40B4-BE49-F238E27FC236}">
                <a16:creationId xmlns:a16="http://schemas.microsoft.com/office/drawing/2014/main" id="{316C72DC-DD4D-1095-514F-A063F01540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33B2D3-4793-5BD0-0B11-6DAD4C6ECD7E}"/>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73323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DA7658-B38E-3185-EB35-69037E29FB31}"/>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3" name="Footer Placeholder 2">
            <a:extLst>
              <a:ext uri="{FF2B5EF4-FFF2-40B4-BE49-F238E27FC236}">
                <a16:creationId xmlns:a16="http://schemas.microsoft.com/office/drawing/2014/main" id="{219B825E-7F64-E4D9-B4EF-7C61189AAB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67B6CF1-553C-477F-2F69-79094ACEFF8F}"/>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411992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A9992-38F9-9EA2-47CB-4754C649B3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A5F5B8-C000-C6B6-66E9-22D1149FE5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66F268F-CC13-1D9E-53C4-45766AB442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5AEF93-3C11-750A-ED7A-9874A4CB30E0}"/>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6" name="Footer Placeholder 5">
            <a:extLst>
              <a:ext uri="{FF2B5EF4-FFF2-40B4-BE49-F238E27FC236}">
                <a16:creationId xmlns:a16="http://schemas.microsoft.com/office/drawing/2014/main" id="{18AC0906-4BE8-39D7-54C7-7287D57876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0610EA-B61B-591A-54AD-F1AF3B3357C0}"/>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1670103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2C19B-4216-4843-7CA5-4EB356367E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12E696F-1E35-ED2C-5E2B-EB3357C892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7AD8F68-2659-408A-A608-B5A8F7CA4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FC42EA-AF6F-70B5-B2FC-C2D23B9EAD92}"/>
              </a:ext>
            </a:extLst>
          </p:cNvPr>
          <p:cNvSpPr>
            <a:spLocks noGrp="1"/>
          </p:cNvSpPr>
          <p:nvPr>
            <p:ph type="dt" sz="half" idx="10"/>
          </p:nvPr>
        </p:nvSpPr>
        <p:spPr/>
        <p:txBody>
          <a:bodyPr/>
          <a:lstStyle/>
          <a:p>
            <a:fld id="{F6C883A7-4EC2-4BF4-A49A-FF2CEABC028F}" type="datetimeFigureOut">
              <a:rPr lang="en-GB" smtClean="0"/>
              <a:t>29/09/2022</a:t>
            </a:fld>
            <a:endParaRPr lang="en-GB"/>
          </a:p>
        </p:txBody>
      </p:sp>
      <p:sp>
        <p:nvSpPr>
          <p:cNvPr id="6" name="Footer Placeholder 5">
            <a:extLst>
              <a:ext uri="{FF2B5EF4-FFF2-40B4-BE49-F238E27FC236}">
                <a16:creationId xmlns:a16="http://schemas.microsoft.com/office/drawing/2014/main" id="{3C6FBF97-0C05-5682-1956-7EC9A72A2AA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FB5A28-BAA6-8C57-33D0-2C61FEA76B8B}"/>
              </a:ext>
            </a:extLst>
          </p:cNvPr>
          <p:cNvSpPr>
            <a:spLocks noGrp="1"/>
          </p:cNvSpPr>
          <p:nvPr>
            <p:ph type="sldNum" sz="quarter" idx="12"/>
          </p:nvPr>
        </p:nvSpPr>
        <p:spPr/>
        <p:txBody>
          <a:bodyPr/>
          <a:lstStyle/>
          <a:p>
            <a:fld id="{4FB47EAC-982D-4628-A74B-2A4E9E9E75D5}" type="slidenum">
              <a:rPr lang="en-GB" smtClean="0"/>
              <a:t>‹#›</a:t>
            </a:fld>
            <a:endParaRPr lang="en-GB"/>
          </a:p>
        </p:txBody>
      </p:sp>
    </p:spTree>
    <p:extLst>
      <p:ext uri="{BB962C8B-B14F-4D97-AF65-F5344CB8AC3E}">
        <p14:creationId xmlns:p14="http://schemas.microsoft.com/office/powerpoint/2010/main" val="2667123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BA862F-26C0-0B5C-9919-3F3C933696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404950F-E42D-E0AA-EC49-EC017AD50C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EF9ADC-3D22-B672-7B99-D4B49CC7C1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C883A7-4EC2-4BF4-A49A-FF2CEABC028F}" type="datetimeFigureOut">
              <a:rPr lang="en-GB" smtClean="0"/>
              <a:t>29/09/2022</a:t>
            </a:fld>
            <a:endParaRPr lang="en-GB"/>
          </a:p>
        </p:txBody>
      </p:sp>
      <p:sp>
        <p:nvSpPr>
          <p:cNvPr id="5" name="Footer Placeholder 4">
            <a:extLst>
              <a:ext uri="{FF2B5EF4-FFF2-40B4-BE49-F238E27FC236}">
                <a16:creationId xmlns:a16="http://schemas.microsoft.com/office/drawing/2014/main" id="{DB60B67B-8E64-8BC7-8E67-CD23B5ABFE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44C801C-73DD-CD18-1D2C-BA0B60FA90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B47EAC-982D-4628-A74B-2A4E9E9E75D5}" type="slidenum">
              <a:rPr lang="en-GB" smtClean="0"/>
              <a:t>‹#›</a:t>
            </a:fld>
            <a:endParaRPr lang="en-GB"/>
          </a:p>
        </p:txBody>
      </p:sp>
    </p:spTree>
    <p:extLst>
      <p:ext uri="{BB962C8B-B14F-4D97-AF65-F5344CB8AC3E}">
        <p14:creationId xmlns:p14="http://schemas.microsoft.com/office/powerpoint/2010/main" val="3588917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cqc.org.uk/sites/default/files/20151104_GP_federations_registration_advice_revised_20160425.pdf" TargetMode="External"/><Relationship Id="rId13" Type="http://schemas.openxmlformats.org/officeDocument/2006/relationships/hyperlink" Target="https://www.cqc.org.uk/node/2385" TargetMode="External"/><Relationship Id="rId3" Type="http://schemas.openxmlformats.org/officeDocument/2006/relationships/hyperlink" Target="https://www.cqc.org.uk/node/1845" TargetMode="External"/><Relationship Id="rId7" Type="http://schemas.openxmlformats.org/officeDocument/2006/relationships/hyperlink" Target="https://www.cqc.org.uk/node/3506" TargetMode="External"/><Relationship Id="rId12" Type="http://schemas.openxmlformats.org/officeDocument/2006/relationships/hyperlink" Target="https://www.cqc.org.uk/node/2378" TargetMode="External"/><Relationship Id="rId2" Type="http://schemas.openxmlformats.org/officeDocument/2006/relationships/notesSlide" Target="../notesSlides/notesSlide15.xml"/><Relationship Id="rId16" Type="http://schemas.openxmlformats.org/officeDocument/2006/relationships/hyperlink" Target="tel:03000616161" TargetMode="External"/><Relationship Id="rId1" Type="http://schemas.openxmlformats.org/officeDocument/2006/relationships/slideLayout" Target="../slideLayouts/slideLayout2.xml"/><Relationship Id="rId6" Type="http://schemas.openxmlformats.org/officeDocument/2006/relationships/hyperlink" Target="https://www.cqc.org.uk/node/1270" TargetMode="External"/><Relationship Id="rId11" Type="http://schemas.openxmlformats.org/officeDocument/2006/relationships/hyperlink" Target="https://www.cqc.org.uk/node/2376" TargetMode="External"/><Relationship Id="rId5" Type="http://schemas.openxmlformats.org/officeDocument/2006/relationships/hyperlink" Target="https://www.cqc.org.uk/node/1500" TargetMode="External"/><Relationship Id="rId15" Type="http://schemas.openxmlformats.org/officeDocument/2006/relationships/hyperlink" Target="https://www.cqc.org.uk/guidance-providers/notifications" TargetMode="External"/><Relationship Id="rId10" Type="http://schemas.openxmlformats.org/officeDocument/2006/relationships/hyperlink" Target="https://www.cqc.org.uk/node/2375" TargetMode="External"/><Relationship Id="rId4" Type="http://schemas.openxmlformats.org/officeDocument/2006/relationships/hyperlink" Target="https://www.cqc.org.uk/node/1856" TargetMode="External"/><Relationship Id="rId9" Type="http://schemas.openxmlformats.org/officeDocument/2006/relationships/hyperlink" Target="https://www.cqc.org.uk/node/2374" TargetMode="External"/><Relationship Id="rId14" Type="http://schemas.openxmlformats.org/officeDocument/2006/relationships/hyperlink" Target="https://www.cqc.org.uk/node/1721"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www.cqc.org.uk/sites/default/files/fid2932547-employment-requirements-regulation-19.pdf" TargetMode="External"/><Relationship Id="rId3" Type="http://schemas.openxmlformats.org/officeDocument/2006/relationships/hyperlink" Target="https://www.cqc.org.uk/guidance-providers/gps" TargetMode="External"/><Relationship Id="rId7" Type="http://schemas.openxmlformats.org/officeDocument/2006/relationships/hyperlink" Target="https://www.youtube.com/watch?v=mJ0tlir02TY" TargetMode="External"/><Relationship Id="rId12" Type="http://schemas.openxmlformats.org/officeDocument/2006/relationships/hyperlink" Target="https://www.cqc.org.uk/about-us/how-we-will-regulate/five-key-questions-and-quality-statement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cqc.org.uk/guidance-providers/gps/gp-mythbuster-12-accessing-medical-records-during-inspections" TargetMode="External"/><Relationship Id="rId11" Type="http://schemas.openxmlformats.org/officeDocument/2006/relationships/hyperlink" Target="https://www.hee.nhs.uk/our-work/learning-disability/oliver-mcgowan-mandatory-training-learning-disability-autism" TargetMode="External"/><Relationship Id="rId5" Type="http://schemas.openxmlformats.org/officeDocument/2006/relationships/hyperlink" Target="https://www.cqc.org.uk/guidance-providers/gps/gp-mythbusters" TargetMode="External"/><Relationship Id="rId10" Type="http://schemas.openxmlformats.org/officeDocument/2006/relationships/hyperlink" Target="https://www.youtube.com/watch?v=yGshX-w98yU" TargetMode="External"/><Relationship Id="rId4" Type="http://schemas.openxmlformats.org/officeDocument/2006/relationships/hyperlink" Target="https://www.cqc.org.uk/guidance-providers/healthcare/key-lines-enquiry-healthcare-services" TargetMode="External"/><Relationship Id="rId9" Type="http://schemas.openxmlformats.org/officeDocument/2006/relationships/hyperlink" Target="https://www.ardens.org.uk/cqc/"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mailto:e.woodward-stammers@nhs.net" TargetMode="External"/><Relationship Id="rId3" Type="http://schemas.openxmlformats.org/officeDocument/2006/relationships/image" Target="../media/image2.png"/><Relationship Id="rId7" Type="http://schemas.openxmlformats.org/officeDocument/2006/relationships/hyperlink" Target="mailto:Maryrose.cabildo1@nhs.net"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mailto:paul.tattam1@nhs.net" TargetMode="External"/><Relationship Id="rId5" Type="http://schemas.openxmlformats.org/officeDocument/2006/relationships/image" Target="../media/image10.wmf"/><Relationship Id="rId4" Type="http://schemas.openxmlformats.org/officeDocument/2006/relationships/package" Target="../embeddings/Microsoft_Word_Document.docx"/><Relationship Id="rId9" Type="http://schemas.openxmlformats.org/officeDocument/2006/relationships/hyperlink" Target="mailto:frimleyccg.ipcteam@nhs.ne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cqc.org.uk/guidance-providers/how-we-inspect-regulate/monitoring-questions-gp-practic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cqc.org.uk/about-us/how-we-will-regulate/evidence-categories" TargetMode="External"/><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6396949"/>
            <a:ext cx="10896600" cy="256480"/>
          </a:xfrm>
          <a:prstGeom prst="rect">
            <a:avLst/>
          </a:prstGeom>
        </p:spPr>
        <p:txBody>
          <a:bodyPr wrap="square" lIns="0" tIns="0" rIns="0" bIns="0" rtlCol="0" anchor="t">
            <a:spAutoFit/>
          </a:bodyPr>
          <a:lstStyle/>
          <a:p>
            <a:pPr algn="ctr">
              <a:lnSpc>
                <a:spcPts val="2014"/>
              </a:lnSpc>
            </a:pPr>
            <a:r>
              <a:rPr lang="en-US" sz="1439"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0818" y="329740"/>
            <a:ext cx="859182" cy="673659"/>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812800" y="6250322"/>
            <a:ext cx="10617200" cy="146628"/>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2336800" y="6477000"/>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8" name="Oval 7">
            <a:extLst>
              <a:ext uri="{FF2B5EF4-FFF2-40B4-BE49-F238E27FC236}">
                <a16:creationId xmlns:a16="http://schemas.microsoft.com/office/drawing/2014/main" id="{19178C35-E10F-F798-4599-363BD8AEB3A1}"/>
              </a:ext>
            </a:extLst>
          </p:cNvPr>
          <p:cNvSpPr/>
          <p:nvPr/>
        </p:nvSpPr>
        <p:spPr>
          <a:xfrm rot="5012199">
            <a:off x="5387497" y="6493387"/>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0" name="Oval 9">
            <a:extLst>
              <a:ext uri="{FF2B5EF4-FFF2-40B4-BE49-F238E27FC236}">
                <a16:creationId xmlns:a16="http://schemas.microsoft.com/office/drawing/2014/main" id="{8B12BB64-4640-7089-47C5-587F307BB58C}"/>
              </a:ext>
            </a:extLst>
          </p:cNvPr>
          <p:cNvSpPr/>
          <p:nvPr/>
        </p:nvSpPr>
        <p:spPr>
          <a:xfrm rot="5012199">
            <a:off x="9095898" y="6490201"/>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1" name="Oval 10">
            <a:extLst>
              <a:ext uri="{FF2B5EF4-FFF2-40B4-BE49-F238E27FC236}">
                <a16:creationId xmlns:a16="http://schemas.microsoft.com/office/drawing/2014/main" id="{2ED9487F-4E0E-AD69-16F3-E9FC24B20A1D}"/>
              </a:ext>
            </a:extLst>
          </p:cNvPr>
          <p:cNvSpPr/>
          <p:nvPr/>
        </p:nvSpPr>
        <p:spPr>
          <a:xfrm rot="5012199">
            <a:off x="10010298" y="6499789"/>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4" name="TextBox 13">
            <a:extLst>
              <a:ext uri="{FF2B5EF4-FFF2-40B4-BE49-F238E27FC236}">
                <a16:creationId xmlns:a16="http://schemas.microsoft.com/office/drawing/2014/main" id="{82C876C6-ADB9-BECC-F8B9-D344373F8F6B}"/>
              </a:ext>
            </a:extLst>
          </p:cNvPr>
          <p:cNvSpPr txBox="1"/>
          <p:nvPr/>
        </p:nvSpPr>
        <p:spPr>
          <a:xfrm>
            <a:off x="1672748" y="1343025"/>
            <a:ext cx="8362950" cy="3321935"/>
          </a:xfrm>
          <a:prstGeom prst="rect">
            <a:avLst/>
          </a:prstGeom>
          <a:noFill/>
        </p:spPr>
        <p:txBody>
          <a:bodyPr wrap="square">
            <a:spAutoFit/>
          </a:bodyPr>
          <a:lstStyle/>
          <a:p>
            <a:pPr algn="ctr"/>
            <a:r>
              <a:rPr lang="en-GB" sz="4400" b="1" dirty="0"/>
              <a:t>CQC Webinar for General Practice</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What’s changed and areas to consider</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solidFill>
                  <a:prstClr val="black"/>
                </a:solidFill>
                <a:latin typeface="Calibri" panose="020F0502020204030204"/>
              </a:rPr>
              <a:t>Emily </a:t>
            </a:r>
            <a:r>
              <a:rPr lang="en-GB" dirty="0" err="1">
                <a:solidFill>
                  <a:prstClr val="black"/>
                </a:solidFill>
                <a:latin typeface="Calibri" panose="020F0502020204030204"/>
              </a:rPr>
              <a:t>Woodward-Stammers,</a:t>
            </a:r>
            <a:r>
              <a:rPr lang="en-GB" dirty="0">
                <a:solidFill>
                  <a:prstClr val="black"/>
                </a:solidFill>
                <a:latin typeface="Calibri" panose="020F0502020204030204"/>
              </a:rPr>
              <a:t> Place Based Quality Lead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Paul </a:t>
            </a:r>
            <a:r>
              <a:rPr lang="en-GB" dirty="0" err="1">
                <a:solidFill>
                  <a:prstClr val="black"/>
                </a:solidFill>
                <a:latin typeface="Calibri" panose="020F0502020204030204"/>
              </a:rPr>
              <a:t>Tattam</a:t>
            </a:r>
            <a:r>
              <a:rPr lang="en-GB" dirty="0">
                <a:solidFill>
                  <a:prstClr val="black"/>
                </a:solidFill>
                <a:latin typeface="Calibri" panose="020F0502020204030204"/>
              </a:rPr>
              <a:t>, Place Based Quality Lead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Mary Rose Cabildo, Place Based Quality Lead</a:t>
            </a:r>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9487FA-F870-5590-D63B-FDFDF8E89464}"/>
              </a:ext>
            </a:extLst>
          </p:cNvPr>
          <p:cNvSpPr>
            <a:spLocks noGrp="1"/>
          </p:cNvSpPr>
          <p:nvPr>
            <p:ph idx="1"/>
          </p:nvPr>
        </p:nvSpPr>
        <p:spPr>
          <a:xfrm>
            <a:off x="838200" y="2031108"/>
            <a:ext cx="10515600" cy="4351338"/>
          </a:xfrm>
        </p:spPr>
        <p:txBody>
          <a:bodyPr/>
          <a:lstStyle/>
          <a:p>
            <a:r>
              <a:rPr lang="en-GB" dirty="0"/>
              <a:t>Kindness, respect and compassion</a:t>
            </a:r>
          </a:p>
          <a:p>
            <a:r>
              <a:rPr lang="en-GB" dirty="0"/>
              <a:t>Involving people in decisions about their care</a:t>
            </a:r>
          </a:p>
          <a:p>
            <a:r>
              <a:rPr lang="en-GB" dirty="0"/>
              <a:t>Privacy and dignity</a:t>
            </a:r>
          </a:p>
          <a:p>
            <a:pPr marL="0" indent="0">
              <a:buNone/>
            </a:pPr>
            <a:endParaRPr lang="en-GB" dirty="0"/>
          </a:p>
        </p:txBody>
      </p:sp>
      <p:pic>
        <p:nvPicPr>
          <p:cNvPr id="4" name="Picture 3">
            <a:extLst>
              <a:ext uri="{FF2B5EF4-FFF2-40B4-BE49-F238E27FC236}">
                <a16:creationId xmlns:a16="http://schemas.microsoft.com/office/drawing/2014/main" id="{5EF98BA9-89F6-9982-AF95-A976E74F7793}"/>
              </a:ext>
            </a:extLst>
          </p:cNvPr>
          <p:cNvPicPr>
            <a:picLocks noChangeAspect="1"/>
          </p:cNvPicPr>
          <p:nvPr/>
        </p:nvPicPr>
        <p:blipFill>
          <a:blip r:embed="rId3"/>
          <a:stretch>
            <a:fillRect/>
          </a:stretch>
        </p:blipFill>
        <p:spPr>
          <a:xfrm>
            <a:off x="137417" y="78072"/>
            <a:ext cx="2081892" cy="1862137"/>
          </a:xfrm>
          <a:prstGeom prst="rect">
            <a:avLst/>
          </a:prstGeom>
        </p:spPr>
      </p:pic>
    </p:spTree>
    <p:extLst>
      <p:ext uri="{BB962C8B-B14F-4D97-AF65-F5344CB8AC3E}">
        <p14:creationId xmlns:p14="http://schemas.microsoft.com/office/powerpoint/2010/main" val="4175303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13ABD-5C4C-98E5-FA57-46603CB3D569}"/>
              </a:ext>
            </a:extLst>
          </p:cNvPr>
          <p:cNvSpPr>
            <a:spLocks noGrp="1"/>
          </p:cNvSpPr>
          <p:nvPr>
            <p:ph idx="1"/>
          </p:nvPr>
        </p:nvSpPr>
        <p:spPr>
          <a:xfrm>
            <a:off x="838200" y="1923256"/>
            <a:ext cx="10515600" cy="4351338"/>
          </a:xfrm>
        </p:spPr>
        <p:txBody>
          <a:bodyPr>
            <a:normAutofit/>
          </a:bodyPr>
          <a:lstStyle/>
          <a:p>
            <a:endParaRPr lang="en-GB" dirty="0"/>
          </a:p>
          <a:p>
            <a:endParaRPr lang="en-GB" dirty="0"/>
          </a:p>
        </p:txBody>
      </p:sp>
      <p:pic>
        <p:nvPicPr>
          <p:cNvPr id="4" name="Picture 3">
            <a:extLst>
              <a:ext uri="{FF2B5EF4-FFF2-40B4-BE49-F238E27FC236}">
                <a16:creationId xmlns:a16="http://schemas.microsoft.com/office/drawing/2014/main" id="{F88174F7-ECC1-16DF-AE39-FD812437D40B}"/>
              </a:ext>
            </a:extLst>
          </p:cNvPr>
          <p:cNvPicPr>
            <a:picLocks noChangeAspect="1"/>
          </p:cNvPicPr>
          <p:nvPr/>
        </p:nvPicPr>
        <p:blipFill>
          <a:blip r:embed="rId3"/>
          <a:stretch>
            <a:fillRect/>
          </a:stretch>
        </p:blipFill>
        <p:spPr>
          <a:xfrm>
            <a:off x="137417" y="78072"/>
            <a:ext cx="1805882" cy="1615261"/>
          </a:xfrm>
          <a:prstGeom prst="rect">
            <a:avLst/>
          </a:prstGeom>
        </p:spPr>
      </p:pic>
      <p:sp>
        <p:nvSpPr>
          <p:cNvPr id="5" name="Content Placeholder 2">
            <a:extLst>
              <a:ext uri="{FF2B5EF4-FFF2-40B4-BE49-F238E27FC236}">
                <a16:creationId xmlns:a16="http://schemas.microsoft.com/office/drawing/2014/main" id="{70F5A6AE-6221-DC4C-25C2-E98BE477FF67}"/>
              </a:ext>
            </a:extLst>
          </p:cNvPr>
          <p:cNvSpPr txBox="1">
            <a:spLocks/>
          </p:cNvSpPr>
          <p:nvPr/>
        </p:nvSpPr>
        <p:spPr>
          <a:xfrm>
            <a:off x="990600" y="2075656"/>
            <a:ext cx="10515600"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chemeClr val="accent6"/>
                </a:solidFill>
              </a:rPr>
              <a:t>Outstanding: </a:t>
            </a:r>
            <a:r>
              <a:rPr lang="en-GB" b="1" dirty="0"/>
              <a:t>P</a:t>
            </a:r>
            <a:r>
              <a:rPr lang="en-GB" dirty="0"/>
              <a:t>eople are truly respected and valued as individuals and are empowered as partners in their care, practically and emotionally, by an exceptional and distinctive service</a:t>
            </a:r>
          </a:p>
          <a:p>
            <a:pPr marL="0" indent="0">
              <a:buFont typeface="Arial" panose="020B0604020202020204" pitchFamily="34" charset="0"/>
              <a:buNone/>
            </a:pPr>
            <a:r>
              <a:rPr lang="en-GB" b="1" dirty="0">
                <a:solidFill>
                  <a:schemeClr val="accent6"/>
                </a:solidFill>
              </a:rPr>
              <a:t>Good:</a:t>
            </a:r>
            <a:r>
              <a:rPr lang="en-GB" dirty="0">
                <a:solidFill>
                  <a:schemeClr val="accent6"/>
                </a:solidFill>
              </a:rPr>
              <a:t> </a:t>
            </a:r>
            <a:r>
              <a:rPr lang="en-GB" dirty="0">
                <a:solidFill>
                  <a:srgbClr val="212121"/>
                </a:solidFill>
              </a:rPr>
              <a:t>People are supported, treated with dignity and respect, and are involved as partners in their care</a:t>
            </a:r>
          </a:p>
          <a:p>
            <a:pPr marL="0" indent="0">
              <a:buFont typeface="Arial" panose="020B0604020202020204" pitchFamily="34" charset="0"/>
              <a:buNone/>
            </a:pPr>
            <a:r>
              <a:rPr lang="en-GB" dirty="0">
                <a:solidFill>
                  <a:schemeClr val="accent4"/>
                </a:solidFill>
              </a:rPr>
              <a:t>Requires improvement: </a:t>
            </a:r>
            <a:r>
              <a:rPr lang="en-GB" dirty="0"/>
              <a:t>There are times when people do not feel well-supported or cared for or their dignity is not maintained. The service is not always caring. Regulations may or may not be met</a:t>
            </a:r>
          </a:p>
          <a:p>
            <a:pPr marL="0" indent="0">
              <a:buFont typeface="Arial" panose="020B0604020202020204" pitchFamily="34" charset="0"/>
              <a:buNone/>
            </a:pPr>
            <a:r>
              <a:rPr lang="en-GB" dirty="0">
                <a:solidFill>
                  <a:srgbClr val="FF0000"/>
                </a:solidFill>
              </a:rPr>
              <a:t>Inadequate: </a:t>
            </a:r>
            <a:r>
              <a:rPr lang="en-GB" dirty="0"/>
              <a:t>People are not treated with compassion or involved in their care. There are breaches of dignity and significant shortfalls in the caring attitude of staff. Regulations are not met. Normally some regulations are not met</a:t>
            </a:r>
          </a:p>
        </p:txBody>
      </p:sp>
    </p:spTree>
    <p:extLst>
      <p:ext uri="{BB962C8B-B14F-4D97-AF65-F5344CB8AC3E}">
        <p14:creationId xmlns:p14="http://schemas.microsoft.com/office/powerpoint/2010/main" val="547640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52541A-3C84-3DF5-037A-A944572BDE85}"/>
              </a:ext>
            </a:extLst>
          </p:cNvPr>
          <p:cNvSpPr>
            <a:spLocks noGrp="1"/>
          </p:cNvSpPr>
          <p:nvPr>
            <p:ph idx="1"/>
          </p:nvPr>
        </p:nvSpPr>
        <p:spPr/>
        <p:txBody>
          <a:bodyPr>
            <a:normAutofit/>
          </a:bodyPr>
          <a:lstStyle/>
          <a:p>
            <a:r>
              <a:rPr lang="en-GB" dirty="0"/>
              <a:t>Person-centred care</a:t>
            </a:r>
          </a:p>
          <a:p>
            <a:r>
              <a:rPr lang="en-GB" dirty="0"/>
              <a:t>Taking account of the needs of different people</a:t>
            </a:r>
          </a:p>
          <a:p>
            <a:r>
              <a:rPr lang="en-GB" dirty="0"/>
              <a:t>Timely access to care and treatment</a:t>
            </a:r>
          </a:p>
          <a:p>
            <a:r>
              <a:rPr lang="en-GB" dirty="0"/>
              <a:t>Concerns and complaints</a:t>
            </a:r>
          </a:p>
          <a:p>
            <a:pPr marL="0" indent="0">
              <a:buNone/>
            </a:pPr>
            <a:endParaRPr lang="en-GB" dirty="0"/>
          </a:p>
        </p:txBody>
      </p:sp>
      <p:pic>
        <p:nvPicPr>
          <p:cNvPr id="4" name="Picture 3">
            <a:extLst>
              <a:ext uri="{FF2B5EF4-FFF2-40B4-BE49-F238E27FC236}">
                <a16:creationId xmlns:a16="http://schemas.microsoft.com/office/drawing/2014/main" id="{85C54A3F-9525-A386-8FD4-2D1920A21279}"/>
              </a:ext>
            </a:extLst>
          </p:cNvPr>
          <p:cNvPicPr>
            <a:picLocks noChangeAspect="1"/>
          </p:cNvPicPr>
          <p:nvPr/>
        </p:nvPicPr>
        <p:blipFill>
          <a:blip r:embed="rId3"/>
          <a:stretch>
            <a:fillRect/>
          </a:stretch>
        </p:blipFill>
        <p:spPr>
          <a:xfrm>
            <a:off x="72367" y="101599"/>
            <a:ext cx="2261795" cy="1724026"/>
          </a:xfrm>
          <a:prstGeom prst="rect">
            <a:avLst/>
          </a:prstGeom>
        </p:spPr>
      </p:pic>
    </p:spTree>
    <p:extLst>
      <p:ext uri="{BB962C8B-B14F-4D97-AF65-F5344CB8AC3E}">
        <p14:creationId xmlns:p14="http://schemas.microsoft.com/office/powerpoint/2010/main" val="3856737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13ABD-5C4C-98E5-FA57-46603CB3D569}"/>
              </a:ext>
            </a:extLst>
          </p:cNvPr>
          <p:cNvSpPr>
            <a:spLocks noGrp="1"/>
          </p:cNvSpPr>
          <p:nvPr>
            <p:ph idx="1"/>
          </p:nvPr>
        </p:nvSpPr>
        <p:spPr>
          <a:xfrm>
            <a:off x="838200" y="1923256"/>
            <a:ext cx="10515600" cy="4351338"/>
          </a:xfrm>
        </p:spPr>
        <p:txBody>
          <a:bodyPr>
            <a:normAutofit/>
          </a:bodyPr>
          <a:lstStyle/>
          <a:p>
            <a:endParaRPr lang="en-GB" dirty="0"/>
          </a:p>
          <a:p>
            <a:endParaRPr lang="en-GB" dirty="0"/>
          </a:p>
        </p:txBody>
      </p:sp>
      <p:pic>
        <p:nvPicPr>
          <p:cNvPr id="4" name="Picture 3">
            <a:extLst>
              <a:ext uri="{FF2B5EF4-FFF2-40B4-BE49-F238E27FC236}">
                <a16:creationId xmlns:a16="http://schemas.microsoft.com/office/drawing/2014/main" id="{B5329006-94BA-E009-04F2-7E44D4CDCDC5}"/>
              </a:ext>
            </a:extLst>
          </p:cNvPr>
          <p:cNvPicPr>
            <a:picLocks noChangeAspect="1"/>
          </p:cNvPicPr>
          <p:nvPr/>
        </p:nvPicPr>
        <p:blipFill>
          <a:blip r:embed="rId3"/>
          <a:stretch>
            <a:fillRect/>
          </a:stretch>
        </p:blipFill>
        <p:spPr>
          <a:xfrm>
            <a:off x="72367" y="101599"/>
            <a:ext cx="1982211" cy="1510916"/>
          </a:xfrm>
          <a:prstGeom prst="rect">
            <a:avLst/>
          </a:prstGeom>
        </p:spPr>
      </p:pic>
      <p:sp>
        <p:nvSpPr>
          <p:cNvPr id="5" name="Content Placeholder 2">
            <a:extLst>
              <a:ext uri="{FF2B5EF4-FFF2-40B4-BE49-F238E27FC236}">
                <a16:creationId xmlns:a16="http://schemas.microsoft.com/office/drawing/2014/main" id="{F09AC8E5-89A2-F858-89D8-8018436E9396}"/>
              </a:ext>
            </a:extLst>
          </p:cNvPr>
          <p:cNvSpPr txBox="1">
            <a:spLocks/>
          </p:cNvSpPr>
          <p:nvPr/>
        </p:nvSpPr>
        <p:spPr>
          <a:xfrm>
            <a:off x="990600" y="2075656"/>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chemeClr val="accent6"/>
                </a:solidFill>
              </a:rPr>
              <a:t>Outstanding: </a:t>
            </a:r>
            <a:r>
              <a:rPr lang="en-GB" dirty="0"/>
              <a:t>Services are tailored to meet the needs of individual people and are delivered in a way to ensure flexibility, choice and continuity of care</a:t>
            </a:r>
          </a:p>
          <a:p>
            <a:pPr marL="0" indent="0">
              <a:buFont typeface="Arial" panose="020B0604020202020204" pitchFamily="34" charset="0"/>
              <a:buNone/>
            </a:pPr>
            <a:r>
              <a:rPr lang="en-GB" b="1" dirty="0">
                <a:solidFill>
                  <a:schemeClr val="accent6"/>
                </a:solidFill>
              </a:rPr>
              <a:t>Good:</a:t>
            </a:r>
            <a:r>
              <a:rPr lang="en-GB" dirty="0">
                <a:solidFill>
                  <a:schemeClr val="accent6"/>
                </a:solidFill>
              </a:rPr>
              <a:t> </a:t>
            </a:r>
            <a:r>
              <a:rPr lang="en-GB" dirty="0">
                <a:solidFill>
                  <a:srgbClr val="212121"/>
                </a:solidFill>
              </a:rPr>
              <a:t>People's needs are met through the way services are organised and delivered</a:t>
            </a:r>
          </a:p>
          <a:p>
            <a:pPr marL="0" indent="0">
              <a:buFont typeface="Arial" panose="020B0604020202020204" pitchFamily="34" charset="0"/>
              <a:buNone/>
            </a:pPr>
            <a:r>
              <a:rPr lang="en-GB" dirty="0">
                <a:solidFill>
                  <a:schemeClr val="accent4"/>
                </a:solidFill>
              </a:rPr>
              <a:t>Requires improvement: </a:t>
            </a:r>
            <a:r>
              <a:rPr lang="en-GB" dirty="0"/>
              <a:t>Services do not always meet people's needs. Regulations may or may not be met</a:t>
            </a:r>
          </a:p>
          <a:p>
            <a:pPr marL="0" indent="0">
              <a:buFont typeface="Arial" panose="020B0604020202020204" pitchFamily="34" charset="0"/>
              <a:buNone/>
            </a:pPr>
            <a:r>
              <a:rPr lang="en-GB" dirty="0">
                <a:solidFill>
                  <a:srgbClr val="FF0000"/>
                </a:solidFill>
              </a:rPr>
              <a:t>Inadequate: </a:t>
            </a:r>
            <a:r>
              <a:rPr lang="en-GB" dirty="0"/>
              <a:t>Services are not planned or delivered in a way that meets people's needs. Normally some regulations are not met</a:t>
            </a:r>
          </a:p>
        </p:txBody>
      </p:sp>
    </p:spTree>
    <p:extLst>
      <p:ext uri="{BB962C8B-B14F-4D97-AF65-F5344CB8AC3E}">
        <p14:creationId xmlns:p14="http://schemas.microsoft.com/office/powerpoint/2010/main" val="9382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9CD10D-07E7-2955-EABE-74D983D1729B}"/>
              </a:ext>
            </a:extLst>
          </p:cNvPr>
          <p:cNvSpPr>
            <a:spLocks noGrp="1"/>
          </p:cNvSpPr>
          <p:nvPr>
            <p:ph idx="1"/>
          </p:nvPr>
        </p:nvSpPr>
        <p:spPr/>
        <p:txBody>
          <a:bodyPr>
            <a:normAutofit/>
          </a:bodyPr>
          <a:lstStyle/>
          <a:p>
            <a:r>
              <a:rPr lang="en-GB" dirty="0"/>
              <a:t>Leadership capacity and capability</a:t>
            </a:r>
          </a:p>
          <a:p>
            <a:r>
              <a:rPr lang="en-GB" dirty="0"/>
              <a:t>Vision and strategy</a:t>
            </a:r>
          </a:p>
          <a:p>
            <a:r>
              <a:rPr lang="en-GB" dirty="0"/>
              <a:t>Culture of the organisation</a:t>
            </a:r>
          </a:p>
          <a:p>
            <a:r>
              <a:rPr lang="en-GB" dirty="0"/>
              <a:t>Governance and management</a:t>
            </a:r>
          </a:p>
          <a:p>
            <a:r>
              <a:rPr lang="en-GB" dirty="0"/>
              <a:t>Management of risk and performance</a:t>
            </a:r>
          </a:p>
          <a:p>
            <a:r>
              <a:rPr lang="en-GB" dirty="0"/>
              <a:t>Management of information</a:t>
            </a:r>
          </a:p>
          <a:p>
            <a:r>
              <a:rPr lang="en-GB" dirty="0"/>
              <a:t>Engagement and involvement</a:t>
            </a:r>
          </a:p>
          <a:p>
            <a:r>
              <a:rPr lang="en-GB" dirty="0"/>
              <a:t>Learning, improvement and innovation</a:t>
            </a:r>
          </a:p>
          <a:p>
            <a:pPr marL="0" indent="0">
              <a:buNone/>
            </a:pPr>
            <a:endParaRPr lang="en-GB" dirty="0"/>
          </a:p>
        </p:txBody>
      </p:sp>
      <p:pic>
        <p:nvPicPr>
          <p:cNvPr id="4" name="Picture 3">
            <a:extLst>
              <a:ext uri="{FF2B5EF4-FFF2-40B4-BE49-F238E27FC236}">
                <a16:creationId xmlns:a16="http://schemas.microsoft.com/office/drawing/2014/main" id="{31636701-AEAE-01B6-2E58-2B10C30D4CE9}"/>
              </a:ext>
            </a:extLst>
          </p:cNvPr>
          <p:cNvPicPr>
            <a:picLocks noChangeAspect="1"/>
          </p:cNvPicPr>
          <p:nvPr/>
        </p:nvPicPr>
        <p:blipFill>
          <a:blip r:embed="rId3"/>
          <a:stretch>
            <a:fillRect/>
          </a:stretch>
        </p:blipFill>
        <p:spPr>
          <a:xfrm>
            <a:off x="79257" y="0"/>
            <a:ext cx="2214169" cy="1825625"/>
          </a:xfrm>
          <a:prstGeom prst="rect">
            <a:avLst/>
          </a:prstGeom>
        </p:spPr>
      </p:pic>
    </p:spTree>
    <p:extLst>
      <p:ext uri="{BB962C8B-B14F-4D97-AF65-F5344CB8AC3E}">
        <p14:creationId xmlns:p14="http://schemas.microsoft.com/office/powerpoint/2010/main" val="2895838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13ABD-5C4C-98E5-FA57-46603CB3D569}"/>
              </a:ext>
            </a:extLst>
          </p:cNvPr>
          <p:cNvSpPr>
            <a:spLocks noGrp="1"/>
          </p:cNvSpPr>
          <p:nvPr>
            <p:ph idx="1"/>
          </p:nvPr>
        </p:nvSpPr>
        <p:spPr>
          <a:xfrm>
            <a:off x="838200" y="1923256"/>
            <a:ext cx="10515600" cy="4351338"/>
          </a:xfrm>
        </p:spPr>
        <p:txBody>
          <a:bodyPr>
            <a:normAutofit/>
          </a:bodyPr>
          <a:lstStyle/>
          <a:p>
            <a:endParaRPr lang="en-GB" dirty="0"/>
          </a:p>
          <a:p>
            <a:endParaRPr lang="en-GB" dirty="0"/>
          </a:p>
        </p:txBody>
      </p:sp>
      <p:pic>
        <p:nvPicPr>
          <p:cNvPr id="4" name="Picture 3">
            <a:extLst>
              <a:ext uri="{FF2B5EF4-FFF2-40B4-BE49-F238E27FC236}">
                <a16:creationId xmlns:a16="http://schemas.microsoft.com/office/drawing/2014/main" id="{3C381B27-EE10-571C-670E-35C1274C0474}"/>
              </a:ext>
            </a:extLst>
          </p:cNvPr>
          <p:cNvPicPr>
            <a:picLocks noChangeAspect="1"/>
          </p:cNvPicPr>
          <p:nvPr/>
        </p:nvPicPr>
        <p:blipFill>
          <a:blip r:embed="rId3"/>
          <a:stretch>
            <a:fillRect/>
          </a:stretch>
        </p:blipFill>
        <p:spPr>
          <a:xfrm>
            <a:off x="79257" y="1"/>
            <a:ext cx="1793583" cy="1478844"/>
          </a:xfrm>
          <a:prstGeom prst="rect">
            <a:avLst/>
          </a:prstGeom>
        </p:spPr>
      </p:pic>
      <p:sp>
        <p:nvSpPr>
          <p:cNvPr id="5" name="Content Placeholder 2">
            <a:extLst>
              <a:ext uri="{FF2B5EF4-FFF2-40B4-BE49-F238E27FC236}">
                <a16:creationId xmlns:a16="http://schemas.microsoft.com/office/drawing/2014/main" id="{E1BCEFA2-B078-AD4F-947E-F5C8547208E5}"/>
              </a:ext>
            </a:extLst>
          </p:cNvPr>
          <p:cNvSpPr txBox="1">
            <a:spLocks/>
          </p:cNvSpPr>
          <p:nvPr/>
        </p:nvSpPr>
        <p:spPr>
          <a:xfrm>
            <a:off x="990600" y="2075656"/>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chemeClr val="accent6"/>
                </a:solidFill>
              </a:rPr>
              <a:t>Outstanding: </a:t>
            </a:r>
            <a:r>
              <a:rPr lang="en-GB" dirty="0"/>
              <a:t>The leadership, governance and culture are used to drive and improve the delivery of high-quality person-centred care</a:t>
            </a:r>
          </a:p>
          <a:p>
            <a:pPr marL="0" indent="0">
              <a:buFont typeface="Arial" panose="020B0604020202020204" pitchFamily="34" charset="0"/>
              <a:buNone/>
            </a:pPr>
            <a:r>
              <a:rPr lang="en-GB" b="1" dirty="0">
                <a:solidFill>
                  <a:schemeClr val="accent6"/>
                </a:solidFill>
              </a:rPr>
              <a:t>Good:</a:t>
            </a:r>
            <a:r>
              <a:rPr lang="en-GB" dirty="0">
                <a:solidFill>
                  <a:schemeClr val="accent6"/>
                </a:solidFill>
              </a:rPr>
              <a:t> </a:t>
            </a:r>
            <a:r>
              <a:rPr lang="en-GB" dirty="0">
                <a:solidFill>
                  <a:srgbClr val="212121"/>
                </a:solidFill>
              </a:rPr>
              <a:t>The leadership, governance and culture promote the delivery of high-quality person-centred care</a:t>
            </a:r>
          </a:p>
          <a:p>
            <a:pPr marL="0" indent="0">
              <a:buFont typeface="Arial" panose="020B0604020202020204" pitchFamily="34" charset="0"/>
              <a:buNone/>
            </a:pPr>
            <a:r>
              <a:rPr lang="en-GB" dirty="0">
                <a:solidFill>
                  <a:schemeClr val="accent4"/>
                </a:solidFill>
              </a:rPr>
              <a:t>Requires improvement: </a:t>
            </a:r>
            <a:r>
              <a:rPr lang="en-GB" dirty="0"/>
              <a:t>The leadership, governance and culture do not always support the delivery of high-quality person-centred care. Regulations may or may not be met</a:t>
            </a:r>
          </a:p>
          <a:p>
            <a:pPr marL="0" indent="0">
              <a:buFont typeface="Arial" panose="020B0604020202020204" pitchFamily="34" charset="0"/>
              <a:buNone/>
            </a:pPr>
            <a:r>
              <a:rPr lang="en-GB" dirty="0">
                <a:solidFill>
                  <a:srgbClr val="FF0000"/>
                </a:solidFill>
              </a:rPr>
              <a:t>Inadequate: </a:t>
            </a:r>
            <a:r>
              <a:rPr lang="en-GB" dirty="0"/>
              <a:t>The delivery of high-quality care is not assured by the leadership, governance or culture. Normally some regulations are not met</a:t>
            </a:r>
          </a:p>
        </p:txBody>
      </p:sp>
    </p:spTree>
    <p:extLst>
      <p:ext uri="{BB962C8B-B14F-4D97-AF65-F5344CB8AC3E}">
        <p14:creationId xmlns:p14="http://schemas.microsoft.com/office/powerpoint/2010/main" val="760066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12A11-070C-F7E2-409A-E84DEDC4595C}"/>
              </a:ext>
            </a:extLst>
          </p:cNvPr>
          <p:cNvSpPr>
            <a:spLocks noGrp="1"/>
          </p:cNvSpPr>
          <p:nvPr>
            <p:ph type="title"/>
          </p:nvPr>
        </p:nvSpPr>
        <p:spPr>
          <a:xfrm>
            <a:off x="738884" y="78822"/>
            <a:ext cx="10515600" cy="1325563"/>
          </a:xfrm>
        </p:spPr>
        <p:txBody>
          <a:bodyPr/>
          <a:lstStyle/>
          <a:p>
            <a:r>
              <a:rPr lang="en-GB" dirty="0"/>
              <a:t>What does an inadequate practice look like?</a:t>
            </a:r>
          </a:p>
        </p:txBody>
      </p:sp>
      <p:sp>
        <p:nvSpPr>
          <p:cNvPr id="3" name="Content Placeholder 2">
            <a:extLst>
              <a:ext uri="{FF2B5EF4-FFF2-40B4-BE49-F238E27FC236}">
                <a16:creationId xmlns:a16="http://schemas.microsoft.com/office/drawing/2014/main" id="{42F7AEBF-5D27-1500-0906-D9AAB3178E4B}"/>
              </a:ext>
            </a:extLst>
          </p:cNvPr>
          <p:cNvSpPr>
            <a:spLocks noGrp="1"/>
          </p:cNvSpPr>
          <p:nvPr>
            <p:ph idx="1"/>
          </p:nvPr>
        </p:nvSpPr>
        <p:spPr>
          <a:xfrm>
            <a:off x="180653" y="1125813"/>
            <a:ext cx="5816031" cy="5171076"/>
          </a:xfrm>
        </p:spPr>
        <p:txBody>
          <a:bodyPr>
            <a:noAutofit/>
          </a:bodyPr>
          <a:lstStyle/>
          <a:p>
            <a:pPr marL="0" indent="0">
              <a:buNone/>
            </a:pPr>
            <a:r>
              <a:rPr lang="en-GB" sz="1600" b="1" dirty="0"/>
              <a:t>Safe</a:t>
            </a:r>
          </a:p>
          <a:p>
            <a:r>
              <a:rPr lang="en-GB" sz="1600" dirty="0"/>
              <a:t>No analysis of significant events</a:t>
            </a:r>
          </a:p>
          <a:p>
            <a:r>
              <a:rPr lang="en-GB" sz="1600" dirty="0"/>
              <a:t>Safeguarding protocols not robust and staff not appropriately trained</a:t>
            </a:r>
          </a:p>
          <a:p>
            <a:r>
              <a:rPr lang="en-GB" sz="1600" dirty="0"/>
              <a:t>Not screening staff properly when recruiting</a:t>
            </a:r>
          </a:p>
          <a:p>
            <a:r>
              <a:rPr lang="en-GB" sz="1600" dirty="0"/>
              <a:t>Unsafe medicines management processes - incl. acting on safety alerts</a:t>
            </a:r>
          </a:p>
          <a:p>
            <a:pPr marL="0" indent="0">
              <a:buNone/>
            </a:pPr>
            <a:r>
              <a:rPr lang="en-GB" sz="1600" b="1" dirty="0"/>
              <a:t>Effective</a:t>
            </a:r>
          </a:p>
          <a:p>
            <a:r>
              <a:rPr lang="en-GB" sz="1600" dirty="0"/>
              <a:t>No clinical audits or evaluation of the service</a:t>
            </a:r>
          </a:p>
          <a:p>
            <a:r>
              <a:rPr lang="en-GB" sz="1600" dirty="0"/>
              <a:t>Not caring for patients using up-to-date best practice</a:t>
            </a:r>
          </a:p>
          <a:p>
            <a:r>
              <a:rPr lang="en-GB" sz="1600" dirty="0"/>
              <a:t>lack of appraisals, supervision &amp; training for staff. Monitoring of LTC. limited.</a:t>
            </a:r>
          </a:p>
          <a:p>
            <a:pPr marL="0" indent="0">
              <a:buNone/>
            </a:pPr>
            <a:r>
              <a:rPr lang="en-GB" sz="1600" b="1" dirty="0"/>
              <a:t>Caring</a:t>
            </a:r>
          </a:p>
          <a:p>
            <a:r>
              <a:rPr lang="en-GB" sz="1600" dirty="0"/>
              <a:t>Little concern for patient's privacy and dignity in reception and waiting areas</a:t>
            </a:r>
          </a:p>
          <a:p>
            <a:r>
              <a:rPr lang="en-GB" sz="1600" dirty="0"/>
              <a:t>No lists of people at the end of life or sharing this information with out-of-hours services</a:t>
            </a:r>
          </a:p>
          <a:p>
            <a:r>
              <a:rPr lang="en-GB" sz="1600" dirty="0"/>
              <a:t>Poor GPPS data &amp; limited action taken by practice to improve</a:t>
            </a:r>
          </a:p>
          <a:p>
            <a:pPr marL="0" indent="0">
              <a:buNone/>
            </a:pPr>
            <a:endParaRPr lang="en-GB" sz="1600" dirty="0"/>
          </a:p>
        </p:txBody>
      </p:sp>
      <p:sp>
        <p:nvSpPr>
          <p:cNvPr id="4" name="TextBox 3">
            <a:extLst>
              <a:ext uri="{FF2B5EF4-FFF2-40B4-BE49-F238E27FC236}">
                <a16:creationId xmlns:a16="http://schemas.microsoft.com/office/drawing/2014/main" id="{78B97B81-07AC-7180-46DA-2B19EC0C14CB}"/>
              </a:ext>
            </a:extLst>
          </p:cNvPr>
          <p:cNvSpPr txBox="1"/>
          <p:nvPr/>
        </p:nvSpPr>
        <p:spPr>
          <a:xfrm>
            <a:off x="6195318" y="1223763"/>
            <a:ext cx="5722705" cy="3539430"/>
          </a:xfrm>
          <a:prstGeom prst="rect">
            <a:avLst/>
          </a:prstGeom>
          <a:noFill/>
        </p:spPr>
        <p:txBody>
          <a:bodyPr wrap="square" rtlCol="0">
            <a:spAutoFit/>
          </a:bodyPr>
          <a:lstStyle/>
          <a:p>
            <a:r>
              <a:rPr lang="en-GB" sz="1600" b="1" dirty="0"/>
              <a:t>Responsive</a:t>
            </a:r>
          </a:p>
          <a:p>
            <a:pPr marL="285750" indent="-285750">
              <a:buFont typeface="Arial" panose="020B0604020202020204" pitchFamily="34" charset="0"/>
              <a:buChar char="•"/>
            </a:pPr>
            <a:r>
              <a:rPr lang="en-GB" sz="1600" dirty="0"/>
              <a:t>Poor availability of appointments at times which suit patients</a:t>
            </a:r>
          </a:p>
          <a:p>
            <a:pPr marL="285750" indent="-285750">
              <a:buFont typeface="Arial" panose="020B0604020202020204" pitchFamily="34" charset="0"/>
              <a:buChar char="•"/>
            </a:pPr>
            <a:r>
              <a:rPr lang="en-GB" sz="1600" dirty="0"/>
              <a:t>Difficult to contact the practice by telephone</a:t>
            </a:r>
          </a:p>
          <a:p>
            <a:pPr marL="285750" indent="-285750">
              <a:buFont typeface="Arial" panose="020B0604020202020204" pitchFamily="34" charset="0"/>
              <a:buChar char="•"/>
            </a:pPr>
            <a:r>
              <a:rPr lang="en-GB" sz="1600" dirty="0"/>
              <a:t>No same-sex clinicians</a:t>
            </a:r>
          </a:p>
          <a:p>
            <a:pPr marL="285750" indent="-285750">
              <a:buFont typeface="Arial" panose="020B0604020202020204" pitchFamily="34" charset="0"/>
              <a:buChar char="•"/>
            </a:pPr>
            <a:r>
              <a:rPr lang="en-GB" sz="1600" dirty="0"/>
              <a:t>Poor GPPS data &amp; limited action taken by practice to improve</a:t>
            </a:r>
          </a:p>
          <a:p>
            <a:endParaRPr lang="en-GB" sz="1600" dirty="0"/>
          </a:p>
          <a:p>
            <a:endParaRPr lang="en-GB" sz="1600" dirty="0"/>
          </a:p>
          <a:p>
            <a:r>
              <a:rPr lang="en-GB" sz="1600" b="1" dirty="0"/>
              <a:t>Well-led</a:t>
            </a:r>
          </a:p>
          <a:p>
            <a:pPr marL="285750" indent="-285750">
              <a:buFont typeface="Arial" panose="020B0604020202020204" pitchFamily="34" charset="0"/>
              <a:buChar char="•"/>
            </a:pPr>
            <a:r>
              <a:rPr lang="en-GB" sz="1600" dirty="0"/>
              <a:t>Absence of vision for the organisation</a:t>
            </a:r>
          </a:p>
          <a:p>
            <a:pPr marL="285750" indent="-285750">
              <a:buFont typeface="Arial" panose="020B0604020202020204" pitchFamily="34" charset="0"/>
              <a:buChar char="•"/>
            </a:pPr>
            <a:r>
              <a:rPr lang="en-GB" sz="1600" dirty="0"/>
              <a:t>Lack of clarity in roles and responsibilities to run the practice day-to-day</a:t>
            </a:r>
          </a:p>
          <a:p>
            <a:pPr marL="285750" indent="-285750">
              <a:buFont typeface="Arial" panose="020B0604020202020204" pitchFamily="34" charset="0"/>
              <a:buChar char="•"/>
            </a:pPr>
            <a:r>
              <a:rPr lang="en-GB" sz="1600" dirty="0"/>
              <a:t>Poor visibility of leaders and no whole-practice meetings</a:t>
            </a:r>
          </a:p>
          <a:p>
            <a:pPr marL="285750" indent="-285750">
              <a:buFont typeface="Arial" panose="020B0604020202020204" pitchFamily="34" charset="0"/>
              <a:buChar char="•"/>
            </a:pPr>
            <a:r>
              <a:rPr lang="en-GB" sz="1600" dirty="0"/>
              <a:t>Ineffective governance processes, poor oversight of systems &amp; processes </a:t>
            </a:r>
          </a:p>
        </p:txBody>
      </p:sp>
    </p:spTree>
    <p:extLst>
      <p:ext uri="{BB962C8B-B14F-4D97-AF65-F5344CB8AC3E}">
        <p14:creationId xmlns:p14="http://schemas.microsoft.com/office/powerpoint/2010/main" val="2380091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97C25-2092-F5E8-371B-E5B138C5C6CA}"/>
              </a:ext>
            </a:extLst>
          </p:cNvPr>
          <p:cNvSpPr>
            <a:spLocks noGrp="1"/>
          </p:cNvSpPr>
          <p:nvPr>
            <p:ph type="title"/>
          </p:nvPr>
        </p:nvSpPr>
        <p:spPr>
          <a:xfrm>
            <a:off x="205483" y="0"/>
            <a:ext cx="9679112" cy="1115335"/>
          </a:xfrm>
        </p:spPr>
        <p:txBody>
          <a:bodyPr/>
          <a:lstStyle/>
          <a:p>
            <a:r>
              <a:rPr lang="en-GB" dirty="0"/>
              <a:t>Registration and Notifications</a:t>
            </a:r>
          </a:p>
        </p:txBody>
      </p:sp>
      <p:sp>
        <p:nvSpPr>
          <p:cNvPr id="3" name="Content Placeholder 2">
            <a:extLst>
              <a:ext uri="{FF2B5EF4-FFF2-40B4-BE49-F238E27FC236}">
                <a16:creationId xmlns:a16="http://schemas.microsoft.com/office/drawing/2014/main" id="{E07E9CC4-07D5-6AF3-30AC-1BCBBCC35E26}"/>
              </a:ext>
            </a:extLst>
          </p:cNvPr>
          <p:cNvSpPr>
            <a:spLocks noGrp="1"/>
          </p:cNvSpPr>
          <p:nvPr>
            <p:ph idx="1"/>
          </p:nvPr>
        </p:nvSpPr>
        <p:spPr>
          <a:xfrm>
            <a:off x="80481" y="1027416"/>
            <a:ext cx="5763802" cy="5075434"/>
          </a:xfrm>
        </p:spPr>
        <p:txBody>
          <a:bodyPr/>
          <a:lstStyle/>
          <a:p>
            <a:pPr marL="0" indent="0">
              <a:buNone/>
            </a:pPr>
            <a:r>
              <a:rPr lang="en-GB" dirty="0"/>
              <a:t>Registration</a:t>
            </a:r>
          </a:p>
          <a:p>
            <a:pPr marL="0" indent="0">
              <a:buNone/>
            </a:pPr>
            <a:r>
              <a:rPr lang="en-GB" sz="1600" dirty="0"/>
              <a:t>You must register with CQC to carry on any of the regulated activities. You also need to let CQC know if your registration details change</a:t>
            </a:r>
          </a:p>
          <a:p>
            <a:pPr marL="0" indent="0">
              <a:buNone/>
            </a:pPr>
            <a:endParaRPr lang="en-GB" sz="1800" dirty="0"/>
          </a:p>
          <a:p>
            <a:pPr algn="l"/>
            <a:r>
              <a:rPr lang="en-GB" sz="1800" i="0" u="sng" dirty="0">
                <a:solidFill>
                  <a:srgbClr val="004D90"/>
                </a:solidFill>
                <a:effectLst/>
                <a:latin typeface="Open Sans" panose="020B0606030504020204" pitchFamily="34" charset="0"/>
                <a:hlinkClick r:id="rId3"/>
              </a:rPr>
              <a:t>Apply to register as a new provider</a:t>
            </a:r>
            <a:endParaRPr lang="en-GB" sz="180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4"/>
              </a:rPr>
              <a:t>Apply to be a registered manager</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5"/>
              </a:rPr>
              <a:t>Make changes to your registration</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6"/>
              </a:rPr>
              <a:t>Activities we regulate</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7"/>
              </a:rPr>
              <a:t>Registration: flu vaccination arrangements</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8"/>
              </a:rPr>
              <a:t>GP federations: your guide to registration</a:t>
            </a:r>
            <a:endParaRPr lang="en-GB" sz="1800" b="0" i="0" dirty="0">
              <a:solidFill>
                <a:srgbClr val="212121"/>
              </a:solidFill>
              <a:effectLst/>
              <a:latin typeface="Open Sans" panose="020B0606030504020204" pitchFamily="34" charset="0"/>
            </a:endParaRPr>
          </a:p>
          <a:p>
            <a:pPr marL="0" indent="0">
              <a:buNone/>
            </a:pPr>
            <a:endParaRPr lang="en-GB" sz="1600" dirty="0"/>
          </a:p>
        </p:txBody>
      </p:sp>
      <p:sp>
        <p:nvSpPr>
          <p:cNvPr id="4" name="Content Placeholder 2">
            <a:extLst>
              <a:ext uri="{FF2B5EF4-FFF2-40B4-BE49-F238E27FC236}">
                <a16:creationId xmlns:a16="http://schemas.microsoft.com/office/drawing/2014/main" id="{EE2BE5C7-F3CC-3009-95E0-47289ABFD24D}"/>
              </a:ext>
            </a:extLst>
          </p:cNvPr>
          <p:cNvSpPr txBox="1">
            <a:spLocks/>
          </p:cNvSpPr>
          <p:nvPr/>
        </p:nvSpPr>
        <p:spPr>
          <a:xfrm>
            <a:off x="6096000" y="1026743"/>
            <a:ext cx="5763802" cy="50754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Notifications</a:t>
            </a:r>
          </a:p>
          <a:p>
            <a:pPr marL="0" indent="0">
              <a:buFont typeface="Arial" panose="020B0604020202020204" pitchFamily="34" charset="0"/>
              <a:buNone/>
            </a:pPr>
            <a:r>
              <a:rPr lang="en-GB" sz="1600" dirty="0"/>
              <a:t>You need to notify CQC about certain changes, events and incidents that affect your service or the people who use it</a:t>
            </a:r>
          </a:p>
          <a:p>
            <a:pPr marL="0" indent="0">
              <a:buFont typeface="Arial" panose="020B0604020202020204" pitchFamily="34" charset="0"/>
              <a:buNone/>
            </a:pPr>
            <a:endParaRPr lang="en-GB" sz="1600" dirty="0"/>
          </a:p>
          <a:p>
            <a:pPr algn="l"/>
            <a:r>
              <a:rPr lang="en-GB" sz="1800" i="0" u="sng" dirty="0">
                <a:solidFill>
                  <a:srgbClr val="004D90"/>
                </a:solidFill>
                <a:effectLst/>
                <a:latin typeface="Open Sans" panose="020B0606030504020204" pitchFamily="34" charset="0"/>
                <a:hlinkClick r:id="rId9"/>
              </a:rPr>
              <a:t>Death of a person using the service</a:t>
            </a:r>
            <a:endParaRPr lang="en-GB" sz="180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10"/>
              </a:rPr>
              <a:t>Deprivation of liberty application</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11"/>
              </a:rPr>
              <a:t>Abuse or allegations of abuse</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12"/>
              </a:rPr>
              <a:t>Serious injury</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13"/>
              </a:rPr>
              <a:t>Incidents reported to the police</a:t>
            </a:r>
            <a:endParaRPr lang="en-GB" sz="1800" b="0" i="0" dirty="0">
              <a:solidFill>
                <a:srgbClr val="212121"/>
              </a:solidFill>
              <a:effectLst/>
              <a:latin typeface="Open Sans" panose="020B0606030504020204" pitchFamily="34" charset="0"/>
            </a:endParaRPr>
          </a:p>
          <a:p>
            <a:pPr algn="l"/>
            <a:r>
              <a:rPr lang="en-GB" sz="1800" b="0" i="0" u="none" strike="noStrike" dirty="0">
                <a:solidFill>
                  <a:srgbClr val="004D90"/>
                </a:solidFill>
                <a:effectLst/>
                <a:latin typeface="Open Sans" panose="020B0606030504020204" pitchFamily="34" charset="0"/>
                <a:hlinkClick r:id="rId14"/>
              </a:rPr>
              <a:t>GP </a:t>
            </a:r>
            <a:r>
              <a:rPr lang="en-GB" sz="1800" b="0" i="0" u="none" strike="noStrike" dirty="0" err="1">
                <a:solidFill>
                  <a:srgbClr val="004D90"/>
                </a:solidFill>
                <a:effectLst/>
                <a:latin typeface="Open Sans" panose="020B0606030504020204" pitchFamily="34" charset="0"/>
                <a:hlinkClick r:id="rId14"/>
              </a:rPr>
              <a:t>mythbuster</a:t>
            </a:r>
            <a:r>
              <a:rPr lang="en-GB" sz="1800" b="0" i="0" u="none" strike="noStrike" dirty="0">
                <a:solidFill>
                  <a:srgbClr val="004D90"/>
                </a:solidFill>
                <a:effectLst/>
                <a:latin typeface="Open Sans" panose="020B0606030504020204" pitchFamily="34" charset="0"/>
                <a:hlinkClick r:id="rId14"/>
              </a:rPr>
              <a:t> 21: Statutory notifications to CQC</a:t>
            </a:r>
            <a:endParaRPr lang="en-GB" sz="1800" b="0" i="0" dirty="0">
              <a:solidFill>
                <a:srgbClr val="212121"/>
              </a:solidFill>
              <a:effectLst/>
              <a:latin typeface="Open Sans" panose="020B0606030504020204" pitchFamily="34" charset="0"/>
            </a:endParaRPr>
          </a:p>
          <a:p>
            <a:pPr algn="l">
              <a:buFont typeface="Arial" panose="020B0604020202020204" pitchFamily="34" charset="0"/>
              <a:buChar char="•"/>
            </a:pPr>
            <a:r>
              <a:rPr lang="en-GB" sz="1800" b="0" i="0" u="none" strike="noStrike" dirty="0">
                <a:solidFill>
                  <a:srgbClr val="004D90"/>
                </a:solidFill>
                <a:effectLst/>
                <a:latin typeface="Open Sans" panose="020B0606030504020204" pitchFamily="34" charset="0"/>
                <a:hlinkClick r:id="rId15"/>
              </a:rPr>
              <a:t>All notifications</a:t>
            </a:r>
            <a:endParaRPr lang="en-GB" sz="1800" b="0" i="0" dirty="0">
              <a:solidFill>
                <a:srgbClr val="212121"/>
              </a:solidFill>
              <a:effectLst/>
              <a:latin typeface="Open Sans" panose="020B0606030504020204" pitchFamily="34" charset="0"/>
            </a:endParaRPr>
          </a:p>
          <a:p>
            <a:pPr marL="0" indent="0">
              <a:buFont typeface="Arial" panose="020B0604020202020204" pitchFamily="34" charset="0"/>
              <a:buNone/>
            </a:pPr>
            <a:endParaRPr lang="en-GB" sz="1600" dirty="0"/>
          </a:p>
        </p:txBody>
      </p:sp>
      <p:sp>
        <p:nvSpPr>
          <p:cNvPr id="5" name="TextBox 4">
            <a:extLst>
              <a:ext uri="{FF2B5EF4-FFF2-40B4-BE49-F238E27FC236}">
                <a16:creationId xmlns:a16="http://schemas.microsoft.com/office/drawing/2014/main" id="{CBA5F961-30CA-8355-44DB-2FDF4CFDFB66}"/>
              </a:ext>
            </a:extLst>
          </p:cNvPr>
          <p:cNvSpPr txBox="1"/>
          <p:nvPr/>
        </p:nvSpPr>
        <p:spPr>
          <a:xfrm>
            <a:off x="80481" y="6056684"/>
            <a:ext cx="9804114" cy="369332"/>
          </a:xfrm>
          <a:prstGeom prst="rect">
            <a:avLst/>
          </a:prstGeom>
          <a:noFill/>
        </p:spPr>
        <p:txBody>
          <a:bodyPr wrap="square" rtlCol="0">
            <a:spAutoFit/>
          </a:bodyPr>
          <a:lstStyle/>
          <a:p>
            <a:r>
              <a:rPr lang="en-GB" dirty="0">
                <a:latin typeface="Arial" panose="020B0604020202020204" pitchFamily="34" charset="0"/>
                <a:ea typeface="Calibri" panose="020F0502020204030204" pitchFamily="34" charset="0"/>
              </a:rPr>
              <a:t>For any queries, please contact the CQC c</a:t>
            </a:r>
            <a:r>
              <a:rPr lang="en-GB" sz="1800" dirty="0">
                <a:effectLst/>
                <a:latin typeface="Arial" panose="020B0604020202020204" pitchFamily="34" charset="0"/>
                <a:ea typeface="Calibri" panose="020F0502020204030204" pitchFamily="34" charset="0"/>
              </a:rPr>
              <a:t>ustomer service team </a:t>
            </a:r>
            <a:r>
              <a:rPr lang="en-GB" sz="1800" u="none" strike="noStrike" spc="-30" dirty="0">
                <a:solidFill>
                  <a:srgbClr val="0563C1"/>
                </a:solidFill>
                <a:effectLst/>
                <a:latin typeface="Arial" panose="020B0604020202020204" pitchFamily="34" charset="0"/>
                <a:ea typeface="Calibri" panose="020F0502020204030204" pitchFamily="34" charset="0"/>
                <a:hlinkClick r:id="rId16"/>
              </a:rPr>
              <a:t>03000 616161</a:t>
            </a:r>
            <a:endParaRPr lang="en-GB" dirty="0"/>
          </a:p>
        </p:txBody>
      </p:sp>
      <p:sp>
        <p:nvSpPr>
          <p:cNvPr id="6" name="TextBox 5">
            <a:extLst>
              <a:ext uri="{FF2B5EF4-FFF2-40B4-BE49-F238E27FC236}">
                <a16:creationId xmlns:a16="http://schemas.microsoft.com/office/drawing/2014/main" id="{DF888764-3FEF-511C-C2D1-E5BE9BC98A9D}"/>
              </a:ext>
            </a:extLst>
          </p:cNvPr>
          <p:cNvSpPr txBox="1"/>
          <p:nvPr/>
        </p:nvSpPr>
        <p:spPr>
          <a:xfrm>
            <a:off x="250005" y="5219811"/>
            <a:ext cx="11021602" cy="646331"/>
          </a:xfrm>
          <a:prstGeom prst="rect">
            <a:avLst/>
          </a:prstGeom>
          <a:noFill/>
        </p:spPr>
        <p:txBody>
          <a:bodyPr wrap="square" rtlCol="0">
            <a:spAutoFit/>
          </a:bodyPr>
          <a:lstStyle/>
          <a:p>
            <a:r>
              <a:rPr lang="en-GB" dirty="0">
                <a:solidFill>
                  <a:srgbClr val="FF0000"/>
                </a:solidFill>
              </a:rPr>
              <a:t>***</a:t>
            </a:r>
            <a:r>
              <a:rPr lang="en-GB" dirty="0"/>
              <a:t> REMEMBER! If you have made amendments to registered manager/partnerships, you also need to update statement of purpose (SOP). Please ensure your SOP is up to date and matches the changes made </a:t>
            </a:r>
            <a:r>
              <a:rPr lang="en-GB" dirty="0">
                <a:solidFill>
                  <a:srgbClr val="FF0000"/>
                </a:solidFill>
              </a:rPr>
              <a:t>***</a:t>
            </a:r>
          </a:p>
        </p:txBody>
      </p:sp>
    </p:spTree>
    <p:extLst>
      <p:ext uri="{BB962C8B-B14F-4D97-AF65-F5344CB8AC3E}">
        <p14:creationId xmlns:p14="http://schemas.microsoft.com/office/powerpoint/2010/main" val="463875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ACF84-376C-05BC-3D73-FC8E34789888}"/>
              </a:ext>
            </a:extLst>
          </p:cNvPr>
          <p:cNvSpPr>
            <a:spLocks noGrp="1"/>
          </p:cNvSpPr>
          <p:nvPr>
            <p:ph type="title"/>
          </p:nvPr>
        </p:nvSpPr>
        <p:spPr>
          <a:xfrm>
            <a:off x="569752" y="96677"/>
            <a:ext cx="10515600" cy="1325563"/>
          </a:xfrm>
        </p:spPr>
        <p:txBody>
          <a:bodyPr/>
          <a:lstStyle/>
          <a:p>
            <a:r>
              <a:rPr lang="en-GB" dirty="0"/>
              <a:t>Useful information and links</a:t>
            </a:r>
          </a:p>
        </p:txBody>
      </p:sp>
      <p:sp>
        <p:nvSpPr>
          <p:cNvPr id="3" name="Content Placeholder 2">
            <a:extLst>
              <a:ext uri="{FF2B5EF4-FFF2-40B4-BE49-F238E27FC236}">
                <a16:creationId xmlns:a16="http://schemas.microsoft.com/office/drawing/2014/main" id="{92F53C39-E871-5AFC-3C35-C34F2536A0C1}"/>
              </a:ext>
            </a:extLst>
          </p:cNvPr>
          <p:cNvSpPr>
            <a:spLocks noGrp="1"/>
          </p:cNvSpPr>
          <p:nvPr>
            <p:ph idx="1"/>
          </p:nvPr>
        </p:nvSpPr>
        <p:spPr>
          <a:xfrm>
            <a:off x="352338" y="1087393"/>
            <a:ext cx="5337262" cy="5422463"/>
          </a:xfrm>
        </p:spPr>
        <p:txBody>
          <a:bodyPr>
            <a:normAutofit lnSpcReduction="10000"/>
          </a:bodyPr>
          <a:lstStyle/>
          <a:p>
            <a:pPr marL="0" indent="0">
              <a:buNone/>
            </a:pPr>
            <a:r>
              <a:rPr lang="en-GB" sz="1600" b="1" i="0" dirty="0">
                <a:solidFill>
                  <a:srgbClr val="212121"/>
                </a:solidFill>
                <a:effectLst/>
              </a:rPr>
              <a:t>GPs: information for providers</a:t>
            </a:r>
          </a:p>
          <a:p>
            <a:pPr marL="0" indent="0">
              <a:buNone/>
            </a:pPr>
            <a:r>
              <a:rPr lang="en-GB" sz="1600" dirty="0">
                <a:hlinkClick r:id="rId3"/>
              </a:rPr>
              <a:t>GPs: information for providers - Care Quality Commission (cqc.org.uk)</a:t>
            </a:r>
            <a:endParaRPr lang="en-GB" sz="1600" dirty="0"/>
          </a:p>
          <a:p>
            <a:pPr marL="0" indent="0">
              <a:buNone/>
            </a:pPr>
            <a:endParaRPr lang="en-GB" sz="1600" dirty="0"/>
          </a:p>
          <a:p>
            <a:pPr marL="0" indent="0">
              <a:buNone/>
            </a:pPr>
            <a:r>
              <a:rPr lang="en-GB" sz="1600" b="1" dirty="0"/>
              <a:t>Key lines of enquiry for healthcare services</a:t>
            </a:r>
          </a:p>
          <a:p>
            <a:pPr marL="0" indent="0">
              <a:buNone/>
            </a:pPr>
            <a:r>
              <a:rPr lang="en-GB" sz="1600" dirty="0">
                <a:hlinkClick r:id="rId4"/>
              </a:rPr>
              <a:t>Key lines of enquiry for healthcare services - Care Quality Commission (cqc.org.uk)</a:t>
            </a:r>
            <a:endParaRPr lang="en-GB" sz="1600" dirty="0"/>
          </a:p>
          <a:p>
            <a:pPr marL="0" indent="0">
              <a:buNone/>
            </a:pPr>
            <a:endParaRPr lang="en-GB" sz="1600" b="1" u="sng" dirty="0"/>
          </a:p>
          <a:p>
            <a:pPr marL="0" indent="0">
              <a:buNone/>
            </a:pPr>
            <a:r>
              <a:rPr lang="en-GB" sz="1600" b="1" dirty="0"/>
              <a:t>GP </a:t>
            </a:r>
            <a:r>
              <a:rPr lang="en-GB" sz="1600" b="1" dirty="0" err="1"/>
              <a:t>mythbusters</a:t>
            </a:r>
            <a:endParaRPr lang="en-GB" sz="1600" b="1" dirty="0"/>
          </a:p>
          <a:p>
            <a:pPr marL="0" indent="0">
              <a:buNone/>
            </a:pPr>
            <a:r>
              <a:rPr lang="en-GB" sz="1600" dirty="0">
                <a:hlinkClick r:id="rId5"/>
              </a:rPr>
              <a:t>GP </a:t>
            </a:r>
            <a:r>
              <a:rPr lang="en-GB" sz="1600" dirty="0" err="1">
                <a:hlinkClick r:id="rId5"/>
              </a:rPr>
              <a:t>mythbusters</a:t>
            </a:r>
            <a:r>
              <a:rPr lang="en-GB" sz="1600" dirty="0">
                <a:hlinkClick r:id="rId5"/>
              </a:rPr>
              <a:t> - Care Quality Commission (cqc.org.uk)</a:t>
            </a:r>
            <a:endParaRPr lang="en-GB" sz="1600" dirty="0"/>
          </a:p>
          <a:p>
            <a:pPr marL="0" indent="0">
              <a:buNone/>
            </a:pPr>
            <a:endParaRPr lang="en-GB" sz="1600" dirty="0"/>
          </a:p>
          <a:p>
            <a:pPr marL="0" indent="0">
              <a:buNone/>
            </a:pPr>
            <a:r>
              <a:rPr lang="en-GB" sz="1600" b="1" dirty="0"/>
              <a:t>GP </a:t>
            </a:r>
            <a:r>
              <a:rPr lang="en-GB" sz="1600" b="1" dirty="0" err="1"/>
              <a:t>mythbuster</a:t>
            </a:r>
            <a:r>
              <a:rPr lang="en-GB" sz="1600" b="1" dirty="0"/>
              <a:t> 12: Accessing medical records during inspections</a:t>
            </a:r>
          </a:p>
          <a:p>
            <a:pPr marL="0" indent="0">
              <a:buNone/>
            </a:pPr>
            <a:r>
              <a:rPr lang="en-GB" sz="1600" dirty="0">
                <a:hlinkClick r:id="rId6"/>
              </a:rPr>
              <a:t>GP </a:t>
            </a:r>
            <a:r>
              <a:rPr lang="en-GB" sz="1600" dirty="0" err="1">
                <a:hlinkClick r:id="rId6"/>
              </a:rPr>
              <a:t>mythbuster</a:t>
            </a:r>
            <a:r>
              <a:rPr lang="en-GB" sz="1600" dirty="0">
                <a:hlinkClick r:id="rId6"/>
              </a:rPr>
              <a:t> 12: Accessing medical records during inspections - Care Quality Commission (cqc.org.uk)</a:t>
            </a:r>
            <a:endParaRPr lang="en-GB" sz="1600" dirty="0"/>
          </a:p>
          <a:p>
            <a:pPr marL="0" indent="0">
              <a:buNone/>
            </a:pPr>
            <a:r>
              <a:rPr lang="en-GB" sz="1600" b="1" dirty="0"/>
              <a:t>CQC video on new regulatory approach</a:t>
            </a:r>
          </a:p>
          <a:p>
            <a:pPr marL="0" indent="0">
              <a:buNone/>
            </a:pPr>
            <a:r>
              <a:rPr lang="en-GB" sz="1600" dirty="0">
                <a:hlinkClick r:id="rId7"/>
              </a:rPr>
              <a:t>https://www.youtube.com/watch?v=mJ0tlir02TY</a:t>
            </a:r>
            <a:endParaRPr lang="en-GB" sz="1600" dirty="0"/>
          </a:p>
          <a:p>
            <a:pPr marL="0" indent="0">
              <a:buNone/>
            </a:pPr>
            <a:r>
              <a:rPr lang="en-GB" sz="1600" dirty="0"/>
              <a:t> </a:t>
            </a: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dirty="0"/>
          </a:p>
          <a:p>
            <a:pPr marL="0" indent="0">
              <a:buNone/>
            </a:pPr>
            <a:endParaRPr lang="en-GB" dirty="0"/>
          </a:p>
          <a:p>
            <a:pPr marL="0" indent="0">
              <a:buNone/>
            </a:pPr>
            <a:endParaRPr lang="en-GB" dirty="0"/>
          </a:p>
        </p:txBody>
      </p:sp>
      <p:sp>
        <p:nvSpPr>
          <p:cNvPr id="5" name="TextBox 4">
            <a:extLst>
              <a:ext uri="{FF2B5EF4-FFF2-40B4-BE49-F238E27FC236}">
                <a16:creationId xmlns:a16="http://schemas.microsoft.com/office/drawing/2014/main" id="{3FBA0DA6-855F-4EF7-0B92-F58AC993E16B}"/>
              </a:ext>
            </a:extLst>
          </p:cNvPr>
          <p:cNvSpPr txBox="1"/>
          <p:nvPr/>
        </p:nvSpPr>
        <p:spPr>
          <a:xfrm>
            <a:off x="5689600" y="1072444"/>
            <a:ext cx="6163733" cy="6001643"/>
          </a:xfrm>
          <a:prstGeom prst="rect">
            <a:avLst/>
          </a:prstGeom>
          <a:noFill/>
        </p:spPr>
        <p:txBody>
          <a:bodyPr wrap="square" rtlCol="0">
            <a:spAutoFit/>
          </a:bodyPr>
          <a:lstStyle/>
          <a:p>
            <a:pPr marL="0" indent="0">
              <a:buNone/>
            </a:pPr>
            <a:r>
              <a:rPr lang="en-GB" sz="1600" b="1" dirty="0"/>
              <a:t>Provider and CQC FAQs for meeting employment requirements (regulation 19, Schedule 3</a:t>
            </a:r>
            <a:endParaRPr lang="en-GB" sz="1600" dirty="0">
              <a:hlinkClick r:id="rId8">
                <a:extLst>
                  <a:ext uri="{A12FA001-AC4F-418D-AE19-62706E023703}">
                    <ahyp:hlinkClr xmlns:ahyp="http://schemas.microsoft.com/office/drawing/2018/hyperlinkcolor" val="tx"/>
                  </a:ext>
                </a:extLst>
              </a:hlinkClick>
            </a:endParaRPr>
          </a:p>
          <a:p>
            <a:pPr marL="0" indent="0">
              <a:buNone/>
            </a:pPr>
            <a:r>
              <a:rPr lang="en-GB" sz="1600" dirty="0">
                <a:solidFill>
                  <a:srgbClr val="0563C1"/>
                </a:solidFill>
                <a:hlinkClick r:id="rId8">
                  <a:extLst>
                    <a:ext uri="{A12FA001-AC4F-418D-AE19-62706E023703}">
                      <ahyp:hlinkClr xmlns:ahyp="http://schemas.microsoft.com/office/drawing/2018/hyperlinkcolor" val="tx"/>
                    </a:ext>
                  </a:extLst>
                </a:hlinkClick>
              </a:rPr>
              <a:t>fid2932547-employment-requirements-regulation-19.pdf (cqc.org.uk)</a:t>
            </a:r>
            <a:endParaRPr lang="en-GB" sz="1600" dirty="0">
              <a:solidFill>
                <a:srgbClr val="0563C1"/>
              </a:solidFill>
            </a:endParaRPr>
          </a:p>
          <a:p>
            <a:pPr marL="0" indent="0">
              <a:buNone/>
            </a:pPr>
            <a:endParaRPr lang="en-GB" sz="1600" b="1" dirty="0">
              <a:hlinkClick r:id="rId8">
                <a:extLst>
                  <a:ext uri="{A12FA001-AC4F-418D-AE19-62706E023703}">
                    <ahyp:hlinkClr xmlns:ahyp="http://schemas.microsoft.com/office/drawing/2018/hyperlinkcolor" val="tx"/>
                  </a:ext>
                </a:extLst>
              </a:hlinkClick>
            </a:endParaRPr>
          </a:p>
          <a:p>
            <a:pPr marL="0" indent="0">
              <a:buNone/>
            </a:pPr>
            <a:r>
              <a:rPr lang="en-GB" sz="1600" b="1" dirty="0"/>
              <a:t>Arden’s CQC searches</a:t>
            </a:r>
          </a:p>
          <a:p>
            <a:pPr marL="0" indent="0">
              <a:buNone/>
            </a:pPr>
            <a:r>
              <a:rPr lang="en-GB" sz="1600" dirty="0">
                <a:solidFill>
                  <a:srgbClr val="954F72"/>
                </a:solidFill>
                <a:hlinkClick r:id="rId9">
                  <a:extLst>
                    <a:ext uri="{A12FA001-AC4F-418D-AE19-62706E023703}">
                      <ahyp:hlinkClr xmlns:ahyp="http://schemas.microsoft.com/office/drawing/2018/hyperlinkcolor" val="tx"/>
                    </a:ext>
                  </a:extLst>
                </a:hlinkClick>
              </a:rPr>
              <a:t>https://www.ardens.org.uk/cqc/</a:t>
            </a:r>
            <a:endParaRPr lang="en-GB" sz="1600" dirty="0">
              <a:solidFill>
                <a:srgbClr val="954F72"/>
              </a:solidFill>
            </a:endParaRPr>
          </a:p>
          <a:p>
            <a:pPr marL="0" indent="0">
              <a:buNone/>
            </a:pPr>
            <a:endParaRPr lang="en-GB" sz="1600" dirty="0"/>
          </a:p>
          <a:p>
            <a:pPr marL="0" indent="0">
              <a:buNone/>
            </a:pPr>
            <a:r>
              <a:rPr lang="en-GB" sz="1600" b="1" dirty="0"/>
              <a:t>CQC Clinical Searches Update Webinar</a:t>
            </a:r>
          </a:p>
          <a:p>
            <a:pPr marL="0" indent="0">
              <a:buNone/>
            </a:pPr>
            <a:r>
              <a:rPr lang="en-GB" sz="1600" dirty="0">
                <a:hlinkClick r:id="rId10"/>
              </a:rPr>
              <a:t>https://www.youtube.com/watch?v=yGshX-w98yU</a:t>
            </a:r>
            <a:endParaRPr lang="en-GB" sz="1600" dirty="0"/>
          </a:p>
          <a:p>
            <a:pPr marL="0" indent="0">
              <a:buNone/>
            </a:pPr>
            <a:endParaRPr lang="en-GB" sz="1600" dirty="0"/>
          </a:p>
          <a:p>
            <a:pPr marL="0" indent="0">
              <a:buNone/>
            </a:pPr>
            <a:r>
              <a:rPr lang="en-GB" sz="1600" b="1" dirty="0"/>
              <a:t>The Oliver McGowan Mandatory Training in Learning Disability and Autism</a:t>
            </a:r>
          </a:p>
          <a:p>
            <a:pPr marL="0" indent="0">
              <a:buNone/>
            </a:pPr>
            <a:r>
              <a:rPr lang="en-GB" sz="1600" dirty="0">
                <a:hlinkClick r:id="rId11"/>
              </a:rPr>
              <a:t>https://www.hee.nhs.uk/our-work/learning-disability/oliver-mcgowan-mandatory-training-learning-disability-autism</a:t>
            </a:r>
            <a:endParaRPr lang="en-GB" sz="1600" dirty="0"/>
          </a:p>
          <a:p>
            <a:pPr marL="0" indent="0">
              <a:buNone/>
            </a:pPr>
            <a:endParaRPr lang="en-GB" sz="1600" dirty="0"/>
          </a:p>
          <a:p>
            <a:pPr marL="0" indent="0">
              <a:buNone/>
            </a:pPr>
            <a:r>
              <a:rPr lang="en-GB" sz="1600" b="1" dirty="0"/>
              <a:t>Guidance for providers</a:t>
            </a:r>
          </a:p>
          <a:p>
            <a:pPr marL="0" indent="0">
              <a:buNone/>
            </a:pPr>
            <a:r>
              <a:rPr lang="en-GB" sz="1600" dirty="0">
                <a:hlinkClick r:id="rId4"/>
              </a:rPr>
              <a:t>https://www.cqc.org.uk/guidance-providers/healthcare/key-lines-enquiry-healthcare-services</a:t>
            </a:r>
            <a:endParaRPr lang="en-GB" sz="1600" dirty="0"/>
          </a:p>
          <a:p>
            <a:pPr marL="0" indent="0">
              <a:buNone/>
            </a:pPr>
            <a:endParaRPr lang="en-GB" sz="1600" dirty="0"/>
          </a:p>
          <a:p>
            <a:pPr marL="0" indent="0">
              <a:buNone/>
            </a:pPr>
            <a:r>
              <a:rPr lang="en-GB" sz="1600" b="1" dirty="0"/>
              <a:t>Key questions and quality statements</a:t>
            </a:r>
          </a:p>
          <a:p>
            <a:pPr marL="0" indent="0">
              <a:buNone/>
            </a:pPr>
            <a:r>
              <a:rPr lang="en-GB" sz="1600" dirty="0">
                <a:hlinkClick r:id="rId12"/>
              </a:rPr>
              <a:t>https://www.cqc.org.uk/about-us/how-we-will-regulate/five-key-questions-and-quality-statements</a:t>
            </a:r>
            <a:endParaRPr lang="en-GB" sz="1600" dirty="0"/>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434944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6396949"/>
            <a:ext cx="10896600" cy="256480"/>
          </a:xfrm>
          <a:prstGeom prst="rect">
            <a:avLst/>
          </a:prstGeom>
        </p:spPr>
        <p:txBody>
          <a:bodyPr wrap="square" lIns="0" tIns="0" rIns="0" bIns="0" rtlCol="0" anchor="t">
            <a:spAutoFit/>
          </a:bodyPr>
          <a:lstStyle/>
          <a:p>
            <a:pPr algn="ctr">
              <a:lnSpc>
                <a:spcPts val="2014"/>
              </a:lnSpc>
            </a:pPr>
            <a:r>
              <a:rPr lang="en-US" sz="1439"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0818" y="329740"/>
            <a:ext cx="859182" cy="673659"/>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812800" y="6250322"/>
            <a:ext cx="10617200" cy="146628"/>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2336800" y="6477000"/>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8" name="Oval 7">
            <a:extLst>
              <a:ext uri="{FF2B5EF4-FFF2-40B4-BE49-F238E27FC236}">
                <a16:creationId xmlns:a16="http://schemas.microsoft.com/office/drawing/2014/main" id="{19178C35-E10F-F798-4599-363BD8AEB3A1}"/>
              </a:ext>
            </a:extLst>
          </p:cNvPr>
          <p:cNvSpPr/>
          <p:nvPr/>
        </p:nvSpPr>
        <p:spPr>
          <a:xfrm rot="5012199">
            <a:off x="5387497" y="6493387"/>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0" name="Oval 9">
            <a:extLst>
              <a:ext uri="{FF2B5EF4-FFF2-40B4-BE49-F238E27FC236}">
                <a16:creationId xmlns:a16="http://schemas.microsoft.com/office/drawing/2014/main" id="{8B12BB64-4640-7089-47C5-587F307BB58C}"/>
              </a:ext>
            </a:extLst>
          </p:cNvPr>
          <p:cNvSpPr/>
          <p:nvPr/>
        </p:nvSpPr>
        <p:spPr>
          <a:xfrm rot="5012199">
            <a:off x="9095898" y="6490201"/>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1" name="Oval 10">
            <a:extLst>
              <a:ext uri="{FF2B5EF4-FFF2-40B4-BE49-F238E27FC236}">
                <a16:creationId xmlns:a16="http://schemas.microsoft.com/office/drawing/2014/main" id="{2ED9487F-4E0E-AD69-16F3-E9FC24B20A1D}"/>
              </a:ext>
            </a:extLst>
          </p:cNvPr>
          <p:cNvSpPr/>
          <p:nvPr/>
        </p:nvSpPr>
        <p:spPr>
          <a:xfrm rot="5012199">
            <a:off x="10010298" y="6499789"/>
            <a:ext cx="50800" cy="5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9" name="Rectangle 8">
            <a:extLst>
              <a:ext uri="{FF2B5EF4-FFF2-40B4-BE49-F238E27FC236}">
                <a16:creationId xmlns:a16="http://schemas.microsoft.com/office/drawing/2014/main" id="{D356268B-DB88-FCC1-3256-D38F63126C58}"/>
              </a:ext>
            </a:extLst>
          </p:cNvPr>
          <p:cNvSpPr>
            <a:spLocks noChangeArrowheads="1"/>
          </p:cNvSpPr>
          <p:nvPr/>
        </p:nvSpPr>
        <p:spPr bwMode="auto">
          <a:xfrm>
            <a:off x="140749" y="770155"/>
            <a:ext cx="1022245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0960" tIns="30480" rIns="60960" bIns="30480" numCol="1" anchor="ctr" anchorCtr="0" compatLnSpc="1">
            <a:prstTxWarp prst="textNoShape">
              <a:avLst/>
            </a:prstTxWarp>
            <a:spAutoFit/>
          </a:bodyPr>
          <a:lstStyle/>
          <a:p>
            <a:pPr defTabSz="609630" eaLnBrk="0" fontAlgn="base" hangingPunct="0">
              <a:spcBef>
                <a:spcPct val="0"/>
              </a:spcBef>
              <a:spcAft>
                <a:spcPct val="0"/>
              </a:spcAft>
            </a:pPr>
            <a:endParaRPr lang="en-GB" altLang="en-US" sz="1600" dirty="0">
              <a:latin typeface="Arial" panose="020B0604020202020204" pitchFamily="34" charset="0"/>
            </a:endParaRPr>
          </a:p>
          <a:p>
            <a:pPr defTabSz="609630" eaLnBrk="0" fontAlgn="base" hangingPunct="0">
              <a:spcBef>
                <a:spcPct val="0"/>
              </a:spcBef>
              <a:spcAft>
                <a:spcPct val="0"/>
              </a:spcAft>
            </a:pPr>
            <a:r>
              <a:rPr lang="en-GB" altLang="en-US" sz="1600" dirty="0">
                <a:latin typeface="Arial" panose="020B0604020202020204" pitchFamily="34" charset="0"/>
              </a:rPr>
              <a:t>For further information or support, please contact the Place Based Quality Leads:</a:t>
            </a:r>
          </a:p>
          <a:p>
            <a:pPr defTabSz="609630" eaLnBrk="0" fontAlgn="base" hangingPunct="0">
              <a:spcBef>
                <a:spcPct val="0"/>
              </a:spcBef>
              <a:spcAft>
                <a:spcPct val="0"/>
              </a:spcAft>
            </a:pPr>
            <a:endParaRPr lang="en-GB" altLang="en-US" sz="1200" dirty="0">
              <a:latin typeface="Arial" panose="020B0604020202020204" pitchFamily="34" charset="0"/>
            </a:endParaRPr>
          </a:p>
        </p:txBody>
      </p:sp>
      <p:sp>
        <p:nvSpPr>
          <p:cNvPr id="12" name="Rectangle 11">
            <a:extLst>
              <a:ext uri="{FF2B5EF4-FFF2-40B4-BE49-F238E27FC236}">
                <a16:creationId xmlns:a16="http://schemas.microsoft.com/office/drawing/2014/main" id="{5470B144-9169-63C6-57B4-C8F6A2A4424C}"/>
              </a:ext>
            </a:extLst>
          </p:cNvPr>
          <p:cNvSpPr>
            <a:spLocks noChangeArrowheads="1"/>
          </p:cNvSpPr>
          <p:nvPr/>
        </p:nvSpPr>
        <p:spPr bwMode="auto">
          <a:xfrm>
            <a:off x="140749" y="4333470"/>
            <a:ext cx="1113685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0960" tIns="30480" rIns="60960" bIns="30480" numCol="1" anchor="ctr" anchorCtr="0" compatLnSpc="1">
            <a:prstTxWarp prst="textNoShape">
              <a:avLst/>
            </a:prstTxWarp>
            <a:spAutoFit/>
          </a:bodyPr>
          <a:lstStyle/>
          <a:p>
            <a:pPr defTabSz="609630" eaLnBrk="0" fontAlgn="base" hangingPunct="0">
              <a:spcBef>
                <a:spcPct val="0"/>
              </a:spcBef>
              <a:spcAft>
                <a:spcPct val="0"/>
              </a:spcAft>
            </a:pPr>
            <a:r>
              <a:rPr lang="en-GB" altLang="en-US" dirty="0">
                <a:latin typeface="Arial" panose="020B0604020202020204" pitchFamily="34" charset="0"/>
                <a:ea typeface="Calibri" panose="020F0502020204030204" pitchFamily="34" charset="0"/>
              </a:rPr>
              <a:t>Practice CQC Pre-Inspection Pack to support practices in their ongoing reviews of their preparedness in meeting the regulations which we hope you will find helpful </a:t>
            </a:r>
            <a:r>
              <a:rPr lang="en-GB" altLang="en-US" dirty="0">
                <a:latin typeface="Arial" panose="020B0604020202020204" pitchFamily="34" charset="0"/>
                <a:ea typeface="Calibri" panose="020F0502020204030204" pitchFamily="34" charset="0"/>
                <a:sym typeface="Wingdings" panose="05000000000000000000" pitchFamily="2" charset="2"/>
              </a:rPr>
              <a:t></a:t>
            </a:r>
            <a:endParaRPr lang="en-GB" altLang="en-US" dirty="0">
              <a:latin typeface="Arial" panose="020B0604020202020204" pitchFamily="34" charset="0"/>
            </a:endParaRPr>
          </a:p>
          <a:p>
            <a:pPr defTabSz="609630" eaLnBrk="0" fontAlgn="base" hangingPunct="0">
              <a:spcBef>
                <a:spcPct val="0"/>
              </a:spcBef>
              <a:spcAft>
                <a:spcPct val="0"/>
              </a:spcAft>
            </a:pPr>
            <a:endParaRPr lang="en-GB" altLang="en-US" sz="1200" dirty="0">
              <a:latin typeface="Arial" panose="020B0604020202020204" pitchFamily="34" charset="0"/>
            </a:endParaRPr>
          </a:p>
        </p:txBody>
      </p:sp>
      <p:sp>
        <p:nvSpPr>
          <p:cNvPr id="2" name="TextBox 1">
            <a:extLst>
              <a:ext uri="{FF2B5EF4-FFF2-40B4-BE49-F238E27FC236}">
                <a16:creationId xmlns:a16="http://schemas.microsoft.com/office/drawing/2014/main" id="{AE9FE7C8-69AF-B8F6-155D-9C58A2F6625D}"/>
              </a:ext>
            </a:extLst>
          </p:cNvPr>
          <p:cNvSpPr txBox="1"/>
          <p:nvPr/>
        </p:nvSpPr>
        <p:spPr>
          <a:xfrm>
            <a:off x="380418" y="105330"/>
            <a:ext cx="7320596" cy="584775"/>
          </a:xfrm>
          <a:prstGeom prst="rect">
            <a:avLst/>
          </a:prstGeom>
          <a:noFill/>
        </p:spPr>
        <p:txBody>
          <a:bodyPr wrap="square" rtlCol="0">
            <a:spAutoFit/>
          </a:bodyPr>
          <a:lstStyle/>
          <a:p>
            <a:r>
              <a:rPr lang="en-GB" sz="3200" dirty="0">
                <a:solidFill>
                  <a:srgbClr val="0070C0"/>
                </a:solidFill>
              </a:rPr>
              <a:t>Contact Details </a:t>
            </a:r>
          </a:p>
        </p:txBody>
      </p:sp>
      <p:graphicFrame>
        <p:nvGraphicFramePr>
          <p:cNvPr id="3" name="Object 2">
            <a:extLst>
              <a:ext uri="{FF2B5EF4-FFF2-40B4-BE49-F238E27FC236}">
                <a16:creationId xmlns:a16="http://schemas.microsoft.com/office/drawing/2014/main" id="{89426B69-4045-E6F4-EA0E-D8ABB4EC2848}"/>
              </a:ext>
            </a:extLst>
          </p:cNvPr>
          <p:cNvGraphicFramePr>
            <a:graphicFrameLocks noChangeAspect="1"/>
          </p:cNvGraphicFramePr>
          <p:nvPr>
            <p:extLst>
              <p:ext uri="{D42A27DB-BD31-4B8C-83A1-F6EECF244321}">
                <p14:modId xmlns:p14="http://schemas.microsoft.com/office/powerpoint/2010/main" val="3295115357"/>
              </p:ext>
            </p:extLst>
          </p:nvPr>
        </p:nvGraphicFramePr>
        <p:xfrm>
          <a:off x="56194" y="5122950"/>
          <a:ext cx="1676400" cy="1430337"/>
        </p:xfrm>
        <a:graphic>
          <a:graphicData uri="http://schemas.openxmlformats.org/presentationml/2006/ole">
            <mc:AlternateContent xmlns:mc="http://schemas.openxmlformats.org/markup-compatibility/2006">
              <mc:Choice xmlns:v="urn:schemas-microsoft-com:vml" Requires="v">
                <p:oleObj name="Document" showAsIcon="1" r:id="rId4" imgW="914400" imgH="781200" progId="Word.Document.12">
                  <p:embed/>
                </p:oleObj>
              </mc:Choice>
              <mc:Fallback>
                <p:oleObj name="Document" showAsIcon="1" r:id="rId4" imgW="914400" imgH="781200" progId="Word.Document.12">
                  <p:embed/>
                  <p:pic>
                    <p:nvPicPr>
                      <p:cNvPr id="3" name="Object 2">
                        <a:extLst>
                          <a:ext uri="{FF2B5EF4-FFF2-40B4-BE49-F238E27FC236}">
                            <a16:creationId xmlns:a16="http://schemas.microsoft.com/office/drawing/2014/main" id="{89426B69-4045-E6F4-EA0E-D8ABB4EC2848}"/>
                          </a:ext>
                        </a:extLst>
                      </p:cNvPr>
                      <p:cNvPicPr/>
                      <p:nvPr/>
                    </p:nvPicPr>
                    <p:blipFill>
                      <a:blip r:embed="rId5"/>
                      <a:stretch>
                        <a:fillRect/>
                      </a:stretch>
                    </p:blipFill>
                    <p:spPr>
                      <a:xfrm>
                        <a:off x="56194" y="5122950"/>
                        <a:ext cx="1676400" cy="1430337"/>
                      </a:xfrm>
                      <a:prstGeom prst="rect">
                        <a:avLst/>
                      </a:prstGeom>
                    </p:spPr>
                  </p:pic>
                </p:oleObj>
              </mc:Fallback>
            </mc:AlternateContent>
          </a:graphicData>
        </a:graphic>
      </p:graphicFrame>
      <p:graphicFrame>
        <p:nvGraphicFramePr>
          <p:cNvPr id="16" name="Table 15">
            <a:extLst>
              <a:ext uri="{FF2B5EF4-FFF2-40B4-BE49-F238E27FC236}">
                <a16:creationId xmlns:a16="http://schemas.microsoft.com/office/drawing/2014/main" id="{F272333E-8FAC-A7CC-DA6D-A493EBDE81FF}"/>
              </a:ext>
            </a:extLst>
          </p:cNvPr>
          <p:cNvGraphicFramePr>
            <a:graphicFrameLocks noGrp="1"/>
          </p:cNvGraphicFramePr>
          <p:nvPr>
            <p:extLst>
              <p:ext uri="{D42A27DB-BD31-4B8C-83A1-F6EECF244321}">
                <p14:modId xmlns:p14="http://schemas.microsoft.com/office/powerpoint/2010/main" val="3848156472"/>
              </p:ext>
            </p:extLst>
          </p:nvPr>
        </p:nvGraphicFramePr>
        <p:xfrm>
          <a:off x="140749" y="1508819"/>
          <a:ext cx="6615651" cy="2642997"/>
        </p:xfrm>
        <a:graphic>
          <a:graphicData uri="http://schemas.openxmlformats.org/drawingml/2006/table">
            <a:tbl>
              <a:tblPr firstRow="1" firstCol="1" bandRow="1">
                <a:tableStyleId>{5C22544A-7EE6-4342-B048-85BDC9FD1C3A}</a:tableStyleId>
              </a:tblPr>
              <a:tblGrid>
                <a:gridCol w="1807333">
                  <a:extLst>
                    <a:ext uri="{9D8B030D-6E8A-4147-A177-3AD203B41FA5}">
                      <a16:colId xmlns:a16="http://schemas.microsoft.com/office/drawing/2014/main" val="1690184931"/>
                    </a:ext>
                  </a:extLst>
                </a:gridCol>
                <a:gridCol w="3129997">
                  <a:extLst>
                    <a:ext uri="{9D8B030D-6E8A-4147-A177-3AD203B41FA5}">
                      <a16:colId xmlns:a16="http://schemas.microsoft.com/office/drawing/2014/main" val="3743606104"/>
                    </a:ext>
                  </a:extLst>
                </a:gridCol>
                <a:gridCol w="1678321">
                  <a:extLst>
                    <a:ext uri="{9D8B030D-6E8A-4147-A177-3AD203B41FA5}">
                      <a16:colId xmlns:a16="http://schemas.microsoft.com/office/drawing/2014/main" val="593439806"/>
                    </a:ext>
                  </a:extLst>
                </a:gridCol>
              </a:tblGrid>
              <a:tr h="638185">
                <a:tc>
                  <a:txBody>
                    <a:bodyPr/>
                    <a:lstStyle/>
                    <a:p>
                      <a:pPr>
                        <a:lnSpc>
                          <a:spcPct val="115000"/>
                        </a:lnSpc>
                        <a:spcAft>
                          <a:spcPts val="1000"/>
                        </a:spcAft>
                      </a:pPr>
                      <a:r>
                        <a:rPr lang="en-GB" sz="1600" dirty="0">
                          <a:solidFill>
                            <a:schemeClr val="tx1"/>
                          </a:solidFill>
                          <a:effectLst/>
                        </a:rPr>
                        <a:t>Paul </a:t>
                      </a:r>
                      <a:r>
                        <a:rPr lang="en-GB" sz="1600" dirty="0" err="1">
                          <a:solidFill>
                            <a:schemeClr val="tx1"/>
                          </a:solidFill>
                          <a:effectLst/>
                        </a:rPr>
                        <a:t>Tattam</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b="0" u="sng" dirty="0">
                          <a:effectLst/>
                          <a:hlinkClick r:id="rId6"/>
                        </a:rPr>
                        <a:t>paul.tattam1@nhs.net</a:t>
                      </a:r>
                      <a:endParaRPr lang="en-GB" sz="1600" b="0" dirty="0">
                        <a:effectLst/>
                      </a:endParaRPr>
                    </a:p>
                    <a:p>
                      <a:pPr>
                        <a:lnSpc>
                          <a:spcPct val="115000"/>
                        </a:lnSpc>
                        <a:spcAft>
                          <a:spcPts val="100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b="1" dirty="0">
                          <a:solidFill>
                            <a:schemeClr val="tx1"/>
                          </a:solidFill>
                          <a:effectLst/>
                        </a:rPr>
                        <a:t>07787221297</a:t>
                      </a:r>
                    </a:p>
                    <a:p>
                      <a:pPr>
                        <a:lnSpc>
                          <a:spcPct val="115000"/>
                        </a:lnSpc>
                        <a:spcAft>
                          <a:spcPts val="1000"/>
                        </a:spcAft>
                      </a:pPr>
                      <a:r>
                        <a:rPr lang="en-GB" sz="1600" b="1" dirty="0">
                          <a:effectLst/>
                        </a:rPr>
                        <a:t>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extLst>
                  <a:ext uri="{0D108BD9-81ED-4DB2-BD59-A6C34878D82A}">
                    <a16:rowId xmlns:a16="http://schemas.microsoft.com/office/drawing/2014/main" val="485884255"/>
                  </a:ext>
                </a:extLst>
              </a:tr>
              <a:tr h="629031">
                <a:tc>
                  <a:txBody>
                    <a:bodyPr/>
                    <a:lstStyle/>
                    <a:p>
                      <a:pPr>
                        <a:lnSpc>
                          <a:spcPct val="115000"/>
                        </a:lnSpc>
                        <a:spcAft>
                          <a:spcPts val="1000"/>
                        </a:spcAft>
                      </a:pPr>
                      <a:r>
                        <a:rPr lang="en-GB" sz="1600" dirty="0">
                          <a:solidFill>
                            <a:schemeClr val="tx1"/>
                          </a:solidFill>
                          <a:effectLst/>
                        </a:rPr>
                        <a:t>Mary Rose Cabildo</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u="sng" dirty="0">
                          <a:effectLst/>
                          <a:hlinkClick r:id="rId7"/>
                        </a:rPr>
                        <a:t>Maryrose.cabildo1@nhs.net</a:t>
                      </a:r>
                      <a:endParaRPr lang="en-GB" sz="1600" dirty="0">
                        <a:effectLst/>
                      </a:endParaRPr>
                    </a:p>
                    <a:p>
                      <a:pPr>
                        <a:lnSpc>
                          <a:spcPct val="115000"/>
                        </a:lnSpc>
                        <a:spcAft>
                          <a:spcPts val="100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b="1" dirty="0">
                          <a:effectLst/>
                        </a:rPr>
                        <a:t>07867159581</a:t>
                      </a:r>
                    </a:p>
                    <a:p>
                      <a:pPr>
                        <a:lnSpc>
                          <a:spcPct val="115000"/>
                        </a:lnSpc>
                        <a:spcAft>
                          <a:spcPts val="1000"/>
                        </a:spcAft>
                      </a:pPr>
                      <a:r>
                        <a:rPr lang="en-GB" sz="1600" b="1" dirty="0">
                          <a:effectLst/>
                        </a:rPr>
                        <a:t>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extLst>
                  <a:ext uri="{0D108BD9-81ED-4DB2-BD59-A6C34878D82A}">
                    <a16:rowId xmlns:a16="http://schemas.microsoft.com/office/drawing/2014/main" val="3656968430"/>
                  </a:ext>
                </a:extLst>
              </a:tr>
              <a:tr h="629031">
                <a:tc>
                  <a:txBody>
                    <a:bodyPr/>
                    <a:lstStyle/>
                    <a:p>
                      <a:pPr>
                        <a:lnSpc>
                          <a:spcPct val="115000"/>
                        </a:lnSpc>
                        <a:spcAft>
                          <a:spcPts val="1000"/>
                        </a:spcAft>
                      </a:pPr>
                      <a:r>
                        <a:rPr lang="en-GB" sz="1600" dirty="0">
                          <a:solidFill>
                            <a:schemeClr val="tx1"/>
                          </a:solidFill>
                          <a:effectLst/>
                        </a:rPr>
                        <a:t>Emily Woodward-Stammers</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u="sng" dirty="0">
                          <a:effectLst/>
                          <a:hlinkClick r:id="rId8"/>
                        </a:rPr>
                        <a:t>e.woodward-stammers@nhs.net</a:t>
                      </a:r>
                      <a:endParaRPr lang="en-GB" sz="1600" dirty="0">
                        <a:effectLst/>
                      </a:endParaRPr>
                    </a:p>
                    <a:p>
                      <a:pPr>
                        <a:lnSpc>
                          <a:spcPct val="115000"/>
                        </a:lnSpc>
                        <a:spcAft>
                          <a:spcPts val="100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b="1" dirty="0">
                          <a:effectLst/>
                        </a:rPr>
                        <a:t>07825054045</a:t>
                      </a:r>
                    </a:p>
                    <a:p>
                      <a:pPr>
                        <a:lnSpc>
                          <a:spcPct val="115000"/>
                        </a:lnSpc>
                        <a:spcAft>
                          <a:spcPts val="1000"/>
                        </a:spcAft>
                      </a:pPr>
                      <a:r>
                        <a:rPr lang="en-GB" sz="1600" b="1" dirty="0">
                          <a:effectLst/>
                        </a:rPr>
                        <a:t>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extLst>
                  <a:ext uri="{0D108BD9-81ED-4DB2-BD59-A6C34878D82A}">
                    <a16:rowId xmlns:a16="http://schemas.microsoft.com/office/drawing/2014/main" val="12062168"/>
                  </a:ext>
                </a:extLst>
              </a:tr>
              <a:tr h="629031">
                <a:tc>
                  <a:txBody>
                    <a:bodyPr/>
                    <a:lstStyle/>
                    <a:p>
                      <a:pPr>
                        <a:lnSpc>
                          <a:spcPct val="115000"/>
                        </a:lnSpc>
                        <a:spcAft>
                          <a:spcPts val="1000"/>
                        </a:spcAft>
                      </a:pPr>
                      <a:r>
                        <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ICB Infection Control Team</a:t>
                      </a:r>
                    </a:p>
                  </a:txBody>
                  <a:tcPr marL="45720" marR="45720" marT="0" marB="0">
                    <a:solidFill>
                      <a:schemeClr val="accent5">
                        <a:lumMod val="40000"/>
                        <a:lumOff val="60000"/>
                      </a:schemeClr>
                    </a:solidFill>
                  </a:tcPr>
                </a:tc>
                <a:tc>
                  <a:txBody>
                    <a:bodyPr/>
                    <a:lstStyle/>
                    <a:p>
                      <a:pPr>
                        <a:lnSpc>
                          <a:spcPct val="115000"/>
                        </a:lnSpc>
                        <a:spcAft>
                          <a:spcPts val="1000"/>
                        </a:spcAft>
                      </a:pPr>
                      <a:r>
                        <a:rPr lang="en-GB" sz="1600" dirty="0">
                          <a:effectLst/>
                          <a:latin typeface="Calibri" panose="020F0502020204030204" pitchFamily="34" charset="0"/>
                          <a:ea typeface="Calibri" panose="020F0502020204030204" pitchFamily="34" charset="0"/>
                          <a:cs typeface="Times New Roman" panose="02020603050405020304" pitchFamily="18" charset="0"/>
                          <a:hlinkClick r:id="rId9"/>
                        </a:rPr>
                        <a:t>frimleyicb.ipcteam@nhs.net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tc>
                  <a:txBody>
                    <a:bodyPr/>
                    <a:lstStyle/>
                    <a:p>
                      <a:pPr>
                        <a:lnSpc>
                          <a:spcPct val="115000"/>
                        </a:lnSpc>
                        <a:spcAft>
                          <a:spcPts val="1000"/>
                        </a:spcAft>
                      </a:pP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marT="0" marB="0">
                    <a:solidFill>
                      <a:schemeClr val="accent5">
                        <a:lumMod val="40000"/>
                        <a:lumOff val="60000"/>
                      </a:schemeClr>
                    </a:solidFill>
                  </a:tcPr>
                </a:tc>
                <a:extLst>
                  <a:ext uri="{0D108BD9-81ED-4DB2-BD59-A6C34878D82A}">
                    <a16:rowId xmlns:a16="http://schemas.microsoft.com/office/drawing/2014/main" val="206857019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070CA8-4696-344D-9751-759D860EC6DF}"/>
              </a:ext>
            </a:extLst>
          </p:cNvPr>
          <p:cNvSpPr>
            <a:spLocks noGrp="1"/>
          </p:cNvSpPr>
          <p:nvPr>
            <p:ph type="title"/>
          </p:nvPr>
        </p:nvSpPr>
        <p:spPr>
          <a:xfrm>
            <a:off x="123290" y="148974"/>
            <a:ext cx="11209106" cy="853345"/>
          </a:xfrm>
        </p:spPr>
        <p:txBody>
          <a:bodyPr>
            <a:normAutofit/>
          </a:bodyPr>
          <a:lstStyle/>
          <a:p>
            <a:r>
              <a:rPr lang="en-GB" sz="4000" b="1" dirty="0"/>
              <a:t>How CQC monitor, inspect and regulate GP practices</a:t>
            </a:r>
          </a:p>
        </p:txBody>
      </p:sp>
      <p:sp>
        <p:nvSpPr>
          <p:cNvPr id="5" name="Content Placeholder 4">
            <a:extLst>
              <a:ext uri="{FF2B5EF4-FFF2-40B4-BE49-F238E27FC236}">
                <a16:creationId xmlns:a16="http://schemas.microsoft.com/office/drawing/2014/main" id="{9D19DED8-1274-C354-3F87-C26276CA3CA0}"/>
              </a:ext>
            </a:extLst>
          </p:cNvPr>
          <p:cNvSpPr>
            <a:spLocks noGrp="1"/>
          </p:cNvSpPr>
          <p:nvPr>
            <p:ph idx="1"/>
          </p:nvPr>
        </p:nvSpPr>
        <p:spPr>
          <a:xfrm>
            <a:off x="147263" y="1002320"/>
            <a:ext cx="11822130" cy="5706706"/>
          </a:xfrm>
        </p:spPr>
        <p:txBody>
          <a:bodyPr>
            <a:normAutofit/>
          </a:bodyPr>
          <a:lstStyle/>
          <a:p>
            <a:pPr marL="0" indent="0">
              <a:buNone/>
            </a:pPr>
            <a:r>
              <a:rPr lang="en-GB" sz="2200" b="0" i="0" dirty="0">
                <a:solidFill>
                  <a:srgbClr val="212121"/>
                </a:solidFill>
                <a:effectLst/>
              </a:rPr>
              <a:t>Each month CQC will review the information they have </a:t>
            </a:r>
          </a:p>
          <a:p>
            <a:pPr marL="0" indent="0">
              <a:buNone/>
            </a:pPr>
            <a:r>
              <a:rPr lang="en-GB" sz="2200" b="0" i="0" dirty="0">
                <a:solidFill>
                  <a:srgbClr val="212121"/>
                </a:solidFill>
                <a:effectLst/>
              </a:rPr>
              <a:t>This approach will:</a:t>
            </a:r>
          </a:p>
          <a:p>
            <a:pPr lvl="1"/>
            <a:r>
              <a:rPr lang="en-GB" sz="1900" b="0" i="0" dirty="0">
                <a:solidFill>
                  <a:srgbClr val="212121"/>
                </a:solidFill>
                <a:effectLst/>
              </a:rPr>
              <a:t>help to prioritise activity</a:t>
            </a:r>
          </a:p>
          <a:p>
            <a:pPr lvl="1"/>
            <a:r>
              <a:rPr lang="en-GB" sz="1900" b="0" i="0" dirty="0">
                <a:solidFill>
                  <a:srgbClr val="212121"/>
                </a:solidFill>
                <a:effectLst/>
              </a:rPr>
              <a:t>involve publishing a statement on the website for lower risk services. This will let providers and the public know that based on the intelligence held at that time, the CQC have not found any evidence that the rating or quality of care at that service needs reassessing.</a:t>
            </a:r>
          </a:p>
          <a:p>
            <a:pPr lvl="1"/>
            <a:endParaRPr lang="en-GB" sz="1900" dirty="0">
              <a:solidFill>
                <a:srgbClr val="212121"/>
              </a:solidFill>
            </a:endParaRPr>
          </a:p>
          <a:p>
            <a:pPr marL="0" indent="0">
              <a:buNone/>
            </a:pPr>
            <a:r>
              <a:rPr lang="en-GB" sz="2600" dirty="0"/>
              <a:t>CQC will continue to:</a:t>
            </a:r>
          </a:p>
          <a:p>
            <a:r>
              <a:rPr lang="en-GB" sz="1900" dirty="0"/>
              <a:t>focus on safety and how effectively a service is led</a:t>
            </a:r>
          </a:p>
          <a:p>
            <a:r>
              <a:rPr lang="en-GB" sz="1900" dirty="0"/>
              <a:t>have structured conversations with providers, with a focus on safety and leadership</a:t>
            </a:r>
          </a:p>
          <a:p>
            <a:r>
              <a:rPr lang="en-GB" sz="1900" dirty="0"/>
              <a:t>Incoming Single Assessment Framework will move away from KLOEs &amp; bring in quality statements </a:t>
            </a:r>
          </a:p>
          <a:p>
            <a:r>
              <a:rPr lang="en-GB" sz="1900" dirty="0"/>
              <a:t>use the specific existing key lines of enquiry (KLOEs) to monitor a service</a:t>
            </a:r>
          </a:p>
          <a:p>
            <a:r>
              <a:rPr lang="en-GB" sz="1900" dirty="0"/>
              <a:t>use digital methods and local relationships to have better direct contact with people who are using services, their families and staff in services</a:t>
            </a:r>
          </a:p>
          <a:p>
            <a:r>
              <a:rPr lang="en-GB" sz="1900" dirty="0"/>
              <a:t>target inspection activity where we have concerns</a:t>
            </a:r>
          </a:p>
          <a:p>
            <a:pPr marL="0" indent="0">
              <a:buNone/>
            </a:pPr>
            <a:endParaRPr lang="en-GB" sz="1900" dirty="0"/>
          </a:p>
        </p:txBody>
      </p:sp>
    </p:spTree>
    <p:extLst>
      <p:ext uri="{BB962C8B-B14F-4D97-AF65-F5344CB8AC3E}">
        <p14:creationId xmlns:p14="http://schemas.microsoft.com/office/powerpoint/2010/main" val="45421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Magnifying glass and question mark">
            <a:extLst>
              <a:ext uri="{FF2B5EF4-FFF2-40B4-BE49-F238E27FC236}">
                <a16:creationId xmlns:a16="http://schemas.microsoft.com/office/drawing/2014/main" id="{04A41076-5E5D-4DED-D1A5-85A24B0B26AA}"/>
              </a:ext>
            </a:extLst>
          </p:cNvPr>
          <p:cNvPicPr>
            <a:picLocks noChangeAspect="1"/>
          </p:cNvPicPr>
          <p:nvPr/>
        </p:nvPicPr>
        <p:blipFill rotWithShape="1">
          <a:blip r:embed="rId2">
            <a:extLst>
              <a:ext uri="{28A0092B-C50C-407E-A947-70E740481C1C}">
                <a14:useLocalDpi xmlns:a14="http://schemas.microsoft.com/office/drawing/2010/main" val="0"/>
              </a:ext>
            </a:extLst>
          </a:blip>
          <a:srcRect l="13653" r="10307"/>
          <a:stretch/>
        </p:blipFill>
        <p:spPr>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Tree>
    <p:extLst>
      <p:ext uri="{BB962C8B-B14F-4D97-AF65-F5344CB8AC3E}">
        <p14:creationId xmlns:p14="http://schemas.microsoft.com/office/powerpoint/2010/main" val="2937421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C30B2D-1DBA-D6EA-DD28-516FE97B1309}"/>
              </a:ext>
            </a:extLst>
          </p:cNvPr>
          <p:cNvSpPr>
            <a:spLocks noGrp="1"/>
          </p:cNvSpPr>
          <p:nvPr>
            <p:ph idx="1"/>
          </p:nvPr>
        </p:nvSpPr>
        <p:spPr>
          <a:xfrm>
            <a:off x="113016" y="113016"/>
            <a:ext cx="11669409" cy="6583059"/>
          </a:xfrm>
        </p:spPr>
        <p:txBody>
          <a:bodyPr>
            <a:normAutofit fontScale="92500" lnSpcReduction="20000"/>
          </a:bodyPr>
          <a:lstStyle/>
          <a:p>
            <a:pPr marL="0" indent="0">
              <a:buNone/>
            </a:pPr>
            <a:r>
              <a:rPr lang="en-GB" dirty="0"/>
              <a:t>When CQC have concerns or issues flagged they will consider ways that they can seek assurance on information</a:t>
            </a:r>
          </a:p>
          <a:p>
            <a:pPr marL="0" indent="0">
              <a:buNone/>
            </a:pPr>
            <a:r>
              <a:rPr lang="en-GB" dirty="0"/>
              <a:t>This may include:</a:t>
            </a:r>
          </a:p>
          <a:p>
            <a:pPr marL="457200" lvl="1" indent="0">
              <a:buNone/>
            </a:pPr>
            <a:r>
              <a:rPr lang="en-GB" dirty="0"/>
              <a:t>Direct Monitoring Activity</a:t>
            </a:r>
          </a:p>
          <a:p>
            <a:pPr lvl="2">
              <a:buFont typeface="Courier New" panose="02070309020205020404" pitchFamily="49" charset="0"/>
              <a:buChar char="o"/>
            </a:pPr>
            <a:r>
              <a:rPr lang="en-GB" dirty="0"/>
              <a:t>Calls to providers to review the issues and seek assurances that the practice knows and understands its own data/information</a:t>
            </a:r>
          </a:p>
          <a:p>
            <a:pPr marL="914400" lvl="2" indent="0">
              <a:buNone/>
            </a:pPr>
            <a:endParaRPr lang="en-GB" dirty="0"/>
          </a:p>
          <a:p>
            <a:pPr marL="457200" lvl="1" indent="0">
              <a:buNone/>
            </a:pPr>
            <a:r>
              <a:rPr lang="en-GB" dirty="0"/>
              <a:t>Desktop inspections/Request for Information</a:t>
            </a:r>
          </a:p>
          <a:p>
            <a:pPr lvl="2">
              <a:buFont typeface="Courier New" panose="02070309020205020404" pitchFamily="49" charset="0"/>
              <a:buChar char="o"/>
            </a:pPr>
            <a:r>
              <a:rPr lang="en-GB" dirty="0"/>
              <a:t>Seek information when required – this might be based on concerns raised </a:t>
            </a:r>
          </a:p>
          <a:p>
            <a:pPr lvl="2">
              <a:buFont typeface="Courier New" panose="02070309020205020404" pitchFamily="49" charset="0"/>
              <a:buChar char="o"/>
            </a:pPr>
            <a:r>
              <a:rPr lang="en-GB" dirty="0"/>
              <a:t>Follow up on previous minor breaches that can be addressed remotely </a:t>
            </a:r>
          </a:p>
          <a:p>
            <a:pPr marL="914400" lvl="2" indent="0">
              <a:buNone/>
            </a:pPr>
            <a:endParaRPr lang="en-GB" dirty="0"/>
          </a:p>
          <a:p>
            <a:pPr marL="457200" lvl="1" indent="0">
              <a:buNone/>
            </a:pPr>
            <a:r>
              <a:rPr lang="en-GB" dirty="0"/>
              <a:t>CQC carry out remote Inspections</a:t>
            </a:r>
          </a:p>
          <a:p>
            <a:pPr lvl="2">
              <a:buFont typeface="Courier New" panose="02070309020205020404" pitchFamily="49" charset="0"/>
              <a:buChar char="o"/>
            </a:pPr>
            <a:r>
              <a:rPr lang="en-GB" dirty="0"/>
              <a:t>Clinical Records Searches (may be remote or on site)</a:t>
            </a:r>
          </a:p>
          <a:p>
            <a:pPr lvl="2">
              <a:buFont typeface="Courier New" panose="02070309020205020404" pitchFamily="49" charset="0"/>
              <a:buChar char="o"/>
            </a:pPr>
            <a:r>
              <a:rPr lang="en-GB" dirty="0"/>
              <a:t>Remote activity forms part of all inspections, most being remote and onsite combined</a:t>
            </a:r>
          </a:p>
          <a:p>
            <a:pPr lvl="2">
              <a:buFont typeface="Courier New" panose="02070309020205020404" pitchFamily="49" charset="0"/>
              <a:buChar char="o"/>
            </a:pPr>
            <a:r>
              <a:rPr lang="en-GB" dirty="0"/>
              <a:t>Only online providers will have a fully remote inspection</a:t>
            </a:r>
          </a:p>
          <a:p>
            <a:pPr lvl="2">
              <a:buFont typeface="Courier New" panose="02070309020205020404" pitchFamily="49" charset="0"/>
              <a:buChar char="o"/>
            </a:pPr>
            <a:r>
              <a:rPr lang="en-GB" dirty="0"/>
              <a:t>Remote Interviews with a cross-section of Staff, Care Homes and PPG reps</a:t>
            </a:r>
          </a:p>
          <a:p>
            <a:pPr marL="914400" lvl="2" indent="0">
              <a:buNone/>
            </a:pPr>
            <a:endParaRPr lang="en-GB" dirty="0"/>
          </a:p>
          <a:p>
            <a:pPr marL="457200" lvl="1" indent="0">
              <a:buNone/>
            </a:pPr>
            <a:r>
              <a:rPr lang="en-GB" dirty="0"/>
              <a:t>CQC may carry out full face to face inspection</a:t>
            </a:r>
          </a:p>
          <a:p>
            <a:pPr marL="457200" lvl="1" indent="0">
              <a:buNone/>
            </a:pPr>
            <a:endParaRPr lang="en-GB" dirty="0"/>
          </a:p>
          <a:p>
            <a:pPr marL="457200" lvl="1" indent="0">
              <a:buNone/>
            </a:pPr>
            <a:r>
              <a:rPr lang="en-GB" sz="2400" dirty="0"/>
              <a:t>During a monitoring call the inspector will focus on the specific key lines of enquiry. For more information on the types of questions you may be asked, please visit </a:t>
            </a:r>
            <a:r>
              <a:rPr lang="en-GB" sz="2400" dirty="0">
                <a:hlinkClick r:id="rId3"/>
              </a:rPr>
              <a:t>Monitoring questions for GP practices - Care Quality Commission (cqc.org.uk)</a:t>
            </a:r>
            <a:endParaRPr lang="en-GB" sz="2400" dirty="0"/>
          </a:p>
          <a:p>
            <a:pPr marL="457200" lvl="1" indent="0">
              <a:buNone/>
            </a:pPr>
            <a:endParaRPr lang="en-GB" dirty="0"/>
          </a:p>
          <a:p>
            <a:pPr marL="914400" lvl="2" indent="0">
              <a:buNone/>
            </a:pPr>
            <a:endParaRPr lang="en-GB" dirty="0"/>
          </a:p>
        </p:txBody>
      </p:sp>
    </p:spTree>
    <p:extLst>
      <p:ext uri="{BB962C8B-B14F-4D97-AF65-F5344CB8AC3E}">
        <p14:creationId xmlns:p14="http://schemas.microsoft.com/office/powerpoint/2010/main" val="3907800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5681F5-97A5-728C-5248-3F29E8261BCC}"/>
              </a:ext>
            </a:extLst>
          </p:cNvPr>
          <p:cNvPicPr>
            <a:picLocks noChangeAspect="1"/>
          </p:cNvPicPr>
          <p:nvPr/>
        </p:nvPicPr>
        <p:blipFill>
          <a:blip r:embed="rId2"/>
          <a:stretch>
            <a:fillRect/>
          </a:stretch>
        </p:blipFill>
        <p:spPr>
          <a:xfrm>
            <a:off x="1828799" y="1074702"/>
            <a:ext cx="9920817" cy="5456449"/>
          </a:xfrm>
          <a:prstGeom prst="rect">
            <a:avLst/>
          </a:prstGeom>
        </p:spPr>
      </p:pic>
      <p:sp>
        <p:nvSpPr>
          <p:cNvPr id="2" name="TextBox 1">
            <a:extLst>
              <a:ext uri="{FF2B5EF4-FFF2-40B4-BE49-F238E27FC236}">
                <a16:creationId xmlns:a16="http://schemas.microsoft.com/office/drawing/2014/main" id="{107931CB-CB28-C92B-7ABB-89D8A0D1EDDE}"/>
              </a:ext>
            </a:extLst>
          </p:cNvPr>
          <p:cNvSpPr txBox="1"/>
          <p:nvPr/>
        </p:nvSpPr>
        <p:spPr>
          <a:xfrm>
            <a:off x="7793393" y="3170957"/>
            <a:ext cx="1881185" cy="351176"/>
          </a:xfrm>
          <a:prstGeom prst="rect">
            <a:avLst/>
          </a:prstGeom>
          <a:solidFill>
            <a:schemeClr val="bg1"/>
          </a:solidFill>
        </p:spPr>
        <p:txBody>
          <a:bodyPr wrap="square" rtlCol="0">
            <a:spAutoFit/>
          </a:bodyPr>
          <a:lstStyle/>
          <a:p>
            <a:endParaRPr lang="en-GB" dirty="0"/>
          </a:p>
        </p:txBody>
      </p:sp>
      <p:sp>
        <p:nvSpPr>
          <p:cNvPr id="3" name="TextBox 2">
            <a:extLst>
              <a:ext uri="{FF2B5EF4-FFF2-40B4-BE49-F238E27FC236}">
                <a16:creationId xmlns:a16="http://schemas.microsoft.com/office/drawing/2014/main" id="{5D187728-6ABA-D603-1FDA-01E6E6646D5F}"/>
              </a:ext>
            </a:extLst>
          </p:cNvPr>
          <p:cNvSpPr txBox="1"/>
          <p:nvPr/>
        </p:nvSpPr>
        <p:spPr>
          <a:xfrm>
            <a:off x="5180013" y="5651126"/>
            <a:ext cx="1819097" cy="275542"/>
          </a:xfrm>
          <a:prstGeom prst="rect">
            <a:avLst/>
          </a:prstGeom>
          <a:solidFill>
            <a:schemeClr val="bg1"/>
          </a:solidFill>
        </p:spPr>
        <p:txBody>
          <a:bodyPr wrap="square" rtlCol="0">
            <a:spAutoFit/>
          </a:bodyPr>
          <a:lstStyle/>
          <a:p>
            <a:endParaRPr lang="en-GB" dirty="0"/>
          </a:p>
        </p:txBody>
      </p:sp>
      <p:sp>
        <p:nvSpPr>
          <p:cNvPr id="4" name="TextBox 3">
            <a:extLst>
              <a:ext uri="{FF2B5EF4-FFF2-40B4-BE49-F238E27FC236}">
                <a16:creationId xmlns:a16="http://schemas.microsoft.com/office/drawing/2014/main" id="{F47F3748-D6F9-2FFF-81BC-0A6C7E2D78B2}"/>
              </a:ext>
            </a:extLst>
          </p:cNvPr>
          <p:cNvSpPr txBox="1"/>
          <p:nvPr/>
        </p:nvSpPr>
        <p:spPr>
          <a:xfrm>
            <a:off x="541867" y="304800"/>
            <a:ext cx="5159022" cy="646331"/>
          </a:xfrm>
          <a:prstGeom prst="rect">
            <a:avLst/>
          </a:prstGeom>
          <a:noFill/>
        </p:spPr>
        <p:txBody>
          <a:bodyPr wrap="square" rtlCol="0">
            <a:spAutoFit/>
          </a:bodyPr>
          <a:lstStyle/>
          <a:p>
            <a:r>
              <a:rPr lang="en-GB" sz="3600" dirty="0"/>
              <a:t>CQC Published Statement</a:t>
            </a:r>
          </a:p>
        </p:txBody>
      </p:sp>
    </p:spTree>
    <p:extLst>
      <p:ext uri="{BB962C8B-B14F-4D97-AF65-F5344CB8AC3E}">
        <p14:creationId xmlns:p14="http://schemas.microsoft.com/office/powerpoint/2010/main" val="1554097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F9351-E271-04B0-3E26-10E63E83DA5F}"/>
              </a:ext>
            </a:extLst>
          </p:cNvPr>
          <p:cNvSpPr>
            <a:spLocks noGrp="1"/>
          </p:cNvSpPr>
          <p:nvPr>
            <p:ph type="title"/>
          </p:nvPr>
        </p:nvSpPr>
        <p:spPr>
          <a:xfrm>
            <a:off x="226032" y="27585"/>
            <a:ext cx="9679112" cy="981771"/>
          </a:xfrm>
        </p:spPr>
        <p:txBody>
          <a:bodyPr>
            <a:normAutofit/>
          </a:bodyPr>
          <a:lstStyle/>
          <a:p>
            <a:r>
              <a:rPr lang="en-GB" sz="3200" dirty="0"/>
              <a:t>Quality Statements – how CQC regulate</a:t>
            </a:r>
          </a:p>
        </p:txBody>
      </p:sp>
      <p:pic>
        <p:nvPicPr>
          <p:cNvPr id="5" name="Picture 4">
            <a:extLst>
              <a:ext uri="{FF2B5EF4-FFF2-40B4-BE49-F238E27FC236}">
                <a16:creationId xmlns:a16="http://schemas.microsoft.com/office/drawing/2014/main" id="{0D36A7FC-5D31-0A07-3703-80145473A641}"/>
              </a:ext>
            </a:extLst>
          </p:cNvPr>
          <p:cNvPicPr>
            <a:picLocks noChangeAspect="1"/>
          </p:cNvPicPr>
          <p:nvPr/>
        </p:nvPicPr>
        <p:blipFill>
          <a:blip r:embed="rId3"/>
          <a:stretch>
            <a:fillRect/>
          </a:stretch>
        </p:blipFill>
        <p:spPr>
          <a:xfrm>
            <a:off x="148210" y="838895"/>
            <a:ext cx="2096051" cy="1790700"/>
          </a:xfrm>
          <a:prstGeom prst="rect">
            <a:avLst/>
          </a:prstGeom>
        </p:spPr>
      </p:pic>
      <p:pic>
        <p:nvPicPr>
          <p:cNvPr id="7" name="Picture 6">
            <a:extLst>
              <a:ext uri="{FF2B5EF4-FFF2-40B4-BE49-F238E27FC236}">
                <a16:creationId xmlns:a16="http://schemas.microsoft.com/office/drawing/2014/main" id="{3A1196F4-CC2B-9DAC-97B2-EDCA2A1AD0E8}"/>
              </a:ext>
            </a:extLst>
          </p:cNvPr>
          <p:cNvPicPr>
            <a:picLocks noChangeAspect="1"/>
          </p:cNvPicPr>
          <p:nvPr/>
        </p:nvPicPr>
        <p:blipFill>
          <a:blip r:embed="rId4"/>
          <a:stretch>
            <a:fillRect/>
          </a:stretch>
        </p:blipFill>
        <p:spPr>
          <a:xfrm>
            <a:off x="2045595" y="803176"/>
            <a:ext cx="2270640" cy="1862137"/>
          </a:xfrm>
          <a:prstGeom prst="rect">
            <a:avLst/>
          </a:prstGeom>
        </p:spPr>
      </p:pic>
      <p:pic>
        <p:nvPicPr>
          <p:cNvPr id="9" name="Picture 8">
            <a:extLst>
              <a:ext uri="{FF2B5EF4-FFF2-40B4-BE49-F238E27FC236}">
                <a16:creationId xmlns:a16="http://schemas.microsoft.com/office/drawing/2014/main" id="{0EF499F6-35ED-5FC9-63B2-F98A6FAA6B9F}"/>
              </a:ext>
            </a:extLst>
          </p:cNvPr>
          <p:cNvPicPr>
            <a:picLocks noChangeAspect="1"/>
          </p:cNvPicPr>
          <p:nvPr/>
        </p:nvPicPr>
        <p:blipFill>
          <a:blip r:embed="rId5"/>
          <a:stretch>
            <a:fillRect/>
          </a:stretch>
        </p:blipFill>
        <p:spPr>
          <a:xfrm>
            <a:off x="4341456" y="700784"/>
            <a:ext cx="2081892" cy="1862137"/>
          </a:xfrm>
          <a:prstGeom prst="rect">
            <a:avLst/>
          </a:prstGeom>
        </p:spPr>
      </p:pic>
      <p:pic>
        <p:nvPicPr>
          <p:cNvPr id="11" name="Picture 10">
            <a:extLst>
              <a:ext uri="{FF2B5EF4-FFF2-40B4-BE49-F238E27FC236}">
                <a16:creationId xmlns:a16="http://schemas.microsoft.com/office/drawing/2014/main" id="{7750F629-6524-80BF-D521-D23B1D1E9B6E}"/>
              </a:ext>
            </a:extLst>
          </p:cNvPr>
          <p:cNvPicPr>
            <a:picLocks noChangeAspect="1"/>
          </p:cNvPicPr>
          <p:nvPr/>
        </p:nvPicPr>
        <p:blipFill>
          <a:blip r:embed="rId6"/>
          <a:stretch>
            <a:fillRect/>
          </a:stretch>
        </p:blipFill>
        <p:spPr>
          <a:xfrm>
            <a:off x="6448570" y="838895"/>
            <a:ext cx="2261795" cy="1724026"/>
          </a:xfrm>
          <a:prstGeom prst="rect">
            <a:avLst/>
          </a:prstGeom>
        </p:spPr>
      </p:pic>
      <p:pic>
        <p:nvPicPr>
          <p:cNvPr id="13" name="Picture 12">
            <a:extLst>
              <a:ext uri="{FF2B5EF4-FFF2-40B4-BE49-F238E27FC236}">
                <a16:creationId xmlns:a16="http://schemas.microsoft.com/office/drawing/2014/main" id="{EC067233-96B2-09C6-13C6-9D8F68284998}"/>
              </a:ext>
            </a:extLst>
          </p:cNvPr>
          <p:cNvPicPr>
            <a:picLocks noChangeAspect="1"/>
          </p:cNvPicPr>
          <p:nvPr/>
        </p:nvPicPr>
        <p:blipFill>
          <a:blip r:embed="rId7"/>
          <a:stretch>
            <a:fillRect/>
          </a:stretch>
        </p:blipFill>
        <p:spPr>
          <a:xfrm>
            <a:off x="8775918" y="700784"/>
            <a:ext cx="2258452" cy="1862137"/>
          </a:xfrm>
          <a:prstGeom prst="rect">
            <a:avLst/>
          </a:prstGeom>
        </p:spPr>
      </p:pic>
      <p:sp>
        <p:nvSpPr>
          <p:cNvPr id="14" name="TextBox 13">
            <a:extLst>
              <a:ext uri="{FF2B5EF4-FFF2-40B4-BE49-F238E27FC236}">
                <a16:creationId xmlns:a16="http://schemas.microsoft.com/office/drawing/2014/main" id="{3FD287DA-3AA2-0A19-9065-81B7FAEC48DE}"/>
              </a:ext>
            </a:extLst>
          </p:cNvPr>
          <p:cNvSpPr txBox="1"/>
          <p:nvPr/>
        </p:nvSpPr>
        <p:spPr>
          <a:xfrm>
            <a:off x="148210" y="2680377"/>
            <a:ext cx="11125200" cy="3416320"/>
          </a:xfrm>
          <a:prstGeom prst="rect">
            <a:avLst/>
          </a:prstGeom>
          <a:noFill/>
        </p:spPr>
        <p:txBody>
          <a:bodyPr wrap="square" rtlCol="0">
            <a:spAutoFit/>
          </a:bodyPr>
          <a:lstStyle/>
          <a:p>
            <a:pPr marL="285750" indent="-285750">
              <a:buFont typeface="Arial" panose="020B0604020202020204" pitchFamily="34" charset="0"/>
              <a:buChar char="•"/>
            </a:pPr>
            <a:r>
              <a:rPr lang="en-GB" dirty="0"/>
              <a:t>A focus on what matters to people who use health and social care services and their families</a:t>
            </a:r>
          </a:p>
          <a:p>
            <a:pPr marL="285750" indent="-285750">
              <a:buFont typeface="Arial" panose="020B0604020202020204" pitchFamily="34" charset="0"/>
              <a:buChar char="•"/>
            </a:pPr>
            <a:r>
              <a:rPr lang="en-GB" dirty="0"/>
              <a:t>Ratings and the five key questions remain and stay central to approach </a:t>
            </a:r>
          </a:p>
          <a:p>
            <a:pPr marL="285750" indent="-285750">
              <a:buFont typeface="Arial" panose="020B0604020202020204" pitchFamily="34" charset="0"/>
              <a:buChar char="•"/>
            </a:pPr>
            <a:r>
              <a:rPr lang="en-GB" dirty="0"/>
              <a:t>Under each key question there is a set of topic areas and quality statements. The statements describe what good care looks like and will link to the regulations</a:t>
            </a:r>
          </a:p>
          <a:p>
            <a:pPr marL="285750" indent="-285750">
              <a:buFont typeface="Arial" panose="020B0604020202020204" pitchFamily="34" charset="0"/>
              <a:buChar char="•"/>
            </a:pPr>
            <a:r>
              <a:rPr lang="en-GB" dirty="0"/>
              <a:t>To make judgements more structured and consistent, CQC have also developed six categories for the </a:t>
            </a:r>
            <a:r>
              <a:rPr lang="en-GB" dirty="0">
                <a:hlinkClick r:id="rId8"/>
              </a:rPr>
              <a:t>evidence collection</a:t>
            </a:r>
            <a:r>
              <a:rPr lang="en-GB" dirty="0"/>
              <a:t>:</a:t>
            </a:r>
          </a:p>
          <a:p>
            <a:pPr marL="742950" lvl="1" indent="-285750">
              <a:buFont typeface="Arial" panose="020B0604020202020204" pitchFamily="34" charset="0"/>
              <a:buChar char="•"/>
            </a:pPr>
            <a:r>
              <a:rPr lang="en-GB" dirty="0"/>
              <a:t>Peoples experience of health care services</a:t>
            </a:r>
          </a:p>
          <a:p>
            <a:pPr marL="742950" lvl="1" indent="-285750">
              <a:buFont typeface="Arial" panose="020B0604020202020204" pitchFamily="34" charset="0"/>
              <a:buChar char="•"/>
            </a:pPr>
            <a:r>
              <a:rPr lang="en-GB" dirty="0"/>
              <a:t>Feedback from staff and leaders</a:t>
            </a:r>
          </a:p>
          <a:p>
            <a:pPr marL="742950" lvl="1" indent="-285750">
              <a:buFont typeface="Arial" panose="020B0604020202020204" pitchFamily="34" charset="0"/>
              <a:buChar char="•"/>
            </a:pPr>
            <a:r>
              <a:rPr lang="en-GB" dirty="0"/>
              <a:t>Feedback from partners</a:t>
            </a:r>
          </a:p>
          <a:p>
            <a:pPr marL="742950" lvl="1" indent="-285750">
              <a:buFont typeface="Arial" panose="020B0604020202020204" pitchFamily="34" charset="0"/>
              <a:buChar char="•"/>
            </a:pPr>
            <a:r>
              <a:rPr lang="en-GB" dirty="0"/>
              <a:t>Observation</a:t>
            </a:r>
          </a:p>
          <a:p>
            <a:pPr marL="742950" lvl="1" indent="-285750">
              <a:buFont typeface="Arial" panose="020B0604020202020204" pitchFamily="34" charset="0"/>
              <a:buChar char="•"/>
            </a:pPr>
            <a:r>
              <a:rPr lang="en-GB" dirty="0"/>
              <a:t>Processes</a:t>
            </a:r>
          </a:p>
          <a:p>
            <a:pPr marL="742950" lvl="1" indent="-285750">
              <a:buFont typeface="Arial" panose="020B0604020202020204" pitchFamily="34" charset="0"/>
              <a:buChar char="•"/>
            </a:pPr>
            <a:r>
              <a:rPr lang="en-GB" dirty="0"/>
              <a:t>Outcomes</a:t>
            </a:r>
          </a:p>
        </p:txBody>
      </p:sp>
      <p:pic>
        <p:nvPicPr>
          <p:cNvPr id="22" name="Picture 21">
            <a:extLst>
              <a:ext uri="{FF2B5EF4-FFF2-40B4-BE49-F238E27FC236}">
                <a16:creationId xmlns:a16="http://schemas.microsoft.com/office/drawing/2014/main" id="{4A6F58EA-5E01-9B4B-7757-F7FAFF433C40}"/>
              </a:ext>
            </a:extLst>
          </p:cNvPr>
          <p:cNvPicPr>
            <a:picLocks noChangeAspect="1"/>
          </p:cNvPicPr>
          <p:nvPr/>
        </p:nvPicPr>
        <p:blipFill>
          <a:blip r:embed="rId9"/>
          <a:stretch>
            <a:fillRect/>
          </a:stretch>
        </p:blipFill>
        <p:spPr>
          <a:xfrm>
            <a:off x="6933452" y="4096982"/>
            <a:ext cx="5110338" cy="2622317"/>
          </a:xfrm>
          <a:prstGeom prst="rect">
            <a:avLst/>
          </a:prstGeom>
        </p:spPr>
      </p:pic>
    </p:spTree>
    <p:extLst>
      <p:ext uri="{BB962C8B-B14F-4D97-AF65-F5344CB8AC3E}">
        <p14:creationId xmlns:p14="http://schemas.microsoft.com/office/powerpoint/2010/main" val="1842912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13ABD-5C4C-98E5-FA57-46603CB3D569}"/>
              </a:ext>
            </a:extLst>
          </p:cNvPr>
          <p:cNvSpPr>
            <a:spLocks noGrp="1"/>
          </p:cNvSpPr>
          <p:nvPr>
            <p:ph idx="1"/>
          </p:nvPr>
        </p:nvSpPr>
        <p:spPr>
          <a:xfrm>
            <a:off x="838200" y="1923256"/>
            <a:ext cx="10515600" cy="4351338"/>
          </a:xfrm>
        </p:spPr>
        <p:txBody>
          <a:bodyPr>
            <a:normAutofit/>
          </a:bodyPr>
          <a:lstStyle/>
          <a:p>
            <a:r>
              <a:rPr lang="en-GB" dirty="0"/>
              <a:t>Safeguarding and protection from abuse</a:t>
            </a:r>
          </a:p>
          <a:p>
            <a:r>
              <a:rPr lang="en-GB" dirty="0"/>
              <a:t>Managing risks</a:t>
            </a:r>
          </a:p>
          <a:p>
            <a:r>
              <a:rPr lang="en-GB" dirty="0"/>
              <a:t>Safe care and treatment</a:t>
            </a:r>
          </a:p>
          <a:p>
            <a:r>
              <a:rPr lang="en-GB" dirty="0"/>
              <a:t>Medicines management</a:t>
            </a:r>
          </a:p>
          <a:p>
            <a:r>
              <a:rPr lang="en-GB" dirty="0"/>
              <a:t>Track record</a:t>
            </a:r>
          </a:p>
          <a:p>
            <a:r>
              <a:rPr lang="en-GB" dirty="0"/>
              <a:t>Learning when things go wrong</a:t>
            </a:r>
          </a:p>
          <a:p>
            <a:endParaRPr lang="en-GB" dirty="0"/>
          </a:p>
          <a:p>
            <a:endParaRPr lang="en-GB" dirty="0"/>
          </a:p>
        </p:txBody>
      </p:sp>
      <p:pic>
        <p:nvPicPr>
          <p:cNvPr id="4" name="Picture 3">
            <a:extLst>
              <a:ext uri="{FF2B5EF4-FFF2-40B4-BE49-F238E27FC236}">
                <a16:creationId xmlns:a16="http://schemas.microsoft.com/office/drawing/2014/main" id="{9C6BC358-5776-3C54-01AF-F7673B2CB4EF}"/>
              </a:ext>
            </a:extLst>
          </p:cNvPr>
          <p:cNvPicPr>
            <a:picLocks noChangeAspect="1"/>
          </p:cNvPicPr>
          <p:nvPr/>
        </p:nvPicPr>
        <p:blipFill>
          <a:blip r:embed="rId3"/>
          <a:stretch>
            <a:fillRect/>
          </a:stretch>
        </p:blipFill>
        <p:spPr>
          <a:xfrm>
            <a:off x="184506" y="132556"/>
            <a:ext cx="2096051" cy="1790700"/>
          </a:xfrm>
          <a:prstGeom prst="rect">
            <a:avLst/>
          </a:prstGeom>
        </p:spPr>
      </p:pic>
    </p:spTree>
    <p:extLst>
      <p:ext uri="{BB962C8B-B14F-4D97-AF65-F5344CB8AC3E}">
        <p14:creationId xmlns:p14="http://schemas.microsoft.com/office/powerpoint/2010/main" val="901207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EAB124-7CA1-771B-F466-13DB4E41C5BE}"/>
              </a:ext>
            </a:extLst>
          </p:cNvPr>
          <p:cNvSpPr>
            <a:spLocks noGrp="1"/>
          </p:cNvSpPr>
          <p:nvPr>
            <p:ph idx="1"/>
          </p:nvPr>
        </p:nvSpPr>
        <p:spPr/>
        <p:txBody>
          <a:bodyPr/>
          <a:lstStyle/>
          <a:p>
            <a:pPr marL="0" indent="0">
              <a:buNone/>
            </a:pPr>
            <a:r>
              <a:rPr lang="en-GB" b="1" dirty="0">
                <a:solidFill>
                  <a:schemeClr val="accent6"/>
                </a:solidFill>
              </a:rPr>
              <a:t>Outstanding: </a:t>
            </a:r>
            <a:r>
              <a:rPr lang="en-GB" dirty="0"/>
              <a:t>People are protected by a strong comprehensive safety system, and a focus on openness, transparency and learning when things go wrong</a:t>
            </a:r>
          </a:p>
          <a:p>
            <a:pPr marL="0" indent="0">
              <a:buNone/>
            </a:pPr>
            <a:r>
              <a:rPr lang="en-GB" b="1" i="0" dirty="0">
                <a:solidFill>
                  <a:schemeClr val="accent6"/>
                </a:solidFill>
                <a:effectLst/>
              </a:rPr>
              <a:t>Good:</a:t>
            </a:r>
            <a:r>
              <a:rPr lang="en-GB" b="0" i="0" dirty="0">
                <a:solidFill>
                  <a:schemeClr val="accent6"/>
                </a:solidFill>
                <a:effectLst/>
              </a:rPr>
              <a:t> </a:t>
            </a:r>
            <a:r>
              <a:rPr lang="en-GB" b="0" i="0" dirty="0">
                <a:solidFill>
                  <a:srgbClr val="212121"/>
                </a:solidFill>
                <a:effectLst/>
              </a:rPr>
              <a:t>People are protected from avoidable harm and abuse. Legal requirements are met</a:t>
            </a:r>
          </a:p>
          <a:p>
            <a:pPr marL="0" indent="0">
              <a:buNone/>
            </a:pPr>
            <a:r>
              <a:rPr lang="en-GB" dirty="0">
                <a:solidFill>
                  <a:schemeClr val="accent4"/>
                </a:solidFill>
              </a:rPr>
              <a:t>Requires improvement: </a:t>
            </a:r>
            <a:r>
              <a:rPr lang="en-GB" dirty="0"/>
              <a:t>There is an increased risk that people are harmed or there is limited assurance about safety. Regulations may or may not be met</a:t>
            </a:r>
          </a:p>
          <a:p>
            <a:pPr marL="0" indent="0">
              <a:buNone/>
            </a:pPr>
            <a:r>
              <a:rPr lang="en-GB" dirty="0">
                <a:solidFill>
                  <a:srgbClr val="FF0000"/>
                </a:solidFill>
              </a:rPr>
              <a:t>Inadequate: </a:t>
            </a:r>
            <a:r>
              <a:rPr lang="en-GB" dirty="0"/>
              <a:t>People are not safe or at high risk of avoidable harm or abuse. Normally some regulations are not met</a:t>
            </a:r>
          </a:p>
          <a:p>
            <a:pPr marL="0" indent="0">
              <a:buNone/>
            </a:pPr>
            <a:endParaRPr lang="en-GB" dirty="0"/>
          </a:p>
          <a:p>
            <a:endParaRPr lang="en-GB" dirty="0"/>
          </a:p>
        </p:txBody>
      </p:sp>
      <p:pic>
        <p:nvPicPr>
          <p:cNvPr id="4" name="Picture 3">
            <a:extLst>
              <a:ext uri="{FF2B5EF4-FFF2-40B4-BE49-F238E27FC236}">
                <a16:creationId xmlns:a16="http://schemas.microsoft.com/office/drawing/2014/main" id="{9BBC44E2-1F3D-2B7A-9420-0EFD19910BD4}"/>
              </a:ext>
            </a:extLst>
          </p:cNvPr>
          <p:cNvPicPr>
            <a:picLocks noChangeAspect="1"/>
          </p:cNvPicPr>
          <p:nvPr/>
        </p:nvPicPr>
        <p:blipFill>
          <a:blip r:embed="rId3"/>
          <a:stretch>
            <a:fillRect/>
          </a:stretch>
        </p:blipFill>
        <p:spPr>
          <a:xfrm>
            <a:off x="184506" y="132556"/>
            <a:ext cx="1694783" cy="1447888"/>
          </a:xfrm>
          <a:prstGeom prst="rect">
            <a:avLst/>
          </a:prstGeom>
        </p:spPr>
      </p:pic>
    </p:spTree>
    <p:extLst>
      <p:ext uri="{BB962C8B-B14F-4D97-AF65-F5344CB8AC3E}">
        <p14:creationId xmlns:p14="http://schemas.microsoft.com/office/powerpoint/2010/main" val="3532423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9C7631-2E52-C7D0-0EA1-4EA836FFD863}"/>
              </a:ext>
            </a:extLst>
          </p:cNvPr>
          <p:cNvSpPr>
            <a:spLocks noGrp="1"/>
          </p:cNvSpPr>
          <p:nvPr>
            <p:ph idx="1"/>
          </p:nvPr>
        </p:nvSpPr>
        <p:spPr>
          <a:xfrm>
            <a:off x="725184" y="2039419"/>
            <a:ext cx="10515600" cy="4351338"/>
          </a:xfrm>
        </p:spPr>
        <p:txBody>
          <a:bodyPr>
            <a:normAutofit/>
          </a:bodyPr>
          <a:lstStyle/>
          <a:p>
            <a:r>
              <a:rPr lang="en-GB" dirty="0"/>
              <a:t>Assessing needs and delivering evidence-based treatment</a:t>
            </a:r>
          </a:p>
          <a:p>
            <a:r>
              <a:rPr lang="en-GB" dirty="0"/>
              <a:t>Monitoring outcomes and comparing with similar services</a:t>
            </a:r>
          </a:p>
          <a:p>
            <a:r>
              <a:rPr lang="en-GB" dirty="0"/>
              <a:t>Staff skills and knowledge</a:t>
            </a:r>
          </a:p>
          <a:p>
            <a:r>
              <a:rPr lang="en-GB" dirty="0"/>
              <a:t>How staff, teams and services work together</a:t>
            </a:r>
          </a:p>
          <a:p>
            <a:r>
              <a:rPr lang="en-GB" dirty="0"/>
              <a:t>Supporting people to live healthier lives</a:t>
            </a:r>
          </a:p>
          <a:p>
            <a:r>
              <a:rPr lang="en-GB" dirty="0"/>
              <a:t>Consent to care and treatment</a:t>
            </a:r>
          </a:p>
          <a:p>
            <a:endParaRPr lang="en-GB" dirty="0"/>
          </a:p>
        </p:txBody>
      </p:sp>
      <p:pic>
        <p:nvPicPr>
          <p:cNvPr id="4" name="Picture 3">
            <a:extLst>
              <a:ext uri="{FF2B5EF4-FFF2-40B4-BE49-F238E27FC236}">
                <a16:creationId xmlns:a16="http://schemas.microsoft.com/office/drawing/2014/main" id="{62C03654-A2E6-B036-6476-5EAD8335E8BC}"/>
              </a:ext>
            </a:extLst>
          </p:cNvPr>
          <p:cNvPicPr>
            <a:picLocks noChangeAspect="1"/>
          </p:cNvPicPr>
          <p:nvPr/>
        </p:nvPicPr>
        <p:blipFill>
          <a:blip r:embed="rId3"/>
          <a:stretch>
            <a:fillRect/>
          </a:stretch>
        </p:blipFill>
        <p:spPr>
          <a:xfrm>
            <a:off x="85725" y="169577"/>
            <a:ext cx="2270640" cy="1862137"/>
          </a:xfrm>
          <a:prstGeom prst="rect">
            <a:avLst/>
          </a:prstGeom>
        </p:spPr>
      </p:pic>
    </p:spTree>
    <p:extLst>
      <p:ext uri="{BB962C8B-B14F-4D97-AF65-F5344CB8AC3E}">
        <p14:creationId xmlns:p14="http://schemas.microsoft.com/office/powerpoint/2010/main" val="1738156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13ABD-5C4C-98E5-FA57-46603CB3D569}"/>
              </a:ext>
            </a:extLst>
          </p:cNvPr>
          <p:cNvSpPr>
            <a:spLocks noGrp="1"/>
          </p:cNvSpPr>
          <p:nvPr>
            <p:ph idx="1"/>
          </p:nvPr>
        </p:nvSpPr>
        <p:spPr>
          <a:xfrm>
            <a:off x="838200" y="1923256"/>
            <a:ext cx="10515600" cy="4351338"/>
          </a:xfrm>
        </p:spPr>
        <p:txBody>
          <a:bodyPr>
            <a:normAutofit/>
          </a:bodyPr>
          <a:lstStyle/>
          <a:p>
            <a:endParaRPr lang="en-GB" dirty="0"/>
          </a:p>
          <a:p>
            <a:endParaRPr lang="en-GB" dirty="0"/>
          </a:p>
        </p:txBody>
      </p:sp>
      <p:pic>
        <p:nvPicPr>
          <p:cNvPr id="2" name="Picture 1">
            <a:extLst>
              <a:ext uri="{FF2B5EF4-FFF2-40B4-BE49-F238E27FC236}">
                <a16:creationId xmlns:a16="http://schemas.microsoft.com/office/drawing/2014/main" id="{0EF23BFF-B280-3C3F-5349-4215F0433645}"/>
              </a:ext>
            </a:extLst>
          </p:cNvPr>
          <p:cNvPicPr>
            <a:picLocks noChangeAspect="1"/>
          </p:cNvPicPr>
          <p:nvPr/>
        </p:nvPicPr>
        <p:blipFill>
          <a:blip r:embed="rId3"/>
          <a:stretch>
            <a:fillRect/>
          </a:stretch>
        </p:blipFill>
        <p:spPr>
          <a:xfrm>
            <a:off x="85725" y="169577"/>
            <a:ext cx="1901119" cy="1559095"/>
          </a:xfrm>
          <a:prstGeom prst="rect">
            <a:avLst/>
          </a:prstGeom>
        </p:spPr>
      </p:pic>
      <p:sp>
        <p:nvSpPr>
          <p:cNvPr id="6" name="Content Placeholder 2">
            <a:extLst>
              <a:ext uri="{FF2B5EF4-FFF2-40B4-BE49-F238E27FC236}">
                <a16:creationId xmlns:a16="http://schemas.microsoft.com/office/drawing/2014/main" id="{C4870529-433A-64F4-E105-C7D1FC72DF82}"/>
              </a:ext>
            </a:extLst>
          </p:cNvPr>
          <p:cNvSpPr txBox="1">
            <a:spLocks/>
          </p:cNvSpPr>
          <p:nvPr/>
        </p:nvSpPr>
        <p:spPr>
          <a:xfrm>
            <a:off x="838200" y="1923256"/>
            <a:ext cx="10515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chemeClr val="accent6"/>
                </a:solidFill>
              </a:rPr>
              <a:t>Outstanding: </a:t>
            </a:r>
            <a:r>
              <a:rPr lang="en-GB" dirty="0"/>
              <a:t>Outcomes for people who use services are consistently better than expected when compared with other similar services</a:t>
            </a:r>
          </a:p>
          <a:p>
            <a:pPr marL="0" indent="0">
              <a:buFont typeface="Arial" panose="020B0604020202020204" pitchFamily="34" charset="0"/>
              <a:buNone/>
            </a:pPr>
            <a:r>
              <a:rPr lang="en-GB" b="1" dirty="0">
                <a:solidFill>
                  <a:schemeClr val="accent6"/>
                </a:solidFill>
              </a:rPr>
              <a:t>Good:</a:t>
            </a:r>
            <a:r>
              <a:rPr lang="en-GB" dirty="0">
                <a:solidFill>
                  <a:schemeClr val="accent6"/>
                </a:solidFill>
              </a:rPr>
              <a:t> </a:t>
            </a:r>
            <a:r>
              <a:rPr lang="en-GB" dirty="0">
                <a:solidFill>
                  <a:srgbClr val="212121"/>
                </a:solidFill>
              </a:rPr>
              <a:t>People have good outcomes because they receive effective care and treatment that meets their needs</a:t>
            </a:r>
          </a:p>
          <a:p>
            <a:pPr marL="0" indent="0">
              <a:buFont typeface="Arial" panose="020B0604020202020204" pitchFamily="34" charset="0"/>
              <a:buNone/>
            </a:pPr>
            <a:r>
              <a:rPr lang="en-GB" dirty="0">
                <a:solidFill>
                  <a:schemeClr val="accent4"/>
                </a:solidFill>
              </a:rPr>
              <a:t>Requires improvement: </a:t>
            </a:r>
            <a:r>
              <a:rPr lang="en-GB" dirty="0"/>
              <a:t>People are at risk of not receiving effective care or treatment. There is a lack of consistency in the effectiveness of the care, treatment and support that people receive. Regulations may or may not be met.</a:t>
            </a:r>
          </a:p>
          <a:p>
            <a:pPr marL="0" indent="0">
              <a:buFont typeface="Arial" panose="020B0604020202020204" pitchFamily="34" charset="0"/>
              <a:buNone/>
            </a:pPr>
            <a:r>
              <a:rPr lang="en-GB" dirty="0">
                <a:solidFill>
                  <a:srgbClr val="FF0000"/>
                </a:solidFill>
              </a:rPr>
              <a:t>Inadequate: </a:t>
            </a:r>
            <a:r>
              <a:rPr lang="en-GB" dirty="0"/>
              <a:t>People receive ineffective care or there is insufficient assurance in place to demonstrate otherwise. Normally some regulations are not met</a:t>
            </a:r>
          </a:p>
          <a:p>
            <a:endParaRPr lang="en-GB" dirty="0"/>
          </a:p>
        </p:txBody>
      </p:sp>
    </p:spTree>
    <p:extLst>
      <p:ext uri="{BB962C8B-B14F-4D97-AF65-F5344CB8AC3E}">
        <p14:creationId xmlns:p14="http://schemas.microsoft.com/office/powerpoint/2010/main" val="1879315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3E9CB1DA50C2C4998DB6494502870F3" ma:contentTypeVersion="14" ma:contentTypeDescription="Create a new document." ma:contentTypeScope="" ma:versionID="521bde27820e9ae803532932ef4cbc48">
  <xsd:schema xmlns:xsd="http://www.w3.org/2001/XMLSchema" xmlns:xs="http://www.w3.org/2001/XMLSchema" xmlns:p="http://schemas.microsoft.com/office/2006/metadata/properties" xmlns:ns3="2f5db65b-58ee-4eb1-9ef7-368782c2202d" xmlns:ns4="1922d12e-0993-41ec-8b9e-ac2546f5c25b" targetNamespace="http://schemas.microsoft.com/office/2006/metadata/properties" ma:root="true" ma:fieldsID="b9cc512c396ad9f680c5eabb87a3def9" ns3:_="" ns4:_="">
    <xsd:import namespace="2f5db65b-58ee-4eb1-9ef7-368782c2202d"/>
    <xsd:import namespace="1922d12e-0993-41ec-8b9e-ac2546f5c25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5db65b-58ee-4eb1-9ef7-368782c220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922d12e-0993-41ec-8b9e-ac2546f5c25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234476-8891-4FE4-83C0-23EF99F3FED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72F3939-88E1-49FC-B08D-8B9A8ACC9B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5db65b-58ee-4eb1-9ef7-368782c2202d"/>
    <ds:schemaRef ds:uri="1922d12e-0993-41ec-8b9e-ac2546f5c2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07259F-9B70-455F-8844-ED9BF6A9D2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7194</TotalTime>
  <Words>2399</Words>
  <Application>Microsoft Office PowerPoint</Application>
  <PresentationFormat>Widescreen</PresentationFormat>
  <Paragraphs>259</Paragraphs>
  <Slides>20</Slides>
  <Notes>16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9" baseType="lpstr">
      <vt:lpstr>Arial</vt:lpstr>
      <vt:lpstr>Calibri</vt:lpstr>
      <vt:lpstr>Calibri Light</vt:lpstr>
      <vt:lpstr>Courier New</vt:lpstr>
      <vt:lpstr>Open Sans</vt:lpstr>
      <vt:lpstr>Raavi</vt:lpstr>
      <vt:lpstr>Segoe UI</vt:lpstr>
      <vt:lpstr>Office Theme</vt:lpstr>
      <vt:lpstr>Document</vt:lpstr>
      <vt:lpstr>PowerPoint Presentation</vt:lpstr>
      <vt:lpstr>How CQC monitor, inspect and regulate GP practices</vt:lpstr>
      <vt:lpstr>PowerPoint Presentation</vt:lpstr>
      <vt:lpstr>PowerPoint Presentation</vt:lpstr>
      <vt:lpstr>Quality Statements – how CQC regulate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does an inadequate practice look like?</vt:lpstr>
      <vt:lpstr>Registration and Notifications</vt:lpstr>
      <vt:lpstr>Useful information and links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CQC Update</dc:title>
  <dc:creator>TATTAM, Paul (NHS FRIMLEY CCG)</dc:creator>
  <cp:lastModifiedBy>TATTAM, Paul (NHS FRIMLEY ICB - D4U1Y)</cp:lastModifiedBy>
  <cp:revision>46</cp:revision>
  <dcterms:created xsi:type="dcterms:W3CDTF">2022-06-29T13:40:04Z</dcterms:created>
  <dcterms:modified xsi:type="dcterms:W3CDTF">2022-09-29T10:22:59Z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0x010100F3E9CB1DA50C2C4998DB6494502870F3</vt:lpwstr>
  </property>
</Properties>
</file>