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65" r:id="rId2"/>
    <p:sldId id="369" r:id="rId3"/>
    <p:sldId id="36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AA"/>
    <a:srgbClr val="08C2C5"/>
    <a:srgbClr val="00B2D4"/>
    <a:srgbClr val="81D4E5"/>
    <a:srgbClr val="FF40FF"/>
    <a:srgbClr val="E136E4"/>
    <a:srgbClr val="00C5D3"/>
    <a:srgbClr val="55D1E6"/>
    <a:srgbClr val="00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51"/>
    <p:restoredTop sz="94694"/>
  </p:normalViewPr>
  <p:slideViewPr>
    <p:cSldViewPr snapToGrid="0" snapToObjects="1">
      <p:cViewPr varScale="1">
        <p:scale>
          <a:sx n="107" d="100"/>
          <a:sy n="107" d="100"/>
        </p:scale>
        <p:origin x="132"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2D49F-79E4-504E-8612-1E301890817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89DEAFC-21A0-6241-8454-B2B3555407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166C74F-C4DB-814A-B658-3B168F708202}"/>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5" name="Footer Placeholder 4">
            <a:extLst>
              <a:ext uri="{FF2B5EF4-FFF2-40B4-BE49-F238E27FC236}">
                <a16:creationId xmlns:a16="http://schemas.microsoft.com/office/drawing/2014/main" id="{C37A46BF-6346-8845-BCF6-93A681BDEB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AF5776-6286-E940-815B-AB0706F4E257}"/>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2944697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571A0-3855-D54C-832C-DC7E3B30745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784EF82-4192-6B49-948E-D8E78F6C49D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E5BFE76-EB5B-2F49-A169-6CB3345AFD09}"/>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5" name="Footer Placeholder 4">
            <a:extLst>
              <a:ext uri="{FF2B5EF4-FFF2-40B4-BE49-F238E27FC236}">
                <a16:creationId xmlns:a16="http://schemas.microsoft.com/office/drawing/2014/main" id="{B405C286-84F5-0849-AEF0-1DCB5DFB77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73BCAC-BF94-5C40-888D-18E13741CCC7}"/>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918750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430F35-440E-2140-B43A-2845A21C4E5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6FBE09A-CC1F-154D-AD1C-AAB8C8E1AE3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842F776-920F-DF43-804B-951ECFC9F6C7}"/>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5" name="Footer Placeholder 4">
            <a:extLst>
              <a:ext uri="{FF2B5EF4-FFF2-40B4-BE49-F238E27FC236}">
                <a16:creationId xmlns:a16="http://schemas.microsoft.com/office/drawing/2014/main" id="{D960B048-5550-A040-A0FC-A07516D2D1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5ACDA6-A857-3C48-9D1D-2798A860A440}"/>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1315894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758E7-5E55-8F48-9BD6-90FD061F7E6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D206083-F2EB-6E42-836D-2AD5FEE1201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74E8A60-FB3D-7644-8097-B173AEAA46D5}"/>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5" name="Footer Placeholder 4">
            <a:extLst>
              <a:ext uri="{FF2B5EF4-FFF2-40B4-BE49-F238E27FC236}">
                <a16:creationId xmlns:a16="http://schemas.microsoft.com/office/drawing/2014/main" id="{1E4EEF16-8478-BD4B-8499-90C6A2A87C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19C9A-A642-0145-A032-04898BA383FE}"/>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2860384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56248-0383-B54F-A107-972CA701D60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010E8CA-F5CB-C74B-97CB-1DE5FF386C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7F100CF-6D13-F74B-BFA6-6EE9EE923BEA}"/>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5" name="Footer Placeholder 4">
            <a:extLst>
              <a:ext uri="{FF2B5EF4-FFF2-40B4-BE49-F238E27FC236}">
                <a16:creationId xmlns:a16="http://schemas.microsoft.com/office/drawing/2014/main" id="{167F0CC3-E821-A542-8730-829DD87E5A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85BED2-71A2-FA42-84A6-FA7F09093132}"/>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991367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B326F-0E89-834C-9A4B-641F96D8F96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E1379C9-D133-E949-84AA-FC068CEA5A8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E63B817-C61F-F842-8699-A986EA4AB2B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8347092-CCEA-0443-B04E-BCC888A662AB}"/>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6" name="Footer Placeholder 5">
            <a:extLst>
              <a:ext uri="{FF2B5EF4-FFF2-40B4-BE49-F238E27FC236}">
                <a16:creationId xmlns:a16="http://schemas.microsoft.com/office/drawing/2014/main" id="{C0162ADD-444B-084A-884C-A67553E9D1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BD2F5F-B959-4246-935C-FDAD324D61C1}"/>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3774318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2EF71-98B8-384E-B53B-ADC731EF8FD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2D4C63E-5D53-E94E-8D69-2162878D09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E0F471B-18E8-6C43-8135-72C658B7A9C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E400324-B4D4-0242-9AB5-B584280E70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A6D3C80-1037-2A40-9A23-9C1D933535C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EA3BE79-DC0C-2C44-ACDB-5C8B7043A93A}"/>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8" name="Footer Placeholder 7">
            <a:extLst>
              <a:ext uri="{FF2B5EF4-FFF2-40B4-BE49-F238E27FC236}">
                <a16:creationId xmlns:a16="http://schemas.microsoft.com/office/drawing/2014/main" id="{BA5D0D05-E0C5-6042-86E8-54B9184F5B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22EB280-B7CA-BB4C-8F51-1C8039847433}"/>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1245677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63285-0443-8B48-8AD0-7F7749EB2438}"/>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87F6A0C-62C8-7948-917C-EBB83CFD06F2}"/>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4" name="Footer Placeholder 3">
            <a:extLst>
              <a:ext uri="{FF2B5EF4-FFF2-40B4-BE49-F238E27FC236}">
                <a16:creationId xmlns:a16="http://schemas.microsoft.com/office/drawing/2014/main" id="{738F8319-4055-4640-B55A-EEB6B802F3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C5CEE0D-E47E-BB46-BF75-68F380448EA2}"/>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484076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B8C8DA-FAEF-154F-A6D2-F206D3B0476C}"/>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3" name="Footer Placeholder 2">
            <a:extLst>
              <a:ext uri="{FF2B5EF4-FFF2-40B4-BE49-F238E27FC236}">
                <a16:creationId xmlns:a16="http://schemas.microsoft.com/office/drawing/2014/main" id="{CF3422DE-7279-F74A-BADF-7B026F8022B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D9AE537-97D3-F74A-BE8D-B02D41C2E230}"/>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1878677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446E-314D-094D-A06E-D8A8008B1BE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4F6185B-D22A-A447-8D55-1343DFC8C4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92F32C9-2183-B44D-BA52-FA1E094495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78F5A40-B778-F247-B331-EC6CD21B9526}"/>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6" name="Footer Placeholder 5">
            <a:extLst>
              <a:ext uri="{FF2B5EF4-FFF2-40B4-BE49-F238E27FC236}">
                <a16:creationId xmlns:a16="http://schemas.microsoft.com/office/drawing/2014/main" id="{149FC9F1-D059-9744-99EF-1719986639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4BFE67-972C-0140-951C-F8B062C8E5A6}"/>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1226992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49E4F-1F7C-144D-B314-90CCDCCC7DD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039EC65-73E9-3542-8A8C-0FEE2EFC9B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D258322-4948-DD43-80E0-6ED55523EF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F25DF94-48FA-A147-9FB6-9EA21E67E47B}"/>
              </a:ext>
            </a:extLst>
          </p:cNvPr>
          <p:cNvSpPr>
            <a:spLocks noGrp="1"/>
          </p:cNvSpPr>
          <p:nvPr>
            <p:ph type="dt" sz="half" idx="10"/>
          </p:nvPr>
        </p:nvSpPr>
        <p:spPr/>
        <p:txBody>
          <a:bodyPr/>
          <a:lstStyle/>
          <a:p>
            <a:fld id="{65D77C69-3B97-8447-876E-629FEE189FE6}" type="datetimeFigureOut">
              <a:rPr lang="en-US" smtClean="0"/>
              <a:t>2/18/2022</a:t>
            </a:fld>
            <a:endParaRPr lang="en-US"/>
          </a:p>
        </p:txBody>
      </p:sp>
      <p:sp>
        <p:nvSpPr>
          <p:cNvPr id="6" name="Footer Placeholder 5">
            <a:extLst>
              <a:ext uri="{FF2B5EF4-FFF2-40B4-BE49-F238E27FC236}">
                <a16:creationId xmlns:a16="http://schemas.microsoft.com/office/drawing/2014/main" id="{66516D6A-3BA2-7548-B478-AA29BCD1C8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21E9F2-C2C9-1744-8A4D-B82EB6AF4F16}"/>
              </a:ext>
            </a:extLst>
          </p:cNvPr>
          <p:cNvSpPr>
            <a:spLocks noGrp="1"/>
          </p:cNvSpPr>
          <p:nvPr>
            <p:ph type="sldNum" sz="quarter" idx="12"/>
          </p:nvPr>
        </p:nvSpPr>
        <p:spPr/>
        <p:txBody>
          <a:bodyPr/>
          <a:lstStyle/>
          <a:p>
            <a:fld id="{53C29374-3A06-F844-B51D-6516AB6F9AB0}" type="slidenum">
              <a:rPr lang="en-US" smtClean="0"/>
              <a:t>‹#›</a:t>
            </a:fld>
            <a:endParaRPr lang="en-US"/>
          </a:p>
        </p:txBody>
      </p:sp>
    </p:spTree>
    <p:extLst>
      <p:ext uri="{BB962C8B-B14F-4D97-AF65-F5344CB8AC3E}">
        <p14:creationId xmlns:p14="http://schemas.microsoft.com/office/powerpoint/2010/main" val="3452467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028631-5EF4-E64B-B3E0-DFCE97EDDF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ED02D1B-7089-BA48-BA14-7A21D90C95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C957743-80CE-3143-9DC8-2693B7506B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D77C69-3B97-8447-876E-629FEE189FE6}" type="datetimeFigureOut">
              <a:rPr lang="en-US" smtClean="0"/>
              <a:t>2/18/2022</a:t>
            </a:fld>
            <a:endParaRPr lang="en-US"/>
          </a:p>
        </p:txBody>
      </p:sp>
      <p:sp>
        <p:nvSpPr>
          <p:cNvPr id="5" name="Footer Placeholder 4">
            <a:extLst>
              <a:ext uri="{FF2B5EF4-FFF2-40B4-BE49-F238E27FC236}">
                <a16:creationId xmlns:a16="http://schemas.microsoft.com/office/drawing/2014/main" id="{204BD461-BCD3-A842-A333-18A302B445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0D25B3-C360-8B4C-A3C5-CBB6D783E4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C29374-3A06-F844-B51D-6516AB6F9AB0}" type="slidenum">
              <a:rPr lang="en-US" smtClean="0"/>
              <a:t>‹#›</a:t>
            </a:fld>
            <a:endParaRPr lang="en-US"/>
          </a:p>
        </p:txBody>
      </p:sp>
    </p:spTree>
    <p:extLst>
      <p:ext uri="{BB962C8B-B14F-4D97-AF65-F5344CB8AC3E}">
        <p14:creationId xmlns:p14="http://schemas.microsoft.com/office/powerpoint/2010/main" val="4130738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6E31F-99E7-604B-BB29-D9A9D46060E0}"/>
              </a:ext>
            </a:extLst>
          </p:cNvPr>
          <p:cNvSpPr>
            <a:spLocks noGrp="1"/>
          </p:cNvSpPr>
          <p:nvPr>
            <p:ph type="ctrTitle"/>
          </p:nvPr>
        </p:nvSpPr>
        <p:spPr>
          <a:xfrm>
            <a:off x="516617" y="1741714"/>
            <a:ext cx="9144000" cy="1534432"/>
          </a:xfrm>
          <a:solidFill>
            <a:srgbClr val="0096AA"/>
          </a:solidFill>
        </p:spPr>
        <p:txBody>
          <a:bodyPr>
            <a:noAutofit/>
          </a:bodyPr>
          <a:lstStyle/>
          <a:p>
            <a:pPr algn="l">
              <a:spcAft>
                <a:spcPts val="1800"/>
              </a:spcAft>
            </a:pPr>
            <a:br>
              <a:rPr lang="en-US" sz="3600" b="1" dirty="0">
                <a:solidFill>
                  <a:schemeClr val="bg1"/>
                </a:solidFill>
                <a:latin typeface="Arial" panose="020B0604020202020204" pitchFamily="34" charset="0"/>
                <a:cs typeface="Arial" panose="020B0604020202020204" pitchFamily="34" charset="0"/>
              </a:rPr>
            </a:br>
            <a:r>
              <a:rPr lang="en-US" sz="3600" b="1" dirty="0">
                <a:solidFill>
                  <a:schemeClr val="bg1"/>
                </a:solidFill>
                <a:latin typeface="Arial" panose="020B0604020202020204" pitchFamily="34" charset="0"/>
                <a:cs typeface="Arial" panose="020B0604020202020204" pitchFamily="34" charset="0"/>
              </a:rPr>
              <a:t>Update and Key Messages</a:t>
            </a:r>
            <a:br>
              <a:rPr lang="en-US" sz="1000" b="1" dirty="0">
                <a:solidFill>
                  <a:schemeClr val="bg1"/>
                </a:solidFill>
                <a:latin typeface="Arial" panose="020B0604020202020204" pitchFamily="34" charset="0"/>
                <a:cs typeface="Arial" panose="020B0604020202020204" pitchFamily="34" charset="0"/>
              </a:rPr>
            </a:br>
            <a:br>
              <a:rPr lang="en-US" sz="3600" b="1" dirty="0">
                <a:solidFill>
                  <a:schemeClr val="bg1"/>
                </a:solidFill>
                <a:latin typeface="Arial" panose="020B0604020202020204" pitchFamily="34" charset="0"/>
                <a:cs typeface="Arial" panose="020B0604020202020204" pitchFamily="34" charset="0"/>
              </a:rPr>
            </a:br>
            <a:r>
              <a:rPr lang="en-US" sz="3100" dirty="0">
                <a:solidFill>
                  <a:schemeClr val="bg1"/>
                </a:solidFill>
                <a:latin typeface="Arial" panose="020B0604020202020204" pitchFamily="34" charset="0"/>
                <a:cs typeface="Arial" panose="020B0604020202020204" pitchFamily="34" charset="0"/>
              </a:rPr>
              <a:t>February 2022 </a:t>
            </a:r>
            <a:endParaRPr lang="en-US" sz="3600" dirty="0">
              <a:solidFill>
                <a:schemeClr val="bg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94AC447F-2A00-B949-881F-C3926FCB84B2}"/>
              </a:ext>
            </a:extLst>
          </p:cNvPr>
          <p:cNvSpPr txBox="1"/>
          <p:nvPr/>
        </p:nvSpPr>
        <p:spPr>
          <a:xfrm>
            <a:off x="516617" y="295119"/>
            <a:ext cx="6961867" cy="461665"/>
          </a:xfrm>
          <a:prstGeom prst="rect">
            <a:avLst/>
          </a:prstGeom>
          <a:noFill/>
        </p:spPr>
        <p:txBody>
          <a:bodyPr wrap="square">
            <a:spAutoFit/>
          </a:bodyPr>
          <a:lstStyle/>
          <a:p>
            <a:r>
              <a:rPr lang="en-GB" sz="2400" b="1" dirty="0">
                <a:solidFill>
                  <a:srgbClr val="0096AA"/>
                </a:solidFill>
                <a:effectLst/>
                <a:latin typeface="Calibri" panose="020F0502020204030204" pitchFamily="34" charset="0"/>
                <a:ea typeface="Calibri" panose="020F0502020204030204" pitchFamily="34" charset="0"/>
                <a:cs typeface="Times New Roman" panose="02020603050405020304" pitchFamily="18" charset="0"/>
              </a:rPr>
              <a:t>Fairer Funding for Primary Care Resource Model</a:t>
            </a:r>
            <a:endParaRPr lang="en-GB" sz="2400" dirty="0">
              <a:solidFill>
                <a:srgbClr val="0096AA"/>
              </a:solidFill>
            </a:endParaRPr>
          </a:p>
        </p:txBody>
      </p:sp>
      <p:pic>
        <p:nvPicPr>
          <p:cNvPr id="5" name="Picture 4" descr="Designing our Planning Approach for 2019-20">
            <a:extLst>
              <a:ext uri="{FF2B5EF4-FFF2-40B4-BE49-F238E27FC236}">
                <a16:creationId xmlns:a16="http://schemas.microsoft.com/office/drawing/2014/main" id="{E65D127D-CD6E-6E49-B605-ED02AAA28FF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83256" y="277812"/>
            <a:ext cx="2416631" cy="462417"/>
          </a:xfrm>
          <a:prstGeom prst="rect">
            <a:avLst/>
          </a:prstGeom>
          <a:noFill/>
          <a:ln>
            <a:noFill/>
          </a:ln>
        </p:spPr>
      </p:pic>
      <p:sp>
        <p:nvSpPr>
          <p:cNvPr id="7" name="Subtitle 6">
            <a:extLst>
              <a:ext uri="{FF2B5EF4-FFF2-40B4-BE49-F238E27FC236}">
                <a16:creationId xmlns:a16="http://schemas.microsoft.com/office/drawing/2014/main" id="{ED1E1AEA-2CF2-ED48-9B32-1892462797BD}"/>
              </a:ext>
            </a:extLst>
          </p:cNvPr>
          <p:cNvSpPr>
            <a:spLocks noGrp="1"/>
          </p:cNvSpPr>
          <p:nvPr>
            <p:ph type="subTitle" idx="1"/>
          </p:nvPr>
        </p:nvSpPr>
        <p:spPr>
          <a:xfrm>
            <a:off x="516617" y="3966594"/>
            <a:ext cx="9144000" cy="588963"/>
          </a:xfrm>
        </p:spPr>
        <p:txBody>
          <a:bodyPr>
            <a:normAutofit/>
          </a:bodyPr>
          <a:lstStyle/>
          <a:p>
            <a:pPr algn="l"/>
            <a:r>
              <a:rPr lang="en-US" sz="2800" b="1" dirty="0"/>
              <a:t>Caroline Farrar,  SRO</a:t>
            </a:r>
          </a:p>
        </p:txBody>
      </p:sp>
    </p:spTree>
    <p:extLst>
      <p:ext uri="{BB962C8B-B14F-4D97-AF65-F5344CB8AC3E}">
        <p14:creationId xmlns:p14="http://schemas.microsoft.com/office/powerpoint/2010/main" val="86423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6E31F-99E7-604B-BB29-D9A9D46060E0}"/>
              </a:ext>
            </a:extLst>
          </p:cNvPr>
          <p:cNvSpPr>
            <a:spLocks noGrp="1"/>
          </p:cNvSpPr>
          <p:nvPr>
            <p:ph type="ctrTitle"/>
          </p:nvPr>
        </p:nvSpPr>
        <p:spPr>
          <a:xfrm>
            <a:off x="1198181" y="560881"/>
            <a:ext cx="9795638" cy="1114380"/>
          </a:xfrm>
        </p:spPr>
        <p:txBody>
          <a:bodyPr vert="horz" lIns="91440" tIns="45720" rIns="91440" bIns="45720" rtlCol="0" anchor="b">
            <a:normAutofit/>
          </a:bodyPr>
          <a:lstStyle/>
          <a:p>
            <a:pPr>
              <a:spcAft>
                <a:spcPts val="1200"/>
              </a:spcAft>
            </a:pPr>
            <a:br>
              <a:rPr lang="en-US" sz="3600" b="1" dirty="0"/>
            </a:br>
            <a:endParaRPr lang="en-US" sz="3600" b="1" dirty="0"/>
          </a:p>
        </p:txBody>
      </p:sp>
      <p:sp>
        <p:nvSpPr>
          <p:cNvPr id="4" name="TextBox 3">
            <a:extLst>
              <a:ext uri="{FF2B5EF4-FFF2-40B4-BE49-F238E27FC236}">
                <a16:creationId xmlns:a16="http://schemas.microsoft.com/office/drawing/2014/main" id="{94AC447F-2A00-B949-881F-C3926FCB84B2}"/>
              </a:ext>
            </a:extLst>
          </p:cNvPr>
          <p:cNvSpPr txBox="1"/>
          <p:nvPr/>
        </p:nvSpPr>
        <p:spPr>
          <a:xfrm>
            <a:off x="235795" y="99216"/>
            <a:ext cx="7706048" cy="461665"/>
          </a:xfrm>
          <a:prstGeom prst="rect">
            <a:avLst/>
          </a:prstGeom>
          <a:noFill/>
        </p:spPr>
        <p:txBody>
          <a:bodyPr wrap="square">
            <a:spAutoFit/>
          </a:bodyPr>
          <a:lstStyle/>
          <a:p>
            <a:pPr>
              <a:spcAft>
                <a:spcPts val="600"/>
              </a:spcAft>
            </a:pPr>
            <a:r>
              <a:rPr lang="en-GB" sz="2400" b="1" dirty="0">
                <a:solidFill>
                  <a:srgbClr val="0096AA"/>
                </a:solidFill>
                <a:effectLst/>
                <a:latin typeface="Calibri" panose="020F0502020204030204" pitchFamily="34" charset="0"/>
                <a:ea typeface="Calibri" panose="020F0502020204030204" pitchFamily="34" charset="0"/>
                <a:cs typeface="Times New Roman" panose="02020603050405020304" pitchFamily="18" charset="0"/>
              </a:rPr>
              <a:t>Fairer Funding for Primary Care Resource Model</a:t>
            </a:r>
            <a:endParaRPr lang="en-GB" sz="2400" dirty="0">
              <a:solidFill>
                <a:srgbClr val="0096AA"/>
              </a:solidFill>
            </a:endParaRPr>
          </a:p>
        </p:txBody>
      </p:sp>
      <p:sp>
        <p:nvSpPr>
          <p:cNvPr id="7" name="TextBox 6">
            <a:extLst>
              <a:ext uri="{FF2B5EF4-FFF2-40B4-BE49-F238E27FC236}">
                <a16:creationId xmlns:a16="http://schemas.microsoft.com/office/drawing/2014/main" id="{BF9004DC-7C74-2740-A00B-92CC59E55050}"/>
              </a:ext>
            </a:extLst>
          </p:cNvPr>
          <p:cNvSpPr txBox="1"/>
          <p:nvPr/>
        </p:nvSpPr>
        <p:spPr>
          <a:xfrm>
            <a:off x="7510272" y="2449491"/>
            <a:ext cx="4407183" cy="4131900"/>
          </a:xfrm>
          <a:prstGeom prst="rect">
            <a:avLst/>
          </a:prstGeom>
          <a:noFill/>
          <a:ln>
            <a:solidFill>
              <a:srgbClr val="0096AA"/>
            </a:solidFill>
          </a:ln>
        </p:spPr>
        <p:txBody>
          <a:bodyPr wrap="square" rtlCol="0">
            <a:spAutoFit/>
          </a:bodyPr>
          <a:lstStyle/>
          <a:p>
            <a:pPr>
              <a:spcAft>
                <a:spcPts val="600"/>
              </a:spcAft>
            </a:pPr>
            <a:r>
              <a:rPr lang="en-GB" sz="1600" b="1" dirty="0">
                <a:solidFill>
                  <a:srgbClr val="0096AA"/>
                </a:solidFill>
              </a:rPr>
              <a:t>The Project Governance</a:t>
            </a:r>
            <a:endParaRPr lang="en-GB" sz="1400" dirty="0">
              <a:solidFill>
                <a:srgbClr val="0096AA"/>
              </a:solidFill>
            </a:endParaRPr>
          </a:p>
          <a:p>
            <a:pPr>
              <a:spcAft>
                <a:spcPts val="600"/>
              </a:spcAft>
            </a:pPr>
            <a:r>
              <a:rPr lang="en-GB" sz="1400" dirty="0"/>
              <a:t>The Project is overseen by the </a:t>
            </a:r>
            <a:r>
              <a:rPr lang="en-GB" sz="1400" b="1" dirty="0"/>
              <a:t>Delivery group, </a:t>
            </a:r>
            <a:r>
              <a:rPr lang="en-GB" sz="1400" dirty="0"/>
              <a:t>the delivery group is responsible for delivering all stages of the project  It mees monthly and report to the Executive team.  </a:t>
            </a:r>
          </a:p>
          <a:p>
            <a:pPr>
              <a:spcAft>
                <a:spcPts val="600"/>
              </a:spcAft>
            </a:pPr>
            <a:r>
              <a:rPr lang="en-GB" sz="1400" dirty="0"/>
              <a:t>An </a:t>
            </a:r>
            <a:r>
              <a:rPr lang="en-GB" sz="1400" b="1" dirty="0"/>
              <a:t>Expert advisory group </a:t>
            </a:r>
            <a:r>
              <a:rPr lang="en-GB" sz="1400" dirty="0"/>
              <a:t>group will work alongside the Delivery group to support the 'testing and refining' of the new model and approach.  The membership of the group provides a wide range of experience, expertise, and perspectives for the project to test and debate the details of the new model and approach as it develops.</a:t>
            </a:r>
          </a:p>
          <a:p>
            <a:pPr>
              <a:spcAft>
                <a:spcPts val="300"/>
              </a:spcAft>
            </a:pPr>
            <a:r>
              <a:rPr lang="en-GB" sz="1400" b="1" dirty="0"/>
              <a:t>Project workstreams  </a:t>
            </a:r>
            <a:r>
              <a:rPr lang="en-GB" sz="1400" dirty="0"/>
              <a:t>to deliver the key objectives of the project the Project identified 3 main, interdependent, and iterative developmental workstreams:</a:t>
            </a:r>
          </a:p>
          <a:p>
            <a:pPr marL="285750" indent="-285750">
              <a:spcAft>
                <a:spcPts val="300"/>
              </a:spcAft>
              <a:buFont typeface="Arial" panose="020B0604020202020204" pitchFamily="34" charset="0"/>
              <a:buChar char="•"/>
            </a:pPr>
            <a:r>
              <a:rPr lang="en-GB" sz="1400" dirty="0"/>
              <a:t>Resource modelling</a:t>
            </a:r>
          </a:p>
          <a:p>
            <a:pPr marL="285750" indent="-285750">
              <a:spcAft>
                <a:spcPts val="300"/>
              </a:spcAft>
              <a:buFont typeface="Arial" panose="020B0604020202020204" pitchFamily="34" charset="0"/>
              <a:buChar char="•"/>
            </a:pPr>
            <a:r>
              <a:rPr lang="en-GB" sz="1400" dirty="0"/>
              <a:t>Engagement and Agreement </a:t>
            </a:r>
          </a:p>
          <a:p>
            <a:pPr marL="285750" indent="-285750">
              <a:buFont typeface="Arial" panose="020B0604020202020204" pitchFamily="34" charset="0"/>
              <a:buChar char="•"/>
            </a:pPr>
            <a:r>
              <a:rPr lang="en-GB" sz="1400" dirty="0"/>
              <a:t>Outcomes </a:t>
            </a:r>
          </a:p>
        </p:txBody>
      </p:sp>
      <p:sp>
        <p:nvSpPr>
          <p:cNvPr id="3" name="TextBox 2">
            <a:extLst>
              <a:ext uri="{FF2B5EF4-FFF2-40B4-BE49-F238E27FC236}">
                <a16:creationId xmlns:a16="http://schemas.microsoft.com/office/drawing/2014/main" id="{848AF6A7-AB43-F840-9707-C5CB4E058F0C}"/>
              </a:ext>
            </a:extLst>
          </p:cNvPr>
          <p:cNvSpPr txBox="1"/>
          <p:nvPr/>
        </p:nvSpPr>
        <p:spPr>
          <a:xfrm>
            <a:off x="235796" y="660358"/>
            <a:ext cx="11303062" cy="1594091"/>
          </a:xfrm>
          <a:prstGeom prst="rect">
            <a:avLst/>
          </a:prstGeom>
          <a:noFill/>
        </p:spPr>
        <p:txBody>
          <a:bodyPr wrap="square" rtlCol="0">
            <a:spAutoFit/>
          </a:bodyPr>
          <a:lstStyle/>
          <a:p>
            <a:pPr>
              <a:lnSpc>
                <a:spcPct val="115000"/>
              </a:lnSpc>
              <a:spcAft>
                <a:spcPts val="600"/>
              </a:spcAft>
            </a:pPr>
            <a:r>
              <a:rPr lang="en-GB" sz="1600" b="1" dirty="0">
                <a:solidFill>
                  <a:srgbClr val="0096AA"/>
                </a:solidFill>
                <a:latin typeface="Calibri" panose="020F0502020204030204" pitchFamily="34" charset="0"/>
                <a:ea typeface="Calibri" panose="020F0502020204030204" pitchFamily="34" charset="0"/>
                <a:cs typeface="Calibri" panose="020F0502020204030204" pitchFamily="34" charset="0"/>
              </a:rPr>
              <a:t>Overview of the project</a:t>
            </a:r>
          </a:p>
          <a:p>
            <a:pPr>
              <a:lnSpc>
                <a:spcPct val="115000"/>
              </a:lnSpc>
              <a:spcAft>
                <a:spcPts val="800"/>
              </a:spcAft>
            </a:pPr>
            <a:r>
              <a:rPr lang="en-GB" sz="1600" dirty="0">
                <a:latin typeface="Calibri" panose="020F0502020204030204" pitchFamily="34" charset="0"/>
                <a:ea typeface="Calibri" panose="020F0502020204030204" pitchFamily="34" charset="0"/>
                <a:cs typeface="Calibri" panose="020F0502020204030204" pitchFamily="34" charset="0"/>
              </a:rPr>
              <a:t>Primary care is the foundation of our ICS and is central to all of our plans and ambitions to improve health and care outcomes and reduce inequalities in our population of 800,000 people. The </a:t>
            </a:r>
            <a:r>
              <a:rPr lang="en-GB" sz="1600" b="1" dirty="0">
                <a:solidFill>
                  <a:srgbClr val="0096AA"/>
                </a:solidFill>
                <a:latin typeface="Calibri" panose="020F0502020204030204" pitchFamily="34" charset="0"/>
                <a:ea typeface="Calibri" panose="020F0502020204030204" pitchFamily="34" charset="0"/>
                <a:cs typeface="Times New Roman" panose="02020603050405020304" pitchFamily="18" charset="0"/>
              </a:rPr>
              <a:t>Fairer Funding for Primary Care Resource Model </a:t>
            </a:r>
            <a:r>
              <a:rPr lang="en-GB" sz="1600" dirty="0"/>
              <a:t>will develop a new model and method for a proportion of the funding of the 72 practices across our 16 Primary Care Networks (PCNs), based on the needs of their population.  We will identify and agree the range of services and outcomes that we want this funding to deliver.</a:t>
            </a:r>
          </a:p>
        </p:txBody>
      </p:sp>
      <p:sp>
        <p:nvSpPr>
          <p:cNvPr id="6" name="TextBox 5">
            <a:extLst>
              <a:ext uri="{FF2B5EF4-FFF2-40B4-BE49-F238E27FC236}">
                <a16:creationId xmlns:a16="http://schemas.microsoft.com/office/drawing/2014/main" id="{E0AB67F6-C61A-1849-9421-119A68C7C65D}"/>
              </a:ext>
            </a:extLst>
          </p:cNvPr>
          <p:cNvSpPr txBox="1"/>
          <p:nvPr/>
        </p:nvSpPr>
        <p:spPr>
          <a:xfrm>
            <a:off x="274545" y="2476422"/>
            <a:ext cx="7004079" cy="4003660"/>
          </a:xfrm>
          <a:prstGeom prst="rect">
            <a:avLst/>
          </a:prstGeom>
          <a:solidFill>
            <a:srgbClr val="81D4E5">
              <a:alpha val="17828"/>
            </a:srgbClr>
          </a:solidFill>
          <a:ln>
            <a:solidFill>
              <a:srgbClr val="0096AA"/>
            </a:solidFill>
          </a:ln>
        </p:spPr>
        <p:txBody>
          <a:bodyPr wrap="square" rtlCol="0">
            <a:spAutoFit/>
          </a:bodyPr>
          <a:lstStyle/>
          <a:p>
            <a:pPr lvl="0">
              <a:spcAft>
                <a:spcPts val="600"/>
              </a:spcAft>
            </a:pPr>
            <a:r>
              <a:rPr lang="en-GB" sz="1600" b="1" dirty="0">
                <a:solidFill>
                  <a:srgbClr val="0096AA"/>
                </a:solidFill>
              </a:rPr>
              <a:t>The Project Objectives</a:t>
            </a:r>
            <a:endParaRPr lang="en-GB" sz="1400" b="1" dirty="0">
              <a:solidFill>
                <a:srgbClr val="0096AA"/>
              </a:solidFill>
            </a:endParaRPr>
          </a:p>
          <a:p>
            <a:pPr marL="228600" lvl="0" indent="-228600">
              <a:spcAft>
                <a:spcPts val="100"/>
              </a:spcAft>
              <a:buClr>
                <a:srgbClr val="0096AA"/>
              </a:buClr>
              <a:buSzPct val="116000"/>
              <a:buFont typeface="Arial" panose="020B0604020202020204" pitchFamily="34" charset="0"/>
              <a:buChar char="•"/>
            </a:pPr>
            <a:r>
              <a:rPr lang="en-GB" sz="1400" dirty="0"/>
              <a:t>Improve the health of the population through addressing deprivation and health inequalities</a:t>
            </a:r>
          </a:p>
          <a:p>
            <a:pPr marL="228600" lvl="0" indent="-228600">
              <a:spcAft>
                <a:spcPts val="100"/>
              </a:spcAft>
              <a:buClr>
                <a:srgbClr val="0096AA"/>
              </a:buClr>
              <a:buSzPct val="116000"/>
              <a:buFont typeface="Arial" panose="020B0604020202020204" pitchFamily="34" charset="0"/>
              <a:buChar char="•"/>
            </a:pPr>
            <a:r>
              <a:rPr lang="en-GB" sz="1400" dirty="0"/>
              <a:t>Simplify our payment and contracting model</a:t>
            </a:r>
          </a:p>
          <a:p>
            <a:pPr marL="228600" lvl="0" indent="-228600">
              <a:spcAft>
                <a:spcPts val="100"/>
              </a:spcAft>
              <a:buClr>
                <a:srgbClr val="0096AA"/>
              </a:buClr>
              <a:buSzPct val="116000"/>
              <a:buFont typeface="Arial" panose="020B0604020202020204" pitchFamily="34" charset="0"/>
              <a:buChar char="•"/>
            </a:pPr>
            <a:r>
              <a:rPr lang="en-GB" sz="1400" dirty="0"/>
              <a:t>Increase transparency across the wider system</a:t>
            </a:r>
          </a:p>
          <a:p>
            <a:pPr marL="228600" lvl="0" indent="-228600">
              <a:spcAft>
                <a:spcPts val="100"/>
              </a:spcAft>
              <a:buClr>
                <a:srgbClr val="0096AA"/>
              </a:buClr>
              <a:buSzPct val="116000"/>
              <a:buFont typeface="Arial" panose="020B0604020202020204" pitchFamily="34" charset="0"/>
              <a:buChar char="•"/>
            </a:pPr>
            <a:r>
              <a:rPr lang="en-GB" sz="1400" dirty="0"/>
              <a:t>Left shift of funding to support move to prevention and community-based care</a:t>
            </a:r>
          </a:p>
          <a:p>
            <a:pPr marL="228600" lvl="0" indent="-228600">
              <a:spcAft>
                <a:spcPts val="100"/>
              </a:spcAft>
              <a:buClr>
                <a:srgbClr val="0096AA"/>
              </a:buClr>
              <a:buSzPct val="116000"/>
              <a:buFont typeface="Arial" panose="020B0604020202020204" pitchFamily="34" charset="0"/>
              <a:buChar char="•"/>
            </a:pPr>
            <a:r>
              <a:rPr lang="en-GB" sz="1400" dirty="0"/>
              <a:t>Remove known longstanding inequalities in primary care funding and disparity of service provision</a:t>
            </a:r>
          </a:p>
          <a:p>
            <a:pPr marL="228600" lvl="0" indent="-228600">
              <a:spcAft>
                <a:spcPts val="100"/>
              </a:spcAft>
              <a:buClr>
                <a:srgbClr val="0096AA"/>
              </a:buClr>
              <a:buSzPct val="116000"/>
              <a:buFont typeface="Arial" panose="020B0604020202020204" pitchFamily="34" charset="0"/>
              <a:buChar char="•"/>
            </a:pPr>
            <a:r>
              <a:rPr lang="en-GB" sz="1400" dirty="0"/>
              <a:t>A platform for further investment in general practice made on a fair and consistent basis</a:t>
            </a:r>
          </a:p>
          <a:p>
            <a:pPr marL="228600" lvl="0" indent="-228600">
              <a:spcAft>
                <a:spcPts val="100"/>
              </a:spcAft>
              <a:buClr>
                <a:srgbClr val="0096AA"/>
              </a:buClr>
              <a:buSzPct val="116000"/>
              <a:buFont typeface="Arial" panose="020B0604020202020204" pitchFamily="34" charset="0"/>
              <a:buChar char="•"/>
            </a:pPr>
            <a:r>
              <a:rPr lang="en-GB" sz="1400" dirty="0"/>
              <a:t>Move to a high trust model combining payments, needs and outcomes (rather than inputs)</a:t>
            </a:r>
          </a:p>
          <a:p>
            <a:pPr marL="228600" lvl="0" indent="-228600">
              <a:spcAft>
                <a:spcPts val="100"/>
              </a:spcAft>
              <a:buClr>
                <a:srgbClr val="0096AA"/>
              </a:buClr>
              <a:buSzPct val="116000"/>
              <a:buFont typeface="Arial" panose="020B0604020202020204" pitchFamily="34" charset="0"/>
              <a:buChar char="•"/>
            </a:pPr>
            <a:r>
              <a:rPr lang="en-GB" sz="1400" dirty="0"/>
              <a:t>Reduce administrative burden of multiple payments/inputs</a:t>
            </a:r>
          </a:p>
          <a:p>
            <a:pPr marL="228600" lvl="0" indent="-228600">
              <a:spcAft>
                <a:spcPts val="100"/>
              </a:spcAft>
              <a:buClr>
                <a:srgbClr val="0096AA"/>
              </a:buClr>
              <a:buSzPct val="116000"/>
              <a:buFont typeface="Arial" panose="020B0604020202020204" pitchFamily="34" charset="0"/>
              <a:buChar char="•"/>
            </a:pPr>
            <a:r>
              <a:rPr lang="en-GB" sz="1400" dirty="0"/>
              <a:t>Provide certainty of income over medium term to general practice in relation to discretionary payments</a:t>
            </a:r>
          </a:p>
          <a:p>
            <a:pPr marL="228600" lvl="0" indent="-228600">
              <a:spcAft>
                <a:spcPts val="100"/>
              </a:spcAft>
              <a:buClr>
                <a:srgbClr val="0096AA"/>
              </a:buClr>
              <a:buSzPct val="116000"/>
              <a:buFont typeface="Arial" panose="020B0604020202020204" pitchFamily="34" charset="0"/>
              <a:buChar char="•"/>
            </a:pPr>
            <a:r>
              <a:rPr lang="en-GB" sz="1400" dirty="0"/>
              <a:t>A more flexible system which takes account of current need</a:t>
            </a:r>
          </a:p>
          <a:p>
            <a:pPr marL="228600" lvl="0" indent="-228600">
              <a:spcAft>
                <a:spcPts val="100"/>
              </a:spcAft>
              <a:buClr>
                <a:srgbClr val="0096AA"/>
              </a:buClr>
              <a:buSzPct val="116000"/>
              <a:buFont typeface="Arial" panose="020B0604020202020204" pitchFamily="34" charset="0"/>
              <a:buChar char="•"/>
            </a:pPr>
            <a:r>
              <a:rPr lang="en-GB" sz="1400" dirty="0"/>
              <a:t>A payment model that reflects deprivation and new registrations as well as patient diagnosis which impact on demand (rather than simple age/sex approach)</a:t>
            </a:r>
          </a:p>
          <a:p>
            <a:pPr marL="228600" indent="-228600">
              <a:buClr>
                <a:srgbClr val="0096AA"/>
              </a:buClr>
              <a:buFont typeface="Arial" panose="020B0604020202020204" pitchFamily="34" charset="0"/>
              <a:buChar char="•"/>
            </a:pPr>
            <a:r>
              <a:rPr lang="en-GB" sz="1400" dirty="0"/>
              <a:t>Align to system financial strategy </a:t>
            </a:r>
            <a:endParaRPr lang="en-US" sz="1400" dirty="0"/>
          </a:p>
        </p:txBody>
      </p:sp>
      <p:pic>
        <p:nvPicPr>
          <p:cNvPr id="10" name="Picture 9" descr="Designing our Planning Approach for 2019-20">
            <a:extLst>
              <a:ext uri="{FF2B5EF4-FFF2-40B4-BE49-F238E27FC236}">
                <a16:creationId xmlns:a16="http://schemas.microsoft.com/office/drawing/2014/main" id="{A8FD0403-6F66-1F48-9E60-F9C88199992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12532" y="256155"/>
            <a:ext cx="2416631" cy="462417"/>
          </a:xfrm>
          <a:prstGeom prst="rect">
            <a:avLst/>
          </a:prstGeom>
          <a:noFill/>
          <a:ln>
            <a:noFill/>
          </a:ln>
        </p:spPr>
      </p:pic>
    </p:spTree>
    <p:extLst>
      <p:ext uri="{BB962C8B-B14F-4D97-AF65-F5344CB8AC3E}">
        <p14:creationId xmlns:p14="http://schemas.microsoft.com/office/powerpoint/2010/main" val="1972681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0B8D85-57F7-144F-B6B0-FD0084A4DEF0}"/>
              </a:ext>
            </a:extLst>
          </p:cNvPr>
          <p:cNvSpPr>
            <a:spLocks noGrp="1"/>
          </p:cNvSpPr>
          <p:nvPr>
            <p:ph idx="1"/>
          </p:nvPr>
        </p:nvSpPr>
        <p:spPr>
          <a:xfrm>
            <a:off x="354204" y="1604793"/>
            <a:ext cx="10787743" cy="3942567"/>
          </a:xfrm>
          <a:ln>
            <a:solidFill>
              <a:srgbClr val="0096AA"/>
            </a:solidFill>
          </a:ln>
        </p:spPr>
        <p:txBody>
          <a:bodyPr>
            <a:normAutofit/>
          </a:bodyPr>
          <a:lstStyle/>
          <a:p>
            <a:pPr lvl="0">
              <a:buClr>
                <a:srgbClr val="0096AA"/>
              </a:buClr>
              <a:buSzPct val="100000"/>
            </a:pPr>
            <a:r>
              <a:rPr lang="en-GB" sz="2000" dirty="0"/>
              <a:t>The second meeting of the Delivery Group for the Fairer Funding for Primary Care took place on 9 February</a:t>
            </a:r>
          </a:p>
          <a:p>
            <a:pPr lvl="0">
              <a:buClr>
                <a:srgbClr val="0096AA"/>
              </a:buClr>
              <a:buSzPct val="100000"/>
            </a:pPr>
            <a:r>
              <a:rPr lang="en-GB" sz="2000" dirty="0"/>
              <a:t>The Group agreed the new project plan</a:t>
            </a:r>
          </a:p>
          <a:p>
            <a:pPr lvl="0">
              <a:buClr>
                <a:srgbClr val="0096AA"/>
              </a:buClr>
              <a:buSzPct val="100000"/>
            </a:pPr>
            <a:r>
              <a:rPr lang="en-GB" sz="2000" dirty="0"/>
              <a:t>Work has started to try and replicate the steps taken by LLR for the Frimley ICS population, as an initial starting point</a:t>
            </a:r>
          </a:p>
          <a:p>
            <a:pPr lvl="0">
              <a:buClr>
                <a:srgbClr val="0096AA"/>
              </a:buClr>
              <a:buSzPct val="100000"/>
            </a:pPr>
            <a:r>
              <a:rPr lang="en-GB" sz="2000" dirty="0"/>
              <a:t>Given the emergence of the new Covid variant the project was paused and is therefore approximately 2.5 months behind timetable</a:t>
            </a:r>
          </a:p>
          <a:p>
            <a:pPr lvl="0">
              <a:buClr>
                <a:srgbClr val="0096AA"/>
              </a:buClr>
              <a:buSzPct val="100000"/>
            </a:pPr>
            <a:r>
              <a:rPr lang="en-GB" sz="2000" dirty="0"/>
              <a:t>A new revised project timetable will be developed</a:t>
            </a:r>
          </a:p>
          <a:p>
            <a:pPr lvl="0">
              <a:buClr>
                <a:srgbClr val="0096AA"/>
              </a:buClr>
              <a:buSzPct val="100000"/>
            </a:pPr>
            <a:r>
              <a:rPr lang="en-GB" sz="2000" dirty="0"/>
              <a:t>The Expert Advisory Group is meeting for the first time on 17 February </a:t>
            </a:r>
          </a:p>
          <a:p>
            <a:pPr lvl="0">
              <a:buClr>
                <a:srgbClr val="0096AA"/>
              </a:buClr>
              <a:buSzPct val="100000"/>
            </a:pPr>
            <a:r>
              <a:rPr lang="en-GB" sz="2000" dirty="0"/>
              <a:t>Activities in the next period will include agreeing what funding streams should be in and out of scope for the project, as well as further work to replicate the LLR model</a:t>
            </a:r>
            <a:r>
              <a:rPr lang="en-GB" sz="2200" dirty="0"/>
              <a:t>.</a:t>
            </a:r>
          </a:p>
        </p:txBody>
      </p:sp>
      <p:pic>
        <p:nvPicPr>
          <p:cNvPr id="5" name="Picture 4" descr="Designing our Planning Approach for 2019-20">
            <a:extLst>
              <a:ext uri="{FF2B5EF4-FFF2-40B4-BE49-F238E27FC236}">
                <a16:creationId xmlns:a16="http://schemas.microsoft.com/office/drawing/2014/main" id="{A50A6ECE-1EC8-E945-9A65-E0933F837D1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83256" y="277812"/>
            <a:ext cx="2416631" cy="462417"/>
          </a:xfrm>
          <a:prstGeom prst="rect">
            <a:avLst/>
          </a:prstGeom>
          <a:noFill/>
          <a:ln>
            <a:noFill/>
          </a:ln>
        </p:spPr>
      </p:pic>
      <p:sp>
        <p:nvSpPr>
          <p:cNvPr id="8" name="TextBox 7">
            <a:extLst>
              <a:ext uri="{FF2B5EF4-FFF2-40B4-BE49-F238E27FC236}">
                <a16:creationId xmlns:a16="http://schemas.microsoft.com/office/drawing/2014/main" id="{291AD664-EF46-2F4E-A392-224EA0D1D0A9}"/>
              </a:ext>
            </a:extLst>
          </p:cNvPr>
          <p:cNvSpPr txBox="1"/>
          <p:nvPr/>
        </p:nvSpPr>
        <p:spPr>
          <a:xfrm>
            <a:off x="354204" y="907166"/>
            <a:ext cx="5741796" cy="400110"/>
          </a:xfrm>
          <a:prstGeom prst="rect">
            <a:avLst/>
          </a:prstGeom>
          <a:solidFill>
            <a:srgbClr val="0096AA"/>
          </a:solidFill>
        </p:spPr>
        <p:txBody>
          <a:bodyPr wrap="square" rtlCol="0">
            <a:spAutoFit/>
          </a:bodyPr>
          <a:lstStyle/>
          <a:p>
            <a:r>
              <a:rPr lang="en-US" sz="2000" b="1" dirty="0">
                <a:solidFill>
                  <a:schemeClr val="bg1"/>
                </a:solidFill>
              </a:rPr>
              <a:t>Key Messages from The Delivery Group 9 February</a:t>
            </a:r>
          </a:p>
        </p:txBody>
      </p:sp>
      <p:sp>
        <p:nvSpPr>
          <p:cNvPr id="6" name="TextBox 5">
            <a:extLst>
              <a:ext uri="{FF2B5EF4-FFF2-40B4-BE49-F238E27FC236}">
                <a16:creationId xmlns:a16="http://schemas.microsoft.com/office/drawing/2014/main" id="{E61ACDCB-9143-294A-BA96-8DB17D6714C5}"/>
              </a:ext>
            </a:extLst>
          </p:cNvPr>
          <p:cNvSpPr txBox="1"/>
          <p:nvPr/>
        </p:nvSpPr>
        <p:spPr>
          <a:xfrm>
            <a:off x="235795" y="147984"/>
            <a:ext cx="7706048" cy="461665"/>
          </a:xfrm>
          <a:prstGeom prst="rect">
            <a:avLst/>
          </a:prstGeom>
          <a:noFill/>
        </p:spPr>
        <p:txBody>
          <a:bodyPr wrap="square">
            <a:spAutoFit/>
          </a:bodyPr>
          <a:lstStyle/>
          <a:p>
            <a:pPr>
              <a:spcAft>
                <a:spcPts val="600"/>
              </a:spcAft>
            </a:pPr>
            <a:r>
              <a:rPr lang="en-GB" sz="2400" b="1" dirty="0">
                <a:solidFill>
                  <a:srgbClr val="0096AA"/>
                </a:solidFill>
                <a:effectLst/>
                <a:latin typeface="Calibri" panose="020F0502020204030204" pitchFamily="34" charset="0"/>
                <a:ea typeface="Calibri" panose="020F0502020204030204" pitchFamily="34" charset="0"/>
                <a:cs typeface="Times New Roman" panose="02020603050405020304" pitchFamily="18" charset="0"/>
              </a:rPr>
              <a:t>Fairer Funding for Primary Care Resource Model</a:t>
            </a:r>
            <a:endParaRPr lang="en-GB" sz="2400" dirty="0">
              <a:solidFill>
                <a:srgbClr val="0096AA"/>
              </a:solidFill>
            </a:endParaRPr>
          </a:p>
        </p:txBody>
      </p:sp>
      <p:sp>
        <p:nvSpPr>
          <p:cNvPr id="2" name="TextBox 1">
            <a:extLst>
              <a:ext uri="{FF2B5EF4-FFF2-40B4-BE49-F238E27FC236}">
                <a16:creationId xmlns:a16="http://schemas.microsoft.com/office/drawing/2014/main" id="{DA8B9D63-84B3-144A-85AD-18FF1C539B11}"/>
              </a:ext>
            </a:extLst>
          </p:cNvPr>
          <p:cNvSpPr txBox="1"/>
          <p:nvPr/>
        </p:nvSpPr>
        <p:spPr>
          <a:xfrm>
            <a:off x="354205" y="5844877"/>
            <a:ext cx="11688638" cy="707886"/>
          </a:xfrm>
          <a:prstGeom prst="rect">
            <a:avLst/>
          </a:prstGeom>
          <a:noFill/>
        </p:spPr>
        <p:txBody>
          <a:bodyPr wrap="square" rtlCol="0">
            <a:spAutoFit/>
          </a:bodyPr>
          <a:lstStyle/>
          <a:p>
            <a:r>
              <a:rPr lang="en-US" sz="2000" dirty="0"/>
              <a:t>If you have questions or want further information, please contact Diane Sheffield (diane.sheffield1@nhs.net) who is collating questions for the project team. A FAQ document will be developed as the project progresses. </a:t>
            </a:r>
          </a:p>
        </p:txBody>
      </p:sp>
    </p:spTree>
    <p:extLst>
      <p:ext uri="{BB962C8B-B14F-4D97-AF65-F5344CB8AC3E}">
        <p14:creationId xmlns:p14="http://schemas.microsoft.com/office/powerpoint/2010/main" val="9283578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2143</TotalTime>
  <Words>579</Words>
  <Application>Microsoft Office PowerPoint</Application>
  <PresentationFormat>Widescreen</PresentationFormat>
  <Paragraphs>37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 Update and Key Messages  February 2022 </vt:lpstr>
      <vt:lpstr>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Discussion to agree the Fairer Funding for Primary Care -  Consideration of In Scope and Out of Scope</dc:title>
  <dc:creator>amanda fadero</dc:creator>
  <cp:lastModifiedBy>FARRAR, Caroline (NHS FRIMLEY CCG)</cp:lastModifiedBy>
  <cp:revision>23</cp:revision>
  <dcterms:created xsi:type="dcterms:W3CDTF">2022-01-16T15:34:10Z</dcterms:created>
  <dcterms:modified xsi:type="dcterms:W3CDTF">2022-02-18T16:38:51Z</dcterms:modified>
</cp:coreProperties>
</file>