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handoutMasterIdLst>
    <p:handoutMasterId r:id="rId7"/>
  </p:handoutMasterIdLst>
  <p:sldIdLst>
    <p:sldId id="257" r:id="rId5"/>
    <p:sldId id="261" r:id="rId6"/>
  </p:sldIdLst>
  <p:sldSz cx="7559675" cy="10691813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5EA144-2E14-432F-8264-66FC0D29FA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1912F-18B0-4BE1-A2EE-D5C8C405C7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BB85A-864F-4816-8EC8-5883E1E70079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745A1-0DD0-4D45-AC9C-5E56778A5F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56972-842D-43DB-A098-DC9FABF62D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207D9-2E59-4A2D-BD55-B1CAC129F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309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5BDB03-630B-4D48-BE89-184A045DB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10E322-6364-49F4-827E-0819585B3D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7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201987-E9AF-4B54-9A5F-C1B1919925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F94232-DEF6-4472-9275-BA7E0F1797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C4EBF93-D197-4D21-B9AB-FD4952A676F3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6F5C8A4-4C1C-4C5F-9C31-AFFD53724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5036187-5051-4873-AE6C-9A1BD07803D8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008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staf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1CB27D-2152-4A62-BB64-E38CADEFB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55D09C9-CAC3-4ED5-A80B-769DE2917B82}"/>
              </a:ext>
            </a:extLst>
          </p:cNvPr>
          <p:cNvGrpSpPr/>
          <p:nvPr userDrawn="1"/>
        </p:nvGrpSpPr>
        <p:grpSpPr>
          <a:xfrm>
            <a:off x="538721" y="447760"/>
            <a:ext cx="2556278" cy="828416"/>
            <a:chOff x="531479" y="638087"/>
            <a:chExt cx="2020314" cy="5359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F33A62-44BE-4DFF-B11B-F801B50E3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479" y="638087"/>
              <a:ext cx="2020314" cy="53595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5364CB-E0F0-4519-956C-1FD90D7401DA}"/>
                </a:ext>
              </a:extLst>
            </p:cNvPr>
            <p:cNvSpPr txBox="1"/>
            <p:nvPr/>
          </p:nvSpPr>
          <p:spPr>
            <a:xfrm rot="21360000">
              <a:off x="633448" y="744926"/>
              <a:ext cx="1743519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       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staff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A5EAE8F-CC4E-4FF1-B714-26786446F09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0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staf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A68C9C8-D23F-45EC-917E-5BF9DB305ACE}"/>
              </a:ext>
            </a:extLst>
          </p:cNvPr>
          <p:cNvGrpSpPr/>
          <p:nvPr/>
        </p:nvGrpSpPr>
        <p:grpSpPr>
          <a:xfrm>
            <a:off x="538721" y="447760"/>
            <a:ext cx="2556278" cy="828416"/>
            <a:chOff x="531479" y="638087"/>
            <a:chExt cx="2020314" cy="5359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F522FC-2880-412F-B909-BEF409ACA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479" y="638087"/>
              <a:ext cx="2020314" cy="5359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42058B-DEB8-4C80-B803-1B0BD08345B5}"/>
                </a:ext>
              </a:extLst>
            </p:cNvPr>
            <p:cNvSpPr txBox="1"/>
            <p:nvPr/>
          </p:nvSpPr>
          <p:spPr>
            <a:xfrm rot="21360000">
              <a:off x="633448" y="744926"/>
              <a:ext cx="1743519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       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staff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7B3F09-8835-468A-8888-2C47408D81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E913C1D-C064-4304-AE01-9EE576E4FCC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C4F4180-F12F-437E-89F7-DC9948C692CD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46AEFC7-E80F-419A-84B1-4AE7EAF6D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8B4638A-D2FF-421D-BDAD-A25E3B4D062C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86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ront page (manag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1CB27D-2152-4A62-BB64-E38CADEFB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5E6ADDA-97F2-4EBF-9755-39582749D808}"/>
              </a:ext>
            </a:extLst>
          </p:cNvPr>
          <p:cNvGrpSpPr/>
          <p:nvPr userDrawn="1"/>
        </p:nvGrpSpPr>
        <p:grpSpPr>
          <a:xfrm>
            <a:off x="538871" y="451180"/>
            <a:ext cx="2458152" cy="829343"/>
            <a:chOff x="531599" y="640300"/>
            <a:chExt cx="1942762" cy="5365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4A5B13E-E78C-4750-8B14-435DB9A09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599" y="640300"/>
              <a:ext cx="1942762" cy="53655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EEECF9-F88D-46D5-8A80-D08B3D07055C}"/>
                </a:ext>
              </a:extLst>
            </p:cNvPr>
            <p:cNvSpPr txBox="1"/>
            <p:nvPr/>
          </p:nvSpPr>
          <p:spPr>
            <a:xfrm rot="21360000">
              <a:off x="641049" y="744926"/>
              <a:ext cx="1728316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managers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42CDAE-8186-45B9-983A-8E5E70B6389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32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ager (manag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6F319F1-862C-466E-8187-3274D00F1A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" y="1411139"/>
            <a:ext cx="7559675" cy="29197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A68C9C8-D23F-45EC-917E-5BF9DB305ACE}"/>
              </a:ext>
            </a:extLst>
          </p:cNvPr>
          <p:cNvGrpSpPr/>
          <p:nvPr/>
        </p:nvGrpSpPr>
        <p:grpSpPr>
          <a:xfrm>
            <a:off x="538871" y="451180"/>
            <a:ext cx="2458152" cy="829343"/>
            <a:chOff x="531599" y="640300"/>
            <a:chExt cx="1942762" cy="5365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FF522FC-2880-412F-B909-BEF409ACA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60000">
              <a:off x="531599" y="640300"/>
              <a:ext cx="1942762" cy="53655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42058B-DEB8-4C80-B803-1B0BD08345B5}"/>
                </a:ext>
              </a:extLst>
            </p:cNvPr>
            <p:cNvSpPr txBox="1"/>
            <p:nvPr/>
          </p:nvSpPr>
          <p:spPr>
            <a:xfrm rot="21360000">
              <a:off x="641049" y="744926"/>
              <a:ext cx="1728316" cy="363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835"/>
                </a:lnSpc>
              </a:pP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Information </a:t>
              </a:r>
              <a:b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</a:br>
              <a:r>
                <a:rPr lang="en-GB" sz="1727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   for </a:t>
              </a:r>
              <a:r>
                <a:rPr lang="en-GB" sz="2159" b="1" dirty="0">
                  <a:solidFill>
                    <a:schemeClr val="bg1"/>
                  </a:solidFill>
                  <a:latin typeface="Bookman Old Style" panose="02050604050505020204" pitchFamily="18" charset="0"/>
                </a:rPr>
                <a:t>managers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1E3D7C9-CC8E-4D38-94CF-B1B63E778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59" y="288000"/>
            <a:ext cx="2588047" cy="97139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4DFE5E2-DB9F-4520-9B99-CDAD1A5022B8}"/>
              </a:ext>
            </a:extLst>
          </p:cNvPr>
          <p:cNvGrpSpPr/>
          <p:nvPr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FE0196D-14CE-489A-89D8-4721FA29B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99B5D08-AE96-411F-A716-4390358257E4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054B7A00-8117-46B4-AF3F-5A5065E2E41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942CE2-2FDE-4665-B45A-5B5984E9F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29400" y="10016569"/>
            <a:ext cx="7818473" cy="360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F495C6-A01B-47C2-9633-B2818B7B6B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281522"/>
            <a:ext cx="7559677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6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page (websit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B1077CE-1AB6-4CEF-BBEA-4E3F2E9C4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281522"/>
            <a:ext cx="7559677" cy="36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1FF280-F818-4D5E-A265-986D6F4E62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591874"/>
            <a:ext cx="7559675" cy="29197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D2DDAFC-7A76-41A9-90FF-B2427BA81121}"/>
              </a:ext>
            </a:extLst>
          </p:cNvPr>
          <p:cNvGrpSpPr/>
          <p:nvPr userDrawn="1"/>
        </p:nvGrpSpPr>
        <p:grpSpPr>
          <a:xfrm>
            <a:off x="2944412" y="9883910"/>
            <a:ext cx="4277132" cy="543981"/>
            <a:chOff x="2695829" y="9169832"/>
            <a:chExt cx="3880135" cy="504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5AB2276-E291-4632-9B34-447742321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370654">
              <a:off x="6071964" y="9169832"/>
              <a:ext cx="504000" cy="504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6D6825-1E6F-429B-B06A-EAC2C7781EB9}"/>
                </a:ext>
              </a:extLst>
            </p:cNvPr>
            <p:cNvSpPr txBox="1"/>
            <p:nvPr/>
          </p:nvSpPr>
          <p:spPr>
            <a:xfrm>
              <a:off x="2695829" y="9258643"/>
              <a:ext cx="3413332" cy="331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727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nexus.berkshirehealthcare.nhs.uk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1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8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3" r:id="rId3"/>
    <p:sldLayoutId id="2147483678" r:id="rId4"/>
    <p:sldLayoutId id="2147483679" r:id="rId5"/>
    <p:sldLayoutId id="2147483680" r:id="rId6"/>
    <p:sldLayoutId id="2147483674" r:id="rId7"/>
    <p:sldLayoutId id="2147483676" r:id="rId8"/>
  </p:sldLayoutIdLst>
  <p:txStyles>
    <p:titleStyle>
      <a:lvl1pPr algn="l" defTabSz="740184" rtl="0" eaLnBrk="1" latinLnBrk="0" hangingPunct="1">
        <a:lnSpc>
          <a:spcPct val="90000"/>
        </a:lnSpc>
        <a:spcBef>
          <a:spcPct val="0"/>
        </a:spcBef>
        <a:buNone/>
        <a:defRPr sz="35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046" indent="-185046" algn="l" defTabSz="740184" rtl="0" eaLnBrk="1" latinLnBrk="0" hangingPunct="1">
        <a:lnSpc>
          <a:spcPct val="90000"/>
        </a:lnSpc>
        <a:spcBef>
          <a:spcPts val="809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1pPr>
      <a:lvl2pPr marL="55513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2523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19" kern="1200">
          <a:solidFill>
            <a:schemeClr val="tx1"/>
          </a:solidFill>
          <a:latin typeface="+mn-lt"/>
          <a:ea typeface="+mn-ea"/>
          <a:cs typeface="+mn-cs"/>
        </a:defRPr>
      </a:lvl3pPr>
      <a:lvl4pPr marL="129532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665414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2035506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405598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775690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3145782" indent="-185046" algn="l" defTabSz="740184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1pPr>
      <a:lvl2pPr marL="37009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2pPr>
      <a:lvl3pPr marL="74018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3pPr>
      <a:lvl4pPr marL="111027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4pPr>
      <a:lvl5pPr marL="1480368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5pPr>
      <a:lvl6pPr marL="1850460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6pPr>
      <a:lvl7pPr marL="2220552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7pPr>
      <a:lvl8pPr marL="2590644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8pPr>
      <a:lvl9pPr marL="2960736" algn="l" defTabSz="740184" rtl="0" eaLnBrk="1" latinLnBrk="0" hangingPunct="1">
        <a:defRPr sz="1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B1A8BA-9BAA-4DE1-B2D8-EC3F122C5F79}"/>
              </a:ext>
            </a:extLst>
          </p:cNvPr>
          <p:cNvSpPr/>
          <p:nvPr/>
        </p:nvSpPr>
        <p:spPr>
          <a:xfrm>
            <a:off x="353461" y="1757640"/>
            <a:ext cx="450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800"/>
              </a:lnSpc>
            </a:pPr>
            <a:r>
              <a:rPr lang="en-GB" sz="44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Maternal Mental </a:t>
            </a:r>
            <a:r>
              <a:rPr lang="en-GB" sz="4400" b="1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 Service</a:t>
            </a:r>
            <a:endParaRPr lang="en-GB" sz="4400" b="1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F02D8-D240-4336-822F-332FAE0E0A04}"/>
              </a:ext>
            </a:extLst>
          </p:cNvPr>
          <p:cNvSpPr/>
          <p:nvPr/>
        </p:nvSpPr>
        <p:spPr>
          <a:xfrm>
            <a:off x="379375" y="3169328"/>
            <a:ext cx="6660000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Maternal Mental Health Service – aka ‘Forget Me Not’ – provides early intervention to women or birthing people experiencing mental health problems following a miscarriage or unsuccessful IVF/assisted conception.</a:t>
            </a:r>
          </a:p>
          <a:p>
            <a:pPr>
              <a:spcAft>
                <a:spcPts val="600"/>
              </a:spcAft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service offers short-term, goal-focussed psychological therapy to treat various presentations, including grief, anxiety, depression, and fear</a:t>
            </a:r>
            <a:r>
              <a:rPr lang="en-GB" sz="11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100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  <a:defRPr/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Referral criteria</a:t>
            </a:r>
          </a:p>
          <a:p>
            <a:pPr lvl="0">
              <a:spcAft>
                <a:spcPts val="600"/>
              </a:spcAft>
              <a:defRPr/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Women or birthing people who: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</a:rPr>
              <a:t>Are registered with a GP in the Frimley ICS geography 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</a:rPr>
              <a:t>Are over the age of 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25563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3D8A3F-7363-41ED-BDEE-5AD34EF1F38F}"/>
              </a:ext>
            </a:extLst>
          </p:cNvPr>
          <p:cNvSpPr txBox="1"/>
          <p:nvPr/>
        </p:nvSpPr>
        <p:spPr>
          <a:xfrm>
            <a:off x="379375" y="5427124"/>
            <a:ext cx="462125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Have experienced miscarriage or unsuccessful IVF/assisted conception within the past 2 years and are suffering moderate to severe mental health issues related to this – the characteristics of which may include, but are not limited to: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Anger, irritation, or episodes of rage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An inability to focus on anything but the loss 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Focusing intensely on reminders of the loss or an excessive avoidance of reminders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546297-152D-4981-A83F-A2B71FD15408}"/>
              </a:ext>
            </a:extLst>
          </p:cNvPr>
          <p:cNvGrpSpPr/>
          <p:nvPr/>
        </p:nvGrpSpPr>
        <p:grpSpPr>
          <a:xfrm>
            <a:off x="4933950" y="5314950"/>
            <a:ext cx="2381250" cy="1743075"/>
            <a:chOff x="5133975" y="5730357"/>
            <a:chExt cx="2381250" cy="1743075"/>
          </a:xfrm>
        </p:grpSpPr>
        <p:pic>
          <p:nvPicPr>
            <p:cNvPr id="11" name="Picture 10" descr="A picture containing tree, plant&#10;&#10;Description automatically generated">
              <a:extLst>
                <a:ext uri="{FF2B5EF4-FFF2-40B4-BE49-F238E27FC236}">
                  <a16:creationId xmlns:a16="http://schemas.microsoft.com/office/drawing/2014/main" id="{F7696B58-9413-439E-9A20-FF990264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3975" y="5730357"/>
              <a:ext cx="2381250" cy="17430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32E874-0D1E-4A2C-98A3-114E5651F3D4}"/>
                </a:ext>
              </a:extLst>
            </p:cNvPr>
            <p:cNvSpPr txBox="1"/>
            <p:nvPr/>
          </p:nvSpPr>
          <p:spPr>
            <a:xfrm>
              <a:off x="5379829" y="5935757"/>
              <a:ext cx="1924296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977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Miscarriage definition</a:t>
              </a:r>
            </a:p>
            <a:p>
              <a:pPr marL="0" marR="0" lvl="0" indent="0" algn="l" defTabSz="4977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 miscarriage is the loss of a pregnancy during the </a:t>
              </a:r>
              <a:r>
                <a:rPr lang="en-GB" sz="1200" b="1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first 24 weeks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 This includes chemical, molar and ectopic pregnancy.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9DCC3A-8E19-4CAC-ABFB-753EC7B3FAD4}"/>
              </a:ext>
            </a:extLst>
          </p:cNvPr>
          <p:cNvSpPr txBox="1"/>
          <p:nvPr/>
        </p:nvSpPr>
        <p:spPr>
          <a:xfrm>
            <a:off x="379376" y="7096574"/>
            <a:ext cx="6659999" cy="2967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Intense feelings of sadness, detachment, hopelessness, emptiness, low self-esteem, and bitterness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Problems accepting the reality of the loss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Suicidal ideation but no current plan or intent</a:t>
            </a:r>
          </a:p>
          <a:p>
            <a:pPr marL="628650" marR="0" lvl="1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Increase in alcohol and drug use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at a moderate to low risk of harming their self, and don’t require multi-disciplinary input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previously experienced mental health issues due to pregnancy loss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experiencing significant distress 6 weeks after their loss, which is having an impact on their daily functioning, i.e. unable to carry out everyday tasks</a:t>
            </a:r>
          </a:p>
          <a:p>
            <a:pPr marL="342900" marR="0" lvl="0" indent="-157163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rgbClr val="41B6E6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had a subsequent successful pregnancy or are currently pregnant but are still suffering mental health issues related to loss 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41B6E6"/>
              </a:buClr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service is not suitable for women or birthing people who are</a:t>
            </a:r>
            <a:r>
              <a:rPr lang="en-GB" sz="1200" b="1" dirty="0">
                <a:solidFill>
                  <a:srgbClr val="42556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>
                <a:solidFill>
                  <a:srgbClr val="42556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n crisis or currently receiving therapeutic treatments or counselling services.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25563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129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850553-201F-417E-A0E8-12E87578AD7F}"/>
              </a:ext>
            </a:extLst>
          </p:cNvPr>
          <p:cNvSpPr/>
          <p:nvPr/>
        </p:nvSpPr>
        <p:spPr>
          <a:xfrm>
            <a:off x="380756" y="815550"/>
            <a:ext cx="6660000" cy="8484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Services offered </a:t>
            </a:r>
          </a:p>
          <a:p>
            <a:pPr lvl="0">
              <a:spcAft>
                <a:spcPts val="600"/>
              </a:spcAft>
              <a:tabLst>
                <a:tab pos="540385" algn="l"/>
              </a:tabLst>
            </a:pP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Treatments include, but are not limited to: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Therapy group 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Compassion focused therapy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Online support group forum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Cognitive behavioural therapies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Information leaflets</a:t>
            </a:r>
          </a:p>
          <a:p>
            <a:pPr marL="342900" lvl="0" indent="-157163">
              <a:spcAft>
                <a:spcPts val="4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Links to websites and organisations and charities</a:t>
            </a:r>
          </a:p>
          <a:p>
            <a:pPr marL="342900" lvl="0" indent="-157163">
              <a:spcAft>
                <a:spcPts val="600"/>
              </a:spcAft>
              <a:buClr>
                <a:schemeClr val="accent2"/>
              </a:buClr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Eye movement desensitisation and reprocessing (EMDR</a:t>
            </a:r>
            <a:r>
              <a:rPr lang="en-GB" sz="11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All t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reatments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2556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will be delivered by an appropriately qualified psychological therapist either face-to-face, by telephone, or via online video.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An initial 90 minute appointment will be arranged to provide a mental health assessment and determine a treatment plan.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In-person appointments are provided in a non-clinical setting, away from hospital environments, schools, or children centres, where possible. The service does not include home visits.</a:t>
            </a:r>
          </a:p>
          <a:p>
            <a:pPr marR="0" lvl="0" indent="0" fontAlgn="auto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</a:rPr>
              <a:t>Partner support</a:t>
            </a:r>
          </a:p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Providing support to a partner, who is also vulnerable at this distressing time, can help ease the distress of the woman/birthing partner. </a:t>
            </a:r>
          </a:p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Maternal Mental Health Service can provide: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Psychological assessment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Information leaflets covering the physical and emotional impact of miscarriage or unsuccessful IVF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Reference to charity organisations, such as Tommy’s and Miscarriage Association</a:t>
            </a:r>
          </a:p>
          <a:p>
            <a:pPr marL="342900" marR="0" indent="-157163" fontAlgn="auto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SzTx/>
              <a:buFont typeface="Symbol" panose="05050102010706020507" pitchFamily="18" charset="2"/>
              <a:buChar char=""/>
              <a:tabLst>
                <a:tab pos="540385" algn="l"/>
              </a:tabLst>
              <a:defRPr/>
            </a:pPr>
            <a:r>
              <a:rPr lang="en-GB" sz="1200" dirty="0">
                <a:solidFill>
                  <a:schemeClr val="tx2"/>
                </a:solidFill>
                <a:uFill>
                  <a:solidFill>
                    <a:srgbClr val="768692"/>
                  </a:solidFill>
                </a:uFill>
                <a:latin typeface="Arial" panose="020B0604020202020204" pitchFamily="34" charset="0"/>
              </a:rPr>
              <a:t>Referral for psychological intervention</a:t>
            </a:r>
          </a:p>
          <a:p>
            <a:pPr marR="0" fontAlgn="auto">
              <a:lnSpc>
                <a:spcPct val="100000"/>
              </a:lnSpc>
              <a:spcAft>
                <a:spcPts val="400"/>
              </a:spcAft>
              <a:buClr>
                <a:schemeClr val="accent2"/>
              </a:buClr>
              <a:buSzTx/>
              <a:tabLst>
                <a:tab pos="540385" algn="l"/>
              </a:tabLst>
              <a:defRPr/>
            </a:pPr>
            <a:r>
              <a:rPr lang="en-GB" sz="1200" dirty="0">
                <a:solidFill>
                  <a:srgbClr val="42556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Partners must be registered on RiO (Berkshire Healthcare’s client administration system) under their own record.</a:t>
            </a:r>
          </a:p>
          <a:p>
            <a:pPr lvl="0">
              <a:spcBef>
                <a:spcPts val="12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1600" b="1" dirty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How to refer 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Practitioners: 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GB" sz="12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ccess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referral form on the client referral system, DXS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Frimley Health and Care / Maternity / Frimley ICS Referral Forms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Other: 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complete a referral form and email it to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MMHSFrimley@berkshire.nhs.uk</a:t>
            </a: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40385" algn="l"/>
              </a:tabLst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1B6E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Opening hours </a:t>
            </a:r>
            <a:endParaRPr lang="en-GB" sz="1100" dirty="0">
              <a:solidFill>
                <a:schemeClr val="tx2"/>
              </a:solidFill>
              <a:uFill>
                <a:solidFill>
                  <a:srgbClr val="768692"/>
                </a:solidFill>
              </a:uFill>
              <a:latin typeface="Arial" panose="020B0604020202020204" pitchFamily="34" charset="0"/>
            </a:endParaRPr>
          </a:p>
          <a:p>
            <a:pPr marL="0" marR="0" lvl="0" indent="0" algn="l" defTabSz="4977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and treatment sessions take place Monday to Wednesday, from 9am to </a:t>
            </a:r>
            <a:r>
              <a:rPr lang="en-GB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5pm, either face-to-face or remotely via video consultation.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294380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 info sheet">
  <a:themeElements>
    <a:clrScheme name="NHS corporate blues">
      <a:dk1>
        <a:srgbClr val="231F20"/>
      </a:dk1>
      <a:lt1>
        <a:srgbClr val="FFFFFF"/>
      </a:lt1>
      <a:dk2>
        <a:srgbClr val="425563"/>
      </a:dk2>
      <a:lt2>
        <a:srgbClr val="FFFFFF"/>
      </a:lt2>
      <a:accent1>
        <a:srgbClr val="003087"/>
      </a:accent1>
      <a:accent2>
        <a:srgbClr val="41B6E6"/>
      </a:accent2>
      <a:accent3>
        <a:srgbClr val="768692"/>
      </a:accent3>
      <a:accent4>
        <a:srgbClr val="425563"/>
      </a:accent4>
      <a:accent5>
        <a:srgbClr val="005EB8"/>
      </a:accent5>
      <a:accent6>
        <a:srgbClr val="0072CE"/>
      </a:accent6>
      <a:hlink>
        <a:srgbClr val="005EB8"/>
      </a:hlink>
      <a:folHlink>
        <a:srgbClr val="0072C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porate info sheet" id="{864BCA9E-610F-40CC-AE60-E296BEF24F44}" vid="{DE364FAE-F666-4BEF-A03F-13CA5E878C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2BFBC7725A94458E52958B80442CD5" ma:contentTypeVersion="11" ma:contentTypeDescription="Create a new document." ma:contentTypeScope="" ma:versionID="8abede73358e91398b1f9bc8ddb90767">
  <xsd:schema xmlns:xsd="http://www.w3.org/2001/XMLSchema" xmlns:xs="http://www.w3.org/2001/XMLSchema" xmlns:p="http://schemas.microsoft.com/office/2006/metadata/properties" xmlns:ns2="273fcbb0-5ce4-4fa4-9261-8588994c73ad" targetNamespace="http://schemas.microsoft.com/office/2006/metadata/properties" ma:root="true" ma:fieldsID="f24d83e00eb4aedb04e7f10535c64489" ns2:_="">
    <xsd:import namespace="273fcbb0-5ce4-4fa4-9261-8588994c73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fcbb0-5ce4-4fa4-9261-8588994c73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0A3D67-41FC-4D48-B62A-C005363A4B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3fcbb0-5ce4-4fa4-9261-8588994c73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8BF792-E471-4B63-BCD6-7D6E6BA2CE3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4252458-A8F1-4DF7-B41E-E466B6E565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 info sheet</Template>
  <TotalTime>9461</TotalTime>
  <Words>588</Words>
  <Application>Microsoft Office PowerPoint</Application>
  <PresentationFormat>Custom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Bookman Old Style</vt:lpstr>
      <vt:lpstr>Calibri</vt:lpstr>
      <vt:lpstr>Symbol</vt:lpstr>
      <vt:lpstr>Corporate info sheet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Ladd</dc:creator>
  <cp:lastModifiedBy>ANDREW, Lora (NHS FRIMLEY CCG)</cp:lastModifiedBy>
  <cp:revision>15</cp:revision>
  <dcterms:created xsi:type="dcterms:W3CDTF">2020-06-11T14:03:15Z</dcterms:created>
  <dcterms:modified xsi:type="dcterms:W3CDTF">2022-05-16T14:46:18Z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0x010100DB2BFBC7725A94458E52958B80442CD5</vt:lpwstr>
  </property>
  <property fmtid="{D5CDD505-2E9C-101B-9397-08002B2CF9AE}" pid="3" name="Order">
    <vt:r8>100</vt:r8>
  </property>
</Properties>
</file>