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8" r:id="rId5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240847-68A5-4610-BF8A-E42EB3859694}" v="3" dt="2022-10-10T12:05:02.7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31298-A406-4ECC-9D90-96962C0C7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Learn m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1F20F3-7936-460E-9156-16FF77014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172450"/>
            <a:ext cx="7558089" cy="251936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773201A-D4F6-477C-8A73-03366E168FDA}"/>
              </a:ext>
            </a:extLst>
          </p:cNvPr>
          <p:cNvGrpSpPr/>
          <p:nvPr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AB62CD-41D5-4E12-AAF8-5566130CE55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51222289-FE58-423C-B2DD-131B3B203591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77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A - websit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F239E-30FA-45B5-B814-0E279D2FD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98632"/>
            <a:ext cx="7559671" cy="15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CBB665-9BF3-44E2-AFE5-7AAC2E04B6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7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B - Learn more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40ACD7C-7287-437B-A551-E9443824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9066896"/>
            <a:ext cx="7559672" cy="1624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CA2AF-A284-42E3-AC49-6AD261AAA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4" cy="338312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C6B2774-3587-440D-8583-67F87B99B28B}"/>
              </a:ext>
            </a:extLst>
          </p:cNvPr>
          <p:cNvGrpSpPr/>
          <p:nvPr userDrawn="1"/>
        </p:nvGrpSpPr>
        <p:grpSpPr>
          <a:xfrm>
            <a:off x="548501" y="8082790"/>
            <a:ext cx="2088466" cy="810954"/>
            <a:chOff x="720798" y="8073668"/>
            <a:chExt cx="2088466" cy="81095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2B89A7-6A26-4B97-9704-84E39BAAFFA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720798" y="8073668"/>
              <a:ext cx="2088466" cy="810954"/>
            </a:xfrm>
            <a:prstGeom prst="rect">
              <a:avLst/>
            </a:prstGeom>
          </p:spPr>
        </p:pic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2320DC9-AF22-4F89-9D11-54790FF7FE9D}"/>
                </a:ext>
              </a:extLst>
            </p:cNvPr>
            <p:cNvSpPr txBox="1"/>
            <p:nvPr/>
          </p:nvSpPr>
          <p:spPr>
            <a:xfrm rot="21360000">
              <a:off x="879784" y="8251079"/>
              <a:ext cx="1775460" cy="556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Aft>
                  <a:spcPts val="0"/>
                </a:spcAft>
              </a:pPr>
              <a:r>
                <a:rPr lang="en-GB" sz="26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Learn</a:t>
              </a:r>
              <a:b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GB" sz="2000" b="1" kern="1200" dirty="0">
                  <a:solidFill>
                    <a:srgbClr val="FFFFFF"/>
                  </a:solidFill>
                  <a:effectLst/>
                  <a:latin typeface="Bookman Old Style" panose="0205060405050502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more…</a:t>
              </a:r>
              <a:endParaRPr lang="en-GB" sz="1100" dirty="0">
                <a:solidFill>
                  <a:srgbClr val="40404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419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7DCA5A-AE97-4061-9C68-B82176936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472" y="341875"/>
            <a:ext cx="2629566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6" r:id="rId2"/>
    <p:sldLayoutId id="2147483739" r:id="rId3"/>
    <p:sldLayoutId id="2147483738" r:id="rId4"/>
    <p:sldLayoutId id="2147483737" r:id="rId5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PICT@berkshire.nhs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367FF62-F1E7-4FB6-878B-168250E866B1}"/>
              </a:ext>
            </a:extLst>
          </p:cNvPr>
          <p:cNvSpPr txBox="1"/>
          <p:nvPr/>
        </p:nvSpPr>
        <p:spPr>
          <a:xfrm>
            <a:off x="344387" y="1250726"/>
            <a:ext cx="6893540" cy="15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200"/>
              </a:lnSpc>
            </a:pPr>
            <a:r>
              <a:rPr lang="en-GB" sz="3400" b="1" dirty="0">
                <a:solidFill>
                  <a:schemeClr val="bg1"/>
                </a:solidFill>
              </a:rPr>
              <a:t>Psychologically Informed Consultation and Training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16A8A8-715A-4A75-8C81-1B1C92045BE3}"/>
              </a:ext>
            </a:extLst>
          </p:cNvPr>
          <p:cNvSpPr/>
          <p:nvPr/>
        </p:nvSpPr>
        <p:spPr>
          <a:xfrm>
            <a:off x="178527" y="3136810"/>
            <a:ext cx="7225259" cy="570925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/>
            <a:r>
              <a:rPr lang="en-GB" sz="2800" b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‘Working with People who Self-Harm’ Training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2400" b="1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400" b="1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aim of this session is</a:t>
            </a:r>
            <a:r>
              <a:rPr lang="en-GB" sz="2400" b="1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24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understand what ‘self-harm’ means and why people might self-harm​ 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increase confidence in working with people who self-harm​ </a:t>
            </a:r>
          </a:p>
          <a:p>
            <a:pPr marL="342900" lvl="0" indent="-3429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learn strategies and skills to support people to reduce self-harm behaviour​ </a:t>
            </a:r>
            <a:r>
              <a:rPr lang="en-GB" sz="1800" b="1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8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800" b="1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800" b="1" dirty="0">
                <a:solidFill>
                  <a:schemeClr val="accent5"/>
                </a:solidFill>
                <a:effectLst/>
                <a:ea typeface="Calibri" panose="020F0502020204030204" pitchFamily="34" charset="0"/>
              </a:rPr>
              <a:t> </a:t>
            </a:r>
            <a:r>
              <a:rPr lang="en-GB" sz="2100" b="1" dirty="0">
                <a:solidFill>
                  <a:schemeClr val="accent5"/>
                </a:solidFill>
                <a:ea typeface="Calibri" panose="020F0502020204030204" pitchFamily="34" charset="0"/>
              </a:rPr>
              <a:t>For: </a:t>
            </a:r>
            <a:r>
              <a:rPr lang="en-US" sz="2400" b="1" dirty="0">
                <a:solidFill>
                  <a:schemeClr val="accent5"/>
                </a:solidFill>
                <a:ea typeface="Calibri" panose="020F0502020204030204" pitchFamily="34" charset="0"/>
              </a:rPr>
              <a:t>Primary care clinical staff and key partner agencies.</a:t>
            </a:r>
            <a:endParaRPr lang="en-GB" sz="2100" b="1" dirty="0">
              <a:solidFill>
                <a:schemeClr val="accent5"/>
              </a:solidFill>
              <a:ea typeface="Calibri" panose="020F0502020204030204" pitchFamily="34" charset="0"/>
              <a:cs typeface="Arial"/>
            </a:endParaRPr>
          </a:p>
          <a:p>
            <a:r>
              <a:rPr lang="en-GB" sz="2100" b="1" dirty="0">
                <a:solidFill>
                  <a:schemeClr val="accent5"/>
                </a:solidFill>
                <a:ea typeface="Calibri" panose="020F0502020204030204" pitchFamily="34" charset="0"/>
                <a:cs typeface="Arial"/>
              </a:rPr>
              <a:t>Dates: Monday 11</a:t>
            </a:r>
            <a:r>
              <a:rPr lang="en-GB" sz="2100" b="1" baseline="30000" dirty="0">
                <a:solidFill>
                  <a:schemeClr val="accent5"/>
                </a:solidFill>
                <a:ea typeface="Calibri" panose="020F0502020204030204" pitchFamily="34" charset="0"/>
                <a:cs typeface="Arial"/>
              </a:rPr>
              <a:t>th</a:t>
            </a:r>
            <a:r>
              <a:rPr lang="en-GB" sz="2100" b="1" dirty="0">
                <a:solidFill>
                  <a:schemeClr val="accent5"/>
                </a:solidFill>
                <a:ea typeface="Calibri" panose="020F0502020204030204" pitchFamily="34" charset="0"/>
                <a:cs typeface="Arial"/>
              </a:rPr>
              <a:t> November 2022</a:t>
            </a:r>
          </a:p>
          <a:p>
            <a:r>
              <a:rPr lang="en-GB" sz="2100" b="1" dirty="0">
                <a:solidFill>
                  <a:schemeClr val="accent5"/>
                </a:solidFill>
                <a:ea typeface="Calibri" panose="020F0502020204030204" pitchFamily="34" charset="0"/>
              </a:rPr>
              <a:t>Time: 12.30pm – 1.30pm</a:t>
            </a:r>
          </a:p>
          <a:p>
            <a:r>
              <a:rPr lang="en-GB" sz="2100" b="1" dirty="0">
                <a:solidFill>
                  <a:schemeClr val="accent5"/>
                </a:solidFill>
                <a:ea typeface="Calibri" panose="020F0502020204030204" pitchFamily="34" charset="0"/>
              </a:rPr>
              <a:t>Where: Remotely via Microsoft Teams </a:t>
            </a:r>
            <a:endParaRPr lang="en-GB" sz="2400" b="1" dirty="0">
              <a:solidFill>
                <a:schemeClr val="accent5"/>
              </a:solidFill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25174CD-76F4-4AE0-AC59-55AC4E6D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387" y="8615136"/>
            <a:ext cx="6638925" cy="1651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800"/>
              </a:spcAft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effectLst/>
                <a:ea typeface="Calibri" panose="020F0502020204030204" pitchFamily="34" charset="0"/>
              </a:rPr>
              <a:t>If you want to book a place for one of the above dates or need more information…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Call:  </a:t>
            </a:r>
            <a:r>
              <a:rPr lang="en-GB" sz="2000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0300 365 8000</a:t>
            </a:r>
            <a:br>
              <a:rPr lang="en-GB" sz="20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GB" sz="2000" b="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Email: </a:t>
            </a:r>
            <a:r>
              <a:rPr lang="en-GB" altLang="en-US" sz="2000" dirty="0">
                <a:solidFill>
                  <a:srgbClr val="003087"/>
                </a:solidFill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PICT@berkshire.nhs.uk</a:t>
            </a:r>
            <a:endParaRPr lang="en-GB" altLang="en-US" sz="2000" dirty="0">
              <a:solidFill>
                <a:srgbClr val="003087"/>
              </a:solidFill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  <a:tabLst>
                <a:tab pos="630555" algn="l"/>
              </a:tabLst>
            </a:pPr>
            <a:endParaRPr lang="en-GB" sz="1800" b="1" dirty="0">
              <a:solidFill>
                <a:schemeClr val="accent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875795"/>
      </p:ext>
    </p:extLst>
  </p:cSld>
  <p:clrMapOvr>
    <a:masterClrMapping/>
  </p:clrMapOvr>
</p:sld>
</file>

<file path=ppt/theme/theme1.xml><?xml version="1.0" encoding="utf-8"?>
<a:theme xmlns:a="http://schemas.openxmlformats.org/drawingml/2006/main" name="Public A4 portrait posters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blic A4 portrait posters" id="{73FB50C1-EB4D-440E-AACF-E970A954D6AC}" vid="{8BB32768-203C-458E-972E-0E4DED6C95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8059E062721B4593BBB6F6CFBBD41A" ma:contentTypeVersion="4" ma:contentTypeDescription="Create a new document." ma:contentTypeScope="" ma:versionID="968171daa8514cb6288f4c0b8ed51abd">
  <xsd:schema xmlns:xsd="http://www.w3.org/2001/XMLSchema" xmlns:xs="http://www.w3.org/2001/XMLSchema" xmlns:p="http://schemas.microsoft.com/office/2006/metadata/properties" xmlns:ns2="0c7d98b9-113b-4be4-99ba-70239777fdb2" targetNamespace="http://schemas.microsoft.com/office/2006/metadata/properties" ma:root="true" ma:fieldsID="2605704631b9b35c52d7e936ea45467c" ns2:_="">
    <xsd:import namespace="0c7d98b9-113b-4be4-99ba-70239777fd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d98b9-113b-4be4-99ba-70239777fd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6131221-E724-42A5-8675-81ECB42B1E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7d98b9-113b-4be4-99ba-70239777fd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BC0B2B-FC07-4B6A-B9F7-3602D83287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9FE9F5-1DE8-4C0F-979B-39E55159584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Public A4 portrait posters</Template>
  <TotalTime>4675</TotalTime>
  <Words>116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Bookman Old Style</vt:lpstr>
      <vt:lpstr>Calibri</vt:lpstr>
      <vt:lpstr>Symbol</vt:lpstr>
      <vt:lpstr>Public A4 portrait posters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Patricia Stapleton</cp:lastModifiedBy>
  <cp:revision>31</cp:revision>
  <dcterms:created xsi:type="dcterms:W3CDTF">2020-05-13T12:14:26Z</dcterms:created>
  <dcterms:modified xsi:type="dcterms:W3CDTF">2022-11-09T10:23:49Z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0x010100CE8059E062721B4593BBB6F6CFBBD41A</vt:lpwstr>
  </property>
</Properties>
</file>