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4"/>
  </p:notesMasterIdLst>
  <p:handoutMasterIdLst>
    <p:handoutMasterId r:id="rId15"/>
  </p:handoutMasterIdLst>
  <p:sldIdLst>
    <p:sldId id="263" r:id="rId5"/>
    <p:sldId id="266" r:id="rId6"/>
    <p:sldId id="272" r:id="rId7"/>
    <p:sldId id="267" r:id="rId8"/>
    <p:sldId id="268" r:id="rId9"/>
    <p:sldId id="269" r:id="rId10"/>
    <p:sldId id="270" r:id="rId11"/>
    <p:sldId id="271" r:id="rId12"/>
    <p:sldId id="27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7" d="100"/>
          <a:sy n="37" d="100"/>
        </p:scale>
        <p:origin x="1392" y="4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Hinde" userId="1a1f8a63-0ed8-441a-a6f0-3f8d66aa3939" providerId="ADAL" clId="{19FC29AE-4CF5-4FA5-981B-6AF83DEE823A}"/>
    <pc:docChg chg="modSld">
      <pc:chgData name="Rachel Hinde" userId="1a1f8a63-0ed8-441a-a6f0-3f8d66aa3939" providerId="ADAL" clId="{19FC29AE-4CF5-4FA5-981B-6AF83DEE823A}" dt="2022-11-15T08:22:23.064" v="70" actId="20577"/>
      <pc:docMkLst>
        <pc:docMk/>
      </pc:docMkLst>
      <pc:sldChg chg="modSp mod">
        <pc:chgData name="Rachel Hinde" userId="1a1f8a63-0ed8-441a-a6f0-3f8d66aa3939" providerId="ADAL" clId="{19FC29AE-4CF5-4FA5-981B-6AF83DEE823A}" dt="2022-11-15T08:22:23.064" v="70" actId="20577"/>
        <pc:sldMkLst>
          <pc:docMk/>
          <pc:sldMk cId="107777824" sldId="271"/>
        </pc:sldMkLst>
        <pc:spChg chg="mod">
          <ac:chgData name="Rachel Hinde" userId="1a1f8a63-0ed8-441a-a6f0-3f8d66aa3939" providerId="ADAL" clId="{19FC29AE-4CF5-4FA5-981B-6AF83DEE823A}" dt="2022-11-15T08:22:23.064" v="70" actId="20577"/>
          <ac:spMkLst>
            <pc:docMk/>
            <pc:sldMk cId="107777824" sldId="271"/>
            <ac:spMk id="5" creationId="{D22C8BA3-5E85-4FCD-A883-E0AC5678EBD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15/11/2022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15/11/2022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F6C5BAE-A538-4F8D-9600-66C255B013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84000" y="360000"/>
            <a:ext cx="953272" cy="720000"/>
          </a:xfrm>
          <a:prstGeom prst="rect">
            <a:avLst/>
          </a:prstGeom>
          <a:noFill/>
          <a:ln>
            <a:noFill/>
          </a:ln>
        </p:spPr>
      </p:pic>
      <p:sp>
        <p:nvSpPr>
          <p:cNvPr id="10" name="Title 1">
            <a:extLst>
              <a:ext uri="{FF2B5EF4-FFF2-40B4-BE49-F238E27FC236}">
                <a16:creationId xmlns:a16="http://schemas.microsoft.com/office/drawing/2014/main" id="{A1AB4312-AB23-486E-8871-9D86668BDEC7}"/>
              </a:ext>
            </a:extLst>
          </p:cNvPr>
          <p:cNvSpPr>
            <a:spLocks noGrp="1"/>
          </p:cNvSpPr>
          <p:nvPr>
            <p:ph type="ctrTitle"/>
          </p:nvPr>
        </p:nvSpPr>
        <p:spPr>
          <a:xfrm>
            <a:off x="854765" y="4209426"/>
            <a:ext cx="7029235" cy="601111"/>
          </a:xfrm>
          <a:prstGeom prst="rect">
            <a:avLst/>
          </a:prstGeo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2" name="Subtitle 2">
            <a:extLst>
              <a:ext uri="{FF2B5EF4-FFF2-40B4-BE49-F238E27FC236}">
                <a16:creationId xmlns:a16="http://schemas.microsoft.com/office/drawing/2014/main" id="{23BEBC51-FBA1-44E2-97AB-992D5F89D797}"/>
              </a:ext>
            </a:extLst>
          </p:cNvPr>
          <p:cNvSpPr>
            <a:spLocks noGrp="1"/>
          </p:cNvSpPr>
          <p:nvPr>
            <p:ph type="subTitle" idx="1"/>
          </p:nvPr>
        </p:nvSpPr>
        <p:spPr>
          <a:xfrm>
            <a:off x="854765" y="4843667"/>
            <a:ext cx="7029235" cy="522990"/>
          </a:xfrm>
          <a:prstGeom prst="rect">
            <a:avLst/>
          </a:prstGeom>
        </p:spPr>
        <p:txBody>
          <a:bodyPr anchor="b">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35307FC-E0F1-48AA-A904-2790A32D1B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84000" y="360000"/>
            <a:ext cx="953272" cy="720000"/>
          </a:xfrm>
          <a:prstGeom prst="rect">
            <a:avLst/>
          </a:prstGeom>
          <a:noFill/>
          <a:ln>
            <a:noFill/>
          </a:ln>
        </p:spPr>
      </p:pic>
      <p:sp>
        <p:nvSpPr>
          <p:cNvPr id="15" name="Title 10">
            <a:extLst>
              <a:ext uri="{FF2B5EF4-FFF2-40B4-BE49-F238E27FC236}">
                <a16:creationId xmlns:a16="http://schemas.microsoft.com/office/drawing/2014/main" id="{112ECD7B-1C36-4EC2-88D9-16CD9801A223}"/>
              </a:ext>
            </a:extLst>
          </p:cNvPr>
          <p:cNvSpPr>
            <a:spLocks noGrp="1"/>
          </p:cNvSpPr>
          <p:nvPr>
            <p:ph type="title"/>
          </p:nvPr>
        </p:nvSpPr>
        <p:spPr>
          <a:xfrm>
            <a:off x="784109" y="1210682"/>
            <a:ext cx="7099891"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6" name="Content Placeholder 9">
            <a:extLst>
              <a:ext uri="{FF2B5EF4-FFF2-40B4-BE49-F238E27FC236}">
                <a16:creationId xmlns:a16="http://schemas.microsoft.com/office/drawing/2014/main" id="{34500619-2E03-4ECB-B114-06AAF3CDB5D2}"/>
              </a:ext>
            </a:extLst>
          </p:cNvPr>
          <p:cNvSpPr>
            <a:spLocks noGrp="1"/>
          </p:cNvSpPr>
          <p:nvPr>
            <p:ph sz="quarter" idx="10"/>
          </p:nvPr>
        </p:nvSpPr>
        <p:spPr>
          <a:xfrm>
            <a:off x="784109" y="2141151"/>
            <a:ext cx="7099891"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Box 16">
            <a:extLst>
              <a:ext uri="{FF2B5EF4-FFF2-40B4-BE49-F238E27FC236}">
                <a16:creationId xmlns:a16="http://schemas.microsoft.com/office/drawing/2014/main" id="{4A6B49AE-A383-4CCD-A70B-EEA4AD3C9FD4}"/>
              </a:ext>
            </a:extLst>
          </p:cNvPr>
          <p:cNvSpPr txBox="1"/>
          <p:nvPr userDrawn="1"/>
        </p:nvSpPr>
        <p:spPr>
          <a:xfrm>
            <a:off x="240748" y="6372000"/>
            <a:ext cx="387902" cy="276999"/>
          </a:xfrm>
          <a:prstGeom prst="rect">
            <a:avLst/>
          </a:prstGeom>
          <a:noFill/>
        </p:spPr>
        <p:txBody>
          <a:bodyPr wrap="square">
            <a:spAutoFit/>
          </a:bodyPr>
          <a:lstStyle/>
          <a:p>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t>‹#›</a:t>
            </a:fld>
            <a:endParaRPr lang="en-GB" sz="1200"/>
          </a:p>
        </p:txBody>
      </p:sp>
      <p:sp>
        <p:nvSpPr>
          <p:cNvPr id="18" name="Footer Placeholder 2">
            <a:extLst>
              <a:ext uri="{FF2B5EF4-FFF2-40B4-BE49-F238E27FC236}">
                <a16:creationId xmlns:a16="http://schemas.microsoft.com/office/drawing/2014/main" id="{DAF390CB-03C1-4CA6-A35E-D0340F00CF69}"/>
              </a:ext>
            </a:extLst>
          </p:cNvPr>
          <p:cNvSpPr>
            <a:spLocks noGrp="1"/>
          </p:cNvSpPr>
          <p:nvPr>
            <p:ph type="ftr" sz="quarter" idx="3"/>
          </p:nvPr>
        </p:nvSpPr>
        <p:spPr>
          <a:xfrm>
            <a:off x="425302" y="6333439"/>
            <a:ext cx="5988538"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solidFill>
                  <a:srgbClr val="005EB8"/>
                </a:solidFill>
                <a:latin typeface="Arial" panose="020B0604020202020204" pitchFamily="34" charset="0"/>
                <a:cs typeface="Arial" panose="020B0604020202020204" pitchFamily="34" charset="0"/>
              </a:rPr>
              <a:t>|  </a:t>
            </a:r>
            <a:r>
              <a:rPr lang="en-US"/>
              <a:t>Presentation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5180" y="1649628"/>
            <a:ext cx="7737674"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4469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7055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5180" y="1649628"/>
            <a:ext cx="7737674"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pic>
        <p:nvPicPr>
          <p:cNvPr id="12" name="Picture 11" descr="A picture containing clipart&#10;&#10;Description generated with very high confidence">
            <a:extLst>
              <a:ext uri="{FF2B5EF4-FFF2-40B4-BE49-F238E27FC236}">
                <a16:creationId xmlns:a16="http://schemas.microsoft.com/office/drawing/2014/main" id="{7ADC841C-5A22-4563-A975-9750BB6F94B4}"/>
              </a:ext>
            </a:extLst>
          </p:cNvPr>
          <p:cNvPicPr>
            <a:picLocks noChangeAspect="1"/>
          </p:cNvPicPr>
          <p:nvPr userDrawn="1"/>
        </p:nvPicPr>
        <p:blipFill>
          <a:blip r:embed="rId2"/>
          <a:stretch>
            <a:fillRect/>
          </a:stretch>
        </p:blipFill>
        <p:spPr>
          <a:xfrm>
            <a:off x="7696159" y="293024"/>
            <a:ext cx="1080655" cy="436418"/>
          </a:xfrm>
          <a:prstGeom prst="rect">
            <a:avLst/>
          </a:prstGeom>
        </p:spPr>
      </p:pic>
    </p:spTree>
    <p:extLst>
      <p:ext uri="{BB962C8B-B14F-4D97-AF65-F5344CB8AC3E}">
        <p14:creationId xmlns:p14="http://schemas.microsoft.com/office/powerpoint/2010/main" val="3584469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1191" y="1343804"/>
            <a:ext cx="7737674" cy="2244128"/>
          </a:xfrm>
          <a:prstGeom prst="rect">
            <a:avLst/>
          </a:prstGeom>
        </p:spPr>
        <p:txBody>
          <a:bodyPr/>
          <a:lstStyle>
            <a:lvl1pPr>
              <a:defRPr sz="1050">
                <a:latin typeface="Arial" panose="020B0604020202020204" pitchFamily="34" charset="0"/>
                <a:cs typeface="Arial" panose="020B0604020202020204" pitchFamily="34" charset="0"/>
              </a:defRPr>
            </a:lvl1pPr>
            <a:lvl2pPr>
              <a:defRPr sz="1050">
                <a:latin typeface="Arial" panose="020B0604020202020204" pitchFamily="34" charset="0"/>
                <a:cs typeface="Arial" panose="020B0604020202020204" pitchFamily="34" charset="0"/>
              </a:defRPr>
            </a:lvl2pPr>
            <a:lvl3pPr>
              <a:defRPr sz="1050">
                <a:latin typeface="Arial" panose="020B0604020202020204" pitchFamily="34" charset="0"/>
                <a:cs typeface="Arial" panose="020B0604020202020204" pitchFamily="34" charset="0"/>
              </a:defRPr>
            </a:lvl3pPr>
            <a:lvl4pPr>
              <a:defRPr sz="105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0"/>
          <p:cNvSpPr>
            <a:spLocks noGrp="1"/>
          </p:cNvSpPr>
          <p:nvPr>
            <p:ph type="title"/>
          </p:nvPr>
        </p:nvSpPr>
        <p:spPr>
          <a:xfrm>
            <a:off x="457201" y="548642"/>
            <a:ext cx="6567055" cy="611649"/>
          </a:xfrm>
          <a:prstGeom prst="rect">
            <a:avLst/>
          </a:prstGeom>
        </p:spPr>
        <p:txBody>
          <a:bodyPr/>
          <a:lstStyle>
            <a:lvl1pPr>
              <a:defRPr sz="27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100" dirty="0">
              <a:solidFill>
                <a:srgbClr val="005EB8"/>
              </a:solidFill>
              <a:latin typeface="Arial" charset="0"/>
              <a:ea typeface="Arial" charset="0"/>
              <a:cs typeface="Arial" charset="0"/>
            </a:endParaRPr>
          </a:p>
        </p:txBody>
      </p:sp>
      <p:sp>
        <p:nvSpPr>
          <p:cNvPr id="8" name="TextBox 7"/>
          <p:cNvSpPr txBox="1"/>
          <p:nvPr userDrawn="1"/>
        </p:nvSpPr>
        <p:spPr>
          <a:xfrm>
            <a:off x="291315" y="6372537"/>
            <a:ext cx="647362" cy="230832"/>
          </a:xfrm>
          <a:prstGeom prst="rect">
            <a:avLst/>
          </a:prstGeom>
          <a:noFill/>
        </p:spPr>
        <p:txBody>
          <a:bodyPr wrap="square" rtlCol="0">
            <a:spAutoFit/>
          </a:bodyPr>
          <a:lstStyle/>
          <a:p>
            <a:pPr algn="l"/>
            <a:fld id="{34F92BC6-D7C3-584B-87F2-0B845776A5AD}" type="slidenum">
              <a:rPr lang="en-US" sz="9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900" dirty="0">
                <a:solidFill>
                  <a:schemeClr val="accent3">
                    <a:lumMod val="60000"/>
                    <a:lumOff val="40000"/>
                  </a:schemeClr>
                </a:solidFill>
                <a:latin typeface="Arial" panose="020B0604020202020204" pitchFamily="34" charset="0"/>
                <a:cs typeface="Arial" panose="020B0604020202020204" pitchFamily="34" charset="0"/>
              </a:rPr>
              <a:t> </a:t>
            </a:r>
            <a:r>
              <a:rPr lang="en-US" sz="900" dirty="0">
                <a:solidFill>
                  <a:schemeClr val="accent3"/>
                </a:solidFill>
                <a:latin typeface="Arial" panose="020B0604020202020204" pitchFamily="34" charset="0"/>
                <a:cs typeface="Arial" panose="020B0604020202020204" pitchFamily="34" charset="0"/>
              </a:rPr>
              <a:t>  </a:t>
            </a:r>
            <a:r>
              <a:rPr lang="en-US" sz="900" dirty="0">
                <a:solidFill>
                  <a:srgbClr val="005EB8"/>
                </a:solidFill>
                <a:latin typeface="Arial" panose="020B0604020202020204" pitchFamily="34" charset="0"/>
                <a:cs typeface="Arial" panose="020B0604020202020204" pitchFamily="34" charset="0"/>
              </a:rPr>
              <a:t>|</a:t>
            </a:r>
            <a:endParaRPr lang="en-US" sz="900" dirty="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690677" y="6333441"/>
            <a:ext cx="5723164" cy="365125"/>
          </a:xfrm>
          <a:prstGeom prst="rect">
            <a:avLst/>
          </a:prstGeom>
        </p:spPr>
        <p:txBody>
          <a:bodyPr vert="horz" lIns="91440" tIns="45720" rIns="91440" bIns="45720" rtlCol="0" anchor="ctr"/>
          <a:lstStyle>
            <a:lvl1pPr algn="l">
              <a:defRPr sz="900" b="0">
                <a:solidFill>
                  <a:schemeClr val="accent3">
                    <a:lumMod val="60000"/>
                    <a:lumOff val="40000"/>
                  </a:schemeClr>
                </a:solidFill>
                <a:latin typeface="Arial" charset="0"/>
                <a:ea typeface="Arial" charset="0"/>
                <a:cs typeface="Arial" charset="0"/>
              </a:defRPr>
            </a:lvl1pPr>
          </a:lstStyle>
          <a:p>
            <a:r>
              <a:rPr lang="en-US" dirty="0"/>
              <a:t>Presentation title</a:t>
            </a:r>
          </a:p>
        </p:txBody>
      </p:sp>
      <p:pic>
        <p:nvPicPr>
          <p:cNvPr id="12" name="Picture 11" descr="A picture containing clipart&#10;&#10;Description generated with very high confidence">
            <a:extLst>
              <a:ext uri="{FF2B5EF4-FFF2-40B4-BE49-F238E27FC236}">
                <a16:creationId xmlns:a16="http://schemas.microsoft.com/office/drawing/2014/main" id="{7ADC841C-5A22-4563-A975-9750BB6F94B4}"/>
              </a:ext>
            </a:extLst>
          </p:cNvPr>
          <p:cNvPicPr>
            <a:picLocks noChangeAspect="1"/>
          </p:cNvPicPr>
          <p:nvPr userDrawn="1"/>
        </p:nvPicPr>
        <p:blipFill>
          <a:blip r:embed="rId2"/>
          <a:stretch>
            <a:fillRect/>
          </a:stretch>
        </p:blipFill>
        <p:spPr>
          <a:xfrm>
            <a:off x="7696160" y="293024"/>
            <a:ext cx="1080655" cy="436418"/>
          </a:xfrm>
          <a:prstGeom prst="rect">
            <a:avLst/>
          </a:prstGeom>
        </p:spPr>
      </p:pic>
    </p:spTree>
    <p:extLst>
      <p:ext uri="{BB962C8B-B14F-4D97-AF65-F5344CB8AC3E}">
        <p14:creationId xmlns:p14="http://schemas.microsoft.com/office/powerpoint/2010/main" val="2027985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5180" y="1649628"/>
            <a:ext cx="7737674"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pic>
        <p:nvPicPr>
          <p:cNvPr id="12" name="Picture 11" descr="A picture containing clipart&#10;&#10;Description generated with very high confidence">
            <a:extLst>
              <a:ext uri="{FF2B5EF4-FFF2-40B4-BE49-F238E27FC236}">
                <a16:creationId xmlns:a16="http://schemas.microsoft.com/office/drawing/2014/main" id="{7ADC841C-5A22-4563-A975-9750BB6F94B4}"/>
              </a:ext>
            </a:extLst>
          </p:cNvPr>
          <p:cNvPicPr>
            <a:picLocks noChangeAspect="1"/>
          </p:cNvPicPr>
          <p:nvPr userDrawn="1"/>
        </p:nvPicPr>
        <p:blipFill>
          <a:blip r:embed="rId2"/>
          <a:stretch>
            <a:fillRect/>
          </a:stretch>
        </p:blipFill>
        <p:spPr>
          <a:xfrm>
            <a:off x="7696159" y="293024"/>
            <a:ext cx="1080655" cy="436418"/>
          </a:xfrm>
          <a:prstGeom prst="rect">
            <a:avLst/>
          </a:prstGeom>
        </p:spPr>
      </p:pic>
    </p:spTree>
    <p:extLst>
      <p:ext uri="{BB962C8B-B14F-4D97-AF65-F5344CB8AC3E}">
        <p14:creationId xmlns:p14="http://schemas.microsoft.com/office/powerpoint/2010/main" val="1455383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21DE11-1F0B-4347-A9BD-A339B4AC6A17}"/>
              </a:ext>
            </a:extLst>
          </p:cNvPr>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84000" y="360000"/>
            <a:ext cx="953272" cy="720000"/>
          </a:xfrm>
          <a:prstGeom prst="rect">
            <a:avLst/>
          </a:prstGeom>
          <a:noFill/>
          <a:ln>
            <a:noFill/>
          </a:ln>
        </p:spPr>
      </p:pic>
    </p:spTree>
    <p:extLst>
      <p:ext uri="{BB962C8B-B14F-4D97-AF65-F5344CB8AC3E}">
        <p14:creationId xmlns:p14="http://schemas.microsoft.com/office/powerpoint/2010/main" val="266261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6" r:id="rId3"/>
    <p:sldLayoutId id="2147483675" r:id="rId4"/>
    <p:sldLayoutId id="2147483674" r:id="rId5"/>
    <p:sldLayoutId id="2147483932" r:id="rId6"/>
    <p:sldLayoutId id="2147483922"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future.nhs.uk/PrimaryCareImprovementCONNECT/view?objectId=2742715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gbr01.safelinks.protection.outlook.com/?url=https%3A%2F%2Fforms.office.com%2FPages%2FResponsePage.aspx%3Fid%3Dkp4VA8ZyI0umSq9Q55Ctv3Dfu5oOnJpJgqC0m9UP8GZUNjhRTksyRklYVDVRU1VZOExZQVFQM0tLMiQlQCN0PWcu&amp;data=05%7C01%7Crachel.hinde%40nhs.net%7Cb854e67732aa4daacf4e08dac32aa12a%7C37c354b285b047f5b22207b48d774ee3%7C0%7C0%7C638036885092120239%7CUnknown%7CTWFpbGZsb3d8eyJWIjoiMC4wLjAwMDAiLCJQIjoiV2luMzIiLCJBTiI6Ik1haWwiLCJXVCI6Mn0%3D%7C3000%7C%7C%7C&amp;sdata=zlye3ErGvt1yGG18LzP4x5Ba327g5I38qHyphPCqVDc%3D&amp;reserved=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6">
            <a:extLst>
              <a:ext uri="{FF2B5EF4-FFF2-40B4-BE49-F238E27FC236}">
                <a16:creationId xmlns:a16="http://schemas.microsoft.com/office/drawing/2014/main" id="{CFEE21DB-02FF-45B5-9311-40B8197B5412}"/>
              </a:ext>
            </a:extLst>
          </p:cNvPr>
          <p:cNvSpPr>
            <a:spLocks noGrp="1"/>
          </p:cNvSpPr>
          <p:nvPr>
            <p:ph type="ctrTitle"/>
          </p:nvPr>
        </p:nvSpPr>
        <p:spPr>
          <a:xfrm>
            <a:off x="854075" y="4210050"/>
            <a:ext cx="7030085" cy="600075"/>
          </a:xfrm>
        </p:spPr>
        <p:txBody>
          <a:bodyPr>
            <a:normAutofit/>
          </a:bodyPr>
          <a:lstStyle/>
          <a:p>
            <a:r>
              <a:rPr lang="en-GB" dirty="0"/>
              <a:t>Accelerate Programme</a:t>
            </a:r>
          </a:p>
        </p:txBody>
      </p:sp>
      <p:sp>
        <p:nvSpPr>
          <p:cNvPr id="8" name="Subtitle 6">
            <a:extLst>
              <a:ext uri="{FF2B5EF4-FFF2-40B4-BE49-F238E27FC236}">
                <a16:creationId xmlns:a16="http://schemas.microsoft.com/office/drawing/2014/main" id="{EB84D2F4-A6A6-42DD-B2FB-F6B4694DED26}"/>
              </a:ext>
            </a:extLst>
          </p:cNvPr>
          <p:cNvSpPr>
            <a:spLocks noGrp="1"/>
          </p:cNvSpPr>
          <p:nvPr>
            <p:ph type="subTitle" idx="1"/>
          </p:nvPr>
        </p:nvSpPr>
        <p:spPr>
          <a:xfrm>
            <a:off x="854765" y="4814913"/>
            <a:ext cx="7029395" cy="1041471"/>
          </a:xfrm>
        </p:spPr>
        <p:txBody>
          <a:bodyPr lIns="91440" tIns="45720" rIns="91440" bIns="45720" anchor="b">
            <a:normAutofit lnSpcReduction="10000"/>
          </a:bodyPr>
          <a:lstStyle/>
          <a:p>
            <a:r>
              <a:rPr lang="en-GB" dirty="0"/>
              <a:t>Primary Care Transformation Team</a:t>
            </a:r>
            <a:endParaRPr lang="en-GB" dirty="0">
              <a:latin typeface="Arial"/>
              <a:cs typeface="Arial"/>
            </a:endParaRPr>
          </a:p>
          <a:p>
            <a:r>
              <a:rPr lang="en-GB" dirty="0">
                <a:latin typeface="Arial"/>
                <a:cs typeface="Arial"/>
              </a:rPr>
              <a:t>Rachel Hinde, Programme Lead</a:t>
            </a:r>
            <a:endParaRPr lang="en-US" dirty="0"/>
          </a:p>
          <a:p>
            <a:r>
              <a:rPr lang="en-GB" dirty="0">
                <a:latin typeface="Arial"/>
                <a:cs typeface="Arial"/>
              </a:rPr>
              <a:t>November 2022</a:t>
            </a:r>
            <a:endParaRPr lang="en-GB" dirty="0"/>
          </a:p>
        </p:txBody>
      </p:sp>
    </p:spTree>
    <p:extLst>
      <p:ext uri="{BB962C8B-B14F-4D97-AF65-F5344CB8AC3E}">
        <p14:creationId xmlns:p14="http://schemas.microsoft.com/office/powerpoint/2010/main" val="314411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3A393-D6A4-77AB-03DB-A295770A97F7}"/>
              </a:ext>
            </a:extLst>
          </p:cNvPr>
          <p:cNvSpPr>
            <a:spLocks noGrp="1"/>
          </p:cNvSpPr>
          <p:nvPr>
            <p:ph type="title"/>
          </p:nvPr>
        </p:nvSpPr>
        <p:spPr/>
        <p:txBody>
          <a:bodyPr/>
          <a:lstStyle/>
          <a:p>
            <a:endParaRPr lang="en-GB"/>
          </a:p>
        </p:txBody>
      </p:sp>
      <p:pic>
        <p:nvPicPr>
          <p:cNvPr id="6" name="Content Placeholder 5" descr="Text">
            <a:extLst>
              <a:ext uri="{FF2B5EF4-FFF2-40B4-BE49-F238E27FC236}">
                <a16:creationId xmlns:a16="http://schemas.microsoft.com/office/drawing/2014/main" id="{DAEF7DB1-4900-76FD-3A72-DE54B24ABD96}"/>
              </a:ext>
            </a:extLst>
          </p:cNvPr>
          <p:cNvPicPr>
            <a:picLocks noGrp="1" noChangeAspect="1"/>
          </p:cNvPicPr>
          <p:nvPr>
            <p:ph sz="quarter" idx="10"/>
          </p:nvPr>
        </p:nvPicPr>
        <p:blipFill>
          <a:blip r:embed="rId2"/>
          <a:stretch>
            <a:fillRect/>
          </a:stretch>
        </p:blipFill>
        <p:spPr>
          <a:xfrm>
            <a:off x="-54548" y="0"/>
            <a:ext cx="9198547" cy="6858000"/>
          </a:xfrm>
        </p:spPr>
      </p:pic>
      <p:sp>
        <p:nvSpPr>
          <p:cNvPr id="4" name="Footer Placeholder 3">
            <a:extLst>
              <a:ext uri="{FF2B5EF4-FFF2-40B4-BE49-F238E27FC236}">
                <a16:creationId xmlns:a16="http://schemas.microsoft.com/office/drawing/2014/main" id="{C3B0E77C-0029-FE8D-5D3F-D09B41B7F306}"/>
              </a:ext>
            </a:extLst>
          </p:cNvPr>
          <p:cNvSpPr>
            <a:spLocks noGrp="1"/>
          </p:cNvSpPr>
          <p:nvPr>
            <p:ph type="ftr" sz="quarter" idx="3"/>
          </p:nvPr>
        </p:nvSpPr>
        <p:spPr/>
        <p:txBody>
          <a:bodyPr/>
          <a:lstStyle/>
          <a:p>
            <a:r>
              <a:rPr lang="en-US">
                <a:solidFill>
                  <a:srgbClr val="005EB8"/>
                </a:solidFill>
                <a:latin typeface="Arial" panose="020B0604020202020204" pitchFamily="34" charset="0"/>
                <a:cs typeface="Arial" panose="020B0604020202020204" pitchFamily="34" charset="0"/>
              </a:rPr>
              <a:t>|  </a:t>
            </a:r>
            <a:r>
              <a:rPr lang="en-US"/>
              <a:t>Presentation title</a:t>
            </a:r>
          </a:p>
        </p:txBody>
      </p:sp>
    </p:spTree>
    <p:extLst>
      <p:ext uri="{BB962C8B-B14F-4D97-AF65-F5344CB8AC3E}">
        <p14:creationId xmlns:p14="http://schemas.microsoft.com/office/powerpoint/2010/main" val="377422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3A805E-64B0-472C-B221-59C361A8ECF8}"/>
              </a:ext>
            </a:extLst>
          </p:cNvPr>
          <p:cNvSpPr>
            <a:spLocks noGrp="1"/>
          </p:cNvSpPr>
          <p:nvPr>
            <p:ph type="title"/>
          </p:nvPr>
        </p:nvSpPr>
        <p:spPr>
          <a:xfrm>
            <a:off x="156849" y="257907"/>
            <a:ext cx="8354336" cy="611649"/>
          </a:xfrm>
        </p:spPr>
        <p:txBody>
          <a:bodyPr/>
          <a:lstStyle/>
          <a:p>
            <a:r>
              <a:rPr lang="en-GB" dirty="0"/>
              <a:t>Who is the Accelerate Programme</a:t>
            </a:r>
            <a:br>
              <a:rPr lang="en-GB" dirty="0"/>
            </a:br>
            <a:r>
              <a:rPr lang="en-GB" dirty="0"/>
              <a:t>for?</a:t>
            </a:r>
          </a:p>
        </p:txBody>
      </p:sp>
      <p:sp>
        <p:nvSpPr>
          <p:cNvPr id="2" name="Content Placeholder 1">
            <a:extLst>
              <a:ext uri="{FF2B5EF4-FFF2-40B4-BE49-F238E27FC236}">
                <a16:creationId xmlns:a16="http://schemas.microsoft.com/office/drawing/2014/main" id="{BD674920-E11B-40BE-AF4E-D44BD72D6919}"/>
              </a:ext>
            </a:extLst>
          </p:cNvPr>
          <p:cNvSpPr>
            <a:spLocks noGrp="1"/>
          </p:cNvSpPr>
          <p:nvPr>
            <p:ph sz="quarter" idx="10"/>
          </p:nvPr>
        </p:nvSpPr>
        <p:spPr>
          <a:xfrm>
            <a:off x="465180" y="1649628"/>
            <a:ext cx="7737674" cy="4644640"/>
          </a:xfrm>
        </p:spPr>
        <p:txBody>
          <a:bodyPr/>
          <a:lstStyle/>
          <a:p>
            <a:r>
              <a:rPr lang="en-GB" sz="1800" dirty="0">
                <a:effectLst/>
                <a:latin typeface="Arial" panose="020B0604020202020204" pitchFamily="34" charset="0"/>
                <a:ea typeface="Calibri" panose="020F0502020204030204" pitchFamily="34" charset="0"/>
              </a:rPr>
              <a:t>Practices locally identified as having challenges such as the following.</a:t>
            </a:r>
            <a:endParaRPr lang="en-GB" sz="1800" dirty="0"/>
          </a:p>
          <a:p>
            <a:pPr lvl="1"/>
            <a:r>
              <a:rPr lang="en-GB" sz="1800" dirty="0"/>
              <a:t>Located in an area of high deprivation</a:t>
            </a:r>
          </a:p>
          <a:p>
            <a:pPr lvl="1"/>
            <a:r>
              <a:rPr lang="en-GB" sz="1800" dirty="0"/>
              <a:t>Experiencing a high level of complaints</a:t>
            </a:r>
          </a:p>
          <a:p>
            <a:pPr lvl="1"/>
            <a:r>
              <a:rPr lang="en-GB" sz="1800" dirty="0"/>
              <a:t>Where Healthwatch have concerns</a:t>
            </a:r>
          </a:p>
          <a:p>
            <a:pPr marL="457200" lvl="1" indent="0">
              <a:buNone/>
            </a:pPr>
            <a:endParaRPr lang="en-GB" sz="1800" dirty="0"/>
          </a:p>
          <a:p>
            <a:pPr marL="268288" lvl="1" indent="-268288"/>
            <a:r>
              <a:rPr lang="en-GB" sz="1800" dirty="0"/>
              <a:t>Practices are nominated and should be willing to work with us to receive hands-on support</a:t>
            </a:r>
          </a:p>
          <a:p>
            <a:pPr marL="457200" lvl="1" indent="0">
              <a:buNone/>
            </a:pPr>
            <a:endParaRPr lang="en-GB" sz="1800" dirty="0"/>
          </a:p>
          <a:p>
            <a:pPr marL="268288" lvl="1" indent="-268288">
              <a:tabLst>
                <a:tab pos="268288" algn="l"/>
              </a:tabLst>
            </a:pPr>
            <a:r>
              <a:rPr lang="en-GB" sz="1800" dirty="0"/>
              <a:t>Programme offers intensive support over a short period and an opportunity for support delivered over a longer period of time too</a:t>
            </a:r>
          </a:p>
          <a:p>
            <a:pPr marL="268288" lvl="1" indent="-268288">
              <a:tabLst>
                <a:tab pos="268288" algn="l"/>
              </a:tabLst>
            </a:pPr>
            <a:endParaRPr lang="en-GB" sz="1800" dirty="0"/>
          </a:p>
          <a:p>
            <a:pPr marL="0" lvl="1" indent="0">
              <a:buNone/>
              <a:tabLst>
                <a:tab pos="268288" algn="l"/>
              </a:tabLst>
            </a:pPr>
            <a:r>
              <a:rPr lang="en-GB" sz="1800" dirty="0"/>
              <a:t>This programme is not for practices where contractual remedial measures are being taken.</a:t>
            </a:r>
          </a:p>
          <a:p>
            <a:pPr marL="0" lvl="1" indent="0">
              <a:buNone/>
            </a:pPr>
            <a:endParaRPr lang="en-GB" sz="1800" dirty="0"/>
          </a:p>
          <a:p>
            <a:pPr marL="268288" lvl="1" indent="-268288"/>
            <a:endParaRPr lang="en-GB" sz="1800" dirty="0"/>
          </a:p>
          <a:p>
            <a:pPr lvl="1"/>
            <a:endParaRPr lang="en-GB" sz="1800" dirty="0"/>
          </a:p>
          <a:p>
            <a:pPr lvl="1"/>
            <a:endParaRPr lang="en-GB" sz="1800" dirty="0"/>
          </a:p>
          <a:p>
            <a:pPr lvl="1"/>
            <a:endParaRPr lang="en-GB" sz="1800" dirty="0"/>
          </a:p>
          <a:p>
            <a:pPr lvl="1"/>
            <a:endParaRPr lang="en-GB" sz="1800" dirty="0"/>
          </a:p>
          <a:p>
            <a:pPr marL="457200" lvl="1" indent="0">
              <a:buNone/>
            </a:pPr>
            <a:endParaRPr lang="en-GB" sz="1800" dirty="0"/>
          </a:p>
        </p:txBody>
      </p:sp>
    </p:spTree>
    <p:extLst>
      <p:ext uri="{BB962C8B-B14F-4D97-AF65-F5344CB8AC3E}">
        <p14:creationId xmlns:p14="http://schemas.microsoft.com/office/powerpoint/2010/main" val="180636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05CE57-F84F-ED6C-E572-9CE584288791}"/>
              </a:ext>
            </a:extLst>
          </p:cNvPr>
          <p:cNvSpPr>
            <a:spLocks noGrp="1"/>
          </p:cNvSpPr>
          <p:nvPr>
            <p:ph type="title"/>
          </p:nvPr>
        </p:nvSpPr>
        <p:spPr/>
        <p:txBody>
          <a:bodyPr/>
          <a:lstStyle/>
          <a:p>
            <a:r>
              <a:rPr lang="en-GB"/>
              <a:t>Direct QI Support to practices</a:t>
            </a:r>
          </a:p>
        </p:txBody>
      </p:sp>
      <p:pic>
        <p:nvPicPr>
          <p:cNvPr id="5" name="Content Placeholder 4" descr="Graphical user interface, chart&#10;&#10;Description automatically generated">
            <a:extLst>
              <a:ext uri="{FF2B5EF4-FFF2-40B4-BE49-F238E27FC236}">
                <a16:creationId xmlns:a16="http://schemas.microsoft.com/office/drawing/2014/main" id="{A466ED37-3BFC-98BA-40C9-B2F876D75913}"/>
              </a:ext>
            </a:extLst>
          </p:cNvPr>
          <p:cNvPicPr>
            <a:picLocks noGrp="1" noChangeAspect="1"/>
          </p:cNvPicPr>
          <p:nvPr>
            <p:ph sz="quarter" idx="4294967295"/>
          </p:nvPr>
        </p:nvPicPr>
        <p:blipFill>
          <a:blip r:embed="rId2"/>
          <a:stretch>
            <a:fillRect/>
          </a:stretch>
        </p:blipFill>
        <p:spPr>
          <a:xfrm>
            <a:off x="461190" y="1490935"/>
            <a:ext cx="8328074" cy="5003217"/>
          </a:xfrm>
          <a:prstGeom prst="rect">
            <a:avLst/>
          </a:prstGeom>
        </p:spPr>
      </p:pic>
    </p:spTree>
    <p:extLst>
      <p:ext uri="{BB962C8B-B14F-4D97-AF65-F5344CB8AC3E}">
        <p14:creationId xmlns:p14="http://schemas.microsoft.com/office/powerpoint/2010/main" val="83143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571FA5C4-0528-A430-C4EE-DF1C93F3A9A1}"/>
              </a:ext>
            </a:extLst>
          </p:cNvPr>
          <p:cNvSpPr>
            <a:spLocks noGrp="1"/>
          </p:cNvSpPr>
          <p:nvPr>
            <p:ph type="title"/>
          </p:nvPr>
        </p:nvSpPr>
        <p:spPr>
          <a:xfrm>
            <a:off x="461189" y="548640"/>
            <a:ext cx="6563066" cy="611649"/>
          </a:xfrm>
        </p:spPr>
        <p:txBody>
          <a:bodyPr/>
          <a:lstStyle/>
          <a:p>
            <a:r>
              <a:rPr lang="en-US" sz="2800" dirty="0"/>
              <a:t>Accelerate Programme Delivery Model</a:t>
            </a:r>
            <a:endParaRPr lang="en-GB" sz="2800" dirty="0"/>
          </a:p>
        </p:txBody>
      </p:sp>
      <p:pic>
        <p:nvPicPr>
          <p:cNvPr id="5" name="Content Placeholder 4" descr="A screenshot of a computer&#10;&#10;Description automatically generated with medium confidence">
            <a:extLst>
              <a:ext uri="{FF2B5EF4-FFF2-40B4-BE49-F238E27FC236}">
                <a16:creationId xmlns:a16="http://schemas.microsoft.com/office/drawing/2014/main" id="{3FD4E3C8-DDEB-4EE0-CCAE-92DD000BB8BC}"/>
              </a:ext>
            </a:extLst>
          </p:cNvPr>
          <p:cNvPicPr>
            <a:picLocks noGrp="1" noChangeAspect="1"/>
          </p:cNvPicPr>
          <p:nvPr>
            <p:ph sz="quarter" idx="10"/>
          </p:nvPr>
        </p:nvPicPr>
        <p:blipFill>
          <a:blip r:embed="rId2"/>
          <a:stretch>
            <a:fillRect/>
          </a:stretch>
        </p:blipFill>
        <p:spPr>
          <a:xfrm>
            <a:off x="461189" y="1160289"/>
            <a:ext cx="8108790" cy="5312190"/>
          </a:xfrm>
        </p:spPr>
      </p:pic>
    </p:spTree>
    <p:extLst>
      <p:ext uri="{BB962C8B-B14F-4D97-AF65-F5344CB8AC3E}">
        <p14:creationId xmlns:p14="http://schemas.microsoft.com/office/powerpoint/2010/main" val="512611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51322-3B1E-F956-C463-BCAB456121A0}"/>
              </a:ext>
            </a:extLst>
          </p:cNvPr>
          <p:cNvSpPr>
            <a:spLocks noGrp="1"/>
          </p:cNvSpPr>
          <p:nvPr>
            <p:ph type="title"/>
          </p:nvPr>
        </p:nvSpPr>
        <p:spPr/>
        <p:txBody>
          <a:bodyPr/>
          <a:lstStyle/>
          <a:p>
            <a:r>
              <a:rPr lang="en-GB" dirty="0"/>
              <a:t>Engagement Fees</a:t>
            </a:r>
          </a:p>
        </p:txBody>
      </p:sp>
      <p:sp>
        <p:nvSpPr>
          <p:cNvPr id="3" name="Content Placeholder 2">
            <a:extLst>
              <a:ext uri="{FF2B5EF4-FFF2-40B4-BE49-F238E27FC236}">
                <a16:creationId xmlns:a16="http://schemas.microsoft.com/office/drawing/2014/main" id="{00579601-2EFF-6794-B616-42BF14D9787A}"/>
              </a:ext>
            </a:extLst>
          </p:cNvPr>
          <p:cNvSpPr>
            <a:spLocks noGrp="1"/>
          </p:cNvSpPr>
          <p:nvPr>
            <p:ph sz="quarter" idx="10"/>
          </p:nvPr>
        </p:nvSpPr>
        <p:spPr/>
        <p:txBody>
          <a:bodyPr/>
          <a:lstStyle/>
          <a:p>
            <a:pPr algn="l" rtl="0" fontAlgn="base"/>
            <a:r>
              <a:rPr lang="en-GB" sz="1800" b="0" i="0" dirty="0">
                <a:effectLst/>
                <a:latin typeface="Arial" panose="020B0604020202020204" pitchFamily="34" charset="0"/>
              </a:rPr>
              <a:t>The Programme will provide funding for participating practices.  Every effort is made to minimise the administration burden of the funding and to make it more streamlined and easier for Practices to receive this payment.   </a:t>
            </a:r>
            <a:endParaRPr lang="en-GB" b="0" i="0" dirty="0">
              <a:effectLst/>
              <a:latin typeface="Segoe UI" panose="020B0502040204020203" pitchFamily="34" charset="0"/>
            </a:endParaRPr>
          </a:p>
          <a:p>
            <a:pPr algn="l" rtl="0" fontAlgn="base"/>
            <a:r>
              <a:rPr lang="en-GB" sz="1800" b="0" i="0" dirty="0">
                <a:effectLst/>
                <a:latin typeface="Arial" panose="020B0604020202020204" pitchFamily="34" charset="0"/>
              </a:rPr>
              <a:t>The breakdown of the engagement fee for the first 20 weeks (new practices) is: </a:t>
            </a:r>
            <a:endParaRPr lang="en-GB" dirty="0">
              <a:latin typeface="Segoe UI" panose="020B0502040204020203" pitchFamily="34" charset="0"/>
            </a:endParaRPr>
          </a:p>
          <a:p>
            <a:pPr lvl="1" fontAlgn="base"/>
            <a:r>
              <a:rPr lang="en-GB" sz="1800" b="0" i="0" dirty="0">
                <a:effectLst/>
                <a:latin typeface="Segoe UI" panose="020B0502040204020203" pitchFamily="34" charset="0"/>
              </a:rPr>
              <a:t>£5k on completion of the first 10 weeks of the programme (all 6 SPF OSV) </a:t>
            </a:r>
            <a:endParaRPr lang="en-GB" dirty="0">
              <a:latin typeface="Segoe UI" panose="020B0502040204020203" pitchFamily="34" charset="0"/>
            </a:endParaRPr>
          </a:p>
          <a:p>
            <a:pPr lvl="1" fontAlgn="base"/>
            <a:r>
              <a:rPr lang="en-GB" sz="1800" b="0" i="0" dirty="0">
                <a:effectLst/>
                <a:latin typeface="Segoe UI" panose="020B0502040204020203" pitchFamily="34" charset="0"/>
              </a:rPr>
              <a:t>£5k on completion of the full 20 weeks (all 6 QS OSV) </a:t>
            </a:r>
            <a:endParaRPr lang="en-GB" b="0" i="0" dirty="0">
              <a:effectLst/>
              <a:latin typeface="Segoe UI" panose="020B0502040204020203" pitchFamily="34" charset="0"/>
            </a:endParaRPr>
          </a:p>
          <a:p>
            <a:pPr algn="l" rtl="0" fontAlgn="base"/>
            <a:r>
              <a:rPr lang="en-GB" sz="1800" b="0" i="0" dirty="0">
                <a:effectLst/>
                <a:latin typeface="Arial" panose="020B0604020202020204" pitchFamily="34" charset="0"/>
              </a:rPr>
              <a:t>The breakdown of the engagement fee for Carry Over practices (2 QS Modules) is: </a:t>
            </a:r>
            <a:endParaRPr lang="en-GB" dirty="0">
              <a:latin typeface="Segoe UI" panose="020B0502040204020203" pitchFamily="34" charset="0"/>
            </a:endParaRPr>
          </a:p>
          <a:p>
            <a:pPr lvl="1" fontAlgn="base"/>
            <a:r>
              <a:rPr lang="en-GB" sz="1800" b="0" i="0" dirty="0">
                <a:effectLst/>
                <a:latin typeface="Segoe UI" panose="020B0502040204020203" pitchFamily="34" charset="0"/>
              </a:rPr>
              <a:t>£6k on completion of all 6 OSVs or</a:t>
            </a:r>
            <a:endParaRPr lang="en-GB" dirty="0">
              <a:latin typeface="Segoe UI" panose="020B0502040204020203" pitchFamily="34" charset="0"/>
            </a:endParaRPr>
          </a:p>
          <a:p>
            <a:pPr lvl="1" fontAlgn="base"/>
            <a:r>
              <a:rPr lang="en-GB" sz="1800" b="0" i="0" dirty="0">
                <a:effectLst/>
                <a:latin typeface="Segoe UI" panose="020B0502040204020203" pitchFamily="34" charset="0"/>
              </a:rPr>
              <a:t>£3k on completion of 3-5 OSVs</a:t>
            </a:r>
            <a:r>
              <a:rPr lang="en-GB" sz="1800" b="0" i="0" dirty="0">
                <a:effectLst/>
                <a:latin typeface="Arial" panose="020B0604020202020204" pitchFamily="34" charset="0"/>
              </a:rPr>
              <a:t> (</a:t>
            </a:r>
            <a:r>
              <a:rPr lang="en-GB" sz="1800" b="0" i="0" dirty="0" err="1">
                <a:effectLst/>
                <a:latin typeface="Arial" panose="020B0604020202020204" pitchFamily="34" charset="0"/>
              </a:rPr>
              <a:t>ie</a:t>
            </a:r>
            <a:r>
              <a:rPr lang="en-GB" sz="1800" b="0" i="0" dirty="0">
                <a:effectLst/>
                <a:latin typeface="Arial" panose="020B0604020202020204" pitchFamily="34" charset="0"/>
              </a:rPr>
              <a:t> if the practice does not complete both modules) </a:t>
            </a:r>
            <a:endParaRPr lang="en-GB" b="0" i="0" dirty="0">
              <a:effectLst/>
              <a:latin typeface="Segoe UI" panose="020B0502040204020203" pitchFamily="34" charset="0"/>
            </a:endParaRPr>
          </a:p>
          <a:p>
            <a:endParaRPr lang="en-GB" dirty="0"/>
          </a:p>
        </p:txBody>
      </p:sp>
      <p:sp>
        <p:nvSpPr>
          <p:cNvPr id="4" name="Footer Placeholder 3">
            <a:extLst>
              <a:ext uri="{FF2B5EF4-FFF2-40B4-BE49-F238E27FC236}">
                <a16:creationId xmlns:a16="http://schemas.microsoft.com/office/drawing/2014/main" id="{C89C0BC0-26EC-B990-9353-1654ADCE0094}"/>
              </a:ext>
            </a:extLst>
          </p:cNvPr>
          <p:cNvSpPr>
            <a:spLocks noGrp="1"/>
          </p:cNvSpPr>
          <p:nvPr>
            <p:ph type="ftr" sz="quarter" idx="3"/>
          </p:nvPr>
        </p:nvSpPr>
        <p:spPr/>
        <p:txBody>
          <a:bodyPr/>
          <a:lstStyle/>
          <a:p>
            <a:r>
              <a:rPr lang="en-US">
                <a:solidFill>
                  <a:srgbClr val="005EB8"/>
                </a:solidFill>
                <a:latin typeface="Arial" panose="020B0604020202020204" pitchFamily="34" charset="0"/>
                <a:cs typeface="Arial" panose="020B0604020202020204" pitchFamily="34" charset="0"/>
              </a:rPr>
              <a:t>|  </a:t>
            </a:r>
            <a:r>
              <a:rPr lang="en-US"/>
              <a:t>Presentation title</a:t>
            </a:r>
          </a:p>
        </p:txBody>
      </p:sp>
    </p:spTree>
    <p:extLst>
      <p:ext uri="{BB962C8B-B14F-4D97-AF65-F5344CB8AC3E}">
        <p14:creationId xmlns:p14="http://schemas.microsoft.com/office/powerpoint/2010/main" val="214954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80E70F-B86C-47C1-B1C4-877C89238C40}"/>
              </a:ext>
            </a:extLst>
          </p:cNvPr>
          <p:cNvSpPr>
            <a:spLocks noGrp="1"/>
          </p:cNvSpPr>
          <p:nvPr>
            <p:ph type="title"/>
          </p:nvPr>
        </p:nvSpPr>
        <p:spPr>
          <a:xfrm>
            <a:off x="323528" y="247303"/>
            <a:ext cx="6567055" cy="458737"/>
          </a:xfrm>
        </p:spPr>
        <p:txBody>
          <a:bodyPr/>
          <a:lstStyle/>
          <a:p>
            <a:r>
              <a:rPr lang="en-GB" b="1" dirty="0"/>
              <a:t>Benefits</a:t>
            </a:r>
          </a:p>
        </p:txBody>
      </p:sp>
      <p:sp>
        <p:nvSpPr>
          <p:cNvPr id="5" name="TextBox 4">
            <a:extLst>
              <a:ext uri="{FF2B5EF4-FFF2-40B4-BE49-F238E27FC236}">
                <a16:creationId xmlns:a16="http://schemas.microsoft.com/office/drawing/2014/main" id="{05C1C94D-A598-401F-A0A1-504AAD1DE9BB}"/>
              </a:ext>
            </a:extLst>
          </p:cNvPr>
          <p:cNvSpPr txBox="1"/>
          <p:nvPr/>
        </p:nvSpPr>
        <p:spPr>
          <a:xfrm>
            <a:off x="452230" y="874455"/>
            <a:ext cx="8440250" cy="2554545"/>
          </a:xfrm>
          <a:prstGeom prst="rect">
            <a:avLst/>
          </a:prstGeom>
          <a:noFill/>
        </p:spPr>
        <p:txBody>
          <a:bodyPr wrap="square" rtlCol="0">
            <a:spAutoFit/>
          </a:bodyPr>
          <a:lstStyle/>
          <a:p>
            <a:pPr marL="342900" indent="-342900">
              <a:spcBef>
                <a:spcPts val="300"/>
              </a:spcBef>
              <a:spcAft>
                <a:spcPts val="300"/>
              </a:spcAft>
              <a:buFont typeface="Arial" panose="020B0604020202020204" pitchFamily="34" charset="0"/>
              <a:buChar char="•"/>
            </a:pPr>
            <a:r>
              <a:rPr lang="en-GB" sz="2000" dirty="0">
                <a:latin typeface="Arial"/>
              </a:rPr>
              <a:t>Opportunity to invest in your practice / PCN</a:t>
            </a:r>
          </a:p>
          <a:p>
            <a:pPr marL="342900" indent="-342900">
              <a:spcBef>
                <a:spcPts val="300"/>
              </a:spcBef>
              <a:spcAft>
                <a:spcPts val="300"/>
              </a:spcAft>
              <a:buFont typeface="Arial" panose="020B0604020202020204" pitchFamily="34" charset="0"/>
              <a:buChar char="•"/>
            </a:pPr>
            <a:r>
              <a:rPr lang="en-GB" sz="2000" dirty="0">
                <a:latin typeface="Arial"/>
              </a:rPr>
              <a:t>Opportunity to address current challenges – demand and capacity</a:t>
            </a:r>
          </a:p>
          <a:p>
            <a:pPr marL="342900" indent="-342900">
              <a:spcBef>
                <a:spcPts val="300"/>
              </a:spcBef>
              <a:spcAft>
                <a:spcPts val="300"/>
              </a:spcAft>
              <a:buFont typeface="Arial" panose="020B0604020202020204" pitchFamily="34" charset="0"/>
              <a:buChar char="•"/>
            </a:pPr>
            <a:r>
              <a:rPr lang="en-GB" sz="2000" dirty="0">
                <a:latin typeface="Arial"/>
              </a:rPr>
              <a:t>More hands on with support - much of ‘heavy lifting’ (</a:t>
            </a:r>
            <a:r>
              <a:rPr lang="en-GB" sz="2000" dirty="0" err="1">
                <a:latin typeface="Arial"/>
              </a:rPr>
              <a:t>e.g</a:t>
            </a:r>
            <a:r>
              <a:rPr lang="en-GB" sz="2000" dirty="0">
                <a:latin typeface="Arial"/>
              </a:rPr>
              <a:t> coding data) now being picked up by AIP delivery partners</a:t>
            </a:r>
          </a:p>
          <a:p>
            <a:pPr marL="342900" indent="-342900">
              <a:spcBef>
                <a:spcPts val="300"/>
              </a:spcBef>
              <a:spcAft>
                <a:spcPts val="300"/>
              </a:spcAft>
              <a:buFont typeface="Arial" panose="020B0604020202020204" pitchFamily="34" charset="0"/>
              <a:buChar char="•"/>
            </a:pPr>
            <a:r>
              <a:rPr lang="en-GB" sz="2000" dirty="0">
                <a:latin typeface="Arial"/>
              </a:rPr>
              <a:t>Can support with CQC, QOF, IIF</a:t>
            </a:r>
          </a:p>
          <a:p>
            <a:pPr marL="342900" indent="-342900">
              <a:spcBef>
                <a:spcPts val="300"/>
              </a:spcBef>
              <a:spcAft>
                <a:spcPts val="300"/>
              </a:spcAft>
              <a:buFont typeface="Arial" panose="020B0604020202020204" pitchFamily="34" charset="0"/>
              <a:buChar char="•"/>
            </a:pPr>
            <a:r>
              <a:rPr lang="en-GB" sz="2000" dirty="0">
                <a:latin typeface="Arial"/>
              </a:rPr>
              <a:t>An engagement &amp; completion fee available (which can be used for backfill)</a:t>
            </a:r>
          </a:p>
        </p:txBody>
      </p:sp>
      <p:sp>
        <p:nvSpPr>
          <p:cNvPr id="6" name="TextBox 5">
            <a:extLst>
              <a:ext uri="{FF2B5EF4-FFF2-40B4-BE49-F238E27FC236}">
                <a16:creationId xmlns:a16="http://schemas.microsoft.com/office/drawing/2014/main" id="{0C096C8A-2956-41DD-B234-CD84D4BA7449}"/>
              </a:ext>
            </a:extLst>
          </p:cNvPr>
          <p:cNvSpPr txBox="1"/>
          <p:nvPr/>
        </p:nvSpPr>
        <p:spPr>
          <a:xfrm>
            <a:off x="244964" y="3842171"/>
            <a:ext cx="4728391" cy="2539157"/>
          </a:xfrm>
          <a:prstGeom prst="rect">
            <a:avLst/>
          </a:prstGeom>
          <a:solidFill>
            <a:srgbClr val="768692">
              <a:lumMod val="20000"/>
              <a:lumOff val="80000"/>
            </a:srgbClr>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1350" b="1" i="0" u="none" strike="noStrike" kern="0" cap="none" spc="0" normalizeH="0" baseline="0" noProof="0" dirty="0">
                <a:ln>
                  <a:noFill/>
                </a:ln>
                <a:solidFill>
                  <a:srgbClr val="000000"/>
                </a:solidFill>
                <a:effectLst/>
                <a:uLnTx/>
                <a:uFillTx/>
              </a:rPr>
              <a:t>Examples of impact</a:t>
            </a:r>
          </a:p>
          <a:p>
            <a:pPr marL="0" marR="0" lvl="0" indent="0" defTabSz="685800" eaLnBrk="1" fontAlgn="auto" latinLnBrk="0" hangingPunct="1">
              <a:lnSpc>
                <a:spcPct val="100000"/>
              </a:lnSpc>
              <a:spcBef>
                <a:spcPts val="0"/>
              </a:spcBef>
              <a:spcAft>
                <a:spcPts val="0"/>
              </a:spcAft>
              <a:buClrTx/>
              <a:buSzTx/>
              <a:buFontTx/>
              <a:buNone/>
              <a:tabLst/>
              <a:defRPr/>
            </a:pPr>
            <a:endParaRPr kumimoji="0" lang="en-GB" sz="900" b="0" i="0" u="none" strike="noStrike" kern="0" cap="none" spc="0" normalizeH="0" baseline="0" noProof="0" dirty="0">
              <a:ln>
                <a:noFill/>
              </a:ln>
              <a:solidFill>
                <a:srgbClr val="000000"/>
              </a:solidFill>
              <a:effectLst/>
              <a:uLnTx/>
              <a:uFillTx/>
              <a:latin typeface="Arial"/>
              <a:cs typeface="Arial" panose="020B0604020202020204" pitchFamily="34" charset="0"/>
            </a:endParaRPr>
          </a:p>
          <a:p>
            <a:pPr marL="257175" marR="0" lvl="0" indent="-257175" defTabSz="685800" eaLnBrk="1" fontAlgn="auto" latinLnBrk="0" hangingPunct="1">
              <a:lnSpc>
                <a:spcPct val="100000"/>
              </a:lnSpc>
              <a:spcBef>
                <a:spcPts val="0"/>
              </a:spcBef>
              <a:spcAft>
                <a:spcPts val="0"/>
              </a:spcAft>
              <a:buClrTx/>
              <a:buSzTx/>
              <a:buFont typeface="+mj-lt"/>
              <a:buAutoNum type="arabicPeriod"/>
              <a:tabLst/>
              <a:defRPr/>
            </a:pPr>
            <a:r>
              <a:rPr kumimoji="0" lang="en-GB" sz="1050" b="0" i="0" u="none" strike="noStrike" kern="0" cap="none" spc="0" normalizeH="0" baseline="0" noProof="0" dirty="0">
                <a:ln>
                  <a:noFill/>
                </a:ln>
                <a:solidFill>
                  <a:srgbClr val="000000"/>
                </a:solidFill>
                <a:effectLst/>
                <a:uLnTx/>
                <a:uFillTx/>
                <a:latin typeface="Arial"/>
                <a:cs typeface="Arial" panose="020B0604020202020204" pitchFamily="34" charset="0"/>
              </a:rPr>
              <a:t>Changes to the practices telephone system were applied to reduce demand on appointment booking and general enquiries. They now open dedicated appointment, enquiry and results request lines at designated times, improving productivity and efficiency at reception and improving patient access and experience.  They have reduced the number of patients waiting on the phone from 100 to 25 and reduced waiting times from 90 minutes to 10 mins (with a message for caller number 26 to either try again later or call back the next day if not urgent). </a:t>
            </a:r>
          </a:p>
          <a:p>
            <a:pPr marL="257175" marR="0" lvl="0" indent="-257175" defTabSz="685800" eaLnBrk="1" fontAlgn="auto" latinLnBrk="0" hangingPunct="1">
              <a:lnSpc>
                <a:spcPct val="100000"/>
              </a:lnSpc>
              <a:spcBef>
                <a:spcPts val="0"/>
              </a:spcBef>
              <a:spcAft>
                <a:spcPts val="0"/>
              </a:spcAft>
              <a:buClrTx/>
              <a:buSzTx/>
              <a:buFont typeface="+mj-lt"/>
              <a:buAutoNum type="arabicPeriod"/>
              <a:tabLst/>
              <a:defRPr/>
            </a:pPr>
            <a:endParaRPr kumimoji="0" lang="en-GB" sz="1050" b="0" i="0" u="none" strike="noStrike" kern="0" cap="none" spc="0" normalizeH="0" baseline="0" noProof="0" dirty="0">
              <a:ln>
                <a:noFill/>
              </a:ln>
              <a:solidFill>
                <a:srgbClr val="000000"/>
              </a:solidFill>
              <a:effectLst/>
              <a:uLnTx/>
              <a:uFillTx/>
              <a:latin typeface="Arial"/>
              <a:cs typeface="Arial" panose="020B0604020202020204" pitchFamily="34" charset="0"/>
            </a:endParaRPr>
          </a:p>
          <a:p>
            <a:pPr marL="257175" marR="0" lvl="0" indent="-257175" defTabSz="685800" eaLnBrk="1" fontAlgn="auto" latinLnBrk="0" hangingPunct="1">
              <a:lnSpc>
                <a:spcPct val="100000"/>
              </a:lnSpc>
              <a:spcBef>
                <a:spcPts val="0"/>
              </a:spcBef>
              <a:spcAft>
                <a:spcPts val="0"/>
              </a:spcAft>
              <a:buClrTx/>
              <a:buSzTx/>
              <a:buFont typeface="+mj-lt"/>
              <a:buAutoNum type="arabicPeriod"/>
              <a:tabLst/>
              <a:defRPr/>
            </a:pPr>
            <a:r>
              <a:rPr kumimoji="0" lang="en-GB" sz="1050" b="0" i="0" u="none" strike="noStrike" kern="0" cap="none" spc="0" normalizeH="0" baseline="0" noProof="0" dirty="0">
                <a:ln>
                  <a:noFill/>
                </a:ln>
                <a:solidFill>
                  <a:srgbClr val="000000"/>
                </a:solidFill>
                <a:effectLst/>
                <a:uLnTx/>
                <a:uFillTx/>
                <a:latin typeface="Arial"/>
                <a:cs typeface="Arial" panose="020B0604020202020204" pitchFamily="34" charset="0"/>
              </a:rPr>
              <a:t>Used practice data to understand how long patients wait before their call is answered at different times and on different days of the week. They were able to improve access to the practice by changes to the rota of reception staff to ensure more capacity when demand was higher. </a:t>
            </a:r>
            <a:endParaRPr kumimoji="0" lang="en-GB" sz="1350" b="0" i="0" u="none" strike="noStrike" kern="0" cap="none" spc="0" normalizeH="0" baseline="0" noProof="0" dirty="0">
              <a:ln>
                <a:noFill/>
              </a:ln>
              <a:solidFill>
                <a:srgbClr val="000000"/>
              </a:solidFill>
              <a:effectLst/>
              <a:uLnTx/>
              <a:uFillTx/>
            </a:endParaRPr>
          </a:p>
        </p:txBody>
      </p:sp>
      <p:sp>
        <p:nvSpPr>
          <p:cNvPr id="7" name="TextBox 6">
            <a:extLst>
              <a:ext uri="{FF2B5EF4-FFF2-40B4-BE49-F238E27FC236}">
                <a16:creationId xmlns:a16="http://schemas.microsoft.com/office/drawing/2014/main" id="{3959F984-DE46-4407-A64D-6BB0C0D818F0}"/>
              </a:ext>
            </a:extLst>
          </p:cNvPr>
          <p:cNvSpPr txBox="1"/>
          <p:nvPr/>
        </p:nvSpPr>
        <p:spPr>
          <a:xfrm>
            <a:off x="5220072" y="3284984"/>
            <a:ext cx="3817619" cy="2192908"/>
          </a:xfrm>
          <a:prstGeom prst="rect">
            <a:avLst/>
          </a:prstGeom>
          <a:solidFill>
            <a:srgbClr val="41B6E6">
              <a:lumMod val="20000"/>
              <a:lumOff val="80000"/>
            </a:srgbClr>
          </a:solidFill>
        </p:spPr>
        <p:txBody>
          <a:bodyPr wrap="square">
            <a:spAutoFit/>
          </a:bodyPr>
          <a:lstStyle/>
          <a:p>
            <a:pPr defTabSz="685800" fontAlgn="base">
              <a:defRPr/>
            </a:pPr>
            <a:r>
              <a:rPr lang="en-US" sz="1050" b="1" kern="0" dirty="0">
                <a:solidFill>
                  <a:srgbClr val="000000"/>
                </a:solidFill>
                <a:latin typeface="Arial"/>
                <a:cs typeface="Arial" panose="020B0604020202020204" pitchFamily="34" charset="0"/>
              </a:rPr>
              <a:t>Staff Experience:</a:t>
            </a:r>
          </a:p>
          <a:p>
            <a:pPr defTabSz="685800" fontAlgn="base">
              <a:defRPr/>
            </a:pPr>
            <a:r>
              <a:rPr lang="en-US" sz="1050" kern="0" dirty="0">
                <a:solidFill>
                  <a:srgbClr val="000000"/>
                </a:solidFill>
                <a:latin typeface="Arial"/>
                <a:cs typeface="Arial" panose="020B0604020202020204" pitchFamily="34" charset="0"/>
              </a:rPr>
              <a:t>"It makes such a difference having a process in place and a plan coming, I feel so much better knowing this." Practice Manager, London.​</a:t>
            </a:r>
          </a:p>
          <a:p>
            <a:pPr defTabSz="685800" fontAlgn="base">
              <a:defRPr/>
            </a:pPr>
            <a:r>
              <a:rPr lang="en-US" sz="1050" kern="0" dirty="0">
                <a:solidFill>
                  <a:srgbClr val="000000"/>
                </a:solidFill>
                <a:latin typeface="Arial"/>
                <a:cs typeface="Arial" panose="020B0604020202020204" pitchFamily="34" charset="0"/>
              </a:rPr>
              <a:t>​</a:t>
            </a:r>
          </a:p>
          <a:p>
            <a:pPr defTabSz="685800" fontAlgn="base">
              <a:defRPr/>
            </a:pPr>
            <a:r>
              <a:rPr lang="en-US" sz="1050" kern="0" dirty="0">
                <a:solidFill>
                  <a:srgbClr val="000000"/>
                </a:solidFill>
                <a:latin typeface="Arial"/>
                <a:cs typeface="Arial" panose="020B0604020202020204" pitchFamily="34" charset="0"/>
              </a:rPr>
              <a:t>"Each staff members feels valued and is empowered to think creatively about implementing changes, which will benefit us and the patients, while </a:t>
            </a:r>
            <a:r>
              <a:rPr lang="en-US" sz="1050" kern="0" dirty="0" err="1">
                <a:solidFill>
                  <a:srgbClr val="000000"/>
                </a:solidFill>
                <a:latin typeface="Arial"/>
                <a:cs typeface="Arial" panose="020B0604020202020204" pitchFamily="34" charset="0"/>
              </a:rPr>
              <a:t>utilising</a:t>
            </a:r>
            <a:r>
              <a:rPr lang="en-US" sz="1050" kern="0" dirty="0">
                <a:solidFill>
                  <a:srgbClr val="000000"/>
                </a:solidFill>
                <a:latin typeface="Arial"/>
                <a:cs typeface="Arial" panose="020B0604020202020204" pitchFamily="34" charset="0"/>
              </a:rPr>
              <a:t> staff in the most appropriate and efficient way." GP Partner, London.​</a:t>
            </a:r>
          </a:p>
          <a:p>
            <a:pPr defTabSz="685800" fontAlgn="base">
              <a:defRPr/>
            </a:pPr>
            <a:r>
              <a:rPr lang="en-US" sz="1050" kern="0" dirty="0">
                <a:solidFill>
                  <a:srgbClr val="000000"/>
                </a:solidFill>
                <a:latin typeface="Arial"/>
                <a:cs typeface="Arial" panose="020B0604020202020204" pitchFamily="34" charset="0"/>
              </a:rPr>
              <a:t>​</a:t>
            </a:r>
          </a:p>
          <a:p>
            <a:pPr defTabSz="685800" fontAlgn="base">
              <a:defRPr/>
            </a:pPr>
            <a:r>
              <a:rPr lang="en-US" sz="1050" kern="0" dirty="0">
                <a:solidFill>
                  <a:srgbClr val="000000"/>
                </a:solidFill>
                <a:latin typeface="Arial"/>
                <a:cs typeface="Arial" panose="020B0604020202020204" pitchFamily="34" charset="0"/>
              </a:rPr>
              <a:t>"Having a staff safety protocol/plan in place will give staff greater confidence that they are supported" Practice Manager, London.​</a:t>
            </a:r>
          </a:p>
        </p:txBody>
      </p:sp>
      <p:sp>
        <p:nvSpPr>
          <p:cNvPr id="8" name="TextBox 7">
            <a:extLst>
              <a:ext uri="{FF2B5EF4-FFF2-40B4-BE49-F238E27FC236}">
                <a16:creationId xmlns:a16="http://schemas.microsoft.com/office/drawing/2014/main" id="{D576F6CB-0AB4-4784-81C9-CE86DD5087C5}"/>
              </a:ext>
            </a:extLst>
          </p:cNvPr>
          <p:cNvSpPr txBox="1"/>
          <p:nvPr/>
        </p:nvSpPr>
        <p:spPr>
          <a:xfrm>
            <a:off x="5220072" y="5732893"/>
            <a:ext cx="3672408" cy="830997"/>
          </a:xfrm>
          <a:prstGeom prst="rect">
            <a:avLst/>
          </a:prstGeom>
          <a:noFill/>
        </p:spPr>
        <p:txBody>
          <a:bodyPr wrap="square" rtlCol="0">
            <a:spAutoFit/>
          </a:bodyPr>
          <a:lstStyle/>
          <a:p>
            <a:pPr defTabSz="685800">
              <a:defRPr/>
            </a:pPr>
            <a:r>
              <a:rPr lang="en-GB" sz="1200" dirty="0">
                <a:solidFill>
                  <a:srgbClr val="000000"/>
                </a:solidFill>
                <a:latin typeface="Arial"/>
                <a:ea typeface="Times New Roman" panose="02020603050405020304" pitchFamily="18" charset="0"/>
                <a:cs typeface="Arial" panose="020B0604020202020204" pitchFamily="34" charset="0"/>
              </a:rPr>
              <a:t>Case studies from AIP programme are available on the </a:t>
            </a:r>
            <a:r>
              <a:rPr lang="en-GB" sz="1200" dirty="0" err="1">
                <a:solidFill>
                  <a:srgbClr val="000000"/>
                </a:solidFill>
                <a:latin typeface="Arial"/>
                <a:ea typeface="Times New Roman" panose="02020603050405020304" pitchFamily="18" charset="0"/>
                <a:cs typeface="Arial" panose="020B0604020202020204" pitchFamily="34" charset="0"/>
              </a:rPr>
              <a:t>FutureNHS</a:t>
            </a:r>
            <a:r>
              <a:rPr lang="en-GB" sz="1200" dirty="0">
                <a:solidFill>
                  <a:srgbClr val="000000"/>
                </a:solidFill>
                <a:latin typeface="Arial"/>
                <a:ea typeface="Times New Roman" panose="02020603050405020304" pitchFamily="18" charset="0"/>
                <a:cs typeface="Arial" panose="020B0604020202020204" pitchFamily="34" charset="0"/>
              </a:rPr>
              <a:t> web portal: </a:t>
            </a:r>
            <a:r>
              <a:rPr lang="en-GB" sz="1200" u="sng" dirty="0">
                <a:solidFill>
                  <a:srgbClr val="0000FF"/>
                </a:solidFill>
                <a:latin typeface="Arial"/>
                <a:ea typeface="Times New Roman" panose="02020603050405020304" pitchFamily="18" charset="0"/>
                <a:cs typeface="Arial" panose="020B0604020202020204" pitchFamily="34" charset="0"/>
                <a:hlinkClick r:id="rId2"/>
              </a:rPr>
              <a:t>https://future.nhs.uk/PrimaryCareImprovementCONNECT/view?objectId=27427152</a:t>
            </a:r>
            <a:endParaRPr lang="en-GB" sz="1200" dirty="0">
              <a:solidFill>
                <a:srgbClr val="000000"/>
              </a:solidFill>
              <a:latin typeface="Arial"/>
              <a:cs typeface="Arial" panose="020B0604020202020204" pitchFamily="34" charset="0"/>
            </a:endParaRPr>
          </a:p>
        </p:txBody>
      </p:sp>
    </p:spTree>
    <p:extLst>
      <p:ext uri="{BB962C8B-B14F-4D97-AF65-F5344CB8AC3E}">
        <p14:creationId xmlns:p14="http://schemas.microsoft.com/office/powerpoint/2010/main" val="406055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80E70F-B86C-47C1-B1C4-877C89238C40}"/>
              </a:ext>
            </a:extLst>
          </p:cNvPr>
          <p:cNvSpPr>
            <a:spLocks noGrp="1"/>
          </p:cNvSpPr>
          <p:nvPr>
            <p:ph type="title"/>
          </p:nvPr>
        </p:nvSpPr>
        <p:spPr>
          <a:xfrm>
            <a:off x="323528" y="293869"/>
            <a:ext cx="6567055" cy="458737"/>
          </a:xfrm>
        </p:spPr>
        <p:txBody>
          <a:bodyPr/>
          <a:lstStyle/>
          <a:p>
            <a:r>
              <a:rPr lang="en-GB" b="1" dirty="0"/>
              <a:t>Practice webinars</a:t>
            </a:r>
          </a:p>
        </p:txBody>
      </p:sp>
      <p:sp>
        <p:nvSpPr>
          <p:cNvPr id="5" name="TextBox 4">
            <a:extLst>
              <a:ext uri="{FF2B5EF4-FFF2-40B4-BE49-F238E27FC236}">
                <a16:creationId xmlns:a16="http://schemas.microsoft.com/office/drawing/2014/main" id="{D22C8BA3-5E85-4FCD-A883-E0AC5678EBD0}"/>
              </a:ext>
            </a:extLst>
          </p:cNvPr>
          <p:cNvSpPr txBox="1"/>
          <p:nvPr/>
        </p:nvSpPr>
        <p:spPr>
          <a:xfrm>
            <a:off x="250825" y="1057694"/>
            <a:ext cx="8642350" cy="5645263"/>
          </a:xfrm>
          <a:prstGeom prst="rect">
            <a:avLst/>
          </a:prstGeom>
          <a:noFill/>
        </p:spPr>
        <p:txBody>
          <a:bodyPr wrap="square" rtlCol="0">
            <a:spAutoFit/>
          </a:bodyPr>
          <a:lstStyle/>
          <a:p>
            <a:pPr>
              <a:spcBef>
                <a:spcPts val="600"/>
              </a:spcBef>
              <a:spcAft>
                <a:spcPts val="600"/>
              </a:spcAft>
            </a:pPr>
            <a:r>
              <a:rPr lang="en-GB" sz="2000" dirty="0">
                <a:latin typeface="Arial"/>
              </a:rPr>
              <a:t>Practices can sign up to a webinar to learn more about the programme. There is one link for all the webinars</a:t>
            </a:r>
            <a:r>
              <a:rPr lang="en-GB" sz="2800" dirty="0">
                <a:latin typeface="Arial"/>
              </a:rPr>
              <a:t>: </a:t>
            </a:r>
            <a:r>
              <a:rPr lang="en-GB" sz="1800" u="sng" dirty="0">
                <a:solidFill>
                  <a:srgbClr val="0563C1"/>
                </a:solidFill>
                <a:effectLst/>
                <a:latin typeface="Arial" panose="020B0604020202020204" pitchFamily="34" charset="0"/>
                <a:ea typeface="Calibri" panose="020F0502020204030204" pitchFamily="34" charset="0"/>
                <a:hlinkClick r:id="rId2"/>
              </a:rPr>
              <a:t>Accelerate Phase V Introductory Webinar Registration Form</a:t>
            </a:r>
            <a:r>
              <a:rPr lang="en-GB" sz="1800" u="sng" dirty="0">
                <a:solidFill>
                  <a:srgbClr val="0563C1"/>
                </a:solidFill>
                <a:effectLst/>
                <a:latin typeface="Arial" panose="020B0604020202020204" pitchFamily="34" charset="0"/>
                <a:ea typeface="Calibri" panose="020F0502020204030204" pitchFamily="34" charset="0"/>
              </a:rPr>
              <a:t>.  </a:t>
            </a:r>
            <a:r>
              <a:rPr lang="en-GB" sz="2000" dirty="0">
                <a:solidFill>
                  <a:srgbClr val="3F3F3F"/>
                </a:solidFill>
                <a:latin typeface="Arial"/>
              </a:rPr>
              <a:t>. </a:t>
            </a:r>
            <a:r>
              <a:rPr lang="en-GB" sz="2000" dirty="0">
                <a:latin typeface="Arial"/>
              </a:rPr>
              <a:t>Dates of the webinars are: </a:t>
            </a:r>
          </a:p>
          <a:p>
            <a:pPr algn="l" rtl="0" fontAlgn="base"/>
            <a:r>
              <a:rPr lang="en-GB" sz="1800" b="0" i="0" dirty="0">
                <a:effectLst/>
                <a:latin typeface="Arial" panose="020B0604020202020204" pitchFamily="34" charset="0"/>
              </a:rPr>
              <a:t> </a:t>
            </a:r>
            <a:endParaRPr lang="en-GB" sz="2400" b="0" i="0" dirty="0">
              <a:effectLst/>
              <a:latin typeface="Arial" panose="020B0604020202020204" pitchFamily="34" charset="0"/>
            </a:endParaRPr>
          </a:p>
          <a:p>
            <a:pPr>
              <a:lnSpc>
                <a:spcPct val="107000"/>
              </a:lnSpc>
              <a:spcAft>
                <a:spcPts val="800"/>
              </a:spcAft>
            </a:pPr>
            <a:r>
              <a:rPr lang="en-GB" sz="1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W/C 28</a:t>
            </a:r>
            <a:r>
              <a:rPr lang="en-GB" sz="1800" b="1" baseline="300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 Nov 2022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Mon 28</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Nov 4pm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Tues 29</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Nov 12 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Weds 30</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Nov 12pm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Thurs 1</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Dec 4pm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Dec 2022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Mon 5</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Dec 4pm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Tue 6</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Dec 12pm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Weds 7</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Dec </a:t>
            </a:r>
            <a:r>
              <a:rPr lang="en-GB" sz="1800" b="1">
                <a:effectLst/>
                <a:latin typeface="Calibri" panose="020F0502020204030204" pitchFamily="34" charset="0"/>
                <a:ea typeface="Calibri" panose="020F0502020204030204" pitchFamily="34" charset="0"/>
                <a:cs typeface="Times New Roman" panose="02020603050405020304" pitchFamily="18" charset="0"/>
              </a:rPr>
              <a:t>4pm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b="1">
                <a:effectLst/>
                <a:latin typeface="Calibri" panose="020F0502020204030204" pitchFamily="34" charset="0"/>
                <a:ea typeface="Calibri" panose="020F0502020204030204" pitchFamily="34" charset="0"/>
                <a:cs typeface="Times New Roman" panose="02020603050405020304" pitchFamily="18" charset="0"/>
              </a:rPr>
              <a:t>Thurs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8</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Dec 12pm </a:t>
            </a:r>
            <a:endParaRPr lang="en-GB" dirty="0">
              <a:latin typeface="Arial" panose="020B0604020202020204" pitchFamily="34" charset="0"/>
            </a:endParaRPr>
          </a:p>
          <a:p>
            <a:pPr algn="l" rtl="0" fontAlgn="base"/>
            <a:endParaRPr lang="en-GB" dirty="0">
              <a:latin typeface="Arial" panose="020B0604020202020204" pitchFamily="34" charset="0"/>
            </a:endParaRPr>
          </a:p>
        </p:txBody>
      </p:sp>
    </p:spTree>
    <p:extLst>
      <p:ext uri="{BB962C8B-B14F-4D97-AF65-F5344CB8AC3E}">
        <p14:creationId xmlns:p14="http://schemas.microsoft.com/office/powerpoint/2010/main" val="107777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3CC3B-8572-647D-4183-A653E84E0591}"/>
              </a:ext>
            </a:extLst>
          </p:cNvPr>
          <p:cNvSpPr>
            <a:spLocks noGrp="1"/>
          </p:cNvSpPr>
          <p:nvPr>
            <p:ph type="title"/>
          </p:nvPr>
        </p:nvSpPr>
        <p:spPr/>
        <p:txBody>
          <a:bodyPr/>
          <a:lstStyle/>
          <a:p>
            <a:r>
              <a:rPr lang="en-GB" dirty="0"/>
              <a:t>PCNs</a:t>
            </a:r>
          </a:p>
        </p:txBody>
      </p:sp>
      <p:sp>
        <p:nvSpPr>
          <p:cNvPr id="3" name="Content Placeholder 2">
            <a:extLst>
              <a:ext uri="{FF2B5EF4-FFF2-40B4-BE49-F238E27FC236}">
                <a16:creationId xmlns:a16="http://schemas.microsoft.com/office/drawing/2014/main" id="{5D480F2B-5CF4-D5E6-A205-0E9D10564114}"/>
              </a:ext>
            </a:extLst>
          </p:cNvPr>
          <p:cNvSpPr>
            <a:spLocks noGrp="1"/>
          </p:cNvSpPr>
          <p:nvPr>
            <p:ph sz="quarter" idx="10"/>
          </p:nvPr>
        </p:nvSpPr>
        <p:spPr/>
        <p:txBody>
          <a:bodyPr/>
          <a:lstStyle/>
          <a:p>
            <a:r>
              <a:rPr lang="en-GB" sz="1800" dirty="0"/>
              <a:t>All practices in a PCN are very welcome to sign up for the webinars and the programme</a:t>
            </a:r>
          </a:p>
          <a:p>
            <a:r>
              <a:rPr lang="en-GB" sz="1800" dirty="0"/>
              <a:t>All practices in a PCN that sign up will receive on-site visits and will be grouped with other practices in the PCN for their group based sessions</a:t>
            </a:r>
          </a:p>
          <a:p>
            <a:r>
              <a:rPr lang="en-GB" sz="1800" dirty="0"/>
              <a:t>Practices need to sign up individually as our experience is that if someone else signs them up they then drop out</a:t>
            </a:r>
          </a:p>
        </p:txBody>
      </p:sp>
      <p:sp>
        <p:nvSpPr>
          <p:cNvPr id="4" name="Footer Placeholder 3">
            <a:extLst>
              <a:ext uri="{FF2B5EF4-FFF2-40B4-BE49-F238E27FC236}">
                <a16:creationId xmlns:a16="http://schemas.microsoft.com/office/drawing/2014/main" id="{3F16A4E5-09AA-134D-E82E-5EE11326C82B}"/>
              </a:ext>
            </a:extLst>
          </p:cNvPr>
          <p:cNvSpPr>
            <a:spLocks noGrp="1"/>
          </p:cNvSpPr>
          <p:nvPr>
            <p:ph type="ftr" sz="quarter" idx="3"/>
          </p:nvPr>
        </p:nvSpPr>
        <p:spPr/>
        <p:txBody>
          <a:bodyPr/>
          <a:lstStyle/>
          <a:p>
            <a:r>
              <a:rPr lang="en-US">
                <a:solidFill>
                  <a:srgbClr val="005EB8"/>
                </a:solidFill>
                <a:latin typeface="Arial" panose="020B0604020202020204" pitchFamily="34" charset="0"/>
                <a:cs typeface="Arial" panose="020B0604020202020204" pitchFamily="34" charset="0"/>
              </a:rPr>
              <a:t>|  </a:t>
            </a:r>
            <a:r>
              <a:rPr lang="en-US"/>
              <a:t>Presentation title</a:t>
            </a:r>
          </a:p>
        </p:txBody>
      </p:sp>
    </p:spTree>
    <p:extLst>
      <p:ext uri="{BB962C8B-B14F-4D97-AF65-F5344CB8AC3E}">
        <p14:creationId xmlns:p14="http://schemas.microsoft.com/office/powerpoint/2010/main" val="3092886111"/>
      </p:ext>
    </p:extLst>
  </p:cSld>
  <p:clrMapOvr>
    <a:masterClrMapping/>
  </p:clrMapOvr>
</p:sld>
</file>

<file path=ppt/theme/theme1.xml><?xml version="1.0" encoding="utf-8"?>
<a:theme xmlns:a="http://schemas.openxmlformats.org/drawingml/2006/main" name="Office Theme">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4.3 plain template.pptx" id="{2F2F0580-1474-4B7A-A11B-8505B61FADB3}" vid="{956D579C-3B86-4FDD-8A79-810CF4E924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6A20F549A19A74DAC60DAFB022ECB49" ma:contentTypeVersion="6" ma:contentTypeDescription="Create a new document." ma:contentTypeScope="" ma:versionID="32b35690493ef6cc63eaa733f6b6aff0">
  <xsd:schema xmlns:xsd="http://www.w3.org/2001/XMLSchema" xmlns:xs="http://www.w3.org/2001/XMLSchema" xmlns:p="http://schemas.microsoft.com/office/2006/metadata/properties" xmlns:ns2="dc2e4700-68ea-4228-accb-70dd198d888c" targetNamespace="http://schemas.microsoft.com/office/2006/metadata/properties" ma:root="true" ma:fieldsID="3a45458d98f95a2c94c76f3ce52baa62" ns2:_="">
    <xsd:import namespace="dc2e4700-68ea-4228-accb-70dd198d888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2e4700-68ea-4228-accb-70dd198d88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694D1B-D735-4FA5-A62D-578DF9D3B941}">
  <ds:schemaRefs>
    <ds:schemaRef ds:uri="dc2e4700-68ea-4228-accb-70dd198d888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4D9FD49-C1C5-400A-B04D-90A236984D1F}">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dc2e4700-68ea-4228-accb-70dd198d888c"/>
    <ds:schemaRef ds:uri="http://www.w3.org/XML/1998/namespace"/>
    <ds:schemaRef ds:uri="http://purl.org/dc/dcmitype/"/>
  </ds:schemaRefs>
</ds:datastoreItem>
</file>

<file path=customXml/itemProps3.xml><?xml version="1.0" encoding="utf-8"?>
<ds:datastoreItem xmlns:ds="http://schemas.openxmlformats.org/officeDocument/2006/customXml" ds:itemID="{A6333066-D95F-4DC9-8F45-8431A5C3C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73</TotalTime>
  <Words>743</Words>
  <Application>Microsoft Office PowerPoint</Application>
  <PresentationFormat>On-screen Show (4:3)</PresentationFormat>
  <Paragraphs>69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Segoe UI</vt:lpstr>
      <vt:lpstr>Symbol</vt:lpstr>
      <vt:lpstr>Office Theme</vt:lpstr>
      <vt:lpstr>Accelerate Programme</vt:lpstr>
      <vt:lpstr>PowerPoint Presentation</vt:lpstr>
      <vt:lpstr>Who is the Accelerate Programme for?</vt:lpstr>
      <vt:lpstr>Direct QI Support to practices</vt:lpstr>
      <vt:lpstr>Accelerate Programme Delivery Model</vt:lpstr>
      <vt:lpstr>Engagement Fees</vt:lpstr>
      <vt:lpstr>Benefits</vt:lpstr>
      <vt:lpstr>Practice webinars</vt:lpstr>
      <vt:lpstr>PCNs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Hinde</dc:creator>
  <cp:lastModifiedBy>Rachel Hinde</cp:lastModifiedBy>
  <cp:revision>4</cp:revision>
  <dcterms:created xsi:type="dcterms:W3CDTF">2022-07-22T09:40:24Z</dcterms:created>
  <dcterms:modified xsi:type="dcterms:W3CDTF">2022-11-15T08:22:26Z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0x01010016A20F549A19A74DAC60DAFB022ECB49</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ies>
</file>