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3" r:id="rId4"/>
  </p:sldMasterIdLst>
  <p:notesMasterIdLst>
    <p:notesMasterId r:id="rId15"/>
  </p:notesMasterIdLst>
  <p:handoutMasterIdLst>
    <p:handoutMasterId r:id="rId16"/>
  </p:handoutMasterIdLst>
  <p:sldIdLst>
    <p:sldId id="267" r:id="rId5"/>
    <p:sldId id="272" r:id="rId6"/>
    <p:sldId id="260" r:id="rId7"/>
    <p:sldId id="258" r:id="rId8"/>
    <p:sldId id="278" r:id="rId9"/>
    <p:sldId id="259" r:id="rId10"/>
    <p:sldId id="276" r:id="rId11"/>
    <p:sldId id="277" r:id="rId12"/>
    <p:sldId id="268" r:id="rId13"/>
    <p:sldId id="274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uest User" initials="GU" lastIdx="1" clrIdx="0">
    <p:extLst>
      <p:ext uri="{19B8F6BF-5375-455C-9EA6-DF929625EA0E}">
        <p15:presenceInfo xmlns:p15="http://schemas.microsoft.com/office/powerpoint/2012/main" userId="S::urn:spo:anon#08b8c89640cd8ae75f0f247c5c6b1c6941bec619caf42d20351111ff0a9e3a4b::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4" autoAdjust="0"/>
    <p:restoredTop sz="96327"/>
  </p:normalViewPr>
  <p:slideViewPr>
    <p:cSldViewPr snapToGrid="0">
      <p:cViewPr varScale="1">
        <p:scale>
          <a:sx n="106" d="100"/>
          <a:sy n="106" d="100"/>
        </p:scale>
        <p:origin x="18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6810AFA-BF2F-4F59-A0C2-39DC5337777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0766148-5707-433D-8311-29D6EBF3FC5F}">
      <dgm:prSet/>
      <dgm:spPr/>
      <dgm:t>
        <a:bodyPr/>
        <a:lstStyle/>
        <a:p>
          <a:r>
            <a:rPr lang="en-GB"/>
            <a:t>ADHD Assessment</a:t>
          </a:r>
          <a:endParaRPr lang="en-US"/>
        </a:p>
      </dgm:t>
    </dgm:pt>
    <dgm:pt modelId="{2AD13AD8-6B34-4B47-A6AB-599E4135876E}" type="parTrans" cxnId="{E61C3909-AEB3-4A27-95EB-BD5B6ED0B1C7}">
      <dgm:prSet/>
      <dgm:spPr/>
      <dgm:t>
        <a:bodyPr/>
        <a:lstStyle/>
        <a:p>
          <a:endParaRPr lang="en-US"/>
        </a:p>
      </dgm:t>
    </dgm:pt>
    <dgm:pt modelId="{B7D4EF14-E27B-47F7-AC61-238AB6432AB9}" type="sibTrans" cxnId="{E61C3909-AEB3-4A27-95EB-BD5B6ED0B1C7}">
      <dgm:prSet/>
      <dgm:spPr/>
      <dgm:t>
        <a:bodyPr/>
        <a:lstStyle/>
        <a:p>
          <a:endParaRPr lang="en-US"/>
        </a:p>
      </dgm:t>
    </dgm:pt>
    <dgm:pt modelId="{3EB18C26-1D94-4671-BA39-5A240258795F}">
      <dgm:prSet/>
      <dgm:spPr/>
      <dgm:t>
        <a:bodyPr/>
        <a:lstStyle/>
        <a:p>
          <a:r>
            <a:rPr lang="en-GB"/>
            <a:t>Screened with Connors questionnaires completed by parent and school</a:t>
          </a:r>
          <a:endParaRPr lang="en-US"/>
        </a:p>
      </dgm:t>
    </dgm:pt>
    <dgm:pt modelId="{34233F88-C283-4CF0-B5F9-AEF2C6D918B9}" type="parTrans" cxnId="{20EE4B65-503E-4DEC-9735-7F38313C58F2}">
      <dgm:prSet/>
      <dgm:spPr/>
      <dgm:t>
        <a:bodyPr/>
        <a:lstStyle/>
        <a:p>
          <a:endParaRPr lang="en-US"/>
        </a:p>
      </dgm:t>
    </dgm:pt>
    <dgm:pt modelId="{8FE3B3F0-04D4-4560-891D-A6CAC7EF5806}" type="sibTrans" cxnId="{20EE4B65-503E-4DEC-9735-7F38313C58F2}">
      <dgm:prSet/>
      <dgm:spPr/>
      <dgm:t>
        <a:bodyPr/>
        <a:lstStyle/>
        <a:p>
          <a:endParaRPr lang="en-US"/>
        </a:p>
      </dgm:t>
    </dgm:pt>
    <dgm:pt modelId="{605D6B1A-ECC5-4FC6-86E7-BF0F578FB721}">
      <dgm:prSet/>
      <dgm:spPr/>
      <dgm:t>
        <a:bodyPr/>
        <a:lstStyle/>
        <a:p>
          <a:r>
            <a:rPr lang="en-GB"/>
            <a:t>Descriptive information obtained from parent and school</a:t>
          </a:r>
          <a:endParaRPr lang="en-US"/>
        </a:p>
      </dgm:t>
    </dgm:pt>
    <dgm:pt modelId="{EDBCC072-29FE-4C2E-AE5A-2D727904B58D}" type="parTrans" cxnId="{D4FFF027-DBF5-4ED2-86D2-1C89FB7F15D4}">
      <dgm:prSet/>
      <dgm:spPr/>
      <dgm:t>
        <a:bodyPr/>
        <a:lstStyle/>
        <a:p>
          <a:endParaRPr lang="en-US"/>
        </a:p>
      </dgm:t>
    </dgm:pt>
    <dgm:pt modelId="{3E69A548-C224-47CE-A258-833A00FA2EF1}" type="sibTrans" cxnId="{D4FFF027-DBF5-4ED2-86D2-1C89FB7F15D4}">
      <dgm:prSet/>
      <dgm:spPr/>
      <dgm:t>
        <a:bodyPr/>
        <a:lstStyle/>
        <a:p>
          <a:endParaRPr lang="en-US"/>
        </a:p>
      </dgm:t>
    </dgm:pt>
    <dgm:pt modelId="{662A37B1-5C79-46E3-98E7-9441AC247809}">
      <dgm:prSet/>
      <dgm:spPr/>
      <dgm:t>
        <a:bodyPr/>
        <a:lstStyle/>
        <a:p>
          <a:r>
            <a:rPr lang="en-GB"/>
            <a:t>Observation of the child in clinic</a:t>
          </a:r>
          <a:endParaRPr lang="en-US"/>
        </a:p>
      </dgm:t>
    </dgm:pt>
    <dgm:pt modelId="{C84CA4B1-2BA8-41B2-9959-48A15B336119}" type="parTrans" cxnId="{BFFEC123-7791-4ED0-A90B-8FFF40CAAD35}">
      <dgm:prSet/>
      <dgm:spPr/>
      <dgm:t>
        <a:bodyPr/>
        <a:lstStyle/>
        <a:p>
          <a:endParaRPr lang="en-US"/>
        </a:p>
      </dgm:t>
    </dgm:pt>
    <dgm:pt modelId="{59817F75-7F96-4D62-95AF-5554A663F1D9}" type="sibTrans" cxnId="{BFFEC123-7791-4ED0-A90B-8FFF40CAAD35}">
      <dgm:prSet/>
      <dgm:spPr/>
      <dgm:t>
        <a:bodyPr/>
        <a:lstStyle/>
        <a:p>
          <a:endParaRPr lang="en-US"/>
        </a:p>
      </dgm:t>
    </dgm:pt>
    <dgm:pt modelId="{004EF670-DFD5-44C4-8B72-3993387DB98D}">
      <dgm:prSet/>
      <dgm:spPr/>
      <dgm:t>
        <a:bodyPr/>
        <a:lstStyle/>
        <a:p>
          <a:r>
            <a:rPr lang="en-GB"/>
            <a:t>Developmental history and diagnostic interview with parent(s) and child in clinic</a:t>
          </a:r>
          <a:endParaRPr lang="en-US"/>
        </a:p>
      </dgm:t>
    </dgm:pt>
    <dgm:pt modelId="{6173292F-C4E1-400C-9E85-C5C7243FAFDA}" type="parTrans" cxnId="{DAE3FB53-336B-4735-98D3-E073D79B2095}">
      <dgm:prSet/>
      <dgm:spPr/>
      <dgm:t>
        <a:bodyPr/>
        <a:lstStyle/>
        <a:p>
          <a:endParaRPr lang="en-US"/>
        </a:p>
      </dgm:t>
    </dgm:pt>
    <dgm:pt modelId="{73BBF926-7B68-4F71-98F2-1E08178FA598}" type="sibTrans" cxnId="{DAE3FB53-336B-4735-98D3-E073D79B2095}">
      <dgm:prSet/>
      <dgm:spPr/>
      <dgm:t>
        <a:bodyPr/>
        <a:lstStyle/>
        <a:p>
          <a:endParaRPr lang="en-US"/>
        </a:p>
      </dgm:t>
    </dgm:pt>
    <dgm:pt modelId="{E4F94BF5-D5DF-4E46-8C54-F77EFDD6D368}">
      <dgm:prSet/>
      <dgm:spPr/>
      <dgm:t>
        <a:bodyPr/>
        <a:lstStyle/>
        <a:p>
          <a:r>
            <a:rPr lang="en-GB"/>
            <a:t>ADHD medication initiation and titration</a:t>
          </a:r>
          <a:endParaRPr lang="en-US"/>
        </a:p>
      </dgm:t>
    </dgm:pt>
    <dgm:pt modelId="{D3C33009-80EF-44A6-BB12-218F3A05F35D}" type="parTrans" cxnId="{B5CB3D6F-E3B9-4117-AEF2-A89B6FDBF75B}">
      <dgm:prSet/>
      <dgm:spPr/>
      <dgm:t>
        <a:bodyPr/>
        <a:lstStyle/>
        <a:p>
          <a:endParaRPr lang="en-US"/>
        </a:p>
      </dgm:t>
    </dgm:pt>
    <dgm:pt modelId="{F79B08CB-870C-48DA-84C0-E858ACDDEBCD}" type="sibTrans" cxnId="{B5CB3D6F-E3B9-4117-AEF2-A89B6FDBF75B}">
      <dgm:prSet/>
      <dgm:spPr/>
      <dgm:t>
        <a:bodyPr/>
        <a:lstStyle/>
        <a:p>
          <a:endParaRPr lang="en-US"/>
        </a:p>
      </dgm:t>
    </dgm:pt>
    <dgm:pt modelId="{62B2EC01-19FA-4F4C-8746-BEF34E83813C}">
      <dgm:prSet/>
      <dgm:spPr/>
      <dgm:t>
        <a:bodyPr/>
        <a:lstStyle/>
        <a:p>
          <a:r>
            <a:rPr lang="en-GB"/>
            <a:t>Medication initiated for moderate to severe ADHD after families have considered all options and potential side effects of medication</a:t>
          </a:r>
          <a:endParaRPr lang="en-US"/>
        </a:p>
      </dgm:t>
    </dgm:pt>
    <dgm:pt modelId="{CEC830E4-081B-45E2-9EA0-7FE42FA25FCE}" type="parTrans" cxnId="{398DC6DD-9A3D-4F5F-A44C-D13A8700A6C0}">
      <dgm:prSet/>
      <dgm:spPr/>
      <dgm:t>
        <a:bodyPr/>
        <a:lstStyle/>
        <a:p>
          <a:endParaRPr lang="en-US"/>
        </a:p>
      </dgm:t>
    </dgm:pt>
    <dgm:pt modelId="{054AC5C1-FB51-47F5-A90C-487195CE0195}" type="sibTrans" cxnId="{398DC6DD-9A3D-4F5F-A44C-D13A8700A6C0}">
      <dgm:prSet/>
      <dgm:spPr/>
      <dgm:t>
        <a:bodyPr/>
        <a:lstStyle/>
        <a:p>
          <a:endParaRPr lang="en-US"/>
        </a:p>
      </dgm:t>
    </dgm:pt>
    <dgm:pt modelId="{1E669357-4483-42CE-8474-3F495C52D59B}">
      <dgm:prSet/>
      <dgm:spPr/>
      <dgm:t>
        <a:bodyPr/>
        <a:lstStyle/>
        <a:p>
          <a:r>
            <a:rPr lang="en-GB" dirty="0"/>
            <a:t>Follow up at 4-6 weeks, 3 months, and 6-12 months to titrate</a:t>
          </a:r>
          <a:endParaRPr lang="en-US" dirty="0"/>
        </a:p>
      </dgm:t>
    </dgm:pt>
    <dgm:pt modelId="{B4BF4BDE-4957-480B-B1F9-2A9D341D0D85}" type="parTrans" cxnId="{AF5E2E83-CC39-436F-96F2-00095E3A3DB9}">
      <dgm:prSet/>
      <dgm:spPr/>
      <dgm:t>
        <a:bodyPr/>
        <a:lstStyle/>
        <a:p>
          <a:endParaRPr lang="en-US"/>
        </a:p>
      </dgm:t>
    </dgm:pt>
    <dgm:pt modelId="{BFCB634C-6895-464A-A240-5BC72602289D}" type="sibTrans" cxnId="{AF5E2E83-CC39-436F-96F2-00095E3A3DB9}">
      <dgm:prSet/>
      <dgm:spPr/>
      <dgm:t>
        <a:bodyPr/>
        <a:lstStyle/>
        <a:p>
          <a:endParaRPr lang="en-US"/>
        </a:p>
      </dgm:t>
    </dgm:pt>
    <dgm:pt modelId="{BF9659BD-A9A2-4E00-839F-DAEAC90C5390}">
      <dgm:prSet/>
      <dgm:spPr/>
      <dgm:t>
        <a:bodyPr/>
        <a:lstStyle/>
        <a:p>
          <a:r>
            <a:rPr lang="en-GB" dirty="0"/>
            <a:t>Once stable on medication, child is transferred to shared care for GP to continue to prescribe</a:t>
          </a:r>
          <a:endParaRPr lang="en-US" dirty="0"/>
        </a:p>
      </dgm:t>
    </dgm:pt>
    <dgm:pt modelId="{6C01FCCC-DD64-49DB-A3BC-BB6F0571D69A}" type="parTrans" cxnId="{7B422264-4C73-4412-9001-361BF15144C7}">
      <dgm:prSet/>
      <dgm:spPr/>
      <dgm:t>
        <a:bodyPr/>
        <a:lstStyle/>
        <a:p>
          <a:endParaRPr lang="en-US"/>
        </a:p>
      </dgm:t>
    </dgm:pt>
    <dgm:pt modelId="{26351410-641D-4DEB-990C-25A251180E27}" type="sibTrans" cxnId="{7B422264-4C73-4412-9001-361BF15144C7}">
      <dgm:prSet/>
      <dgm:spPr/>
      <dgm:t>
        <a:bodyPr/>
        <a:lstStyle/>
        <a:p>
          <a:endParaRPr lang="en-US"/>
        </a:p>
      </dgm:t>
    </dgm:pt>
    <dgm:pt modelId="{C0C54387-A933-4F82-9328-A96C6F751C98}">
      <dgm:prSet/>
      <dgm:spPr/>
      <dgm:t>
        <a:bodyPr/>
        <a:lstStyle/>
        <a:p>
          <a:r>
            <a:rPr lang="en-GB"/>
            <a:t>Annual reviews for children on shared care</a:t>
          </a:r>
          <a:endParaRPr lang="en-US"/>
        </a:p>
      </dgm:t>
    </dgm:pt>
    <dgm:pt modelId="{EADFC11A-1DEB-4290-8963-FEC4B5C340C9}" type="parTrans" cxnId="{69C4281F-FE10-4EF5-834E-A331C13C2C15}">
      <dgm:prSet/>
      <dgm:spPr/>
      <dgm:t>
        <a:bodyPr/>
        <a:lstStyle/>
        <a:p>
          <a:endParaRPr lang="en-US"/>
        </a:p>
      </dgm:t>
    </dgm:pt>
    <dgm:pt modelId="{2CA0C041-7859-49F1-B8A7-A88CE3A17944}" type="sibTrans" cxnId="{69C4281F-FE10-4EF5-834E-A331C13C2C15}">
      <dgm:prSet/>
      <dgm:spPr/>
      <dgm:t>
        <a:bodyPr/>
        <a:lstStyle/>
        <a:p>
          <a:endParaRPr lang="en-US"/>
        </a:p>
      </dgm:t>
    </dgm:pt>
    <dgm:pt modelId="{1A298ECA-1B53-4151-9723-B70EED15E3E4}">
      <dgm:prSet/>
      <dgm:spPr/>
      <dgm:t>
        <a:bodyPr/>
        <a:lstStyle/>
        <a:p>
          <a:r>
            <a:rPr lang="en-GB" dirty="0"/>
            <a:t>If not stable on medication, dosage adjusted, and review process re-started from beginning</a:t>
          </a:r>
          <a:endParaRPr lang="en-US" dirty="0"/>
        </a:p>
      </dgm:t>
    </dgm:pt>
    <dgm:pt modelId="{AD99F904-4491-4242-BABB-F8978A788461}" type="parTrans" cxnId="{0B540162-FE80-4388-B36B-64CA27E02C47}">
      <dgm:prSet/>
      <dgm:spPr/>
      <dgm:t>
        <a:bodyPr/>
        <a:lstStyle/>
        <a:p>
          <a:endParaRPr lang="en-GB"/>
        </a:p>
      </dgm:t>
    </dgm:pt>
    <dgm:pt modelId="{FA9BEDC4-E2C1-4DFE-92F8-0B826792C432}" type="sibTrans" cxnId="{0B540162-FE80-4388-B36B-64CA27E02C47}">
      <dgm:prSet/>
      <dgm:spPr/>
      <dgm:t>
        <a:bodyPr/>
        <a:lstStyle/>
        <a:p>
          <a:endParaRPr lang="en-GB"/>
        </a:p>
      </dgm:t>
    </dgm:pt>
    <dgm:pt modelId="{F310FCD6-EF28-4847-834C-A61CEC52168A}" type="pres">
      <dgm:prSet presAssocID="{D6810AFA-BF2F-4F59-A0C2-39DC5337777D}" presName="linear" presStyleCnt="0">
        <dgm:presLayoutVars>
          <dgm:animLvl val="lvl"/>
          <dgm:resizeHandles val="exact"/>
        </dgm:presLayoutVars>
      </dgm:prSet>
      <dgm:spPr/>
    </dgm:pt>
    <dgm:pt modelId="{F69442A0-0011-4316-B845-0D9F373E83B4}" type="pres">
      <dgm:prSet presAssocID="{B0766148-5707-433D-8311-29D6EBF3FC5F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B6BD90B7-6FFB-40D7-82DC-458E52CA45BD}" type="pres">
      <dgm:prSet presAssocID="{B0766148-5707-433D-8311-29D6EBF3FC5F}" presName="childText" presStyleLbl="revTx" presStyleIdx="0" presStyleCnt="2">
        <dgm:presLayoutVars>
          <dgm:bulletEnabled val="1"/>
        </dgm:presLayoutVars>
      </dgm:prSet>
      <dgm:spPr/>
    </dgm:pt>
    <dgm:pt modelId="{B80E1FC6-5E82-47A9-AAD6-E399ABDAB3C7}" type="pres">
      <dgm:prSet presAssocID="{E4F94BF5-D5DF-4E46-8C54-F77EFDD6D368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8FD8811E-7A0F-4164-AE88-3E3C8E9DD793}" type="pres">
      <dgm:prSet presAssocID="{E4F94BF5-D5DF-4E46-8C54-F77EFDD6D368}" presName="childText" presStyleLbl="revTx" presStyleIdx="1" presStyleCnt="2">
        <dgm:presLayoutVars>
          <dgm:bulletEnabled val="1"/>
        </dgm:presLayoutVars>
      </dgm:prSet>
      <dgm:spPr/>
    </dgm:pt>
    <dgm:pt modelId="{DC75CEA0-EF61-4F3C-BB08-DF6BE6C05754}" type="pres">
      <dgm:prSet presAssocID="{C0C54387-A933-4F82-9328-A96C6F751C98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E61C3909-AEB3-4A27-95EB-BD5B6ED0B1C7}" srcId="{D6810AFA-BF2F-4F59-A0C2-39DC5337777D}" destId="{B0766148-5707-433D-8311-29D6EBF3FC5F}" srcOrd="0" destOrd="0" parTransId="{2AD13AD8-6B34-4B47-A6AB-599E4135876E}" sibTransId="{B7D4EF14-E27B-47F7-AC61-238AB6432AB9}"/>
    <dgm:cxn modelId="{0CE7200E-182E-47CD-B284-09AA6F6A783A}" type="presOf" srcId="{004EF670-DFD5-44C4-8B72-3993387DB98D}" destId="{B6BD90B7-6FFB-40D7-82DC-458E52CA45BD}" srcOrd="0" destOrd="3" presId="urn:microsoft.com/office/officeart/2005/8/layout/vList2"/>
    <dgm:cxn modelId="{69C4281F-FE10-4EF5-834E-A331C13C2C15}" srcId="{D6810AFA-BF2F-4F59-A0C2-39DC5337777D}" destId="{C0C54387-A933-4F82-9328-A96C6F751C98}" srcOrd="2" destOrd="0" parTransId="{EADFC11A-1DEB-4290-8963-FEC4B5C340C9}" sibTransId="{2CA0C041-7859-49F1-B8A7-A88CE3A17944}"/>
    <dgm:cxn modelId="{BFFEC123-7791-4ED0-A90B-8FFF40CAAD35}" srcId="{B0766148-5707-433D-8311-29D6EBF3FC5F}" destId="{662A37B1-5C79-46E3-98E7-9441AC247809}" srcOrd="2" destOrd="0" parTransId="{C84CA4B1-2BA8-41B2-9959-48A15B336119}" sibTransId="{59817F75-7F96-4D62-95AF-5554A663F1D9}"/>
    <dgm:cxn modelId="{7AAC2725-64CC-4146-A8A3-2C0C6D6BCBA1}" type="presOf" srcId="{1A298ECA-1B53-4151-9723-B70EED15E3E4}" destId="{8FD8811E-7A0F-4164-AE88-3E3C8E9DD793}" srcOrd="0" destOrd="2" presId="urn:microsoft.com/office/officeart/2005/8/layout/vList2"/>
    <dgm:cxn modelId="{93B7F225-1061-4FB7-864A-4A8A5B8A5C3A}" type="presOf" srcId="{D6810AFA-BF2F-4F59-A0C2-39DC5337777D}" destId="{F310FCD6-EF28-4847-834C-A61CEC52168A}" srcOrd="0" destOrd="0" presId="urn:microsoft.com/office/officeart/2005/8/layout/vList2"/>
    <dgm:cxn modelId="{D4FFF027-DBF5-4ED2-86D2-1C89FB7F15D4}" srcId="{B0766148-5707-433D-8311-29D6EBF3FC5F}" destId="{605D6B1A-ECC5-4FC6-86E7-BF0F578FB721}" srcOrd="1" destOrd="0" parTransId="{EDBCC072-29FE-4C2E-AE5A-2D727904B58D}" sibTransId="{3E69A548-C224-47CE-A258-833A00FA2EF1}"/>
    <dgm:cxn modelId="{0B540162-FE80-4388-B36B-64CA27E02C47}" srcId="{E4F94BF5-D5DF-4E46-8C54-F77EFDD6D368}" destId="{1A298ECA-1B53-4151-9723-B70EED15E3E4}" srcOrd="2" destOrd="0" parTransId="{AD99F904-4491-4242-BABB-F8978A788461}" sibTransId="{FA9BEDC4-E2C1-4DFE-92F8-0B826792C432}"/>
    <dgm:cxn modelId="{0FF43562-B872-4DD8-98D7-1550CF3CC9EA}" type="presOf" srcId="{E4F94BF5-D5DF-4E46-8C54-F77EFDD6D368}" destId="{B80E1FC6-5E82-47A9-AAD6-E399ABDAB3C7}" srcOrd="0" destOrd="0" presId="urn:microsoft.com/office/officeart/2005/8/layout/vList2"/>
    <dgm:cxn modelId="{7B422264-4C73-4412-9001-361BF15144C7}" srcId="{E4F94BF5-D5DF-4E46-8C54-F77EFDD6D368}" destId="{BF9659BD-A9A2-4E00-839F-DAEAC90C5390}" srcOrd="3" destOrd="0" parTransId="{6C01FCCC-DD64-49DB-A3BC-BB6F0571D69A}" sibTransId="{26351410-641D-4DEB-990C-25A251180E27}"/>
    <dgm:cxn modelId="{20EE4B65-503E-4DEC-9735-7F38313C58F2}" srcId="{B0766148-5707-433D-8311-29D6EBF3FC5F}" destId="{3EB18C26-1D94-4671-BA39-5A240258795F}" srcOrd="0" destOrd="0" parTransId="{34233F88-C283-4CF0-B5F9-AEF2C6D918B9}" sibTransId="{8FE3B3F0-04D4-4560-891D-A6CAC7EF5806}"/>
    <dgm:cxn modelId="{13C61C69-A437-4F16-A06E-DFE44523B51D}" type="presOf" srcId="{C0C54387-A933-4F82-9328-A96C6F751C98}" destId="{DC75CEA0-EF61-4F3C-BB08-DF6BE6C05754}" srcOrd="0" destOrd="0" presId="urn:microsoft.com/office/officeart/2005/8/layout/vList2"/>
    <dgm:cxn modelId="{B5CB3D6F-E3B9-4117-AEF2-A89B6FDBF75B}" srcId="{D6810AFA-BF2F-4F59-A0C2-39DC5337777D}" destId="{E4F94BF5-D5DF-4E46-8C54-F77EFDD6D368}" srcOrd="1" destOrd="0" parTransId="{D3C33009-80EF-44A6-BB12-218F3A05F35D}" sibTransId="{F79B08CB-870C-48DA-84C0-E858ACDDEBCD}"/>
    <dgm:cxn modelId="{DAE3FB53-336B-4735-98D3-E073D79B2095}" srcId="{B0766148-5707-433D-8311-29D6EBF3FC5F}" destId="{004EF670-DFD5-44C4-8B72-3993387DB98D}" srcOrd="3" destOrd="0" parTransId="{6173292F-C4E1-400C-9E85-C5C7243FAFDA}" sibTransId="{73BBF926-7B68-4F71-98F2-1E08178FA598}"/>
    <dgm:cxn modelId="{1D49877D-02CA-4A99-B9C8-06E6CF0D7CD7}" type="presOf" srcId="{605D6B1A-ECC5-4FC6-86E7-BF0F578FB721}" destId="{B6BD90B7-6FFB-40D7-82DC-458E52CA45BD}" srcOrd="0" destOrd="1" presId="urn:microsoft.com/office/officeart/2005/8/layout/vList2"/>
    <dgm:cxn modelId="{AF5E2E83-CC39-436F-96F2-00095E3A3DB9}" srcId="{E4F94BF5-D5DF-4E46-8C54-F77EFDD6D368}" destId="{1E669357-4483-42CE-8474-3F495C52D59B}" srcOrd="1" destOrd="0" parTransId="{B4BF4BDE-4957-480B-B1F9-2A9D341D0D85}" sibTransId="{BFCB634C-6895-464A-A240-5BC72602289D}"/>
    <dgm:cxn modelId="{450E9088-D026-4D1D-A40F-8EF93953C406}" type="presOf" srcId="{1E669357-4483-42CE-8474-3F495C52D59B}" destId="{8FD8811E-7A0F-4164-AE88-3E3C8E9DD793}" srcOrd="0" destOrd="1" presId="urn:microsoft.com/office/officeart/2005/8/layout/vList2"/>
    <dgm:cxn modelId="{3384EB95-F5A8-4E6D-8805-9EA5D58172E5}" type="presOf" srcId="{3EB18C26-1D94-4671-BA39-5A240258795F}" destId="{B6BD90B7-6FFB-40D7-82DC-458E52CA45BD}" srcOrd="0" destOrd="0" presId="urn:microsoft.com/office/officeart/2005/8/layout/vList2"/>
    <dgm:cxn modelId="{C5E619D2-390E-433F-BD9F-4EFFF3286DF0}" type="presOf" srcId="{662A37B1-5C79-46E3-98E7-9441AC247809}" destId="{B6BD90B7-6FFB-40D7-82DC-458E52CA45BD}" srcOrd="0" destOrd="2" presId="urn:microsoft.com/office/officeart/2005/8/layout/vList2"/>
    <dgm:cxn modelId="{398DC6DD-9A3D-4F5F-A44C-D13A8700A6C0}" srcId="{E4F94BF5-D5DF-4E46-8C54-F77EFDD6D368}" destId="{62B2EC01-19FA-4F4C-8746-BEF34E83813C}" srcOrd="0" destOrd="0" parTransId="{CEC830E4-081B-45E2-9EA0-7FE42FA25FCE}" sibTransId="{054AC5C1-FB51-47F5-A90C-487195CE0195}"/>
    <dgm:cxn modelId="{535A14E3-58CA-42BE-9F41-E1C8335F03BF}" type="presOf" srcId="{B0766148-5707-433D-8311-29D6EBF3FC5F}" destId="{F69442A0-0011-4316-B845-0D9F373E83B4}" srcOrd="0" destOrd="0" presId="urn:microsoft.com/office/officeart/2005/8/layout/vList2"/>
    <dgm:cxn modelId="{EB7E15E7-28ED-477C-BC9D-B4CAC0013C53}" type="presOf" srcId="{62B2EC01-19FA-4F4C-8746-BEF34E83813C}" destId="{8FD8811E-7A0F-4164-AE88-3E3C8E9DD793}" srcOrd="0" destOrd="0" presId="urn:microsoft.com/office/officeart/2005/8/layout/vList2"/>
    <dgm:cxn modelId="{979380F9-85F8-4768-A500-3F4F6023A187}" type="presOf" srcId="{BF9659BD-A9A2-4E00-839F-DAEAC90C5390}" destId="{8FD8811E-7A0F-4164-AE88-3E3C8E9DD793}" srcOrd="0" destOrd="3" presId="urn:microsoft.com/office/officeart/2005/8/layout/vList2"/>
    <dgm:cxn modelId="{B8E4C2BA-D387-43CF-850D-7AACF4D70591}" type="presParOf" srcId="{F310FCD6-EF28-4847-834C-A61CEC52168A}" destId="{F69442A0-0011-4316-B845-0D9F373E83B4}" srcOrd="0" destOrd="0" presId="urn:microsoft.com/office/officeart/2005/8/layout/vList2"/>
    <dgm:cxn modelId="{1F5D59A9-AC28-4A51-AF52-07A45BE66168}" type="presParOf" srcId="{F310FCD6-EF28-4847-834C-A61CEC52168A}" destId="{B6BD90B7-6FFB-40D7-82DC-458E52CA45BD}" srcOrd="1" destOrd="0" presId="urn:microsoft.com/office/officeart/2005/8/layout/vList2"/>
    <dgm:cxn modelId="{89218851-5DE0-404D-9BEE-B42CF3DE2EAF}" type="presParOf" srcId="{F310FCD6-EF28-4847-834C-A61CEC52168A}" destId="{B80E1FC6-5E82-47A9-AAD6-E399ABDAB3C7}" srcOrd="2" destOrd="0" presId="urn:microsoft.com/office/officeart/2005/8/layout/vList2"/>
    <dgm:cxn modelId="{C757D1E7-5F9D-4EC5-BEEB-D102D2B5BB69}" type="presParOf" srcId="{F310FCD6-EF28-4847-834C-A61CEC52168A}" destId="{8FD8811E-7A0F-4164-AE88-3E3C8E9DD793}" srcOrd="3" destOrd="0" presId="urn:microsoft.com/office/officeart/2005/8/layout/vList2"/>
    <dgm:cxn modelId="{D652AF0B-D956-45DE-AE97-CE0C7BAA0F14}" type="presParOf" srcId="{F310FCD6-EF28-4847-834C-A61CEC52168A}" destId="{DC75CEA0-EF61-4F3C-BB08-DF6BE6C05754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9442A0-0011-4316-B845-0D9F373E83B4}">
      <dsp:nvSpPr>
        <dsp:cNvPr id="0" name=""/>
        <dsp:cNvSpPr/>
      </dsp:nvSpPr>
      <dsp:spPr>
        <a:xfrm>
          <a:off x="0" y="86273"/>
          <a:ext cx="10515600" cy="5276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/>
            <a:t>ADHD Assessment</a:t>
          </a:r>
          <a:endParaRPr lang="en-US" sz="2200" kern="1200"/>
        </a:p>
      </dsp:txBody>
      <dsp:txXfrm>
        <a:off x="25759" y="112032"/>
        <a:ext cx="10464082" cy="476152"/>
      </dsp:txXfrm>
    </dsp:sp>
    <dsp:sp modelId="{B6BD90B7-6FFB-40D7-82DC-458E52CA45BD}">
      <dsp:nvSpPr>
        <dsp:cNvPr id="0" name=""/>
        <dsp:cNvSpPr/>
      </dsp:nvSpPr>
      <dsp:spPr>
        <a:xfrm>
          <a:off x="0" y="613944"/>
          <a:ext cx="10515600" cy="11840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27940" rIns="156464" bIns="2794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700" kern="1200"/>
            <a:t>Screened with Connors questionnaires completed by parent and school</a:t>
          </a:r>
          <a:endParaRPr lang="en-US" sz="1700" kern="120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700" kern="1200"/>
            <a:t>Descriptive information obtained from parent and school</a:t>
          </a:r>
          <a:endParaRPr lang="en-US" sz="1700" kern="120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700" kern="1200"/>
            <a:t>Observation of the child in clinic</a:t>
          </a:r>
          <a:endParaRPr lang="en-US" sz="1700" kern="120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700" kern="1200"/>
            <a:t>Developmental history and diagnostic interview with parent(s) and child in clinic</a:t>
          </a:r>
          <a:endParaRPr lang="en-US" sz="1700" kern="1200"/>
        </a:p>
      </dsp:txBody>
      <dsp:txXfrm>
        <a:off x="0" y="613944"/>
        <a:ext cx="10515600" cy="1184040"/>
      </dsp:txXfrm>
    </dsp:sp>
    <dsp:sp modelId="{B80E1FC6-5E82-47A9-AAD6-E399ABDAB3C7}">
      <dsp:nvSpPr>
        <dsp:cNvPr id="0" name=""/>
        <dsp:cNvSpPr/>
      </dsp:nvSpPr>
      <dsp:spPr>
        <a:xfrm>
          <a:off x="0" y="1797984"/>
          <a:ext cx="10515600" cy="5276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/>
            <a:t>ADHD medication initiation and titration</a:t>
          </a:r>
          <a:endParaRPr lang="en-US" sz="2200" kern="1200"/>
        </a:p>
      </dsp:txBody>
      <dsp:txXfrm>
        <a:off x="25759" y="1823743"/>
        <a:ext cx="10464082" cy="476152"/>
      </dsp:txXfrm>
    </dsp:sp>
    <dsp:sp modelId="{8FD8811E-7A0F-4164-AE88-3E3C8E9DD793}">
      <dsp:nvSpPr>
        <dsp:cNvPr id="0" name=""/>
        <dsp:cNvSpPr/>
      </dsp:nvSpPr>
      <dsp:spPr>
        <a:xfrm>
          <a:off x="0" y="2325654"/>
          <a:ext cx="10515600" cy="14117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27940" rIns="156464" bIns="2794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700" kern="1200"/>
            <a:t>Medication initiated for moderate to severe ADHD after families have considered all options and potential side effects of medication</a:t>
          </a:r>
          <a:endParaRPr lang="en-US" sz="1700" kern="120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700" kern="1200" dirty="0"/>
            <a:t>Follow up at 4-6 weeks, 3 months, and 6-12 months to titrate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700" kern="1200" dirty="0"/>
            <a:t>If not stable on medication, dosage adjusted, and review process re-started from beginning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700" kern="1200" dirty="0"/>
            <a:t>Once stable on medication, child is transferred to shared care for GP to continue to prescribe</a:t>
          </a:r>
          <a:endParaRPr lang="en-US" sz="1700" kern="1200" dirty="0"/>
        </a:p>
      </dsp:txBody>
      <dsp:txXfrm>
        <a:off x="0" y="2325654"/>
        <a:ext cx="10515600" cy="1411740"/>
      </dsp:txXfrm>
    </dsp:sp>
    <dsp:sp modelId="{DC75CEA0-EF61-4F3C-BB08-DF6BE6C05754}">
      <dsp:nvSpPr>
        <dsp:cNvPr id="0" name=""/>
        <dsp:cNvSpPr/>
      </dsp:nvSpPr>
      <dsp:spPr>
        <a:xfrm>
          <a:off x="0" y="3737394"/>
          <a:ext cx="10515600" cy="5276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/>
            <a:t>Annual reviews for children on shared care</a:t>
          </a:r>
          <a:endParaRPr lang="en-US" sz="2200" kern="1200"/>
        </a:p>
      </dsp:txBody>
      <dsp:txXfrm>
        <a:off x="25759" y="3763153"/>
        <a:ext cx="10464082" cy="4761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96342D8-A522-421E-90DD-6B752522047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03C1784-7BC2-4681-97DA-57BF1715199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F58F97-4919-4432-A7EE-93A60E7D5F91}" type="datetimeFigureOut">
              <a:rPr lang="en-GB" smtClean="0"/>
              <a:t>13/07/2022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4EC2C6-A0D8-4C3F-81EA-77C7C728E99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853710-C340-4391-8BE8-2F62D88DAC6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4C39D7-2960-4A48-B76F-6AD1C4017D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59974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5F002C-1596-403A-93E8-DBF943CF92AC}" type="datetimeFigureOut">
              <a:rPr lang="en-GB" smtClean="0"/>
              <a:t>13/07/2022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6D2ED7-AAD0-47E4-BA6F-81A215DA6C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8997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DF10D-2C11-447A-89FA-1528B13A704D}" type="datetimeFigureOut">
              <a:rPr lang="en-GB" smtClean="0"/>
              <a:t>13/07/2022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63DF7-07BB-4F6C-82BD-EE1230E5D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2689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DF10D-2C11-447A-89FA-1528B13A704D}" type="datetimeFigureOut">
              <a:rPr lang="en-GB" smtClean="0"/>
              <a:t>13/07/2022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63DF7-07BB-4F6C-82BD-EE1230E5D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7314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DF10D-2C11-447A-89FA-1528B13A704D}" type="datetimeFigureOut">
              <a:rPr lang="en-GB" smtClean="0"/>
              <a:t>13/07/2022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63DF7-07BB-4F6C-82BD-EE1230E5D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8096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DF10D-2C11-447A-89FA-1528B13A704D}" type="datetimeFigureOut">
              <a:rPr lang="en-GB" smtClean="0"/>
              <a:t>13/07/2022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63DF7-07BB-4F6C-82BD-EE1230E5D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8880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DF10D-2C11-447A-89FA-1528B13A704D}" type="datetimeFigureOut">
              <a:rPr lang="en-GB" smtClean="0"/>
              <a:t>13/07/2022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63DF7-07BB-4F6C-82BD-EE1230E5D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2956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DF10D-2C11-447A-89FA-1528B13A704D}" type="datetimeFigureOut">
              <a:rPr lang="en-GB" smtClean="0"/>
              <a:t>13/07/2022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63DF7-07BB-4F6C-82BD-EE1230E5D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0936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DF10D-2C11-447A-89FA-1528B13A704D}" type="datetimeFigureOut">
              <a:rPr lang="en-GB" smtClean="0"/>
              <a:t>13/07/2022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63DF7-07BB-4F6C-82BD-EE1230E5D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6335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DF10D-2C11-447A-89FA-1528B13A704D}" type="datetimeFigureOut">
              <a:rPr lang="en-GB" smtClean="0"/>
              <a:t>13/07/2022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63DF7-07BB-4F6C-82BD-EE1230E5D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0684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DF10D-2C11-447A-89FA-1528B13A704D}" type="datetimeFigureOut">
              <a:rPr lang="en-GB" smtClean="0"/>
              <a:t>13/07/2022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63DF7-07BB-4F6C-82BD-EE1230E5D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5450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DF10D-2C11-447A-89FA-1528B13A704D}" type="datetimeFigureOut">
              <a:rPr lang="en-GB" smtClean="0"/>
              <a:t>13/07/2022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63DF7-07BB-4F6C-82BD-EE1230E5D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6807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DF10D-2C11-447A-89FA-1528B13A704D}" type="datetimeFigureOut">
              <a:rPr lang="en-GB" smtClean="0"/>
              <a:t>13/07/2022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63DF7-07BB-4F6C-82BD-EE1230E5D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7569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DF10D-2C11-447A-89FA-1528B13A704D}" type="datetimeFigureOut">
              <a:rPr lang="en-GB" smtClean="0"/>
              <a:t>13/07/2022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B63DF7-07BB-4F6C-82BD-EE1230E5D037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E46B9E8-7EEC-46D1-A7E1-2D473A223B13}"/>
              </a:ext>
            </a:extLst>
          </p:cNvPr>
          <p:cNvSpPr/>
          <p:nvPr userDrawn="1"/>
        </p:nvSpPr>
        <p:spPr>
          <a:xfrm>
            <a:off x="8984673" y="365125"/>
            <a:ext cx="2369127" cy="1113617"/>
          </a:xfrm>
          <a:prstGeom prst="rect">
            <a:avLst/>
          </a:prstGeom>
          <a:blipFill dpi="0"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87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mailto:feedback@psicon.co.uk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3245F62-CCC4-49E4-B95B-EA6C1E7905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959B41-50CF-44D2-AD4D-5D9A87C6D5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8882" y="3577456"/>
            <a:ext cx="10909640" cy="1687814"/>
          </a:xfrm>
        </p:spPr>
        <p:txBody>
          <a:bodyPr anchor="b">
            <a:normAutofit/>
          </a:bodyPr>
          <a:lstStyle/>
          <a:p>
            <a:r>
              <a:rPr lang="en-GB" sz="6600" dirty="0"/>
              <a:t>Psicon NEH ADHD Service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DC4000-012B-46DD-A774-C3B61CDBFB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8881" y="5660607"/>
            <a:ext cx="10909643" cy="880152"/>
          </a:xfrm>
        </p:spPr>
        <p:txBody>
          <a:bodyPr anchor="t">
            <a:normAutofit fontScale="85000" lnSpcReduction="20000"/>
          </a:bodyPr>
          <a:lstStyle/>
          <a:p>
            <a:r>
              <a:rPr lang="en-GB" sz="1800" dirty="0"/>
              <a:t>Dr Dan Simmonds, Consultant Clinical Psychologist, Director</a:t>
            </a:r>
          </a:p>
          <a:p>
            <a:r>
              <a:rPr lang="en-GB" sz="1800" dirty="0"/>
              <a:t>Dr Jo Black, Service Manager, Neurodevelopmental Lifespan Service</a:t>
            </a:r>
          </a:p>
          <a:p>
            <a:r>
              <a:rPr lang="en-GB" sz="1800" dirty="0"/>
              <a:t>23</a:t>
            </a:r>
            <a:r>
              <a:rPr lang="en-GB" sz="1800" baseline="30000" dirty="0"/>
              <a:t>rd</a:t>
            </a:r>
            <a:r>
              <a:rPr lang="en-GB" sz="1800" dirty="0"/>
              <a:t> June 2021</a:t>
            </a:r>
            <a:endParaRPr lang="en-GB" sz="1800" dirty="0">
              <a:cs typeface="Calibri"/>
            </a:endParaRPr>
          </a:p>
        </p:txBody>
      </p:sp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555CF6CF-0BD6-47A5-9387-E86D4200E7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7448" y="591670"/>
            <a:ext cx="5712508" cy="2742004"/>
          </a:xfrm>
          <a:prstGeom prst="rect">
            <a:avLst/>
          </a:prstGeom>
        </p:spPr>
      </p:pic>
      <p:sp>
        <p:nvSpPr>
          <p:cNvPr id="12" name="sketch line">
            <a:extLst>
              <a:ext uri="{FF2B5EF4-FFF2-40B4-BE49-F238E27FC236}">
                <a16:creationId xmlns:a16="http://schemas.microsoft.com/office/drawing/2014/main" id="{E6C0DD6B-6AA3-448F-9B99-8386295BC1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07702" y="5509052"/>
            <a:ext cx="4572000" cy="18288"/>
          </a:xfrm>
          <a:custGeom>
            <a:avLst/>
            <a:gdLst>
              <a:gd name="connsiteX0" fmla="*/ 0 w 4572000"/>
              <a:gd name="connsiteY0" fmla="*/ 0 h 18288"/>
              <a:gd name="connsiteX1" fmla="*/ 515983 w 4572000"/>
              <a:gd name="connsiteY1" fmla="*/ 0 h 18288"/>
              <a:gd name="connsiteX2" fmla="*/ 1031966 w 4572000"/>
              <a:gd name="connsiteY2" fmla="*/ 0 h 18288"/>
              <a:gd name="connsiteX3" fmla="*/ 1639389 w 4572000"/>
              <a:gd name="connsiteY3" fmla="*/ 0 h 18288"/>
              <a:gd name="connsiteX4" fmla="*/ 2383971 w 4572000"/>
              <a:gd name="connsiteY4" fmla="*/ 0 h 18288"/>
              <a:gd name="connsiteX5" fmla="*/ 2945674 w 4572000"/>
              <a:gd name="connsiteY5" fmla="*/ 0 h 18288"/>
              <a:gd name="connsiteX6" fmla="*/ 3507377 w 4572000"/>
              <a:gd name="connsiteY6" fmla="*/ 0 h 18288"/>
              <a:gd name="connsiteX7" fmla="*/ 4572000 w 4572000"/>
              <a:gd name="connsiteY7" fmla="*/ 0 h 18288"/>
              <a:gd name="connsiteX8" fmla="*/ 4572000 w 4572000"/>
              <a:gd name="connsiteY8" fmla="*/ 18288 h 18288"/>
              <a:gd name="connsiteX9" fmla="*/ 3873137 w 4572000"/>
              <a:gd name="connsiteY9" fmla="*/ 18288 h 18288"/>
              <a:gd name="connsiteX10" fmla="*/ 3311434 w 4572000"/>
              <a:gd name="connsiteY10" fmla="*/ 18288 h 18288"/>
              <a:gd name="connsiteX11" fmla="*/ 2749731 w 4572000"/>
              <a:gd name="connsiteY11" fmla="*/ 18288 h 18288"/>
              <a:gd name="connsiteX12" fmla="*/ 2050869 w 4572000"/>
              <a:gd name="connsiteY12" fmla="*/ 18288 h 18288"/>
              <a:gd name="connsiteX13" fmla="*/ 1306286 w 4572000"/>
              <a:gd name="connsiteY13" fmla="*/ 18288 h 18288"/>
              <a:gd name="connsiteX14" fmla="*/ 790303 w 4572000"/>
              <a:gd name="connsiteY14" fmla="*/ 18288 h 18288"/>
              <a:gd name="connsiteX15" fmla="*/ 0 w 4572000"/>
              <a:gd name="connsiteY15" fmla="*/ 18288 h 18288"/>
              <a:gd name="connsiteX16" fmla="*/ 0 w 457200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72000" h="18288" fill="none" extrusionOk="0">
                <a:moveTo>
                  <a:pt x="0" y="0"/>
                </a:moveTo>
                <a:cubicBezTo>
                  <a:pt x="105156" y="-20963"/>
                  <a:pt x="340432" y="822"/>
                  <a:pt x="515983" y="0"/>
                </a:cubicBezTo>
                <a:cubicBezTo>
                  <a:pt x="691534" y="-822"/>
                  <a:pt x="850679" y="16479"/>
                  <a:pt x="1031966" y="0"/>
                </a:cubicBezTo>
                <a:cubicBezTo>
                  <a:pt x="1213253" y="-16479"/>
                  <a:pt x="1443646" y="-18730"/>
                  <a:pt x="1639389" y="0"/>
                </a:cubicBezTo>
                <a:cubicBezTo>
                  <a:pt x="1835132" y="18730"/>
                  <a:pt x="2159975" y="18531"/>
                  <a:pt x="2383971" y="0"/>
                </a:cubicBezTo>
                <a:cubicBezTo>
                  <a:pt x="2607967" y="-18531"/>
                  <a:pt x="2719096" y="-12030"/>
                  <a:pt x="2945674" y="0"/>
                </a:cubicBezTo>
                <a:cubicBezTo>
                  <a:pt x="3172252" y="12030"/>
                  <a:pt x="3269167" y="27666"/>
                  <a:pt x="3507377" y="0"/>
                </a:cubicBezTo>
                <a:cubicBezTo>
                  <a:pt x="3745587" y="-27666"/>
                  <a:pt x="4116741" y="18705"/>
                  <a:pt x="4572000" y="0"/>
                </a:cubicBezTo>
                <a:cubicBezTo>
                  <a:pt x="4572895" y="8974"/>
                  <a:pt x="4571454" y="9359"/>
                  <a:pt x="4572000" y="18288"/>
                </a:cubicBezTo>
                <a:cubicBezTo>
                  <a:pt x="4374698" y="3942"/>
                  <a:pt x="4098874" y="-11042"/>
                  <a:pt x="3873137" y="18288"/>
                </a:cubicBezTo>
                <a:cubicBezTo>
                  <a:pt x="3647400" y="47618"/>
                  <a:pt x="3517055" y="5421"/>
                  <a:pt x="3311434" y="18288"/>
                </a:cubicBezTo>
                <a:cubicBezTo>
                  <a:pt x="3105813" y="31155"/>
                  <a:pt x="3025168" y="17856"/>
                  <a:pt x="2749731" y="18288"/>
                </a:cubicBezTo>
                <a:cubicBezTo>
                  <a:pt x="2474294" y="18720"/>
                  <a:pt x="2291766" y="-14168"/>
                  <a:pt x="2050869" y="18288"/>
                </a:cubicBezTo>
                <a:cubicBezTo>
                  <a:pt x="1809972" y="50744"/>
                  <a:pt x="1540276" y="46798"/>
                  <a:pt x="1306286" y="18288"/>
                </a:cubicBezTo>
                <a:cubicBezTo>
                  <a:pt x="1072296" y="-10222"/>
                  <a:pt x="972445" y="19645"/>
                  <a:pt x="790303" y="18288"/>
                </a:cubicBezTo>
                <a:cubicBezTo>
                  <a:pt x="608161" y="16931"/>
                  <a:pt x="200981" y="8241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572000" h="18288" stroke="0" extrusionOk="0">
                <a:moveTo>
                  <a:pt x="0" y="0"/>
                </a:moveTo>
                <a:cubicBezTo>
                  <a:pt x="143285" y="-9565"/>
                  <a:pt x="327959" y="-11498"/>
                  <a:pt x="561703" y="0"/>
                </a:cubicBezTo>
                <a:cubicBezTo>
                  <a:pt x="795447" y="11498"/>
                  <a:pt x="838260" y="18255"/>
                  <a:pt x="1077686" y="0"/>
                </a:cubicBezTo>
                <a:cubicBezTo>
                  <a:pt x="1317112" y="-18255"/>
                  <a:pt x="1437472" y="23514"/>
                  <a:pt x="1639389" y="0"/>
                </a:cubicBezTo>
                <a:cubicBezTo>
                  <a:pt x="1841306" y="-23514"/>
                  <a:pt x="2037142" y="-12551"/>
                  <a:pt x="2292531" y="0"/>
                </a:cubicBezTo>
                <a:cubicBezTo>
                  <a:pt x="2547920" y="12551"/>
                  <a:pt x="2810436" y="-20352"/>
                  <a:pt x="2991394" y="0"/>
                </a:cubicBezTo>
                <a:cubicBezTo>
                  <a:pt x="3172352" y="20352"/>
                  <a:pt x="3530025" y="-13347"/>
                  <a:pt x="3735977" y="0"/>
                </a:cubicBezTo>
                <a:cubicBezTo>
                  <a:pt x="3941929" y="13347"/>
                  <a:pt x="4161497" y="34086"/>
                  <a:pt x="4572000" y="0"/>
                </a:cubicBezTo>
                <a:cubicBezTo>
                  <a:pt x="4571545" y="6162"/>
                  <a:pt x="4571903" y="11775"/>
                  <a:pt x="4572000" y="18288"/>
                </a:cubicBezTo>
                <a:cubicBezTo>
                  <a:pt x="4228040" y="36490"/>
                  <a:pt x="4199736" y="42557"/>
                  <a:pt x="3873137" y="18288"/>
                </a:cubicBezTo>
                <a:cubicBezTo>
                  <a:pt x="3546538" y="-5981"/>
                  <a:pt x="3472124" y="16809"/>
                  <a:pt x="3128554" y="18288"/>
                </a:cubicBezTo>
                <a:cubicBezTo>
                  <a:pt x="2784984" y="19767"/>
                  <a:pt x="2735896" y="-17781"/>
                  <a:pt x="2383971" y="18288"/>
                </a:cubicBezTo>
                <a:cubicBezTo>
                  <a:pt x="2032046" y="54357"/>
                  <a:pt x="2019324" y="2920"/>
                  <a:pt x="1867989" y="18288"/>
                </a:cubicBezTo>
                <a:cubicBezTo>
                  <a:pt x="1716654" y="33656"/>
                  <a:pt x="1418675" y="32575"/>
                  <a:pt x="1169126" y="18288"/>
                </a:cubicBezTo>
                <a:cubicBezTo>
                  <a:pt x="919577" y="4001"/>
                  <a:pt x="798537" y="16165"/>
                  <a:pt x="561703" y="18288"/>
                </a:cubicBezTo>
                <a:cubicBezTo>
                  <a:pt x="324869" y="20411"/>
                  <a:pt x="221395" y="-912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3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AF1966E-FD40-4A4A-B61B-C4DF7FA05F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BFA19-D45E-416B-A404-7AF2F3F2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8E0105E7-23DB-4CF2-8258-FF47C762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D7095B1-AD12-471E-A947-E76A80E2DE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/>
          <a:p>
            <a:r>
              <a:rPr lang="en-GB" sz="4000"/>
              <a:t>We Value Your Opinion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74B4F7D-14B2-478B-8BF5-01E4E0C5D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5895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2B72DF-F6E0-44F5-9DC4-FD978B75D8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81943"/>
            <a:ext cx="10168128" cy="3695020"/>
          </a:xfrm>
        </p:spPr>
        <p:txBody>
          <a:bodyPr>
            <a:normAutofit/>
          </a:bodyPr>
          <a:lstStyle/>
          <a:p>
            <a:r>
              <a:rPr lang="en-GB" sz="2200" dirty="0"/>
              <a:t>Is there anything we could improve about the referral process? Email </a:t>
            </a:r>
            <a:r>
              <a:rPr lang="en-GB" sz="22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feedback@psicon.co.uk</a:t>
            </a:r>
            <a:endParaRPr lang="en-GB" sz="2200" dirty="0"/>
          </a:p>
          <a:p>
            <a:endParaRPr lang="en-GB" sz="2200" dirty="0"/>
          </a:p>
          <a:p>
            <a:r>
              <a:rPr lang="en-GB" sz="2200" dirty="0"/>
              <a:t>For help with referrals please call us 8:30-5:30 Mon-Fri: 01227 379 099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7947F93-98D9-4E32-AF80-CEC7CD4AEA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4655" y="371781"/>
            <a:ext cx="2278416" cy="1091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624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7">
            <a:extLst>
              <a:ext uri="{FF2B5EF4-FFF2-40B4-BE49-F238E27FC236}">
                <a16:creationId xmlns:a16="http://schemas.microsoft.com/office/drawing/2014/main" id="{DAF1966E-FD40-4A4A-B61B-C4DF7FA05F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6" name="Rectangle 9">
            <a:extLst>
              <a:ext uri="{FF2B5EF4-FFF2-40B4-BE49-F238E27FC236}">
                <a16:creationId xmlns:a16="http://schemas.microsoft.com/office/drawing/2014/main" id="{047BFA19-D45E-416B-A404-7AF2F3F2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7" name="Rectangle 11">
            <a:extLst>
              <a:ext uri="{FF2B5EF4-FFF2-40B4-BE49-F238E27FC236}">
                <a16:creationId xmlns:a16="http://schemas.microsoft.com/office/drawing/2014/main" id="{8E0105E7-23DB-4CF2-8258-FF47C762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4A2A3D8-4798-4899-B39A-97F7A0723A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/>
          <a:p>
            <a:r>
              <a:rPr lang="en-GB" sz="4000"/>
              <a:t>Who are Psicon?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74B4F7D-14B2-478B-8BF5-01E4E0C5D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5895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890443-F31F-47B9-A2A7-AF9D25772F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1519" y="2560320"/>
            <a:ext cx="10388961" cy="3431458"/>
          </a:xfrm>
        </p:spPr>
        <p:txBody>
          <a:bodyPr>
            <a:normAutofit/>
          </a:bodyPr>
          <a:lstStyle/>
          <a:p>
            <a:r>
              <a:rPr lang="en-GB" sz="2000" dirty="0"/>
              <a:t>Independent organisation, we work primarily to support the NHS throughout England to improve neurodevelopmental pathways</a:t>
            </a:r>
          </a:p>
          <a:p>
            <a:r>
              <a:rPr lang="en-GB" sz="2000" dirty="0"/>
              <a:t>Clinically led, neurodevelopmental experts</a:t>
            </a:r>
          </a:p>
          <a:p>
            <a:r>
              <a:rPr lang="en-GB" sz="2000" dirty="0"/>
              <a:t>Multidisciplinary team – paediatrics, psychology, psychiatry</a:t>
            </a:r>
          </a:p>
          <a:p>
            <a:r>
              <a:rPr lang="en-GB" sz="2000" dirty="0"/>
              <a:t>Working in NEH&amp;F providing ADHD service since 2017</a:t>
            </a:r>
          </a:p>
          <a:p>
            <a:r>
              <a:rPr lang="en-GB" sz="2000" dirty="0"/>
              <a:t>Significantly reduced waiting times for autism and ADHD assessments across Hampshire</a:t>
            </a:r>
          </a:p>
          <a:p>
            <a:r>
              <a:rPr lang="en-GB" sz="2000" dirty="0"/>
              <a:t>NICE guideline compliant assessments and reviews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2983E82-4AA1-4EF6-84EF-1A19EFBB82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4086" y="372750"/>
            <a:ext cx="2276394" cy="1090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003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11B1A0-E7B4-48B8-B793-CCAB4C6A11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The Service</a:t>
            </a:r>
            <a:endParaRPr lang="en-GB" dirty="0"/>
          </a:p>
        </p:txBody>
      </p:sp>
      <p:graphicFrame>
        <p:nvGraphicFramePr>
          <p:cNvPr id="19" name="Content Placeholder 2">
            <a:extLst>
              <a:ext uri="{FF2B5EF4-FFF2-40B4-BE49-F238E27FC236}">
                <a16:creationId xmlns:a16="http://schemas.microsoft.com/office/drawing/2014/main" id="{75A6B986-5AA9-49D0-8396-588804D70B7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6442611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523332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9E3DD7-E98A-4696-A324-05A2D7552A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sz="5400" dirty="0"/>
              <a:t>Who can refer?</a:t>
            </a:r>
          </a:p>
        </p:txBody>
      </p:sp>
      <p:sp>
        <p:nvSpPr>
          <p:cNvPr id="6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4D46E2-3DD5-4D56-870C-A1AAAF8F4F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2800" dirty="0"/>
              <a:t>Psicon accept direct referrals from:</a:t>
            </a:r>
          </a:p>
          <a:p>
            <a:pPr marL="742950" lvl="1" indent="-285750"/>
            <a:r>
              <a:rPr lang="en-GB" dirty="0"/>
              <a:t>GPs</a:t>
            </a:r>
          </a:p>
          <a:p>
            <a:pPr marL="742950" lvl="1" indent="-285750"/>
            <a:r>
              <a:rPr lang="en-GB" dirty="0"/>
              <a:t>Hampshire CAMHS</a:t>
            </a:r>
          </a:p>
          <a:p>
            <a:pPr marL="742950" lvl="1" indent="-285750"/>
            <a:r>
              <a:rPr lang="en-GB" dirty="0"/>
              <a:t>Hampshire Autism Service (currently provided by Psicon)</a:t>
            </a:r>
          </a:p>
          <a:p>
            <a:pPr marL="742950" lvl="1" indent="-285750"/>
            <a:r>
              <a:rPr lang="en-GB" dirty="0"/>
              <a:t>Surrey Children’s Community Service (provided by Children and Family Health Surrey)</a:t>
            </a:r>
            <a:endParaRPr lang="en-US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800" dirty="0"/>
              <a:t>Psicon </a:t>
            </a:r>
            <a:r>
              <a:rPr lang="en-US" dirty="0"/>
              <a:t>do not accept referrals from:</a:t>
            </a:r>
          </a:p>
          <a:p>
            <a:pPr marL="742950" lvl="1" indent="-285750"/>
            <a:r>
              <a:rPr lang="en-US" dirty="0"/>
              <a:t>Schools</a:t>
            </a:r>
          </a:p>
          <a:p>
            <a:pPr marL="742950" lvl="1" indent="-285750"/>
            <a:r>
              <a:rPr lang="en-US" dirty="0"/>
              <a:t>Parent/guardian(s)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A85B230-838A-4B34-A2CF-1C89CDFDAA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5893" y="417181"/>
            <a:ext cx="2143144" cy="1026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3318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9E3DD7-E98A-4696-A324-05A2D7552A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sz="5400" dirty="0"/>
              <a:t>Who can be Referred?</a:t>
            </a:r>
          </a:p>
        </p:txBody>
      </p:sp>
      <p:sp>
        <p:nvSpPr>
          <p:cNvPr id="6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4D46E2-3DD5-4D56-870C-A1AAAF8F4F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For ADHD assessment and/or medication initiation, titration, and annual review: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CYPs registered at NEH GP surgery (not Farnham)</a:t>
            </a:r>
          </a:p>
          <a:p>
            <a:pPr marL="457200" lvl="1" indent="0">
              <a:buNone/>
            </a:pPr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Princes Gardens Surgery	The Cambridge Practice 	The Wellington Practice 	</a:t>
            </a:r>
            <a:r>
              <a:rPr lang="en-GB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Giffard</a:t>
            </a:r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Drive Surgery</a:t>
            </a:r>
          </a:p>
          <a:p>
            <a:pPr marL="457200" lvl="1" indent="0">
              <a:buNone/>
            </a:pPr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Voyager Family Health 	Alexander House Surgery 	Jenner House Surgery		Mayfield Medical Centre</a:t>
            </a:r>
          </a:p>
          <a:p>
            <a:pPr marL="457200" lvl="1" indent="0">
              <a:buNone/>
            </a:pPr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North Camp Surgery	Richmond Surgery		Fleet Medical Centre 		The Border Practice</a:t>
            </a:r>
            <a:endParaRPr lang="en-GB" sz="1400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457200" lvl="1" indent="0">
              <a:buNone/>
            </a:pPr>
            <a:r>
              <a:rPr lang="en-GB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Crondall</a:t>
            </a:r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New Surgery	Oakley Health Group		</a:t>
            </a:r>
            <a:r>
              <a:rPr lang="en-GB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Branksomewood</a:t>
            </a:r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Healthcare Centre	</a:t>
            </a:r>
            <a:endParaRPr lang="en-GB" sz="1400" dirty="0"/>
          </a:p>
          <a:p>
            <a:r>
              <a:rPr lang="en-GB" dirty="0"/>
              <a:t>CYPs aged 6 years to 11 years 364 days</a:t>
            </a:r>
          </a:p>
          <a:p>
            <a:r>
              <a:rPr lang="en-GB" dirty="0"/>
              <a:t>Without mental health presentation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A85B230-838A-4B34-A2CF-1C89CDFDAA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5893" y="417181"/>
            <a:ext cx="2143144" cy="1026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1110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304B40-448B-46B3-8CCA-CFEB7BAE8B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Exclusion Criteria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394651-82F8-4CBF-AFEB-6455BE233B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12 years or older </a:t>
            </a:r>
            <a:r>
              <a:rPr lang="en-GB" sz="2200" i="1" dirty="0"/>
              <a:t>(refer to Hampshire CAMHS)</a:t>
            </a:r>
          </a:p>
          <a:p>
            <a:r>
              <a:rPr lang="en-GB" dirty="0"/>
              <a:t>Under 6 years old </a:t>
            </a:r>
            <a:r>
              <a:rPr lang="en-GB" sz="2200" i="1" dirty="0"/>
              <a:t>(refer to Behaviour and Neurodevelopmental Service at Children and Family Health surrey)</a:t>
            </a:r>
          </a:p>
          <a:p>
            <a:r>
              <a:rPr lang="en-GB" dirty="0"/>
              <a:t>Registered with Farnham GP </a:t>
            </a:r>
            <a:r>
              <a:rPr lang="en-GB" sz="2200" i="1" dirty="0"/>
              <a:t>(refer to Surrey Emotional Well Being and Mental Health Service for Children and Young people (previously </a:t>
            </a:r>
            <a:r>
              <a:rPr lang="en-GB" sz="2200" i="1"/>
              <a:t>known as Surrey CAMHS))</a:t>
            </a:r>
            <a:endParaRPr lang="en-GB" sz="2200" i="1" dirty="0"/>
          </a:p>
          <a:p>
            <a:r>
              <a:rPr lang="en-GB" dirty="0"/>
              <a:t>Suspected or confirmed comorbid mental health difficulties </a:t>
            </a:r>
            <a:r>
              <a:rPr lang="en-GB" sz="2200" i="1" dirty="0"/>
              <a:t>(refer to Hampshire CAMHS who will decide whether ADHD assessment should be carried out by CAMHS or Psicon based on mental health presentation)</a:t>
            </a:r>
          </a:p>
          <a:p>
            <a:r>
              <a:rPr lang="en-GB" dirty="0"/>
              <a:t>CYPs at risk of self-harm or suicide </a:t>
            </a:r>
            <a:r>
              <a:rPr lang="en-GB" sz="2200" i="1" dirty="0"/>
              <a:t>(refer to Hampshire CAMHS)</a:t>
            </a:r>
          </a:p>
          <a:p>
            <a:endParaRPr lang="en-GB" dirty="0"/>
          </a:p>
          <a:p>
            <a:pPr marL="0" indent="0" algn="ctr">
              <a:buNone/>
            </a:pP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If there is any uncertainty about whether the child needs mental health support in addition to, or instead of, ADHD assessment and treatment, please refer to Hampshire CAMHS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2A208E9-C286-4D1C-A2D7-9598769AD979}"/>
              </a:ext>
            </a:extLst>
          </p:cNvPr>
          <p:cNvSpPr/>
          <p:nvPr/>
        </p:nvSpPr>
        <p:spPr>
          <a:xfrm>
            <a:off x="1101213" y="4866968"/>
            <a:ext cx="10009239" cy="121920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0ED051B-6E6B-45BA-90AB-43DD8A1B7385}"/>
              </a:ext>
            </a:extLst>
          </p:cNvPr>
          <p:cNvCxnSpPr/>
          <p:nvPr/>
        </p:nvCxnSpPr>
        <p:spPr>
          <a:xfrm>
            <a:off x="1101213" y="1464906"/>
            <a:ext cx="3491204" cy="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60738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B3381DE-E7C7-4E3A-8982-BB2A9A94F0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6998"/>
            <a:ext cx="6340089" cy="489771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558B0DC-954B-4151-9D8E-3F615ACEED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5004" y="3229820"/>
            <a:ext cx="6527853" cy="3378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235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03AA6FF-6D9F-4EF5-A6E3-1993D77705B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4412"/>
          <a:stretch/>
        </p:blipFill>
        <p:spPr>
          <a:xfrm>
            <a:off x="3023616" y="2661756"/>
            <a:ext cx="5912205" cy="2193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8029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7">
            <a:extLst>
              <a:ext uri="{FF2B5EF4-FFF2-40B4-BE49-F238E27FC236}">
                <a16:creationId xmlns:a16="http://schemas.microsoft.com/office/drawing/2014/main" id="{E777E57D-6A88-4B5B-A068-2BA7FF4E8C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CFDEEE9-BDE0-4114-8B8C-A5D7C68D20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02920"/>
            <a:ext cx="10509504" cy="1975104"/>
          </a:xfrm>
        </p:spPr>
        <p:txBody>
          <a:bodyPr anchor="b">
            <a:normAutofit/>
          </a:bodyPr>
          <a:lstStyle/>
          <a:p>
            <a:r>
              <a:rPr lang="en-GB" sz="5400" dirty="0"/>
              <a:t>Making a Referral</a:t>
            </a:r>
          </a:p>
        </p:txBody>
      </p:sp>
      <p:sp>
        <p:nvSpPr>
          <p:cNvPr id="20" name="Rectangle 9">
            <a:extLst>
              <a:ext uri="{FF2B5EF4-FFF2-40B4-BE49-F238E27FC236}">
                <a16:creationId xmlns:a16="http://schemas.microsoft.com/office/drawing/2014/main" id="{F7117410-A2A4-4085-9ADC-46744551DB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2772" y="0"/>
            <a:ext cx="10506456" cy="1913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1" name="Rectangle 11">
            <a:extLst>
              <a:ext uri="{FF2B5EF4-FFF2-40B4-BE49-F238E27FC236}">
                <a16:creationId xmlns:a16="http://schemas.microsoft.com/office/drawing/2014/main" id="{99F74EB5-E547-4FB4-95F5-BCC788F3C4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2894076"/>
            <a:ext cx="1050645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3CF9CF-AB6B-461F-8525-CAA0FB43F3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248" y="3328416"/>
            <a:ext cx="10509504" cy="285292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z="2000" dirty="0"/>
              <a:t>Show family has tried other strategies to support child and improve problematic behaviours</a:t>
            </a:r>
          </a:p>
          <a:p>
            <a:r>
              <a:rPr lang="en-GB" sz="2000" dirty="0"/>
              <a:t>Objective validation of the parents report:</a:t>
            </a:r>
          </a:p>
          <a:p>
            <a:pPr lvl="1"/>
            <a:r>
              <a:rPr lang="en-GB" sz="1600" dirty="0"/>
              <a:t>Objective evidence of inattention/hyperactivity/impulsivity across multiple settings (e.g. home </a:t>
            </a:r>
            <a:r>
              <a:rPr lang="en-GB" sz="1600" i="1" dirty="0"/>
              <a:t>and</a:t>
            </a:r>
            <a:r>
              <a:rPr lang="en-GB" sz="1600" dirty="0"/>
              <a:t> school)</a:t>
            </a:r>
            <a:endParaRPr lang="en-GB" sz="1600" dirty="0">
              <a:cs typeface="Calibri"/>
            </a:endParaRPr>
          </a:p>
          <a:p>
            <a:pPr lvl="1"/>
            <a:r>
              <a:rPr lang="en-GB" sz="1600" dirty="0"/>
              <a:t>Your own observations of the child in the clinic room (e.g. are they unable to keep still, interrupting conversations etc)</a:t>
            </a:r>
            <a:endParaRPr lang="en-GB" sz="1600" dirty="0">
              <a:cs typeface="Calibri"/>
            </a:endParaRPr>
          </a:p>
          <a:p>
            <a:pPr lvl="1"/>
            <a:r>
              <a:rPr lang="en-GB" sz="1600" dirty="0"/>
              <a:t>Your opinion or the opinion of other professionals (e.g. paediatrician, SENCO)</a:t>
            </a:r>
            <a:endParaRPr lang="en-GB" sz="1600" dirty="0">
              <a:cs typeface="Calibri"/>
            </a:endParaRPr>
          </a:p>
          <a:p>
            <a:r>
              <a:rPr lang="en-GB" sz="2000" dirty="0">
                <a:cs typeface="Calibri"/>
              </a:rPr>
              <a:t>Indicate that risk and mental health have been considered prior to the referral</a:t>
            </a:r>
            <a:endParaRPr lang="en-GB" sz="2000" dirty="0">
              <a:highlight>
                <a:srgbClr val="FFFF00"/>
              </a:highlight>
              <a:cs typeface="Calibri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C763666-42C8-4EAE-AD91-447AC0E56A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6259" y="378604"/>
            <a:ext cx="2321445" cy="111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9532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EAF6D0D83873F45AF5BE06A52EC0EFE" ma:contentTypeVersion="16" ma:contentTypeDescription="Create a new document." ma:contentTypeScope="" ma:versionID="6cc5bdc658915859ab087c1eb9c0bbd9">
  <xsd:schema xmlns:xsd="http://www.w3.org/2001/XMLSchema" xmlns:xs="http://www.w3.org/2001/XMLSchema" xmlns:p="http://schemas.microsoft.com/office/2006/metadata/properties" xmlns:ns2="82e84343-40fe-4c63-b5a3-3b51381f2ee9" xmlns:ns3="d96a4623-d713-4041-8e66-34f5636cd519" targetNamespace="http://schemas.microsoft.com/office/2006/metadata/properties" ma:root="true" ma:fieldsID="34cd9c54df58c7d319166a51145dba86" ns2:_="" ns3:_="">
    <xsd:import namespace="82e84343-40fe-4c63-b5a3-3b51381f2ee9"/>
    <xsd:import namespace="d96a4623-d713-4041-8e66-34f5636cd51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e84343-40fe-4c63-b5a3-3b51381f2ee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b97ad20c-eb2c-486d-9d5d-a42ea53c497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6a4623-d713-4041-8e66-34f5636cd519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4b728b3-9155-4931-9239-f66c38babfd4}" ma:internalName="TaxCatchAll" ma:showField="CatchAllData" ma:web="d96a4623-d713-4041-8e66-34f5636cd51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96a4623-d713-4041-8e66-34f5636cd519" xsi:nil="true"/>
    <lcf76f155ced4ddcb4097134ff3c332f xmlns="82e84343-40fe-4c63-b5a3-3b51381f2ee9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4D4884C-4865-4A85-9260-B1E962AC148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2e84343-40fe-4c63-b5a3-3b51381f2ee9"/>
    <ds:schemaRef ds:uri="d96a4623-d713-4041-8e66-34f5636cd51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809B1BC-E919-46D5-B02A-51DF92ED4A0A}">
  <ds:schemaRefs>
    <ds:schemaRef ds:uri="http://schemas.microsoft.com/office/2006/metadata/properties"/>
    <ds:schemaRef ds:uri="http://schemas.microsoft.com/office/infopath/2007/PartnerControls"/>
    <ds:schemaRef ds:uri="d96a4623-d713-4041-8e66-34f5636cd519"/>
    <ds:schemaRef ds:uri="82e84343-40fe-4c63-b5a3-3b51381f2ee9"/>
  </ds:schemaRefs>
</ds:datastoreItem>
</file>

<file path=customXml/itemProps3.xml><?xml version="1.0" encoding="utf-8"?>
<ds:datastoreItem xmlns:ds="http://schemas.openxmlformats.org/officeDocument/2006/customXml" ds:itemID="{7073C72F-022D-4A19-BB33-2707E3716E6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448</TotalTime>
  <Words>623</Words>
  <Application>Microsoft Office PowerPoint</Application>
  <PresentationFormat>Widescreen</PresentationFormat>
  <Paragraphs>61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Psicon NEH ADHD Service</vt:lpstr>
      <vt:lpstr>Who are Psicon?</vt:lpstr>
      <vt:lpstr>The Service</vt:lpstr>
      <vt:lpstr>Who can refer?</vt:lpstr>
      <vt:lpstr>Who can be Referred?</vt:lpstr>
      <vt:lpstr>Exclusion Criteria</vt:lpstr>
      <vt:lpstr>PowerPoint Presentation</vt:lpstr>
      <vt:lpstr>PowerPoint Presentation</vt:lpstr>
      <vt:lpstr>Making a Referral</vt:lpstr>
      <vt:lpstr>We Value Your Opinion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Psicon NEH ADHD Service</dc:title>
  <dc:creator>Jo Black</dc:creator>
  <cp:lastModifiedBy>DUGGAL, Nisha (NHS FRIMLEY ICB - D4U1Y)</cp:lastModifiedBy>
  <cp:revision>15</cp:revision>
  <dcterms:created xsi:type="dcterms:W3CDTF">2021-06-03T07:32:02Z</dcterms:created>
  <dcterms:modified xsi:type="dcterms:W3CDTF">2022-07-13T07:59:19Z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0x0101005EAF6D0D83873F45AF5BE06A52EC0EFE</vt:lpwstr>
  </property>
  <property fmtid="{D5CDD505-2E9C-101B-9397-08002B2CF9AE}" pid="3" name="MediaServiceImageTags">
    <vt:lpwstr/>
  </property>
</Properties>
</file>