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51"/>
  </p:notesMasterIdLst>
  <p:sldIdLst>
    <p:sldId id="266" r:id="rId5"/>
    <p:sldId id="308" r:id="rId6"/>
    <p:sldId id="4238" r:id="rId7"/>
    <p:sldId id="4231" r:id="rId8"/>
    <p:sldId id="309" r:id="rId9"/>
    <p:sldId id="338" r:id="rId10"/>
    <p:sldId id="313" r:id="rId11"/>
    <p:sldId id="333" r:id="rId12"/>
    <p:sldId id="310" r:id="rId13"/>
    <p:sldId id="311" r:id="rId14"/>
    <p:sldId id="339" r:id="rId15"/>
    <p:sldId id="349" r:id="rId16"/>
    <p:sldId id="4232" r:id="rId17"/>
    <p:sldId id="343" r:id="rId18"/>
    <p:sldId id="312" r:id="rId19"/>
    <p:sldId id="334" r:id="rId20"/>
    <p:sldId id="340" r:id="rId21"/>
    <p:sldId id="345" r:id="rId22"/>
    <p:sldId id="348" r:id="rId23"/>
    <p:sldId id="335" r:id="rId24"/>
    <p:sldId id="4227" r:id="rId25"/>
    <p:sldId id="346" r:id="rId26"/>
    <p:sldId id="347" r:id="rId27"/>
    <p:sldId id="344" r:id="rId28"/>
    <p:sldId id="4237" r:id="rId29"/>
    <p:sldId id="4234" r:id="rId30"/>
    <p:sldId id="4235" r:id="rId31"/>
    <p:sldId id="4236" r:id="rId32"/>
    <p:sldId id="4216" r:id="rId33"/>
    <p:sldId id="265" r:id="rId34"/>
    <p:sldId id="4229" r:id="rId35"/>
    <p:sldId id="4233" r:id="rId36"/>
    <p:sldId id="271" r:id="rId37"/>
    <p:sldId id="272" r:id="rId38"/>
    <p:sldId id="274" r:id="rId39"/>
    <p:sldId id="275" r:id="rId40"/>
    <p:sldId id="277" r:id="rId41"/>
    <p:sldId id="4239" r:id="rId42"/>
    <p:sldId id="279" r:id="rId43"/>
    <p:sldId id="292" r:id="rId44"/>
    <p:sldId id="341" r:id="rId45"/>
    <p:sldId id="342" r:id="rId46"/>
    <p:sldId id="325" r:id="rId47"/>
    <p:sldId id="299" r:id="rId48"/>
    <p:sldId id="329" r:id="rId49"/>
    <p:sldId id="4228"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1837" autoAdjust="0"/>
  </p:normalViewPr>
  <p:slideViewPr>
    <p:cSldViewPr snapToGrid="0">
      <p:cViewPr varScale="1">
        <p:scale>
          <a:sx n="66" d="100"/>
          <a:sy n="66" d="100"/>
        </p:scale>
        <p:origin x="912" y="66"/>
      </p:cViewPr>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66772-F185-4D58-B8BB-E9370D7A7A2B}"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0FC4FFE-8987-4A26-B7F4-8A516F18ADAE}">
      <dgm:prSet/>
      <dgm:spPr/>
      <dgm:t>
        <a:bodyPr/>
        <a:lstStyle/>
        <a:p>
          <a:pPr>
            <a:lnSpc>
              <a:spcPct val="100000"/>
            </a:lnSpc>
            <a:defRPr cap="all"/>
          </a:pPr>
          <a:r>
            <a:rPr lang="en-US" dirty="0"/>
            <a:t>RISK FACTORS for mental health problems </a:t>
          </a:r>
        </a:p>
      </dgm:t>
    </dgm:pt>
    <dgm:pt modelId="{CAD7EF86-FB23-41F6-BF42-040B36DEFDB1}" type="parTrans" cxnId="{C7AD8469-3C68-4AF9-AB82-79B0043AA120}">
      <dgm:prSet/>
      <dgm:spPr/>
      <dgm:t>
        <a:bodyPr/>
        <a:lstStyle/>
        <a:p>
          <a:endParaRPr lang="en-US"/>
        </a:p>
      </dgm:t>
    </dgm:pt>
    <dgm:pt modelId="{5B62599A-5C9B-48E7-896E-EA782AC60C8B}" type="sibTrans" cxnId="{C7AD8469-3C68-4AF9-AB82-79B0043AA120}">
      <dgm:prSet/>
      <dgm:spPr/>
      <dgm:t>
        <a:bodyPr/>
        <a:lstStyle/>
        <a:p>
          <a:endParaRPr lang="en-US"/>
        </a:p>
      </dgm:t>
    </dgm:pt>
    <dgm:pt modelId="{49225C73-1633-42F1-AB3B-7CB183E5F8B8}">
      <dgm:prSet/>
      <dgm:spPr/>
      <dgm:t>
        <a:bodyPr/>
        <a:lstStyle/>
        <a:p>
          <a:pPr>
            <a:lnSpc>
              <a:spcPct val="100000"/>
            </a:lnSpc>
            <a:defRPr cap="all"/>
          </a:pPr>
          <a:r>
            <a:rPr lang="en-US" dirty="0"/>
            <a:t>Looking after our mental health</a:t>
          </a:r>
        </a:p>
      </dgm:t>
    </dgm:pt>
    <dgm:pt modelId="{1A0E2090-1D4F-438A-8766-B6030CE01ADD}" type="parTrans" cxnId="{A9154303-8225-4248-91DC-1B0156A35F07}">
      <dgm:prSet/>
      <dgm:spPr/>
      <dgm:t>
        <a:bodyPr/>
        <a:lstStyle/>
        <a:p>
          <a:endParaRPr lang="en-US"/>
        </a:p>
      </dgm:t>
    </dgm:pt>
    <dgm:pt modelId="{9646853A-8964-4519-A5B1-0B7D18B2983D}" type="sibTrans" cxnId="{A9154303-8225-4248-91DC-1B0156A35F07}">
      <dgm:prSet/>
      <dgm:spPr/>
      <dgm:t>
        <a:bodyPr/>
        <a:lstStyle/>
        <a:p>
          <a:endParaRPr lang="en-US"/>
        </a:p>
      </dgm:t>
    </dgm:pt>
    <dgm:pt modelId="{1C383F32-22E8-4F62-A3E0-BDC3D5F48992}">
      <dgm:prSet/>
      <dgm:spPr/>
      <dgm:t>
        <a:bodyPr/>
        <a:lstStyle/>
        <a:p>
          <a:pPr>
            <a:lnSpc>
              <a:spcPct val="100000"/>
            </a:lnSpc>
            <a:defRPr cap="all"/>
          </a:pPr>
          <a:r>
            <a:rPr lang="en-US" dirty="0"/>
            <a:t>Suicide prevention</a:t>
          </a:r>
        </a:p>
      </dgm:t>
    </dgm:pt>
    <dgm:pt modelId="{A7920A2F-3244-4159-AF04-6A1D38B7B317}" type="parTrans" cxnId="{C4CCE57E-E871-46D6-BAD5-880252C95D22}">
      <dgm:prSet/>
      <dgm:spPr/>
      <dgm:t>
        <a:bodyPr/>
        <a:lstStyle/>
        <a:p>
          <a:endParaRPr lang="en-US"/>
        </a:p>
      </dgm:t>
    </dgm:pt>
    <dgm:pt modelId="{8500F72A-2C6D-4FDF-9C1D-CA691380EB0B}" type="sibTrans" cxnId="{C4CCE57E-E871-46D6-BAD5-880252C95D22}">
      <dgm:prSet/>
      <dgm:spPr/>
      <dgm:t>
        <a:bodyPr/>
        <a:lstStyle/>
        <a:p>
          <a:endParaRPr lang="en-US"/>
        </a:p>
      </dgm:t>
    </dgm:pt>
    <dgm:pt modelId="{B6056BFB-47D7-4C5F-BA11-2CB63C56A52D}" type="pres">
      <dgm:prSet presAssocID="{01A66772-F185-4D58-B8BB-E9370D7A7A2B}" presName="root" presStyleCnt="0">
        <dgm:presLayoutVars>
          <dgm:dir/>
          <dgm:resizeHandles val="exact"/>
        </dgm:presLayoutVars>
      </dgm:prSet>
      <dgm:spPr/>
    </dgm:pt>
    <dgm:pt modelId="{311B26C8-22B1-4363-B621-DD56FB7418C8}" type="pres">
      <dgm:prSet presAssocID="{40FC4FFE-8987-4A26-B7F4-8A516F18ADAE}" presName="compNode" presStyleCnt="0"/>
      <dgm:spPr/>
    </dgm:pt>
    <dgm:pt modelId="{A201D7A7-914C-4D24-8B82-EE40155AB0BE}" type="pres">
      <dgm:prSet presAssocID="{40FC4FFE-8987-4A26-B7F4-8A516F18ADAE}" presName="iconBgRect" presStyleLbl="bgShp" presStyleIdx="0" presStyleCnt="3"/>
      <dgm:spPr>
        <a:prstGeom prst="ellipse">
          <a:avLst/>
        </a:prstGeom>
      </dgm:spPr>
    </dgm:pt>
    <dgm:pt modelId="{8FA2F131-CD01-4CBD-B7A5-1B9B5E7F0402}" type="pres">
      <dgm:prSet presAssocID="{40FC4FFE-8987-4A26-B7F4-8A516F18ADAE}"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Pie chart"/>
        </a:ext>
      </dgm:extLst>
    </dgm:pt>
    <dgm:pt modelId="{F755F00C-B2DB-4097-B4BC-8F1BACC938B7}" type="pres">
      <dgm:prSet presAssocID="{40FC4FFE-8987-4A26-B7F4-8A516F18ADAE}" presName="spaceRect" presStyleCnt="0"/>
      <dgm:spPr/>
    </dgm:pt>
    <dgm:pt modelId="{08F4E96D-0DB6-4476-8C51-7CC7EC2F227B}" type="pres">
      <dgm:prSet presAssocID="{40FC4FFE-8987-4A26-B7F4-8A516F18ADAE}" presName="textRect" presStyleLbl="revTx" presStyleIdx="0" presStyleCnt="3">
        <dgm:presLayoutVars>
          <dgm:chMax val="1"/>
          <dgm:chPref val="1"/>
        </dgm:presLayoutVars>
      </dgm:prSet>
      <dgm:spPr/>
    </dgm:pt>
    <dgm:pt modelId="{5AB3C10D-885E-4522-AB39-7ED4318D191A}" type="pres">
      <dgm:prSet presAssocID="{5B62599A-5C9B-48E7-896E-EA782AC60C8B}" presName="sibTrans" presStyleCnt="0"/>
      <dgm:spPr/>
    </dgm:pt>
    <dgm:pt modelId="{2F278BF9-E1B2-4A1C-B065-C19A7B904219}" type="pres">
      <dgm:prSet presAssocID="{49225C73-1633-42F1-AB3B-7CB183E5F8B8}" presName="compNode" presStyleCnt="0"/>
      <dgm:spPr/>
    </dgm:pt>
    <dgm:pt modelId="{543C18BC-1989-44B2-9862-C670C61D3452}" type="pres">
      <dgm:prSet presAssocID="{49225C73-1633-42F1-AB3B-7CB183E5F8B8}" presName="iconBgRect" presStyleLbl="bgShp" presStyleIdx="1" presStyleCnt="3"/>
      <dgm:spPr>
        <a:prstGeom prst="ellipse">
          <a:avLst/>
        </a:prstGeom>
      </dgm:spPr>
    </dgm:pt>
    <dgm:pt modelId="{E94F35BC-9C76-400A-BBCA-0032259E2E5A}" type="pres">
      <dgm:prSet presAssocID="{49225C73-1633-42F1-AB3B-7CB183E5F8B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ullseye"/>
        </a:ext>
      </dgm:extLst>
    </dgm:pt>
    <dgm:pt modelId="{503A6D04-9ADD-43CC-9847-497CD48F2D11}" type="pres">
      <dgm:prSet presAssocID="{49225C73-1633-42F1-AB3B-7CB183E5F8B8}" presName="spaceRect" presStyleCnt="0"/>
      <dgm:spPr/>
    </dgm:pt>
    <dgm:pt modelId="{20363298-B2A6-463D-A7BE-F9F67404E389}" type="pres">
      <dgm:prSet presAssocID="{49225C73-1633-42F1-AB3B-7CB183E5F8B8}" presName="textRect" presStyleLbl="revTx" presStyleIdx="1" presStyleCnt="3">
        <dgm:presLayoutVars>
          <dgm:chMax val="1"/>
          <dgm:chPref val="1"/>
        </dgm:presLayoutVars>
      </dgm:prSet>
      <dgm:spPr/>
    </dgm:pt>
    <dgm:pt modelId="{A47947BB-708D-4F7E-B072-3C2E42B34B24}" type="pres">
      <dgm:prSet presAssocID="{9646853A-8964-4519-A5B1-0B7D18B2983D}" presName="sibTrans" presStyleCnt="0"/>
      <dgm:spPr/>
    </dgm:pt>
    <dgm:pt modelId="{BDCD0AC9-D564-4025-AD8A-36664A6CBE31}" type="pres">
      <dgm:prSet presAssocID="{1C383F32-22E8-4F62-A3E0-BDC3D5F48992}" presName="compNode" presStyleCnt="0"/>
      <dgm:spPr/>
    </dgm:pt>
    <dgm:pt modelId="{5BDDFF18-9AEC-4E5E-B9AA-33D86F01A63E}" type="pres">
      <dgm:prSet presAssocID="{1C383F32-22E8-4F62-A3E0-BDC3D5F48992}" presName="iconBgRect" presStyleLbl="bgShp" presStyleIdx="2" presStyleCnt="3"/>
      <dgm:spPr>
        <a:prstGeom prst="ellipse">
          <a:avLst/>
        </a:prstGeom>
      </dgm:spPr>
    </dgm:pt>
    <dgm:pt modelId="{F09AEBFF-D2D3-4FFF-AD65-C3CEAEEB10F2}" type="pres">
      <dgm:prSet presAssocID="{1C383F32-22E8-4F62-A3E0-BDC3D5F48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topwatch"/>
        </a:ext>
      </dgm:extLst>
    </dgm:pt>
    <dgm:pt modelId="{F2EBFBCF-0520-415A-A886-3C4F90D208EF}" type="pres">
      <dgm:prSet presAssocID="{1C383F32-22E8-4F62-A3E0-BDC3D5F48992}" presName="spaceRect" presStyleCnt="0"/>
      <dgm:spPr/>
    </dgm:pt>
    <dgm:pt modelId="{AB9CAFAA-6939-48A6-A89B-19D1A94B9EA1}" type="pres">
      <dgm:prSet presAssocID="{1C383F32-22E8-4F62-A3E0-BDC3D5F48992}" presName="textRect" presStyleLbl="revTx" presStyleIdx="2" presStyleCnt="3">
        <dgm:presLayoutVars>
          <dgm:chMax val="1"/>
          <dgm:chPref val="1"/>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BA953D32-2DFF-47FE-AF26-C6B9E63D38DF}" type="presOf" srcId="{49225C73-1633-42F1-AB3B-7CB183E5F8B8}" destId="{20363298-B2A6-463D-A7BE-F9F67404E389}" srcOrd="0" destOrd="0" presId="urn:microsoft.com/office/officeart/2018/5/layout/IconLeafLabelList"/>
    <dgm:cxn modelId="{EC450542-0ED9-4BD6-9E85-5709B80794C5}" type="presOf" srcId="{01A66772-F185-4D58-B8BB-E9370D7A7A2B}" destId="{B6056BFB-47D7-4C5F-BA11-2CB63C56A52D}" srcOrd="0" destOrd="0" presId="urn:microsoft.com/office/officeart/2018/5/layout/IconLeafLabel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D55FAE9C-CF3C-44F3-9D1E-DE6DF574E6D9}" type="presOf" srcId="{1C383F32-22E8-4F62-A3E0-BDC3D5F48992}" destId="{AB9CAFAA-6939-48A6-A89B-19D1A94B9EA1}" srcOrd="0" destOrd="0" presId="urn:microsoft.com/office/officeart/2018/5/layout/IconLeafLabelList"/>
    <dgm:cxn modelId="{A85983B4-FADF-419C-BC71-B5F0871C3055}" type="presOf" srcId="{40FC4FFE-8987-4A26-B7F4-8A516F18ADAE}" destId="{08F4E96D-0DB6-4476-8C51-7CC7EC2F227B}" srcOrd="0" destOrd="0" presId="urn:microsoft.com/office/officeart/2018/5/layout/IconLeafLabelList"/>
    <dgm:cxn modelId="{A3E74EE8-8900-4EBD-8983-3BF0AFD6DCC7}" type="presParOf" srcId="{B6056BFB-47D7-4C5F-BA11-2CB63C56A52D}" destId="{311B26C8-22B1-4363-B621-DD56FB7418C8}" srcOrd="0" destOrd="0" presId="urn:microsoft.com/office/officeart/2018/5/layout/IconLeafLabelList"/>
    <dgm:cxn modelId="{044EA9E0-B51B-492A-BE32-015CEAD0BAC9}" type="presParOf" srcId="{311B26C8-22B1-4363-B621-DD56FB7418C8}" destId="{A201D7A7-914C-4D24-8B82-EE40155AB0BE}" srcOrd="0" destOrd="0" presId="urn:microsoft.com/office/officeart/2018/5/layout/IconLeafLabelList"/>
    <dgm:cxn modelId="{08373EC6-14CB-429D-9495-F32683B931D7}" type="presParOf" srcId="{311B26C8-22B1-4363-B621-DD56FB7418C8}" destId="{8FA2F131-CD01-4CBD-B7A5-1B9B5E7F0402}" srcOrd="1" destOrd="0" presId="urn:microsoft.com/office/officeart/2018/5/layout/IconLeafLabelList"/>
    <dgm:cxn modelId="{9AB500F0-62A2-4E73-B4F4-5056804C8D6A}" type="presParOf" srcId="{311B26C8-22B1-4363-B621-DD56FB7418C8}" destId="{F755F00C-B2DB-4097-B4BC-8F1BACC938B7}" srcOrd="2" destOrd="0" presId="urn:microsoft.com/office/officeart/2018/5/layout/IconLeafLabelList"/>
    <dgm:cxn modelId="{676606A7-6564-4CEB-ACE0-4FF9A3A04E67}" type="presParOf" srcId="{311B26C8-22B1-4363-B621-DD56FB7418C8}" destId="{08F4E96D-0DB6-4476-8C51-7CC7EC2F227B}" srcOrd="3" destOrd="0" presId="urn:microsoft.com/office/officeart/2018/5/layout/IconLeafLabelList"/>
    <dgm:cxn modelId="{EAE0F94A-A454-4049-84F7-9EC90E847A03}" type="presParOf" srcId="{B6056BFB-47D7-4C5F-BA11-2CB63C56A52D}" destId="{5AB3C10D-885E-4522-AB39-7ED4318D191A}" srcOrd="1" destOrd="0" presId="urn:microsoft.com/office/officeart/2018/5/layout/IconLeafLabelList"/>
    <dgm:cxn modelId="{B0B5B21A-5ADD-4500-9A67-9B26AF543EBA}" type="presParOf" srcId="{B6056BFB-47D7-4C5F-BA11-2CB63C56A52D}" destId="{2F278BF9-E1B2-4A1C-B065-C19A7B904219}" srcOrd="2" destOrd="0" presId="urn:microsoft.com/office/officeart/2018/5/layout/IconLeafLabelList"/>
    <dgm:cxn modelId="{11FEAF2C-54F7-4E9C-A1D6-5FA0BF7F3665}" type="presParOf" srcId="{2F278BF9-E1B2-4A1C-B065-C19A7B904219}" destId="{543C18BC-1989-44B2-9862-C670C61D3452}" srcOrd="0" destOrd="0" presId="urn:microsoft.com/office/officeart/2018/5/layout/IconLeafLabelList"/>
    <dgm:cxn modelId="{92C17ECB-A80D-4A0E-95CF-40A53D32275F}" type="presParOf" srcId="{2F278BF9-E1B2-4A1C-B065-C19A7B904219}" destId="{E94F35BC-9C76-400A-BBCA-0032259E2E5A}" srcOrd="1" destOrd="0" presId="urn:microsoft.com/office/officeart/2018/5/layout/IconLeafLabelList"/>
    <dgm:cxn modelId="{54E5AE33-4BE6-44E7-871B-1103A0BA7A56}" type="presParOf" srcId="{2F278BF9-E1B2-4A1C-B065-C19A7B904219}" destId="{503A6D04-9ADD-43CC-9847-497CD48F2D11}" srcOrd="2" destOrd="0" presId="urn:microsoft.com/office/officeart/2018/5/layout/IconLeafLabelList"/>
    <dgm:cxn modelId="{3575FCA0-4FCE-460A-8D84-2C767D311A20}" type="presParOf" srcId="{2F278BF9-E1B2-4A1C-B065-C19A7B904219}" destId="{20363298-B2A6-463D-A7BE-F9F67404E389}" srcOrd="3" destOrd="0" presId="urn:microsoft.com/office/officeart/2018/5/layout/IconLeafLabelList"/>
    <dgm:cxn modelId="{4FD22448-C17B-4C43-BAB3-A0B7AA9BCE0D}" type="presParOf" srcId="{B6056BFB-47D7-4C5F-BA11-2CB63C56A52D}" destId="{A47947BB-708D-4F7E-B072-3C2E42B34B24}" srcOrd="3" destOrd="0" presId="urn:microsoft.com/office/officeart/2018/5/layout/IconLeafLabelList"/>
    <dgm:cxn modelId="{75E30F4F-0E76-457B-9D4F-CDE27C2F7F77}" type="presParOf" srcId="{B6056BFB-47D7-4C5F-BA11-2CB63C56A52D}" destId="{BDCD0AC9-D564-4025-AD8A-36664A6CBE31}" srcOrd="4" destOrd="0" presId="urn:microsoft.com/office/officeart/2018/5/layout/IconLeafLabelList"/>
    <dgm:cxn modelId="{C6A367E7-6A7C-42CB-94E4-8EA78AEF87BF}" type="presParOf" srcId="{BDCD0AC9-D564-4025-AD8A-36664A6CBE31}" destId="{5BDDFF18-9AEC-4E5E-B9AA-33D86F01A63E}" srcOrd="0" destOrd="0" presId="urn:microsoft.com/office/officeart/2018/5/layout/IconLeafLabelList"/>
    <dgm:cxn modelId="{B180CBEB-FA9F-4E52-8CA3-A65CB80BB91B}" type="presParOf" srcId="{BDCD0AC9-D564-4025-AD8A-36664A6CBE31}" destId="{F09AEBFF-D2D3-4FFF-AD65-C3CEAEEB10F2}" srcOrd="1" destOrd="0" presId="urn:microsoft.com/office/officeart/2018/5/layout/IconLeafLabelList"/>
    <dgm:cxn modelId="{170B020E-1E19-4EB4-A72C-4FCF01A7DD7E}" type="presParOf" srcId="{BDCD0AC9-D564-4025-AD8A-36664A6CBE31}" destId="{F2EBFBCF-0520-415A-A886-3C4F90D208EF}" srcOrd="2" destOrd="0" presId="urn:microsoft.com/office/officeart/2018/5/layout/IconLeafLabelList"/>
    <dgm:cxn modelId="{CADD8F7D-722C-42A0-AF21-39A3559F8D7B}" type="presParOf" srcId="{BDCD0AC9-D564-4025-AD8A-36664A6CBE31}" destId="{AB9CAFAA-6939-48A6-A89B-19D1A94B9EA1}"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A66772-F185-4D58-B8BB-E9370D7A7A2B}"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0FC4FFE-8987-4A26-B7F4-8A516F18ADAE}">
      <dgm:prSet/>
      <dgm:spPr/>
      <dgm:t>
        <a:bodyPr/>
        <a:lstStyle/>
        <a:p>
          <a:pPr>
            <a:lnSpc>
              <a:spcPct val="100000"/>
            </a:lnSpc>
            <a:defRPr cap="all"/>
          </a:pPr>
          <a:r>
            <a:rPr lang="en-US" b="1" dirty="0"/>
            <a:t>RISK FACTORS for mental health problems </a:t>
          </a:r>
        </a:p>
      </dgm:t>
    </dgm:pt>
    <dgm:pt modelId="{CAD7EF86-FB23-41F6-BF42-040B36DEFDB1}" type="parTrans" cxnId="{C7AD8469-3C68-4AF9-AB82-79B0043AA120}">
      <dgm:prSet/>
      <dgm:spPr/>
      <dgm:t>
        <a:bodyPr/>
        <a:lstStyle/>
        <a:p>
          <a:endParaRPr lang="en-US"/>
        </a:p>
      </dgm:t>
    </dgm:pt>
    <dgm:pt modelId="{5B62599A-5C9B-48E7-896E-EA782AC60C8B}" type="sibTrans" cxnId="{C7AD8469-3C68-4AF9-AB82-79B0043AA120}">
      <dgm:prSet/>
      <dgm:spPr/>
      <dgm:t>
        <a:bodyPr/>
        <a:lstStyle/>
        <a:p>
          <a:endParaRPr lang="en-US"/>
        </a:p>
      </dgm:t>
    </dgm:pt>
    <dgm:pt modelId="{49225C73-1633-42F1-AB3B-7CB183E5F8B8}">
      <dgm:prSet/>
      <dgm:spPr/>
      <dgm:t>
        <a:bodyPr/>
        <a:lstStyle/>
        <a:p>
          <a:pPr>
            <a:lnSpc>
              <a:spcPct val="100000"/>
            </a:lnSpc>
            <a:defRPr cap="all"/>
          </a:pPr>
          <a:r>
            <a:rPr lang="en-US" dirty="0"/>
            <a:t>Looking after our mental health</a:t>
          </a:r>
        </a:p>
      </dgm:t>
    </dgm:pt>
    <dgm:pt modelId="{1A0E2090-1D4F-438A-8766-B6030CE01ADD}" type="parTrans" cxnId="{A9154303-8225-4248-91DC-1B0156A35F07}">
      <dgm:prSet/>
      <dgm:spPr/>
      <dgm:t>
        <a:bodyPr/>
        <a:lstStyle/>
        <a:p>
          <a:endParaRPr lang="en-US"/>
        </a:p>
      </dgm:t>
    </dgm:pt>
    <dgm:pt modelId="{9646853A-8964-4519-A5B1-0B7D18B2983D}" type="sibTrans" cxnId="{A9154303-8225-4248-91DC-1B0156A35F07}">
      <dgm:prSet/>
      <dgm:spPr/>
      <dgm:t>
        <a:bodyPr/>
        <a:lstStyle/>
        <a:p>
          <a:endParaRPr lang="en-US"/>
        </a:p>
      </dgm:t>
    </dgm:pt>
    <dgm:pt modelId="{1C383F32-22E8-4F62-A3E0-BDC3D5F48992}">
      <dgm:prSet/>
      <dgm:spPr/>
      <dgm:t>
        <a:bodyPr/>
        <a:lstStyle/>
        <a:p>
          <a:pPr>
            <a:lnSpc>
              <a:spcPct val="100000"/>
            </a:lnSpc>
            <a:defRPr cap="all"/>
          </a:pPr>
          <a:r>
            <a:rPr lang="en-US" dirty="0"/>
            <a:t>Suicide prevention</a:t>
          </a:r>
        </a:p>
      </dgm:t>
    </dgm:pt>
    <dgm:pt modelId="{A7920A2F-3244-4159-AF04-6A1D38B7B317}" type="parTrans" cxnId="{C4CCE57E-E871-46D6-BAD5-880252C95D22}">
      <dgm:prSet/>
      <dgm:spPr/>
      <dgm:t>
        <a:bodyPr/>
        <a:lstStyle/>
        <a:p>
          <a:endParaRPr lang="en-US"/>
        </a:p>
      </dgm:t>
    </dgm:pt>
    <dgm:pt modelId="{8500F72A-2C6D-4FDF-9C1D-CA691380EB0B}" type="sibTrans" cxnId="{C4CCE57E-E871-46D6-BAD5-880252C95D22}">
      <dgm:prSet/>
      <dgm:spPr/>
      <dgm:t>
        <a:bodyPr/>
        <a:lstStyle/>
        <a:p>
          <a:endParaRPr lang="en-US"/>
        </a:p>
      </dgm:t>
    </dgm:pt>
    <dgm:pt modelId="{B6056BFB-47D7-4C5F-BA11-2CB63C56A52D}" type="pres">
      <dgm:prSet presAssocID="{01A66772-F185-4D58-B8BB-E9370D7A7A2B}" presName="root" presStyleCnt="0">
        <dgm:presLayoutVars>
          <dgm:dir/>
          <dgm:resizeHandles val="exact"/>
        </dgm:presLayoutVars>
      </dgm:prSet>
      <dgm:spPr/>
    </dgm:pt>
    <dgm:pt modelId="{311B26C8-22B1-4363-B621-DD56FB7418C8}" type="pres">
      <dgm:prSet presAssocID="{40FC4FFE-8987-4A26-B7F4-8A516F18ADAE}" presName="compNode" presStyleCnt="0"/>
      <dgm:spPr/>
    </dgm:pt>
    <dgm:pt modelId="{A201D7A7-914C-4D24-8B82-EE40155AB0BE}" type="pres">
      <dgm:prSet presAssocID="{40FC4FFE-8987-4A26-B7F4-8A516F18ADAE}" presName="iconBgRect" presStyleLbl="bgShp" presStyleIdx="0" presStyleCnt="3"/>
      <dgm:spPr>
        <a:prstGeom prst="ellipse">
          <a:avLst/>
        </a:prstGeom>
      </dgm:spPr>
    </dgm:pt>
    <dgm:pt modelId="{8FA2F131-CD01-4CBD-B7A5-1B9B5E7F0402}" type="pres">
      <dgm:prSet presAssocID="{40FC4FFE-8987-4A26-B7F4-8A516F18ADAE}"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Pie chart"/>
        </a:ext>
      </dgm:extLst>
    </dgm:pt>
    <dgm:pt modelId="{F755F00C-B2DB-4097-B4BC-8F1BACC938B7}" type="pres">
      <dgm:prSet presAssocID="{40FC4FFE-8987-4A26-B7F4-8A516F18ADAE}" presName="spaceRect" presStyleCnt="0"/>
      <dgm:spPr/>
    </dgm:pt>
    <dgm:pt modelId="{08F4E96D-0DB6-4476-8C51-7CC7EC2F227B}" type="pres">
      <dgm:prSet presAssocID="{40FC4FFE-8987-4A26-B7F4-8A516F18ADAE}" presName="textRect" presStyleLbl="revTx" presStyleIdx="0" presStyleCnt="3">
        <dgm:presLayoutVars>
          <dgm:chMax val="1"/>
          <dgm:chPref val="1"/>
        </dgm:presLayoutVars>
      </dgm:prSet>
      <dgm:spPr/>
    </dgm:pt>
    <dgm:pt modelId="{5AB3C10D-885E-4522-AB39-7ED4318D191A}" type="pres">
      <dgm:prSet presAssocID="{5B62599A-5C9B-48E7-896E-EA782AC60C8B}" presName="sibTrans" presStyleCnt="0"/>
      <dgm:spPr/>
    </dgm:pt>
    <dgm:pt modelId="{2F278BF9-E1B2-4A1C-B065-C19A7B904219}" type="pres">
      <dgm:prSet presAssocID="{49225C73-1633-42F1-AB3B-7CB183E5F8B8}" presName="compNode" presStyleCnt="0"/>
      <dgm:spPr/>
    </dgm:pt>
    <dgm:pt modelId="{543C18BC-1989-44B2-9862-C670C61D3452}" type="pres">
      <dgm:prSet presAssocID="{49225C73-1633-42F1-AB3B-7CB183E5F8B8}" presName="iconBgRect" presStyleLbl="bgShp" presStyleIdx="1" presStyleCnt="3"/>
      <dgm:spPr>
        <a:prstGeom prst="ellipse">
          <a:avLst/>
        </a:prstGeom>
      </dgm:spPr>
    </dgm:pt>
    <dgm:pt modelId="{E94F35BC-9C76-400A-BBCA-0032259E2E5A}" type="pres">
      <dgm:prSet presAssocID="{49225C73-1633-42F1-AB3B-7CB183E5F8B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ullseye"/>
        </a:ext>
      </dgm:extLst>
    </dgm:pt>
    <dgm:pt modelId="{503A6D04-9ADD-43CC-9847-497CD48F2D11}" type="pres">
      <dgm:prSet presAssocID="{49225C73-1633-42F1-AB3B-7CB183E5F8B8}" presName="spaceRect" presStyleCnt="0"/>
      <dgm:spPr/>
    </dgm:pt>
    <dgm:pt modelId="{20363298-B2A6-463D-A7BE-F9F67404E389}" type="pres">
      <dgm:prSet presAssocID="{49225C73-1633-42F1-AB3B-7CB183E5F8B8}" presName="textRect" presStyleLbl="revTx" presStyleIdx="1" presStyleCnt="3">
        <dgm:presLayoutVars>
          <dgm:chMax val="1"/>
          <dgm:chPref val="1"/>
        </dgm:presLayoutVars>
      </dgm:prSet>
      <dgm:spPr/>
    </dgm:pt>
    <dgm:pt modelId="{A47947BB-708D-4F7E-B072-3C2E42B34B24}" type="pres">
      <dgm:prSet presAssocID="{9646853A-8964-4519-A5B1-0B7D18B2983D}" presName="sibTrans" presStyleCnt="0"/>
      <dgm:spPr/>
    </dgm:pt>
    <dgm:pt modelId="{BDCD0AC9-D564-4025-AD8A-36664A6CBE31}" type="pres">
      <dgm:prSet presAssocID="{1C383F32-22E8-4F62-A3E0-BDC3D5F48992}" presName="compNode" presStyleCnt="0"/>
      <dgm:spPr/>
    </dgm:pt>
    <dgm:pt modelId="{5BDDFF18-9AEC-4E5E-B9AA-33D86F01A63E}" type="pres">
      <dgm:prSet presAssocID="{1C383F32-22E8-4F62-A3E0-BDC3D5F48992}" presName="iconBgRect" presStyleLbl="bgShp" presStyleIdx="2" presStyleCnt="3"/>
      <dgm:spPr>
        <a:prstGeom prst="ellipse">
          <a:avLst/>
        </a:prstGeom>
      </dgm:spPr>
    </dgm:pt>
    <dgm:pt modelId="{F09AEBFF-D2D3-4FFF-AD65-C3CEAEEB10F2}" type="pres">
      <dgm:prSet presAssocID="{1C383F32-22E8-4F62-A3E0-BDC3D5F48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topwatch"/>
        </a:ext>
      </dgm:extLst>
    </dgm:pt>
    <dgm:pt modelId="{F2EBFBCF-0520-415A-A886-3C4F90D208EF}" type="pres">
      <dgm:prSet presAssocID="{1C383F32-22E8-4F62-A3E0-BDC3D5F48992}" presName="spaceRect" presStyleCnt="0"/>
      <dgm:spPr/>
    </dgm:pt>
    <dgm:pt modelId="{AB9CAFAA-6939-48A6-A89B-19D1A94B9EA1}" type="pres">
      <dgm:prSet presAssocID="{1C383F32-22E8-4F62-A3E0-BDC3D5F48992}" presName="textRect" presStyleLbl="revTx" presStyleIdx="2" presStyleCnt="3">
        <dgm:presLayoutVars>
          <dgm:chMax val="1"/>
          <dgm:chPref val="1"/>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BA953D32-2DFF-47FE-AF26-C6B9E63D38DF}" type="presOf" srcId="{49225C73-1633-42F1-AB3B-7CB183E5F8B8}" destId="{20363298-B2A6-463D-A7BE-F9F67404E389}" srcOrd="0" destOrd="0" presId="urn:microsoft.com/office/officeart/2018/5/layout/IconLeafLabelList"/>
    <dgm:cxn modelId="{EC450542-0ED9-4BD6-9E85-5709B80794C5}" type="presOf" srcId="{01A66772-F185-4D58-B8BB-E9370D7A7A2B}" destId="{B6056BFB-47D7-4C5F-BA11-2CB63C56A52D}" srcOrd="0" destOrd="0" presId="urn:microsoft.com/office/officeart/2018/5/layout/IconLeafLabel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D55FAE9C-CF3C-44F3-9D1E-DE6DF574E6D9}" type="presOf" srcId="{1C383F32-22E8-4F62-A3E0-BDC3D5F48992}" destId="{AB9CAFAA-6939-48A6-A89B-19D1A94B9EA1}" srcOrd="0" destOrd="0" presId="urn:microsoft.com/office/officeart/2018/5/layout/IconLeafLabelList"/>
    <dgm:cxn modelId="{A85983B4-FADF-419C-BC71-B5F0871C3055}" type="presOf" srcId="{40FC4FFE-8987-4A26-B7F4-8A516F18ADAE}" destId="{08F4E96D-0DB6-4476-8C51-7CC7EC2F227B}" srcOrd="0" destOrd="0" presId="urn:microsoft.com/office/officeart/2018/5/layout/IconLeafLabelList"/>
    <dgm:cxn modelId="{A3E74EE8-8900-4EBD-8983-3BF0AFD6DCC7}" type="presParOf" srcId="{B6056BFB-47D7-4C5F-BA11-2CB63C56A52D}" destId="{311B26C8-22B1-4363-B621-DD56FB7418C8}" srcOrd="0" destOrd="0" presId="urn:microsoft.com/office/officeart/2018/5/layout/IconLeafLabelList"/>
    <dgm:cxn modelId="{044EA9E0-B51B-492A-BE32-015CEAD0BAC9}" type="presParOf" srcId="{311B26C8-22B1-4363-B621-DD56FB7418C8}" destId="{A201D7A7-914C-4D24-8B82-EE40155AB0BE}" srcOrd="0" destOrd="0" presId="urn:microsoft.com/office/officeart/2018/5/layout/IconLeafLabelList"/>
    <dgm:cxn modelId="{08373EC6-14CB-429D-9495-F32683B931D7}" type="presParOf" srcId="{311B26C8-22B1-4363-B621-DD56FB7418C8}" destId="{8FA2F131-CD01-4CBD-B7A5-1B9B5E7F0402}" srcOrd="1" destOrd="0" presId="urn:microsoft.com/office/officeart/2018/5/layout/IconLeafLabelList"/>
    <dgm:cxn modelId="{9AB500F0-62A2-4E73-B4F4-5056804C8D6A}" type="presParOf" srcId="{311B26C8-22B1-4363-B621-DD56FB7418C8}" destId="{F755F00C-B2DB-4097-B4BC-8F1BACC938B7}" srcOrd="2" destOrd="0" presId="urn:microsoft.com/office/officeart/2018/5/layout/IconLeafLabelList"/>
    <dgm:cxn modelId="{676606A7-6564-4CEB-ACE0-4FF9A3A04E67}" type="presParOf" srcId="{311B26C8-22B1-4363-B621-DD56FB7418C8}" destId="{08F4E96D-0DB6-4476-8C51-7CC7EC2F227B}" srcOrd="3" destOrd="0" presId="urn:microsoft.com/office/officeart/2018/5/layout/IconLeafLabelList"/>
    <dgm:cxn modelId="{EAE0F94A-A454-4049-84F7-9EC90E847A03}" type="presParOf" srcId="{B6056BFB-47D7-4C5F-BA11-2CB63C56A52D}" destId="{5AB3C10D-885E-4522-AB39-7ED4318D191A}" srcOrd="1" destOrd="0" presId="urn:microsoft.com/office/officeart/2018/5/layout/IconLeafLabelList"/>
    <dgm:cxn modelId="{B0B5B21A-5ADD-4500-9A67-9B26AF543EBA}" type="presParOf" srcId="{B6056BFB-47D7-4C5F-BA11-2CB63C56A52D}" destId="{2F278BF9-E1B2-4A1C-B065-C19A7B904219}" srcOrd="2" destOrd="0" presId="urn:microsoft.com/office/officeart/2018/5/layout/IconLeafLabelList"/>
    <dgm:cxn modelId="{11FEAF2C-54F7-4E9C-A1D6-5FA0BF7F3665}" type="presParOf" srcId="{2F278BF9-E1B2-4A1C-B065-C19A7B904219}" destId="{543C18BC-1989-44B2-9862-C670C61D3452}" srcOrd="0" destOrd="0" presId="urn:microsoft.com/office/officeart/2018/5/layout/IconLeafLabelList"/>
    <dgm:cxn modelId="{92C17ECB-A80D-4A0E-95CF-40A53D32275F}" type="presParOf" srcId="{2F278BF9-E1B2-4A1C-B065-C19A7B904219}" destId="{E94F35BC-9C76-400A-BBCA-0032259E2E5A}" srcOrd="1" destOrd="0" presId="urn:microsoft.com/office/officeart/2018/5/layout/IconLeafLabelList"/>
    <dgm:cxn modelId="{54E5AE33-4BE6-44E7-871B-1103A0BA7A56}" type="presParOf" srcId="{2F278BF9-E1B2-4A1C-B065-C19A7B904219}" destId="{503A6D04-9ADD-43CC-9847-497CD48F2D11}" srcOrd="2" destOrd="0" presId="urn:microsoft.com/office/officeart/2018/5/layout/IconLeafLabelList"/>
    <dgm:cxn modelId="{3575FCA0-4FCE-460A-8D84-2C767D311A20}" type="presParOf" srcId="{2F278BF9-E1B2-4A1C-B065-C19A7B904219}" destId="{20363298-B2A6-463D-A7BE-F9F67404E389}" srcOrd="3" destOrd="0" presId="urn:microsoft.com/office/officeart/2018/5/layout/IconLeafLabelList"/>
    <dgm:cxn modelId="{4FD22448-C17B-4C43-BAB3-A0B7AA9BCE0D}" type="presParOf" srcId="{B6056BFB-47D7-4C5F-BA11-2CB63C56A52D}" destId="{A47947BB-708D-4F7E-B072-3C2E42B34B24}" srcOrd="3" destOrd="0" presId="urn:microsoft.com/office/officeart/2018/5/layout/IconLeafLabelList"/>
    <dgm:cxn modelId="{75E30F4F-0E76-457B-9D4F-CDE27C2F7F77}" type="presParOf" srcId="{B6056BFB-47D7-4C5F-BA11-2CB63C56A52D}" destId="{BDCD0AC9-D564-4025-AD8A-36664A6CBE31}" srcOrd="4" destOrd="0" presId="urn:microsoft.com/office/officeart/2018/5/layout/IconLeafLabelList"/>
    <dgm:cxn modelId="{C6A367E7-6A7C-42CB-94E4-8EA78AEF87BF}" type="presParOf" srcId="{BDCD0AC9-D564-4025-AD8A-36664A6CBE31}" destId="{5BDDFF18-9AEC-4E5E-B9AA-33D86F01A63E}" srcOrd="0" destOrd="0" presId="urn:microsoft.com/office/officeart/2018/5/layout/IconLeafLabelList"/>
    <dgm:cxn modelId="{B180CBEB-FA9F-4E52-8CA3-A65CB80BB91B}" type="presParOf" srcId="{BDCD0AC9-D564-4025-AD8A-36664A6CBE31}" destId="{F09AEBFF-D2D3-4FFF-AD65-C3CEAEEB10F2}" srcOrd="1" destOrd="0" presId="urn:microsoft.com/office/officeart/2018/5/layout/IconLeafLabelList"/>
    <dgm:cxn modelId="{170B020E-1E19-4EB4-A72C-4FCF01A7DD7E}" type="presParOf" srcId="{BDCD0AC9-D564-4025-AD8A-36664A6CBE31}" destId="{F2EBFBCF-0520-415A-A886-3C4F90D208EF}" srcOrd="2" destOrd="0" presId="urn:microsoft.com/office/officeart/2018/5/layout/IconLeafLabelList"/>
    <dgm:cxn modelId="{CADD8F7D-722C-42A0-AF21-39A3559F8D7B}" type="presParOf" srcId="{BDCD0AC9-D564-4025-AD8A-36664A6CBE31}" destId="{AB9CAFAA-6939-48A6-A89B-19D1A94B9EA1}"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A66772-F185-4D58-B8BB-E9370D7A7A2B}"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0FC4FFE-8987-4A26-B7F4-8A516F18ADAE}">
      <dgm:prSet/>
      <dgm:spPr/>
      <dgm:t>
        <a:bodyPr/>
        <a:lstStyle/>
        <a:p>
          <a:pPr>
            <a:lnSpc>
              <a:spcPct val="100000"/>
            </a:lnSpc>
            <a:defRPr cap="all"/>
          </a:pPr>
          <a:r>
            <a:rPr lang="en-US" b="0" dirty="0"/>
            <a:t>RISK FACTORS for mental health problems </a:t>
          </a:r>
        </a:p>
      </dgm:t>
    </dgm:pt>
    <dgm:pt modelId="{CAD7EF86-FB23-41F6-BF42-040B36DEFDB1}" type="parTrans" cxnId="{C7AD8469-3C68-4AF9-AB82-79B0043AA120}">
      <dgm:prSet/>
      <dgm:spPr/>
      <dgm:t>
        <a:bodyPr/>
        <a:lstStyle/>
        <a:p>
          <a:endParaRPr lang="en-US"/>
        </a:p>
      </dgm:t>
    </dgm:pt>
    <dgm:pt modelId="{5B62599A-5C9B-48E7-896E-EA782AC60C8B}" type="sibTrans" cxnId="{C7AD8469-3C68-4AF9-AB82-79B0043AA120}">
      <dgm:prSet/>
      <dgm:spPr/>
      <dgm:t>
        <a:bodyPr/>
        <a:lstStyle/>
        <a:p>
          <a:endParaRPr lang="en-US"/>
        </a:p>
      </dgm:t>
    </dgm:pt>
    <dgm:pt modelId="{49225C73-1633-42F1-AB3B-7CB183E5F8B8}">
      <dgm:prSet/>
      <dgm:spPr/>
      <dgm:t>
        <a:bodyPr/>
        <a:lstStyle/>
        <a:p>
          <a:pPr>
            <a:lnSpc>
              <a:spcPct val="100000"/>
            </a:lnSpc>
            <a:defRPr cap="all"/>
          </a:pPr>
          <a:r>
            <a:rPr lang="en-US" b="1" dirty="0"/>
            <a:t>Looking after our mental health</a:t>
          </a:r>
        </a:p>
      </dgm:t>
    </dgm:pt>
    <dgm:pt modelId="{1A0E2090-1D4F-438A-8766-B6030CE01ADD}" type="parTrans" cxnId="{A9154303-8225-4248-91DC-1B0156A35F07}">
      <dgm:prSet/>
      <dgm:spPr/>
      <dgm:t>
        <a:bodyPr/>
        <a:lstStyle/>
        <a:p>
          <a:endParaRPr lang="en-US"/>
        </a:p>
      </dgm:t>
    </dgm:pt>
    <dgm:pt modelId="{9646853A-8964-4519-A5B1-0B7D18B2983D}" type="sibTrans" cxnId="{A9154303-8225-4248-91DC-1B0156A35F07}">
      <dgm:prSet/>
      <dgm:spPr/>
      <dgm:t>
        <a:bodyPr/>
        <a:lstStyle/>
        <a:p>
          <a:endParaRPr lang="en-US"/>
        </a:p>
      </dgm:t>
    </dgm:pt>
    <dgm:pt modelId="{1C383F32-22E8-4F62-A3E0-BDC3D5F48992}">
      <dgm:prSet/>
      <dgm:spPr/>
      <dgm:t>
        <a:bodyPr/>
        <a:lstStyle/>
        <a:p>
          <a:pPr>
            <a:lnSpc>
              <a:spcPct val="100000"/>
            </a:lnSpc>
            <a:defRPr cap="all"/>
          </a:pPr>
          <a:r>
            <a:rPr lang="en-US" dirty="0"/>
            <a:t>Suicide prevention</a:t>
          </a:r>
        </a:p>
      </dgm:t>
    </dgm:pt>
    <dgm:pt modelId="{A7920A2F-3244-4159-AF04-6A1D38B7B317}" type="parTrans" cxnId="{C4CCE57E-E871-46D6-BAD5-880252C95D22}">
      <dgm:prSet/>
      <dgm:spPr/>
      <dgm:t>
        <a:bodyPr/>
        <a:lstStyle/>
        <a:p>
          <a:endParaRPr lang="en-US"/>
        </a:p>
      </dgm:t>
    </dgm:pt>
    <dgm:pt modelId="{8500F72A-2C6D-4FDF-9C1D-CA691380EB0B}" type="sibTrans" cxnId="{C4CCE57E-E871-46D6-BAD5-880252C95D22}">
      <dgm:prSet/>
      <dgm:spPr/>
      <dgm:t>
        <a:bodyPr/>
        <a:lstStyle/>
        <a:p>
          <a:endParaRPr lang="en-US"/>
        </a:p>
      </dgm:t>
    </dgm:pt>
    <dgm:pt modelId="{B6056BFB-47D7-4C5F-BA11-2CB63C56A52D}" type="pres">
      <dgm:prSet presAssocID="{01A66772-F185-4D58-B8BB-E9370D7A7A2B}" presName="root" presStyleCnt="0">
        <dgm:presLayoutVars>
          <dgm:dir/>
          <dgm:resizeHandles val="exact"/>
        </dgm:presLayoutVars>
      </dgm:prSet>
      <dgm:spPr/>
    </dgm:pt>
    <dgm:pt modelId="{311B26C8-22B1-4363-B621-DD56FB7418C8}" type="pres">
      <dgm:prSet presAssocID="{40FC4FFE-8987-4A26-B7F4-8A516F18ADAE}" presName="compNode" presStyleCnt="0"/>
      <dgm:spPr/>
    </dgm:pt>
    <dgm:pt modelId="{A201D7A7-914C-4D24-8B82-EE40155AB0BE}" type="pres">
      <dgm:prSet presAssocID="{40FC4FFE-8987-4A26-B7F4-8A516F18ADAE}" presName="iconBgRect" presStyleLbl="bgShp" presStyleIdx="0" presStyleCnt="3"/>
      <dgm:spPr>
        <a:prstGeom prst="ellipse">
          <a:avLst/>
        </a:prstGeom>
      </dgm:spPr>
    </dgm:pt>
    <dgm:pt modelId="{8FA2F131-CD01-4CBD-B7A5-1B9B5E7F0402}" type="pres">
      <dgm:prSet presAssocID="{40FC4FFE-8987-4A26-B7F4-8A516F18ADAE}"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Pie chart"/>
        </a:ext>
      </dgm:extLst>
    </dgm:pt>
    <dgm:pt modelId="{F755F00C-B2DB-4097-B4BC-8F1BACC938B7}" type="pres">
      <dgm:prSet presAssocID="{40FC4FFE-8987-4A26-B7F4-8A516F18ADAE}" presName="spaceRect" presStyleCnt="0"/>
      <dgm:spPr/>
    </dgm:pt>
    <dgm:pt modelId="{08F4E96D-0DB6-4476-8C51-7CC7EC2F227B}" type="pres">
      <dgm:prSet presAssocID="{40FC4FFE-8987-4A26-B7F4-8A516F18ADAE}" presName="textRect" presStyleLbl="revTx" presStyleIdx="0" presStyleCnt="3">
        <dgm:presLayoutVars>
          <dgm:chMax val="1"/>
          <dgm:chPref val="1"/>
        </dgm:presLayoutVars>
      </dgm:prSet>
      <dgm:spPr/>
    </dgm:pt>
    <dgm:pt modelId="{5AB3C10D-885E-4522-AB39-7ED4318D191A}" type="pres">
      <dgm:prSet presAssocID="{5B62599A-5C9B-48E7-896E-EA782AC60C8B}" presName="sibTrans" presStyleCnt="0"/>
      <dgm:spPr/>
    </dgm:pt>
    <dgm:pt modelId="{2F278BF9-E1B2-4A1C-B065-C19A7B904219}" type="pres">
      <dgm:prSet presAssocID="{49225C73-1633-42F1-AB3B-7CB183E5F8B8}" presName="compNode" presStyleCnt="0"/>
      <dgm:spPr/>
    </dgm:pt>
    <dgm:pt modelId="{543C18BC-1989-44B2-9862-C670C61D3452}" type="pres">
      <dgm:prSet presAssocID="{49225C73-1633-42F1-AB3B-7CB183E5F8B8}" presName="iconBgRect" presStyleLbl="bgShp" presStyleIdx="1" presStyleCnt="3"/>
      <dgm:spPr>
        <a:prstGeom prst="ellipse">
          <a:avLst/>
        </a:prstGeom>
      </dgm:spPr>
    </dgm:pt>
    <dgm:pt modelId="{E94F35BC-9C76-400A-BBCA-0032259E2E5A}" type="pres">
      <dgm:prSet presAssocID="{49225C73-1633-42F1-AB3B-7CB183E5F8B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ullseye"/>
        </a:ext>
      </dgm:extLst>
    </dgm:pt>
    <dgm:pt modelId="{503A6D04-9ADD-43CC-9847-497CD48F2D11}" type="pres">
      <dgm:prSet presAssocID="{49225C73-1633-42F1-AB3B-7CB183E5F8B8}" presName="spaceRect" presStyleCnt="0"/>
      <dgm:spPr/>
    </dgm:pt>
    <dgm:pt modelId="{20363298-B2A6-463D-A7BE-F9F67404E389}" type="pres">
      <dgm:prSet presAssocID="{49225C73-1633-42F1-AB3B-7CB183E5F8B8}" presName="textRect" presStyleLbl="revTx" presStyleIdx="1" presStyleCnt="3">
        <dgm:presLayoutVars>
          <dgm:chMax val="1"/>
          <dgm:chPref val="1"/>
        </dgm:presLayoutVars>
      </dgm:prSet>
      <dgm:spPr/>
    </dgm:pt>
    <dgm:pt modelId="{A47947BB-708D-4F7E-B072-3C2E42B34B24}" type="pres">
      <dgm:prSet presAssocID="{9646853A-8964-4519-A5B1-0B7D18B2983D}" presName="sibTrans" presStyleCnt="0"/>
      <dgm:spPr/>
    </dgm:pt>
    <dgm:pt modelId="{BDCD0AC9-D564-4025-AD8A-36664A6CBE31}" type="pres">
      <dgm:prSet presAssocID="{1C383F32-22E8-4F62-A3E0-BDC3D5F48992}" presName="compNode" presStyleCnt="0"/>
      <dgm:spPr/>
    </dgm:pt>
    <dgm:pt modelId="{5BDDFF18-9AEC-4E5E-B9AA-33D86F01A63E}" type="pres">
      <dgm:prSet presAssocID="{1C383F32-22E8-4F62-A3E0-BDC3D5F48992}" presName="iconBgRect" presStyleLbl="bgShp" presStyleIdx="2" presStyleCnt="3"/>
      <dgm:spPr>
        <a:prstGeom prst="ellipse">
          <a:avLst/>
        </a:prstGeom>
      </dgm:spPr>
    </dgm:pt>
    <dgm:pt modelId="{F09AEBFF-D2D3-4FFF-AD65-C3CEAEEB10F2}" type="pres">
      <dgm:prSet presAssocID="{1C383F32-22E8-4F62-A3E0-BDC3D5F48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topwatch"/>
        </a:ext>
      </dgm:extLst>
    </dgm:pt>
    <dgm:pt modelId="{F2EBFBCF-0520-415A-A886-3C4F90D208EF}" type="pres">
      <dgm:prSet presAssocID="{1C383F32-22E8-4F62-A3E0-BDC3D5F48992}" presName="spaceRect" presStyleCnt="0"/>
      <dgm:spPr/>
    </dgm:pt>
    <dgm:pt modelId="{AB9CAFAA-6939-48A6-A89B-19D1A94B9EA1}" type="pres">
      <dgm:prSet presAssocID="{1C383F32-22E8-4F62-A3E0-BDC3D5F48992}" presName="textRect" presStyleLbl="revTx" presStyleIdx="2" presStyleCnt="3">
        <dgm:presLayoutVars>
          <dgm:chMax val="1"/>
          <dgm:chPref val="1"/>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BA953D32-2DFF-47FE-AF26-C6B9E63D38DF}" type="presOf" srcId="{49225C73-1633-42F1-AB3B-7CB183E5F8B8}" destId="{20363298-B2A6-463D-A7BE-F9F67404E389}" srcOrd="0" destOrd="0" presId="urn:microsoft.com/office/officeart/2018/5/layout/IconLeafLabelList"/>
    <dgm:cxn modelId="{EC450542-0ED9-4BD6-9E85-5709B80794C5}" type="presOf" srcId="{01A66772-F185-4D58-B8BB-E9370D7A7A2B}" destId="{B6056BFB-47D7-4C5F-BA11-2CB63C56A52D}" srcOrd="0" destOrd="0" presId="urn:microsoft.com/office/officeart/2018/5/layout/IconLeafLabel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D55FAE9C-CF3C-44F3-9D1E-DE6DF574E6D9}" type="presOf" srcId="{1C383F32-22E8-4F62-A3E0-BDC3D5F48992}" destId="{AB9CAFAA-6939-48A6-A89B-19D1A94B9EA1}" srcOrd="0" destOrd="0" presId="urn:microsoft.com/office/officeart/2018/5/layout/IconLeafLabelList"/>
    <dgm:cxn modelId="{A85983B4-FADF-419C-BC71-B5F0871C3055}" type="presOf" srcId="{40FC4FFE-8987-4A26-B7F4-8A516F18ADAE}" destId="{08F4E96D-0DB6-4476-8C51-7CC7EC2F227B}" srcOrd="0" destOrd="0" presId="urn:microsoft.com/office/officeart/2018/5/layout/IconLeafLabelList"/>
    <dgm:cxn modelId="{A3E74EE8-8900-4EBD-8983-3BF0AFD6DCC7}" type="presParOf" srcId="{B6056BFB-47D7-4C5F-BA11-2CB63C56A52D}" destId="{311B26C8-22B1-4363-B621-DD56FB7418C8}" srcOrd="0" destOrd="0" presId="urn:microsoft.com/office/officeart/2018/5/layout/IconLeafLabelList"/>
    <dgm:cxn modelId="{044EA9E0-B51B-492A-BE32-015CEAD0BAC9}" type="presParOf" srcId="{311B26C8-22B1-4363-B621-DD56FB7418C8}" destId="{A201D7A7-914C-4D24-8B82-EE40155AB0BE}" srcOrd="0" destOrd="0" presId="urn:microsoft.com/office/officeart/2018/5/layout/IconLeafLabelList"/>
    <dgm:cxn modelId="{08373EC6-14CB-429D-9495-F32683B931D7}" type="presParOf" srcId="{311B26C8-22B1-4363-B621-DD56FB7418C8}" destId="{8FA2F131-CD01-4CBD-B7A5-1B9B5E7F0402}" srcOrd="1" destOrd="0" presId="urn:microsoft.com/office/officeart/2018/5/layout/IconLeafLabelList"/>
    <dgm:cxn modelId="{9AB500F0-62A2-4E73-B4F4-5056804C8D6A}" type="presParOf" srcId="{311B26C8-22B1-4363-B621-DD56FB7418C8}" destId="{F755F00C-B2DB-4097-B4BC-8F1BACC938B7}" srcOrd="2" destOrd="0" presId="urn:microsoft.com/office/officeart/2018/5/layout/IconLeafLabelList"/>
    <dgm:cxn modelId="{676606A7-6564-4CEB-ACE0-4FF9A3A04E67}" type="presParOf" srcId="{311B26C8-22B1-4363-B621-DD56FB7418C8}" destId="{08F4E96D-0DB6-4476-8C51-7CC7EC2F227B}" srcOrd="3" destOrd="0" presId="urn:microsoft.com/office/officeart/2018/5/layout/IconLeafLabelList"/>
    <dgm:cxn modelId="{EAE0F94A-A454-4049-84F7-9EC90E847A03}" type="presParOf" srcId="{B6056BFB-47D7-4C5F-BA11-2CB63C56A52D}" destId="{5AB3C10D-885E-4522-AB39-7ED4318D191A}" srcOrd="1" destOrd="0" presId="urn:microsoft.com/office/officeart/2018/5/layout/IconLeafLabelList"/>
    <dgm:cxn modelId="{B0B5B21A-5ADD-4500-9A67-9B26AF543EBA}" type="presParOf" srcId="{B6056BFB-47D7-4C5F-BA11-2CB63C56A52D}" destId="{2F278BF9-E1B2-4A1C-B065-C19A7B904219}" srcOrd="2" destOrd="0" presId="urn:microsoft.com/office/officeart/2018/5/layout/IconLeafLabelList"/>
    <dgm:cxn modelId="{11FEAF2C-54F7-4E9C-A1D6-5FA0BF7F3665}" type="presParOf" srcId="{2F278BF9-E1B2-4A1C-B065-C19A7B904219}" destId="{543C18BC-1989-44B2-9862-C670C61D3452}" srcOrd="0" destOrd="0" presId="urn:microsoft.com/office/officeart/2018/5/layout/IconLeafLabelList"/>
    <dgm:cxn modelId="{92C17ECB-A80D-4A0E-95CF-40A53D32275F}" type="presParOf" srcId="{2F278BF9-E1B2-4A1C-B065-C19A7B904219}" destId="{E94F35BC-9C76-400A-BBCA-0032259E2E5A}" srcOrd="1" destOrd="0" presId="urn:microsoft.com/office/officeart/2018/5/layout/IconLeafLabelList"/>
    <dgm:cxn modelId="{54E5AE33-4BE6-44E7-871B-1103A0BA7A56}" type="presParOf" srcId="{2F278BF9-E1B2-4A1C-B065-C19A7B904219}" destId="{503A6D04-9ADD-43CC-9847-497CD48F2D11}" srcOrd="2" destOrd="0" presId="urn:microsoft.com/office/officeart/2018/5/layout/IconLeafLabelList"/>
    <dgm:cxn modelId="{3575FCA0-4FCE-460A-8D84-2C767D311A20}" type="presParOf" srcId="{2F278BF9-E1B2-4A1C-B065-C19A7B904219}" destId="{20363298-B2A6-463D-A7BE-F9F67404E389}" srcOrd="3" destOrd="0" presId="urn:microsoft.com/office/officeart/2018/5/layout/IconLeafLabelList"/>
    <dgm:cxn modelId="{4FD22448-C17B-4C43-BAB3-A0B7AA9BCE0D}" type="presParOf" srcId="{B6056BFB-47D7-4C5F-BA11-2CB63C56A52D}" destId="{A47947BB-708D-4F7E-B072-3C2E42B34B24}" srcOrd="3" destOrd="0" presId="urn:microsoft.com/office/officeart/2018/5/layout/IconLeafLabelList"/>
    <dgm:cxn modelId="{75E30F4F-0E76-457B-9D4F-CDE27C2F7F77}" type="presParOf" srcId="{B6056BFB-47D7-4C5F-BA11-2CB63C56A52D}" destId="{BDCD0AC9-D564-4025-AD8A-36664A6CBE31}" srcOrd="4" destOrd="0" presId="urn:microsoft.com/office/officeart/2018/5/layout/IconLeafLabelList"/>
    <dgm:cxn modelId="{C6A367E7-6A7C-42CB-94E4-8EA78AEF87BF}" type="presParOf" srcId="{BDCD0AC9-D564-4025-AD8A-36664A6CBE31}" destId="{5BDDFF18-9AEC-4E5E-B9AA-33D86F01A63E}" srcOrd="0" destOrd="0" presId="urn:microsoft.com/office/officeart/2018/5/layout/IconLeafLabelList"/>
    <dgm:cxn modelId="{B180CBEB-FA9F-4E52-8CA3-A65CB80BB91B}" type="presParOf" srcId="{BDCD0AC9-D564-4025-AD8A-36664A6CBE31}" destId="{F09AEBFF-D2D3-4FFF-AD65-C3CEAEEB10F2}" srcOrd="1" destOrd="0" presId="urn:microsoft.com/office/officeart/2018/5/layout/IconLeafLabelList"/>
    <dgm:cxn modelId="{170B020E-1E19-4EB4-A72C-4FCF01A7DD7E}" type="presParOf" srcId="{BDCD0AC9-D564-4025-AD8A-36664A6CBE31}" destId="{F2EBFBCF-0520-415A-A886-3C4F90D208EF}" srcOrd="2" destOrd="0" presId="urn:microsoft.com/office/officeart/2018/5/layout/IconLeafLabelList"/>
    <dgm:cxn modelId="{CADD8F7D-722C-42A0-AF21-39A3559F8D7B}" type="presParOf" srcId="{BDCD0AC9-D564-4025-AD8A-36664A6CBE31}" destId="{AB9CAFAA-6939-48A6-A89B-19D1A94B9EA1}"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A66772-F185-4D58-B8BB-E9370D7A7A2B}"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0FC4FFE-8987-4A26-B7F4-8A516F18ADAE}">
      <dgm:prSet/>
      <dgm:spPr/>
      <dgm:t>
        <a:bodyPr/>
        <a:lstStyle/>
        <a:p>
          <a:pPr>
            <a:lnSpc>
              <a:spcPct val="100000"/>
            </a:lnSpc>
            <a:defRPr cap="all"/>
          </a:pPr>
          <a:r>
            <a:rPr lang="en-US" b="0" dirty="0"/>
            <a:t>RISK FACTORS for mental health problems </a:t>
          </a:r>
        </a:p>
      </dgm:t>
    </dgm:pt>
    <dgm:pt modelId="{CAD7EF86-FB23-41F6-BF42-040B36DEFDB1}" type="parTrans" cxnId="{C7AD8469-3C68-4AF9-AB82-79B0043AA120}">
      <dgm:prSet/>
      <dgm:spPr/>
      <dgm:t>
        <a:bodyPr/>
        <a:lstStyle/>
        <a:p>
          <a:endParaRPr lang="en-US"/>
        </a:p>
      </dgm:t>
    </dgm:pt>
    <dgm:pt modelId="{5B62599A-5C9B-48E7-896E-EA782AC60C8B}" type="sibTrans" cxnId="{C7AD8469-3C68-4AF9-AB82-79B0043AA120}">
      <dgm:prSet/>
      <dgm:spPr/>
      <dgm:t>
        <a:bodyPr/>
        <a:lstStyle/>
        <a:p>
          <a:endParaRPr lang="en-US"/>
        </a:p>
      </dgm:t>
    </dgm:pt>
    <dgm:pt modelId="{49225C73-1633-42F1-AB3B-7CB183E5F8B8}">
      <dgm:prSet/>
      <dgm:spPr/>
      <dgm:t>
        <a:bodyPr/>
        <a:lstStyle/>
        <a:p>
          <a:pPr>
            <a:lnSpc>
              <a:spcPct val="100000"/>
            </a:lnSpc>
            <a:defRPr cap="all"/>
          </a:pPr>
          <a:r>
            <a:rPr lang="en-US" b="0" dirty="0"/>
            <a:t>Looking after our mental health</a:t>
          </a:r>
        </a:p>
      </dgm:t>
    </dgm:pt>
    <dgm:pt modelId="{1A0E2090-1D4F-438A-8766-B6030CE01ADD}" type="parTrans" cxnId="{A9154303-8225-4248-91DC-1B0156A35F07}">
      <dgm:prSet/>
      <dgm:spPr/>
      <dgm:t>
        <a:bodyPr/>
        <a:lstStyle/>
        <a:p>
          <a:endParaRPr lang="en-US"/>
        </a:p>
      </dgm:t>
    </dgm:pt>
    <dgm:pt modelId="{9646853A-8964-4519-A5B1-0B7D18B2983D}" type="sibTrans" cxnId="{A9154303-8225-4248-91DC-1B0156A35F07}">
      <dgm:prSet/>
      <dgm:spPr/>
      <dgm:t>
        <a:bodyPr/>
        <a:lstStyle/>
        <a:p>
          <a:endParaRPr lang="en-US"/>
        </a:p>
      </dgm:t>
    </dgm:pt>
    <dgm:pt modelId="{1C383F32-22E8-4F62-A3E0-BDC3D5F48992}">
      <dgm:prSet/>
      <dgm:spPr/>
      <dgm:t>
        <a:bodyPr/>
        <a:lstStyle/>
        <a:p>
          <a:pPr>
            <a:lnSpc>
              <a:spcPct val="100000"/>
            </a:lnSpc>
            <a:defRPr cap="all"/>
          </a:pPr>
          <a:r>
            <a:rPr lang="en-US" b="1" dirty="0"/>
            <a:t>Suicide prevention</a:t>
          </a:r>
        </a:p>
      </dgm:t>
    </dgm:pt>
    <dgm:pt modelId="{A7920A2F-3244-4159-AF04-6A1D38B7B317}" type="parTrans" cxnId="{C4CCE57E-E871-46D6-BAD5-880252C95D22}">
      <dgm:prSet/>
      <dgm:spPr/>
      <dgm:t>
        <a:bodyPr/>
        <a:lstStyle/>
        <a:p>
          <a:endParaRPr lang="en-US"/>
        </a:p>
      </dgm:t>
    </dgm:pt>
    <dgm:pt modelId="{8500F72A-2C6D-4FDF-9C1D-CA691380EB0B}" type="sibTrans" cxnId="{C4CCE57E-E871-46D6-BAD5-880252C95D22}">
      <dgm:prSet/>
      <dgm:spPr/>
      <dgm:t>
        <a:bodyPr/>
        <a:lstStyle/>
        <a:p>
          <a:endParaRPr lang="en-US"/>
        </a:p>
      </dgm:t>
    </dgm:pt>
    <dgm:pt modelId="{B6056BFB-47D7-4C5F-BA11-2CB63C56A52D}" type="pres">
      <dgm:prSet presAssocID="{01A66772-F185-4D58-B8BB-E9370D7A7A2B}" presName="root" presStyleCnt="0">
        <dgm:presLayoutVars>
          <dgm:dir/>
          <dgm:resizeHandles val="exact"/>
        </dgm:presLayoutVars>
      </dgm:prSet>
      <dgm:spPr/>
    </dgm:pt>
    <dgm:pt modelId="{311B26C8-22B1-4363-B621-DD56FB7418C8}" type="pres">
      <dgm:prSet presAssocID="{40FC4FFE-8987-4A26-B7F4-8A516F18ADAE}" presName="compNode" presStyleCnt="0"/>
      <dgm:spPr/>
    </dgm:pt>
    <dgm:pt modelId="{A201D7A7-914C-4D24-8B82-EE40155AB0BE}" type="pres">
      <dgm:prSet presAssocID="{40FC4FFE-8987-4A26-B7F4-8A516F18ADAE}" presName="iconBgRect" presStyleLbl="bgShp" presStyleIdx="0" presStyleCnt="3"/>
      <dgm:spPr>
        <a:prstGeom prst="ellipse">
          <a:avLst/>
        </a:prstGeom>
      </dgm:spPr>
    </dgm:pt>
    <dgm:pt modelId="{8FA2F131-CD01-4CBD-B7A5-1B9B5E7F0402}" type="pres">
      <dgm:prSet presAssocID="{40FC4FFE-8987-4A26-B7F4-8A516F18ADAE}"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Pie chart"/>
        </a:ext>
      </dgm:extLst>
    </dgm:pt>
    <dgm:pt modelId="{F755F00C-B2DB-4097-B4BC-8F1BACC938B7}" type="pres">
      <dgm:prSet presAssocID="{40FC4FFE-8987-4A26-B7F4-8A516F18ADAE}" presName="spaceRect" presStyleCnt="0"/>
      <dgm:spPr/>
    </dgm:pt>
    <dgm:pt modelId="{08F4E96D-0DB6-4476-8C51-7CC7EC2F227B}" type="pres">
      <dgm:prSet presAssocID="{40FC4FFE-8987-4A26-B7F4-8A516F18ADAE}" presName="textRect" presStyleLbl="revTx" presStyleIdx="0" presStyleCnt="3">
        <dgm:presLayoutVars>
          <dgm:chMax val="1"/>
          <dgm:chPref val="1"/>
        </dgm:presLayoutVars>
      </dgm:prSet>
      <dgm:spPr/>
    </dgm:pt>
    <dgm:pt modelId="{5AB3C10D-885E-4522-AB39-7ED4318D191A}" type="pres">
      <dgm:prSet presAssocID="{5B62599A-5C9B-48E7-896E-EA782AC60C8B}" presName="sibTrans" presStyleCnt="0"/>
      <dgm:spPr/>
    </dgm:pt>
    <dgm:pt modelId="{2F278BF9-E1B2-4A1C-B065-C19A7B904219}" type="pres">
      <dgm:prSet presAssocID="{49225C73-1633-42F1-AB3B-7CB183E5F8B8}" presName="compNode" presStyleCnt="0"/>
      <dgm:spPr/>
    </dgm:pt>
    <dgm:pt modelId="{543C18BC-1989-44B2-9862-C670C61D3452}" type="pres">
      <dgm:prSet presAssocID="{49225C73-1633-42F1-AB3B-7CB183E5F8B8}" presName="iconBgRect" presStyleLbl="bgShp" presStyleIdx="1" presStyleCnt="3"/>
      <dgm:spPr>
        <a:prstGeom prst="ellipse">
          <a:avLst/>
        </a:prstGeom>
      </dgm:spPr>
    </dgm:pt>
    <dgm:pt modelId="{E94F35BC-9C76-400A-BBCA-0032259E2E5A}" type="pres">
      <dgm:prSet presAssocID="{49225C73-1633-42F1-AB3B-7CB183E5F8B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ullseye"/>
        </a:ext>
      </dgm:extLst>
    </dgm:pt>
    <dgm:pt modelId="{503A6D04-9ADD-43CC-9847-497CD48F2D11}" type="pres">
      <dgm:prSet presAssocID="{49225C73-1633-42F1-AB3B-7CB183E5F8B8}" presName="spaceRect" presStyleCnt="0"/>
      <dgm:spPr/>
    </dgm:pt>
    <dgm:pt modelId="{20363298-B2A6-463D-A7BE-F9F67404E389}" type="pres">
      <dgm:prSet presAssocID="{49225C73-1633-42F1-AB3B-7CB183E5F8B8}" presName="textRect" presStyleLbl="revTx" presStyleIdx="1" presStyleCnt="3">
        <dgm:presLayoutVars>
          <dgm:chMax val="1"/>
          <dgm:chPref val="1"/>
        </dgm:presLayoutVars>
      </dgm:prSet>
      <dgm:spPr/>
    </dgm:pt>
    <dgm:pt modelId="{A47947BB-708D-4F7E-B072-3C2E42B34B24}" type="pres">
      <dgm:prSet presAssocID="{9646853A-8964-4519-A5B1-0B7D18B2983D}" presName="sibTrans" presStyleCnt="0"/>
      <dgm:spPr/>
    </dgm:pt>
    <dgm:pt modelId="{BDCD0AC9-D564-4025-AD8A-36664A6CBE31}" type="pres">
      <dgm:prSet presAssocID="{1C383F32-22E8-4F62-A3E0-BDC3D5F48992}" presName="compNode" presStyleCnt="0"/>
      <dgm:spPr/>
    </dgm:pt>
    <dgm:pt modelId="{5BDDFF18-9AEC-4E5E-B9AA-33D86F01A63E}" type="pres">
      <dgm:prSet presAssocID="{1C383F32-22E8-4F62-A3E0-BDC3D5F48992}" presName="iconBgRect" presStyleLbl="bgShp" presStyleIdx="2" presStyleCnt="3"/>
      <dgm:spPr>
        <a:prstGeom prst="ellipse">
          <a:avLst/>
        </a:prstGeom>
      </dgm:spPr>
    </dgm:pt>
    <dgm:pt modelId="{F09AEBFF-D2D3-4FFF-AD65-C3CEAEEB10F2}" type="pres">
      <dgm:prSet presAssocID="{1C383F32-22E8-4F62-A3E0-BDC3D5F4899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Stopwatch"/>
        </a:ext>
      </dgm:extLst>
    </dgm:pt>
    <dgm:pt modelId="{F2EBFBCF-0520-415A-A886-3C4F90D208EF}" type="pres">
      <dgm:prSet presAssocID="{1C383F32-22E8-4F62-A3E0-BDC3D5F48992}" presName="spaceRect" presStyleCnt="0"/>
      <dgm:spPr/>
    </dgm:pt>
    <dgm:pt modelId="{AB9CAFAA-6939-48A6-A89B-19D1A94B9EA1}" type="pres">
      <dgm:prSet presAssocID="{1C383F32-22E8-4F62-A3E0-BDC3D5F48992}" presName="textRect" presStyleLbl="revTx" presStyleIdx="2" presStyleCnt="3">
        <dgm:presLayoutVars>
          <dgm:chMax val="1"/>
          <dgm:chPref val="1"/>
        </dgm:presLayoutVars>
      </dgm:prSet>
      <dgm:spPr/>
    </dgm:pt>
  </dgm:ptLst>
  <dgm:cxnLst>
    <dgm:cxn modelId="{A9154303-8225-4248-91DC-1B0156A35F07}" srcId="{01A66772-F185-4D58-B8BB-E9370D7A7A2B}" destId="{49225C73-1633-42F1-AB3B-7CB183E5F8B8}" srcOrd="1" destOrd="0" parTransId="{1A0E2090-1D4F-438A-8766-B6030CE01ADD}" sibTransId="{9646853A-8964-4519-A5B1-0B7D18B2983D}"/>
    <dgm:cxn modelId="{BA953D32-2DFF-47FE-AF26-C6B9E63D38DF}" type="presOf" srcId="{49225C73-1633-42F1-AB3B-7CB183E5F8B8}" destId="{20363298-B2A6-463D-A7BE-F9F67404E389}" srcOrd="0" destOrd="0" presId="urn:microsoft.com/office/officeart/2018/5/layout/IconLeafLabelList"/>
    <dgm:cxn modelId="{EC450542-0ED9-4BD6-9E85-5709B80794C5}" type="presOf" srcId="{01A66772-F185-4D58-B8BB-E9370D7A7A2B}" destId="{B6056BFB-47D7-4C5F-BA11-2CB63C56A52D}" srcOrd="0" destOrd="0" presId="urn:microsoft.com/office/officeart/2018/5/layout/IconLeafLabelList"/>
    <dgm:cxn modelId="{C7AD8469-3C68-4AF9-AB82-79B0043AA120}" srcId="{01A66772-F185-4D58-B8BB-E9370D7A7A2B}" destId="{40FC4FFE-8987-4A26-B7F4-8A516F18ADAE}" srcOrd="0" destOrd="0" parTransId="{CAD7EF86-FB23-41F6-BF42-040B36DEFDB1}" sibTransId="{5B62599A-5C9B-48E7-896E-EA782AC60C8B}"/>
    <dgm:cxn modelId="{C4CCE57E-E871-46D6-BAD5-880252C95D22}" srcId="{01A66772-F185-4D58-B8BB-E9370D7A7A2B}" destId="{1C383F32-22E8-4F62-A3E0-BDC3D5F48992}" srcOrd="2" destOrd="0" parTransId="{A7920A2F-3244-4159-AF04-6A1D38B7B317}" sibTransId="{8500F72A-2C6D-4FDF-9C1D-CA691380EB0B}"/>
    <dgm:cxn modelId="{D55FAE9C-CF3C-44F3-9D1E-DE6DF574E6D9}" type="presOf" srcId="{1C383F32-22E8-4F62-A3E0-BDC3D5F48992}" destId="{AB9CAFAA-6939-48A6-A89B-19D1A94B9EA1}" srcOrd="0" destOrd="0" presId="urn:microsoft.com/office/officeart/2018/5/layout/IconLeafLabelList"/>
    <dgm:cxn modelId="{A85983B4-FADF-419C-BC71-B5F0871C3055}" type="presOf" srcId="{40FC4FFE-8987-4A26-B7F4-8A516F18ADAE}" destId="{08F4E96D-0DB6-4476-8C51-7CC7EC2F227B}" srcOrd="0" destOrd="0" presId="urn:microsoft.com/office/officeart/2018/5/layout/IconLeafLabelList"/>
    <dgm:cxn modelId="{A3E74EE8-8900-4EBD-8983-3BF0AFD6DCC7}" type="presParOf" srcId="{B6056BFB-47D7-4C5F-BA11-2CB63C56A52D}" destId="{311B26C8-22B1-4363-B621-DD56FB7418C8}" srcOrd="0" destOrd="0" presId="urn:microsoft.com/office/officeart/2018/5/layout/IconLeafLabelList"/>
    <dgm:cxn modelId="{044EA9E0-B51B-492A-BE32-015CEAD0BAC9}" type="presParOf" srcId="{311B26C8-22B1-4363-B621-DD56FB7418C8}" destId="{A201D7A7-914C-4D24-8B82-EE40155AB0BE}" srcOrd="0" destOrd="0" presId="urn:microsoft.com/office/officeart/2018/5/layout/IconLeafLabelList"/>
    <dgm:cxn modelId="{08373EC6-14CB-429D-9495-F32683B931D7}" type="presParOf" srcId="{311B26C8-22B1-4363-B621-DD56FB7418C8}" destId="{8FA2F131-CD01-4CBD-B7A5-1B9B5E7F0402}" srcOrd="1" destOrd="0" presId="urn:microsoft.com/office/officeart/2018/5/layout/IconLeafLabelList"/>
    <dgm:cxn modelId="{9AB500F0-62A2-4E73-B4F4-5056804C8D6A}" type="presParOf" srcId="{311B26C8-22B1-4363-B621-DD56FB7418C8}" destId="{F755F00C-B2DB-4097-B4BC-8F1BACC938B7}" srcOrd="2" destOrd="0" presId="urn:microsoft.com/office/officeart/2018/5/layout/IconLeafLabelList"/>
    <dgm:cxn modelId="{676606A7-6564-4CEB-ACE0-4FF9A3A04E67}" type="presParOf" srcId="{311B26C8-22B1-4363-B621-DD56FB7418C8}" destId="{08F4E96D-0DB6-4476-8C51-7CC7EC2F227B}" srcOrd="3" destOrd="0" presId="urn:microsoft.com/office/officeart/2018/5/layout/IconLeafLabelList"/>
    <dgm:cxn modelId="{EAE0F94A-A454-4049-84F7-9EC90E847A03}" type="presParOf" srcId="{B6056BFB-47D7-4C5F-BA11-2CB63C56A52D}" destId="{5AB3C10D-885E-4522-AB39-7ED4318D191A}" srcOrd="1" destOrd="0" presId="urn:microsoft.com/office/officeart/2018/5/layout/IconLeafLabelList"/>
    <dgm:cxn modelId="{B0B5B21A-5ADD-4500-9A67-9B26AF543EBA}" type="presParOf" srcId="{B6056BFB-47D7-4C5F-BA11-2CB63C56A52D}" destId="{2F278BF9-E1B2-4A1C-B065-C19A7B904219}" srcOrd="2" destOrd="0" presId="urn:microsoft.com/office/officeart/2018/5/layout/IconLeafLabelList"/>
    <dgm:cxn modelId="{11FEAF2C-54F7-4E9C-A1D6-5FA0BF7F3665}" type="presParOf" srcId="{2F278BF9-E1B2-4A1C-B065-C19A7B904219}" destId="{543C18BC-1989-44B2-9862-C670C61D3452}" srcOrd="0" destOrd="0" presId="urn:microsoft.com/office/officeart/2018/5/layout/IconLeafLabelList"/>
    <dgm:cxn modelId="{92C17ECB-A80D-4A0E-95CF-40A53D32275F}" type="presParOf" srcId="{2F278BF9-E1B2-4A1C-B065-C19A7B904219}" destId="{E94F35BC-9C76-400A-BBCA-0032259E2E5A}" srcOrd="1" destOrd="0" presId="urn:microsoft.com/office/officeart/2018/5/layout/IconLeafLabelList"/>
    <dgm:cxn modelId="{54E5AE33-4BE6-44E7-871B-1103A0BA7A56}" type="presParOf" srcId="{2F278BF9-E1B2-4A1C-B065-C19A7B904219}" destId="{503A6D04-9ADD-43CC-9847-497CD48F2D11}" srcOrd="2" destOrd="0" presId="urn:microsoft.com/office/officeart/2018/5/layout/IconLeafLabelList"/>
    <dgm:cxn modelId="{3575FCA0-4FCE-460A-8D84-2C767D311A20}" type="presParOf" srcId="{2F278BF9-E1B2-4A1C-B065-C19A7B904219}" destId="{20363298-B2A6-463D-A7BE-F9F67404E389}" srcOrd="3" destOrd="0" presId="urn:microsoft.com/office/officeart/2018/5/layout/IconLeafLabelList"/>
    <dgm:cxn modelId="{4FD22448-C17B-4C43-BAB3-A0B7AA9BCE0D}" type="presParOf" srcId="{B6056BFB-47D7-4C5F-BA11-2CB63C56A52D}" destId="{A47947BB-708D-4F7E-B072-3C2E42B34B24}" srcOrd="3" destOrd="0" presId="urn:microsoft.com/office/officeart/2018/5/layout/IconLeafLabelList"/>
    <dgm:cxn modelId="{75E30F4F-0E76-457B-9D4F-CDE27C2F7F77}" type="presParOf" srcId="{B6056BFB-47D7-4C5F-BA11-2CB63C56A52D}" destId="{BDCD0AC9-D564-4025-AD8A-36664A6CBE31}" srcOrd="4" destOrd="0" presId="urn:microsoft.com/office/officeart/2018/5/layout/IconLeafLabelList"/>
    <dgm:cxn modelId="{C6A367E7-6A7C-42CB-94E4-8EA78AEF87BF}" type="presParOf" srcId="{BDCD0AC9-D564-4025-AD8A-36664A6CBE31}" destId="{5BDDFF18-9AEC-4E5E-B9AA-33D86F01A63E}" srcOrd="0" destOrd="0" presId="urn:microsoft.com/office/officeart/2018/5/layout/IconLeafLabelList"/>
    <dgm:cxn modelId="{B180CBEB-FA9F-4E52-8CA3-A65CB80BB91B}" type="presParOf" srcId="{BDCD0AC9-D564-4025-AD8A-36664A6CBE31}" destId="{F09AEBFF-D2D3-4FFF-AD65-C3CEAEEB10F2}" srcOrd="1" destOrd="0" presId="urn:microsoft.com/office/officeart/2018/5/layout/IconLeafLabelList"/>
    <dgm:cxn modelId="{170B020E-1E19-4EB4-A72C-4FCF01A7DD7E}" type="presParOf" srcId="{BDCD0AC9-D564-4025-AD8A-36664A6CBE31}" destId="{F2EBFBCF-0520-415A-A886-3C4F90D208EF}" srcOrd="2" destOrd="0" presId="urn:microsoft.com/office/officeart/2018/5/layout/IconLeafLabelList"/>
    <dgm:cxn modelId="{CADD8F7D-722C-42A0-AF21-39A3559F8D7B}" type="presParOf" srcId="{BDCD0AC9-D564-4025-AD8A-36664A6CBE31}" destId="{AB9CAFAA-6939-48A6-A89B-19D1A94B9EA1}"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1D7A7-914C-4D24-8B82-EE40155AB0BE}">
      <dsp:nvSpPr>
        <dsp:cNvPr id="0" name=""/>
        <dsp:cNvSpPr/>
      </dsp:nvSpPr>
      <dsp:spPr>
        <a:xfrm>
          <a:off x="616949" y="340539"/>
          <a:ext cx="1818562" cy="181856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A2F131-CD01-4CBD-B7A5-1B9B5E7F0402}">
      <dsp:nvSpPr>
        <dsp:cNvPr id="0" name=""/>
        <dsp:cNvSpPr/>
      </dsp:nvSpPr>
      <dsp:spPr>
        <a:xfrm>
          <a:off x="1004512" y="728102"/>
          <a:ext cx="1043437" cy="10434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8F4E96D-0DB6-4476-8C51-7CC7EC2F227B}">
      <dsp:nvSpPr>
        <dsp:cNvPr id="0" name=""/>
        <dsp:cNvSpPr/>
      </dsp:nvSpPr>
      <dsp:spPr>
        <a:xfrm>
          <a:off x="35606"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RISK FACTORS for mental health problems </a:t>
          </a:r>
        </a:p>
      </dsp:txBody>
      <dsp:txXfrm>
        <a:off x="35606" y="2725540"/>
        <a:ext cx="2981250" cy="720000"/>
      </dsp:txXfrm>
    </dsp:sp>
    <dsp:sp modelId="{543C18BC-1989-44B2-9862-C670C61D3452}">
      <dsp:nvSpPr>
        <dsp:cNvPr id="0" name=""/>
        <dsp:cNvSpPr/>
      </dsp:nvSpPr>
      <dsp:spPr>
        <a:xfrm>
          <a:off x="4119918" y="340539"/>
          <a:ext cx="1818562" cy="181856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4F35BC-9C76-400A-BBCA-0032259E2E5A}">
      <dsp:nvSpPr>
        <dsp:cNvPr id="0" name=""/>
        <dsp:cNvSpPr/>
      </dsp:nvSpPr>
      <dsp:spPr>
        <a:xfrm>
          <a:off x="4507481" y="72810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0363298-B2A6-463D-A7BE-F9F67404E389}">
      <dsp:nvSpPr>
        <dsp:cNvPr id="0" name=""/>
        <dsp:cNvSpPr/>
      </dsp:nvSpPr>
      <dsp:spPr>
        <a:xfrm>
          <a:off x="3538574"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Looking after our mental health</a:t>
          </a:r>
        </a:p>
      </dsp:txBody>
      <dsp:txXfrm>
        <a:off x="3538574" y="2725540"/>
        <a:ext cx="2981250" cy="720000"/>
      </dsp:txXfrm>
    </dsp:sp>
    <dsp:sp modelId="{5BDDFF18-9AEC-4E5E-B9AA-33D86F01A63E}">
      <dsp:nvSpPr>
        <dsp:cNvPr id="0" name=""/>
        <dsp:cNvSpPr/>
      </dsp:nvSpPr>
      <dsp:spPr>
        <a:xfrm>
          <a:off x="7622887" y="340539"/>
          <a:ext cx="1818562" cy="181856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9AEBFF-D2D3-4FFF-AD65-C3CEAEEB10F2}">
      <dsp:nvSpPr>
        <dsp:cNvPr id="0" name=""/>
        <dsp:cNvSpPr/>
      </dsp:nvSpPr>
      <dsp:spPr>
        <a:xfrm>
          <a:off x="8010450" y="72810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B9CAFAA-6939-48A6-A89B-19D1A94B9EA1}">
      <dsp:nvSpPr>
        <dsp:cNvPr id="0" name=""/>
        <dsp:cNvSpPr/>
      </dsp:nvSpPr>
      <dsp:spPr>
        <a:xfrm>
          <a:off x="7041543"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Suicide prevention</a:t>
          </a:r>
        </a:p>
      </dsp:txBody>
      <dsp:txXfrm>
        <a:off x="7041543" y="2725540"/>
        <a:ext cx="29812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1D7A7-914C-4D24-8B82-EE40155AB0BE}">
      <dsp:nvSpPr>
        <dsp:cNvPr id="0" name=""/>
        <dsp:cNvSpPr/>
      </dsp:nvSpPr>
      <dsp:spPr>
        <a:xfrm>
          <a:off x="616949" y="340539"/>
          <a:ext cx="1818562" cy="181856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A2F131-CD01-4CBD-B7A5-1B9B5E7F0402}">
      <dsp:nvSpPr>
        <dsp:cNvPr id="0" name=""/>
        <dsp:cNvSpPr/>
      </dsp:nvSpPr>
      <dsp:spPr>
        <a:xfrm>
          <a:off x="1004512" y="728102"/>
          <a:ext cx="1043437" cy="10434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8F4E96D-0DB6-4476-8C51-7CC7EC2F227B}">
      <dsp:nvSpPr>
        <dsp:cNvPr id="0" name=""/>
        <dsp:cNvSpPr/>
      </dsp:nvSpPr>
      <dsp:spPr>
        <a:xfrm>
          <a:off x="35606"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b="1" kern="1200" dirty="0"/>
            <a:t>RISK FACTORS for mental health problems </a:t>
          </a:r>
        </a:p>
      </dsp:txBody>
      <dsp:txXfrm>
        <a:off x="35606" y="2725540"/>
        <a:ext cx="2981250" cy="720000"/>
      </dsp:txXfrm>
    </dsp:sp>
    <dsp:sp modelId="{543C18BC-1989-44B2-9862-C670C61D3452}">
      <dsp:nvSpPr>
        <dsp:cNvPr id="0" name=""/>
        <dsp:cNvSpPr/>
      </dsp:nvSpPr>
      <dsp:spPr>
        <a:xfrm>
          <a:off x="4119918" y="340539"/>
          <a:ext cx="1818562" cy="181856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4F35BC-9C76-400A-BBCA-0032259E2E5A}">
      <dsp:nvSpPr>
        <dsp:cNvPr id="0" name=""/>
        <dsp:cNvSpPr/>
      </dsp:nvSpPr>
      <dsp:spPr>
        <a:xfrm>
          <a:off x="4507481" y="72810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0363298-B2A6-463D-A7BE-F9F67404E389}">
      <dsp:nvSpPr>
        <dsp:cNvPr id="0" name=""/>
        <dsp:cNvSpPr/>
      </dsp:nvSpPr>
      <dsp:spPr>
        <a:xfrm>
          <a:off x="3538574"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Looking after our mental health</a:t>
          </a:r>
        </a:p>
      </dsp:txBody>
      <dsp:txXfrm>
        <a:off x="3538574" y="2725540"/>
        <a:ext cx="2981250" cy="720000"/>
      </dsp:txXfrm>
    </dsp:sp>
    <dsp:sp modelId="{5BDDFF18-9AEC-4E5E-B9AA-33D86F01A63E}">
      <dsp:nvSpPr>
        <dsp:cNvPr id="0" name=""/>
        <dsp:cNvSpPr/>
      </dsp:nvSpPr>
      <dsp:spPr>
        <a:xfrm>
          <a:off x="7622887" y="340539"/>
          <a:ext cx="1818562" cy="181856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9AEBFF-D2D3-4FFF-AD65-C3CEAEEB10F2}">
      <dsp:nvSpPr>
        <dsp:cNvPr id="0" name=""/>
        <dsp:cNvSpPr/>
      </dsp:nvSpPr>
      <dsp:spPr>
        <a:xfrm>
          <a:off x="8010450" y="72810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B9CAFAA-6939-48A6-A89B-19D1A94B9EA1}">
      <dsp:nvSpPr>
        <dsp:cNvPr id="0" name=""/>
        <dsp:cNvSpPr/>
      </dsp:nvSpPr>
      <dsp:spPr>
        <a:xfrm>
          <a:off x="7041543"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Suicide prevention</a:t>
          </a:r>
        </a:p>
      </dsp:txBody>
      <dsp:txXfrm>
        <a:off x="7041543" y="2725540"/>
        <a:ext cx="298125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1D7A7-914C-4D24-8B82-EE40155AB0BE}">
      <dsp:nvSpPr>
        <dsp:cNvPr id="0" name=""/>
        <dsp:cNvSpPr/>
      </dsp:nvSpPr>
      <dsp:spPr>
        <a:xfrm>
          <a:off x="616949" y="340539"/>
          <a:ext cx="1818562" cy="181856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A2F131-CD01-4CBD-B7A5-1B9B5E7F0402}">
      <dsp:nvSpPr>
        <dsp:cNvPr id="0" name=""/>
        <dsp:cNvSpPr/>
      </dsp:nvSpPr>
      <dsp:spPr>
        <a:xfrm>
          <a:off x="1004512" y="728102"/>
          <a:ext cx="1043437" cy="10434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8F4E96D-0DB6-4476-8C51-7CC7EC2F227B}">
      <dsp:nvSpPr>
        <dsp:cNvPr id="0" name=""/>
        <dsp:cNvSpPr/>
      </dsp:nvSpPr>
      <dsp:spPr>
        <a:xfrm>
          <a:off x="35606"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b="0" kern="1200" dirty="0"/>
            <a:t>RISK FACTORS for mental health problems </a:t>
          </a:r>
        </a:p>
      </dsp:txBody>
      <dsp:txXfrm>
        <a:off x="35606" y="2725540"/>
        <a:ext cx="2981250" cy="720000"/>
      </dsp:txXfrm>
    </dsp:sp>
    <dsp:sp modelId="{543C18BC-1989-44B2-9862-C670C61D3452}">
      <dsp:nvSpPr>
        <dsp:cNvPr id="0" name=""/>
        <dsp:cNvSpPr/>
      </dsp:nvSpPr>
      <dsp:spPr>
        <a:xfrm>
          <a:off x="4119918" y="340539"/>
          <a:ext cx="1818562" cy="181856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4F35BC-9C76-400A-BBCA-0032259E2E5A}">
      <dsp:nvSpPr>
        <dsp:cNvPr id="0" name=""/>
        <dsp:cNvSpPr/>
      </dsp:nvSpPr>
      <dsp:spPr>
        <a:xfrm>
          <a:off x="4507481" y="72810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0363298-B2A6-463D-A7BE-F9F67404E389}">
      <dsp:nvSpPr>
        <dsp:cNvPr id="0" name=""/>
        <dsp:cNvSpPr/>
      </dsp:nvSpPr>
      <dsp:spPr>
        <a:xfrm>
          <a:off x="3538574"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b="1" kern="1200" dirty="0"/>
            <a:t>Looking after our mental health</a:t>
          </a:r>
        </a:p>
      </dsp:txBody>
      <dsp:txXfrm>
        <a:off x="3538574" y="2725540"/>
        <a:ext cx="2981250" cy="720000"/>
      </dsp:txXfrm>
    </dsp:sp>
    <dsp:sp modelId="{5BDDFF18-9AEC-4E5E-B9AA-33D86F01A63E}">
      <dsp:nvSpPr>
        <dsp:cNvPr id="0" name=""/>
        <dsp:cNvSpPr/>
      </dsp:nvSpPr>
      <dsp:spPr>
        <a:xfrm>
          <a:off x="7622887" y="340539"/>
          <a:ext cx="1818562" cy="181856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9AEBFF-D2D3-4FFF-AD65-C3CEAEEB10F2}">
      <dsp:nvSpPr>
        <dsp:cNvPr id="0" name=""/>
        <dsp:cNvSpPr/>
      </dsp:nvSpPr>
      <dsp:spPr>
        <a:xfrm>
          <a:off x="8010450" y="72810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B9CAFAA-6939-48A6-A89B-19D1A94B9EA1}">
      <dsp:nvSpPr>
        <dsp:cNvPr id="0" name=""/>
        <dsp:cNvSpPr/>
      </dsp:nvSpPr>
      <dsp:spPr>
        <a:xfrm>
          <a:off x="7041543"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Suicide prevention</a:t>
          </a:r>
        </a:p>
      </dsp:txBody>
      <dsp:txXfrm>
        <a:off x="7041543" y="2725540"/>
        <a:ext cx="298125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1D7A7-914C-4D24-8B82-EE40155AB0BE}">
      <dsp:nvSpPr>
        <dsp:cNvPr id="0" name=""/>
        <dsp:cNvSpPr/>
      </dsp:nvSpPr>
      <dsp:spPr>
        <a:xfrm>
          <a:off x="616949" y="340539"/>
          <a:ext cx="1818562" cy="181856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A2F131-CD01-4CBD-B7A5-1B9B5E7F0402}">
      <dsp:nvSpPr>
        <dsp:cNvPr id="0" name=""/>
        <dsp:cNvSpPr/>
      </dsp:nvSpPr>
      <dsp:spPr>
        <a:xfrm>
          <a:off x="1004512" y="728102"/>
          <a:ext cx="1043437" cy="104343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8F4E96D-0DB6-4476-8C51-7CC7EC2F227B}">
      <dsp:nvSpPr>
        <dsp:cNvPr id="0" name=""/>
        <dsp:cNvSpPr/>
      </dsp:nvSpPr>
      <dsp:spPr>
        <a:xfrm>
          <a:off x="35606"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b="0" kern="1200" dirty="0"/>
            <a:t>RISK FACTORS for mental health problems </a:t>
          </a:r>
        </a:p>
      </dsp:txBody>
      <dsp:txXfrm>
        <a:off x="35606" y="2725540"/>
        <a:ext cx="2981250" cy="720000"/>
      </dsp:txXfrm>
    </dsp:sp>
    <dsp:sp modelId="{543C18BC-1989-44B2-9862-C670C61D3452}">
      <dsp:nvSpPr>
        <dsp:cNvPr id="0" name=""/>
        <dsp:cNvSpPr/>
      </dsp:nvSpPr>
      <dsp:spPr>
        <a:xfrm>
          <a:off x="4119918" y="340539"/>
          <a:ext cx="1818562" cy="181856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4F35BC-9C76-400A-BBCA-0032259E2E5A}">
      <dsp:nvSpPr>
        <dsp:cNvPr id="0" name=""/>
        <dsp:cNvSpPr/>
      </dsp:nvSpPr>
      <dsp:spPr>
        <a:xfrm>
          <a:off x="4507481" y="72810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0363298-B2A6-463D-A7BE-F9F67404E389}">
      <dsp:nvSpPr>
        <dsp:cNvPr id="0" name=""/>
        <dsp:cNvSpPr/>
      </dsp:nvSpPr>
      <dsp:spPr>
        <a:xfrm>
          <a:off x="3538574"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b="0" kern="1200" dirty="0"/>
            <a:t>Looking after our mental health</a:t>
          </a:r>
        </a:p>
      </dsp:txBody>
      <dsp:txXfrm>
        <a:off x="3538574" y="2725540"/>
        <a:ext cx="2981250" cy="720000"/>
      </dsp:txXfrm>
    </dsp:sp>
    <dsp:sp modelId="{5BDDFF18-9AEC-4E5E-B9AA-33D86F01A63E}">
      <dsp:nvSpPr>
        <dsp:cNvPr id="0" name=""/>
        <dsp:cNvSpPr/>
      </dsp:nvSpPr>
      <dsp:spPr>
        <a:xfrm>
          <a:off x="7622887" y="340539"/>
          <a:ext cx="1818562" cy="181856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9AEBFF-D2D3-4FFF-AD65-C3CEAEEB10F2}">
      <dsp:nvSpPr>
        <dsp:cNvPr id="0" name=""/>
        <dsp:cNvSpPr/>
      </dsp:nvSpPr>
      <dsp:spPr>
        <a:xfrm>
          <a:off x="8010450" y="72810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B9CAFAA-6939-48A6-A89B-19D1A94B9EA1}">
      <dsp:nvSpPr>
        <dsp:cNvPr id="0" name=""/>
        <dsp:cNvSpPr/>
      </dsp:nvSpPr>
      <dsp:spPr>
        <a:xfrm>
          <a:off x="7041543"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b="1" kern="1200" dirty="0"/>
            <a:t>Suicide prevention</a:t>
          </a:r>
        </a:p>
      </dsp:txBody>
      <dsp:txXfrm>
        <a:off x="7041543" y="2725540"/>
        <a:ext cx="298125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01C634-CB83-4C15-9C45-A016E11E5D21}" type="datetimeFigureOut">
              <a:rPr lang="en-GB" smtClean="0"/>
              <a:t>25/09/2022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156DA-49A6-41DE-BCAA-8DBF0DA371E7}" type="slidenum">
              <a:rPr lang="en-GB" smtClean="0"/>
              <a:t>‹#›</a:t>
            </a:fld>
            <a:endParaRPr lang="en-GB"/>
          </a:p>
        </p:txBody>
      </p:sp>
    </p:spTree>
    <p:extLst>
      <p:ext uri="{BB962C8B-B14F-4D97-AF65-F5344CB8AC3E}">
        <p14:creationId xmlns:p14="http://schemas.microsoft.com/office/powerpoint/2010/main" val="828428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mailto:info@smokefreelifeberkshire.co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cambridge.org/core/journals/advances-in-psychiatric-treatment/article/suicide-prevention-are-we-doing-enough/AE037F41B733C1C819999F673F634B00/core-reader#ref6"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1</a:t>
            </a:fld>
            <a:endParaRPr lang="en-GB"/>
          </a:p>
        </p:txBody>
      </p:sp>
    </p:spTree>
    <p:extLst>
      <p:ext uri="{BB962C8B-B14F-4D97-AF65-F5344CB8AC3E}">
        <p14:creationId xmlns:p14="http://schemas.microsoft.com/office/powerpoint/2010/main" val="1513974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Circadian disruption </a:t>
            </a:r>
            <a:r>
              <a:rPr lang="en-GB" dirty="0" err="1"/>
              <a:t>eg</a:t>
            </a:r>
            <a:r>
              <a:rPr lang="en-GB" dirty="0"/>
              <a:t> shift work causes dendritic atrophy and impairs cognitive flexibility whilst also promoting obesity and Insulin/Leptin resistance</a:t>
            </a:r>
          </a:p>
        </p:txBody>
      </p:sp>
      <p:sp>
        <p:nvSpPr>
          <p:cNvPr id="4" name="Slide Number Placeholder 3"/>
          <p:cNvSpPr>
            <a:spLocks noGrp="1"/>
          </p:cNvSpPr>
          <p:nvPr>
            <p:ph type="sldNum" sz="quarter" idx="5"/>
          </p:nvPr>
        </p:nvSpPr>
        <p:spPr/>
        <p:txBody>
          <a:bodyPr/>
          <a:lstStyle/>
          <a:p>
            <a:fld id="{29D156DA-49A6-41DE-BCAA-8DBF0DA371E7}" type="slidenum">
              <a:rPr lang="en-GB" smtClean="0"/>
              <a:t>14</a:t>
            </a:fld>
            <a:endParaRPr lang="en-GB"/>
          </a:p>
        </p:txBody>
      </p:sp>
    </p:spTree>
    <p:extLst>
      <p:ext uri="{BB962C8B-B14F-4D97-AF65-F5344CB8AC3E}">
        <p14:creationId xmlns:p14="http://schemas.microsoft.com/office/powerpoint/2010/main" val="3514010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Angiogeneis</a:t>
            </a:r>
            <a:r>
              <a:rPr lang="en-GB" dirty="0"/>
              <a:t> BDNF- neurogenesis and neural connectivity/ </a:t>
            </a:r>
            <a:r>
              <a:rPr lang="en-GB" dirty="0" err="1"/>
              <a:t>plasticicty</a:t>
            </a:r>
            <a:r>
              <a:rPr lang="en-GB" dirty="0"/>
              <a:t> Exercise- Improves processing speeds focus attention and memory</a:t>
            </a:r>
          </a:p>
          <a:p>
            <a:r>
              <a:rPr lang="en-GB" dirty="0"/>
              <a:t>Inc heart rate equivalent to stress but helps body acclimatise to the feeling without the stress  Small step ?Standing desk ? Lunchtime walk ? Aim for 6000 steps a day/  2-3 session HIT/swim/ gym/yoga a week </a:t>
            </a:r>
          </a:p>
        </p:txBody>
      </p:sp>
      <p:sp>
        <p:nvSpPr>
          <p:cNvPr id="4" name="Slide Number Placeholder 3"/>
          <p:cNvSpPr>
            <a:spLocks noGrp="1"/>
          </p:cNvSpPr>
          <p:nvPr>
            <p:ph type="sldNum" sz="quarter" idx="5"/>
          </p:nvPr>
        </p:nvSpPr>
        <p:spPr/>
        <p:txBody>
          <a:bodyPr/>
          <a:lstStyle/>
          <a:p>
            <a:fld id="{29D156DA-49A6-41DE-BCAA-8DBF0DA371E7}" type="slidenum">
              <a:rPr lang="en-GB" smtClean="0"/>
              <a:t>15</a:t>
            </a:fld>
            <a:endParaRPr lang="en-GB"/>
          </a:p>
        </p:txBody>
      </p:sp>
    </p:spTree>
    <p:extLst>
      <p:ext uri="{BB962C8B-B14F-4D97-AF65-F5344CB8AC3E}">
        <p14:creationId xmlns:p14="http://schemas.microsoft.com/office/powerpoint/2010/main" val="3882241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this was another small-scale study — and some of the participants in each group were taking antidepressants throughout the study — the results are promising. Brain uses 10x more energy than other tissues and needs large amounts nutrients to </a:t>
            </a:r>
            <a:r>
              <a:rPr lang="en-GB" dirty="0" err="1"/>
              <a:t>fuction</a:t>
            </a:r>
            <a:r>
              <a:rPr lang="en-GB" dirty="0"/>
              <a:t> properly  v susceptible to unhealthy diet. There still isn’t enough evidence to prove a causal link between the gut microbiome and depression, so we should be cautious about using food as the only treatment tool for the condition These study participants were split into two groups and randomly assigned either personalized nutritional consulting sessions or social support counselling. </a:t>
            </a:r>
          </a:p>
          <a:p>
            <a:endParaRPr lang="en-GB" dirty="0"/>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16</a:t>
            </a:fld>
            <a:endParaRPr lang="en-GB"/>
          </a:p>
        </p:txBody>
      </p:sp>
    </p:spTree>
    <p:extLst>
      <p:ext uri="{BB962C8B-B14F-4D97-AF65-F5344CB8AC3E}">
        <p14:creationId xmlns:p14="http://schemas.microsoft.com/office/powerpoint/2010/main" val="2754094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C1D1E"/>
                </a:solidFill>
                <a:effectLst/>
                <a:latin typeface="Open Sans" panose="020B0606030504020204" pitchFamily="34" charset="0"/>
              </a:rPr>
              <a:t>brain shrinkage, grey matter and white matter volume, as a result of low to moderate alcohol consumption (</a:t>
            </a:r>
            <a:r>
              <a:rPr lang="en-GB" dirty="0"/>
              <a:t>5 to 6 mg/dl, to levels of over  90)</a:t>
            </a:r>
            <a:r>
              <a:rPr lang="en-GB" b="0" i="0" dirty="0">
                <a:solidFill>
                  <a:srgbClr val="4D5156"/>
                </a:solidFill>
                <a:effectLst/>
                <a:latin typeface="arial" panose="020B0604020202020204" pitchFamily="34" charset="0"/>
              </a:rPr>
              <a:t> 25ml of whisky, 300ml of beer, or 150ml of wine raises blood alcohol level </a:t>
            </a:r>
            <a:r>
              <a:rPr lang="en-GB" b="1" i="0" dirty="0">
                <a:solidFill>
                  <a:srgbClr val="5F6368"/>
                </a:solidFill>
                <a:effectLst/>
                <a:latin typeface="arial" panose="020B0604020202020204" pitchFamily="34" charset="0"/>
              </a:rPr>
              <a:t>15-25 mg/dL</a:t>
            </a:r>
            <a:r>
              <a:rPr lang="en-GB" b="0" i="0" dirty="0">
                <a:solidFill>
                  <a:srgbClr val="4D5156"/>
                </a:solidFill>
                <a:effectLst/>
                <a:latin typeface="arial" panose="020B0604020202020204" pitchFamily="34" charset="0"/>
              </a:rPr>
              <a:t> </a:t>
            </a:r>
            <a:r>
              <a:rPr lang="en-GB" dirty="0"/>
              <a:t>  </a:t>
            </a:r>
            <a:r>
              <a:rPr lang="en-US" b="1" u="sng" dirty="0"/>
              <a:t>RBWM</a:t>
            </a:r>
            <a:r>
              <a:rPr lang="en-US" dirty="0"/>
              <a:t>: Referral on DXS </a:t>
            </a:r>
            <a:r>
              <a:rPr lang="en-US" b="1" u="sng" dirty="0"/>
              <a:t>Slough &amp; Bracknell</a:t>
            </a:r>
            <a:r>
              <a:rPr lang="en-US" dirty="0"/>
              <a:t>: Solutions for health - Text QUIT to 66777 or 0800 6226360  or 0118 4492026 or </a:t>
            </a:r>
            <a:r>
              <a:rPr lang="en-US" dirty="0">
                <a:hlinkClick r:id="rId3"/>
              </a:rPr>
              <a:t>info@smokefreelifeberkshire.com</a:t>
            </a:r>
            <a:r>
              <a:rPr lang="en-US" dirty="0"/>
              <a:t> or refer DXS</a:t>
            </a:r>
          </a:p>
          <a:p>
            <a:r>
              <a:rPr lang="en-US" dirty="0"/>
              <a:t>Surrey Heath: One you Surrey Self referral via website NEHF: Smoke Free Hampshire OR Community </a:t>
            </a:r>
            <a:r>
              <a:rPr lang="en-US" dirty="0" err="1"/>
              <a:t>pharmaicists</a:t>
            </a:r>
            <a:endParaRPr lang="en-US" dirty="0"/>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18</a:t>
            </a:fld>
            <a:endParaRPr lang="en-GB"/>
          </a:p>
        </p:txBody>
      </p:sp>
    </p:spTree>
    <p:extLst>
      <p:ext uri="{BB962C8B-B14F-4D97-AF65-F5344CB8AC3E}">
        <p14:creationId xmlns:p14="http://schemas.microsoft.com/office/powerpoint/2010/main" val="1298391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1E1E1E"/>
                </a:solidFill>
                <a:effectLst/>
                <a:latin typeface="Roboto Slab"/>
              </a:rPr>
              <a:t>Meditation trains the brain to achieve sustained focus, and to return to that focus when negative thinking, emotions, and physical sensations intrude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1E1E1E"/>
                </a:solidFill>
                <a:effectLst/>
                <a:latin typeface="Roboto Slab"/>
              </a:rPr>
              <a:t>The </a:t>
            </a:r>
            <a:r>
              <a:rPr lang="en-GB" sz="1200" b="0" i="0" dirty="0" err="1">
                <a:solidFill>
                  <a:srgbClr val="1E1E1E"/>
                </a:solidFill>
                <a:effectLst/>
                <a:latin typeface="Roboto Slab"/>
              </a:rPr>
              <a:t>mPFC</a:t>
            </a:r>
            <a:r>
              <a:rPr lang="en-GB" sz="1200" b="0" i="0" dirty="0">
                <a:solidFill>
                  <a:srgbClr val="1E1E1E"/>
                </a:solidFill>
                <a:effectLst/>
                <a:latin typeface="Roboto Slab"/>
              </a:rPr>
              <a:t> is often called the "me </a:t>
            </a:r>
            <a:r>
              <a:rPr lang="en-GB" sz="1200" b="0" i="0" dirty="0" err="1">
                <a:solidFill>
                  <a:srgbClr val="1E1E1E"/>
                </a:solidFill>
                <a:effectLst/>
                <a:latin typeface="Roboto Slab"/>
              </a:rPr>
              <a:t>center</a:t>
            </a:r>
            <a:r>
              <a:rPr lang="en-GB" sz="1200" b="0" i="0" dirty="0">
                <a:solidFill>
                  <a:srgbClr val="1E1E1E"/>
                </a:solidFill>
                <a:effectLst/>
                <a:latin typeface="Roboto Slab"/>
              </a:rPr>
              <a:t>" because this is where you process information about yourself, such as worrying about the future and ruminating about the past. When people get stressed about life, the </a:t>
            </a:r>
            <a:r>
              <a:rPr lang="en-GB" sz="1200" b="0" i="0" dirty="0" err="1">
                <a:solidFill>
                  <a:srgbClr val="1E1E1E"/>
                </a:solidFill>
                <a:effectLst/>
                <a:latin typeface="Roboto Slab"/>
              </a:rPr>
              <a:t>mPFC</a:t>
            </a:r>
            <a:r>
              <a:rPr lang="en-GB" sz="1200" b="0" i="0" dirty="0">
                <a:solidFill>
                  <a:srgbClr val="1E1E1E"/>
                </a:solidFill>
                <a:effectLst/>
                <a:latin typeface="Roboto Slab"/>
              </a:rPr>
              <a:t> goes into overdrive. Amygdala </a:t>
            </a:r>
            <a:r>
              <a:rPr kumimoji="0" lang="en-US" altLang="en-US" sz="1200" b="0" i="0" u="none" strike="noStrike" cap="none" normalizeH="0" baseline="0" dirty="0">
                <a:ln>
                  <a:noFill/>
                </a:ln>
                <a:solidFill>
                  <a:srgbClr val="1E1E1E"/>
                </a:solidFill>
                <a:effectLst/>
                <a:latin typeface="Roboto Slab"/>
              </a:rPr>
              <a:t>the fight-or-flight response, which triggers the adrenal glands to release the stress hormone cortisol in response to fear and perceived danger. </a:t>
            </a:r>
            <a:r>
              <a:rPr kumimoji="0" lang="en-GB" altLang="en-US" sz="1200" b="0" i="0" u="none" strike="noStrike" cap="none" normalizeH="0" baseline="0" dirty="0">
                <a:ln>
                  <a:noFill/>
                </a:ln>
                <a:solidFill>
                  <a:srgbClr val="1E1E1E"/>
                </a:solidFill>
                <a:effectLst/>
                <a:latin typeface="Roboto Slab"/>
              </a:rPr>
              <a:t>. The me </a:t>
            </a:r>
            <a:r>
              <a:rPr kumimoji="0" lang="en-GB" altLang="en-US" sz="1200" b="0" i="0" u="none" strike="noStrike" cap="none" normalizeH="0" baseline="0" dirty="0" err="1">
                <a:ln>
                  <a:noFill/>
                </a:ln>
                <a:solidFill>
                  <a:srgbClr val="1E1E1E"/>
                </a:solidFill>
                <a:effectLst/>
                <a:latin typeface="Roboto Slab"/>
              </a:rPr>
              <a:t>center</a:t>
            </a:r>
            <a:r>
              <a:rPr kumimoji="0" lang="en-GB" altLang="en-US" sz="1200" b="0" i="0" u="none" strike="noStrike" cap="none" normalizeH="0" baseline="0" dirty="0">
                <a:ln>
                  <a:noFill/>
                </a:ln>
                <a:solidFill>
                  <a:srgbClr val="1E1E1E"/>
                </a:solidFill>
                <a:effectLst/>
                <a:latin typeface="Roboto Slab"/>
              </a:rPr>
              <a:t> gets worked up reacting to stress and anxiety, and the fear </a:t>
            </a:r>
            <a:r>
              <a:rPr kumimoji="0" lang="en-GB" altLang="en-US" sz="1200" b="0" i="0" u="none" strike="noStrike" cap="none" normalizeH="0" baseline="0" dirty="0" err="1">
                <a:ln>
                  <a:noFill/>
                </a:ln>
                <a:solidFill>
                  <a:srgbClr val="1E1E1E"/>
                </a:solidFill>
                <a:effectLst/>
                <a:latin typeface="Roboto Slab"/>
              </a:rPr>
              <a:t>center</a:t>
            </a:r>
            <a:r>
              <a:rPr kumimoji="0" lang="en-GB" altLang="en-US" sz="1200" b="0" i="0" u="none" strike="noStrike" cap="none" normalizeH="0" baseline="0" dirty="0">
                <a:ln>
                  <a:noFill/>
                </a:ln>
                <a:solidFill>
                  <a:srgbClr val="1E1E1E"/>
                </a:solidFill>
                <a:effectLst/>
                <a:latin typeface="Roboto Slab"/>
              </a:rPr>
              <a:t> response leads to a spike in cortisol levels to fight a danger that's only in the mind .</a:t>
            </a:r>
            <a:r>
              <a:rPr lang="en-GB" b="0" i="0" dirty="0">
                <a:solidFill>
                  <a:srgbClr val="1E1E1E"/>
                </a:solidFill>
                <a:effectLst/>
                <a:latin typeface="Roboto Slab"/>
              </a:rPr>
              <a:t>The aim of meditation is not to push aside stress or block out negative thinking, but rather to notice those thoughts and feelings, all the while understanding that you don't have to act on them. This could be as simple as closing your eyes and repeating a single phrase or word, or counting breaths. "This helps provide some distance from those negative thoughts or stressful feelings, allowing you to recognize that, although they affect you, they are not </a:t>
            </a:r>
            <a:r>
              <a:rPr lang="en-GB" b="0" i="0" dirty="0" err="1">
                <a:solidFill>
                  <a:srgbClr val="1E1E1E"/>
                </a:solidFill>
                <a:effectLst/>
                <a:latin typeface="Roboto Slab"/>
              </a:rPr>
              <a:t>you,“</a:t>
            </a:r>
            <a:r>
              <a:rPr lang="en-GB" dirty="0" err="1">
                <a:solidFill>
                  <a:srgbClr val="1E1E1E"/>
                </a:solidFill>
                <a:effectLst/>
                <a:latin typeface="Roboto Slab"/>
              </a:rPr>
              <a:t>Meditation</a:t>
            </a:r>
            <a:r>
              <a:rPr lang="en-GB" dirty="0">
                <a:solidFill>
                  <a:srgbClr val="1E1E1E"/>
                </a:solidFill>
                <a:effectLst/>
                <a:latin typeface="Roboto Slab"/>
              </a:rPr>
              <a:t> also can help prepare the brain for stressful situations. For example, meditating for a few moments before a doctor's appointment or social situation can help shift the brain and body out of the stress response and into a state of relative calm.</a:t>
            </a:r>
          </a:p>
          <a:p>
            <a:r>
              <a:rPr lang="en-GB" dirty="0">
                <a:solidFill>
                  <a:srgbClr val="1E1E1E"/>
                </a:solidFill>
                <a:effectLst/>
                <a:latin typeface="Roboto Slab"/>
              </a:rPr>
              <a:t>Yet, just as with following a proper diet and exercise, it takes time to feel results from regular meditation. "But with practice, meditation can help many people control how they react to the stress and anxiety that often leads to depression," </a:t>
            </a:r>
            <a:r>
              <a:rPr kumimoji="0" lang="en-US" altLang="en-US" sz="1200" b="0" i="0" u="none" strike="noStrike" kern="1200" cap="none" normalizeH="0" dirty="0">
                <a:ln>
                  <a:noFill/>
                </a:ln>
                <a:solidFill>
                  <a:srgbClr val="1E1E1E"/>
                </a:solidFill>
                <a:effectLst/>
                <a:latin typeface="+mn-lt"/>
                <a:ea typeface="+mn-ea"/>
                <a:cs typeface="+mn-cs"/>
              </a:rPr>
              <a:t>Also evidence</a:t>
            </a:r>
            <a:r>
              <a:rPr kumimoji="0" lang="en-US" altLang="en-US" sz="1200" b="0" i="0" u="none" strike="noStrike" kern="1200" cap="none" normalizeH="0" baseline="0" dirty="0">
                <a:ln>
                  <a:noFill/>
                </a:ln>
                <a:solidFill>
                  <a:srgbClr val="1E1E1E"/>
                </a:solidFill>
                <a:effectLst/>
                <a:latin typeface="+mn-lt"/>
                <a:ea typeface="+mn-ea"/>
                <a:cs typeface="+mn-cs"/>
              </a:rPr>
              <a:t> that people who suffer from recurrent depression </a:t>
            </a:r>
            <a:r>
              <a:rPr lang="en-US" altLang="en-US" sz="1200" kern="1200" dirty="0">
                <a:solidFill>
                  <a:srgbClr val="1E1E1E"/>
                </a:solidFill>
                <a:latin typeface="+mn-lt"/>
                <a:ea typeface="+mn-ea"/>
                <a:cs typeface="+mn-cs"/>
              </a:rPr>
              <a:t>tend to have </a:t>
            </a:r>
            <a:r>
              <a:rPr kumimoji="0" lang="en-US" altLang="en-US" sz="1200" b="0" i="0" u="none" strike="noStrike" kern="1200" cap="none" normalizeH="0" baseline="0" dirty="0">
                <a:ln>
                  <a:noFill/>
                </a:ln>
                <a:solidFill>
                  <a:srgbClr val="1E1E1E"/>
                </a:solidFill>
                <a:effectLst/>
                <a:latin typeface="+mn-lt"/>
                <a:ea typeface="+mn-ea"/>
                <a:cs typeface="+mn-cs"/>
              </a:rPr>
              <a:t>a smaller hippocampus</a:t>
            </a:r>
            <a:endParaRPr lang="en-GB" b="0" i="0" cap="all" dirty="0">
              <a:solidFill>
                <a:srgbClr val="000000"/>
              </a:solidFill>
              <a:effectLst/>
              <a:latin typeface="Libre Franklin" pitchFamily="2" charset="0"/>
            </a:endParaRPr>
          </a:p>
          <a:p>
            <a:r>
              <a:rPr lang="en-GB" b="0" i="0" cap="all" dirty="0">
                <a:solidFill>
                  <a:srgbClr val="000000"/>
                </a:solidFill>
                <a:effectLst/>
                <a:latin typeface="Libre Franklin" pitchFamily="2" charset="0"/>
              </a:rPr>
              <a:t>Small </a:t>
            </a:r>
            <a:r>
              <a:rPr lang="en-GB" b="0" i="0" cap="all" dirty="0" err="1">
                <a:solidFill>
                  <a:srgbClr val="000000"/>
                </a:solidFill>
                <a:effectLst/>
                <a:latin typeface="Libre Franklin" pitchFamily="2" charset="0"/>
              </a:rPr>
              <a:t>stpe</a:t>
            </a:r>
            <a:r>
              <a:rPr lang="en-GB" b="0" i="0" cap="all" dirty="0">
                <a:solidFill>
                  <a:srgbClr val="000000"/>
                </a:solidFill>
                <a:effectLst/>
                <a:latin typeface="Libre Franklin" pitchFamily="2" charset="0"/>
              </a:rPr>
              <a:t> 2 mins a day counting breathing Box breathing kindness meditation headspace</a:t>
            </a:r>
            <a:endParaRPr lang="en-GB" b="0" i="0" dirty="0">
              <a:solidFill>
                <a:srgbClr val="1E1E1E"/>
              </a:solidFill>
              <a:effectLst/>
              <a:latin typeface="Roboto Slab"/>
            </a:endParaRPr>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19</a:t>
            </a:fld>
            <a:endParaRPr lang="en-GB"/>
          </a:p>
        </p:txBody>
      </p:sp>
    </p:spTree>
    <p:extLst>
      <p:ext uri="{BB962C8B-B14F-4D97-AF65-F5344CB8AC3E}">
        <p14:creationId xmlns:p14="http://schemas.microsoft.com/office/powerpoint/2010/main" val="548607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20</a:t>
            </a:fld>
            <a:endParaRPr lang="en-GB"/>
          </a:p>
        </p:txBody>
      </p:sp>
    </p:spTree>
    <p:extLst>
      <p:ext uri="{BB962C8B-B14F-4D97-AF65-F5344CB8AC3E}">
        <p14:creationId xmlns:p14="http://schemas.microsoft.com/office/powerpoint/2010/main" val="1413210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191D34"/>
                </a:solidFill>
                <a:effectLst/>
                <a:latin typeface="Lora" pitchFamily="2" charset="0"/>
              </a:rPr>
              <a:t>83 Chinese adults . Gratitude builds emotional resilience by: Helping us to see the positive things in life Fighting the negative ruminations and rebuilding pessimistic thoughts with optimistic ones Staying grounded and accept the present situation, even if that is a harsh reality Identifying and focusing only on solutions Maintain good health by regulating our metabolic functioning and by controlling the hormonal imbalances Sustain relationships and appreciate people who are there for us. As a result, we feel more loved, cared for, and more hopeful.</a:t>
            </a:r>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21</a:t>
            </a:fld>
            <a:endParaRPr lang="en-GB"/>
          </a:p>
        </p:txBody>
      </p:sp>
    </p:spTree>
    <p:extLst>
      <p:ext uri="{BB962C8B-B14F-4D97-AF65-F5344CB8AC3E}">
        <p14:creationId xmlns:p14="http://schemas.microsoft.com/office/powerpoint/2010/main" val="270583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Arial" panose="020B0604020202020204" pitchFamily="34" charset="0"/>
              </a:rPr>
              <a:t> ‘Mood contagion’ Emotion 2022 Block et al  adolescent musicians became reciprocally more similar in mood to their interaction partners. The observed contagion effect was greater for negative than for positive mood. That is, although one may catch a friend’s bad mood, the friend may feel less negative in the process. These results suggest a mechanism for emotional buffering and the cost of social support. We found no evidence for social selection based on mood. Indeed, participants were remarkably tolerant of their peers’ mood fluctuations and showed no evidence of altering their patterns of social interaction accordingly.</a:t>
            </a:r>
          </a:p>
          <a:p>
            <a:r>
              <a:rPr lang="en-GB" b="0" i="0" dirty="0">
                <a:solidFill>
                  <a:srgbClr val="262626"/>
                </a:solidFill>
                <a:effectLst/>
                <a:latin typeface="Open Sans" panose="020B0606030504020204" pitchFamily="34" charset="0"/>
              </a:rPr>
              <a:t>FB: When positive expressions were reduced, people produced fewer positive posts and more negative posts; when negative expressions were reduced, the opposite pattern occurred. These results indicate that emotions expressed by others on Facebook influence our own emotions, constituting experimental evidence for massive-scale contagion via social network. </a:t>
            </a:r>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22</a:t>
            </a:fld>
            <a:endParaRPr lang="en-GB"/>
          </a:p>
        </p:txBody>
      </p:sp>
    </p:spTree>
    <p:extLst>
      <p:ext uri="{BB962C8B-B14F-4D97-AF65-F5344CB8AC3E}">
        <p14:creationId xmlns:p14="http://schemas.microsoft.com/office/powerpoint/2010/main" val="4289838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GB" b="0" i="0" dirty="0">
                <a:solidFill>
                  <a:srgbClr val="333333"/>
                </a:solidFill>
                <a:effectLst/>
                <a:latin typeface="Roboto" panose="02000000000000000000" pitchFamily="2" charset="0"/>
              </a:rPr>
              <a:t>75 subjects. were instructed to recall an incredibly stressful and negatively emotional memory. They were then divided into two groups. One group was instructed to vividly recall a positive event while the other group was instructed to recall a time they felt extremely self-efficacious. Then they were instructed to recall the negative emotional memory again</a:t>
            </a:r>
            <a:r>
              <a:rPr lang="en-GB" b="0" i="0" dirty="0">
                <a:solidFill>
                  <a:srgbClr val="333333"/>
                </a:solidFill>
                <a:effectLst/>
                <a:latin typeface="inherit"/>
              </a:rPr>
              <a:t> According to them, people can boost resilience simply by reflecting on what they’re capable of. Researchers found that the group that recalled their self-efficacious moment were better able to view the negative emotional memory in a different light than the other group. They had an easier time coping with the negative memory; some of them had an easier time after only one time recalling their self-efficacy.</a:t>
            </a:r>
          </a:p>
          <a:p>
            <a:pPr algn="l" fontAlgn="base"/>
            <a:r>
              <a:rPr lang="en-GB" b="0" i="0" dirty="0">
                <a:solidFill>
                  <a:srgbClr val="333333"/>
                </a:solidFill>
                <a:effectLst/>
                <a:latin typeface="inherit"/>
              </a:rPr>
              <a:t>The researchers stated, “our study shows that recalling self-efficacious autobiographical events can be used as a tool both in everyday life and in clinical settings to boost personal resilience.” Small/ Big step In other words, just remember how tough you are. Remember what you’re made of and it can get you through tough time</a:t>
            </a:r>
          </a:p>
          <a:p>
            <a:pPr algn="l" fontAlgn="base"/>
            <a:endParaRPr lang="en-GB" b="0" i="0" dirty="0">
              <a:solidFill>
                <a:srgbClr val="333333"/>
              </a:solidFill>
              <a:effectLst/>
              <a:latin typeface="Roboto" panose="02000000000000000000" pitchFamily="2" charset="0"/>
            </a:endParaRPr>
          </a:p>
          <a:p>
            <a:br>
              <a:rPr lang="en-GB" b="0" i="0" dirty="0">
                <a:solidFill>
                  <a:srgbClr val="333333"/>
                </a:solidFill>
                <a:effectLst/>
                <a:latin typeface="Roboto" panose="02000000000000000000" pitchFamily="2" charset="0"/>
              </a:rPr>
            </a:br>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23</a:t>
            </a:fld>
            <a:endParaRPr lang="en-GB"/>
          </a:p>
        </p:txBody>
      </p:sp>
    </p:spTree>
    <p:extLst>
      <p:ext uri="{BB962C8B-B14F-4D97-AF65-F5344CB8AC3E}">
        <p14:creationId xmlns:p14="http://schemas.microsoft.com/office/powerpoint/2010/main" val="4084444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Juval Hari Lost connections </a:t>
            </a:r>
            <a:r>
              <a:rPr lang="en-GB" b="0" i="0" dirty="0">
                <a:solidFill>
                  <a:srgbClr val="222222"/>
                </a:solidFill>
                <a:effectLst/>
                <a:latin typeface="Palatino"/>
              </a:rPr>
              <a:t>Despite severe consequences on </a:t>
            </a:r>
            <a:r>
              <a:rPr lang="en-GB" b="0" i="0" dirty="0" err="1">
                <a:solidFill>
                  <a:srgbClr val="222222"/>
                </a:solidFill>
                <a:effectLst/>
                <a:latin typeface="Palatino"/>
              </a:rPr>
              <a:t>behavior</a:t>
            </a:r>
            <a:r>
              <a:rPr lang="en-GB" b="0" i="0" dirty="0">
                <a:solidFill>
                  <a:srgbClr val="222222"/>
                </a:solidFill>
                <a:effectLst/>
                <a:latin typeface="Palatino"/>
              </a:rPr>
              <a:t> and health, the neural basis of loneliness remains elusive</a:t>
            </a:r>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24</a:t>
            </a:fld>
            <a:endParaRPr lang="en-GB"/>
          </a:p>
        </p:txBody>
      </p:sp>
    </p:spTree>
    <p:extLst>
      <p:ext uri="{BB962C8B-B14F-4D97-AF65-F5344CB8AC3E}">
        <p14:creationId xmlns:p14="http://schemas.microsoft.com/office/powerpoint/2010/main" val="71900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156DA-49A6-41DE-BCAA-8DBF0DA371E7}" type="slidenum">
              <a:rPr lang="en-GB" smtClean="0"/>
              <a:t>4</a:t>
            </a:fld>
            <a:endParaRPr lang="en-GB"/>
          </a:p>
        </p:txBody>
      </p:sp>
    </p:spTree>
    <p:extLst>
      <p:ext uri="{BB962C8B-B14F-4D97-AF65-F5344CB8AC3E}">
        <p14:creationId xmlns:p14="http://schemas.microsoft.com/office/powerpoint/2010/main" val="17461049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GB" sz="1200" dirty="0"/>
              <a:t>You can do this by: learning to understand your own thoughts and feelings Identifying at least two people who can help you when you come across a problem in your life</a:t>
            </a:r>
          </a:p>
          <a:p>
            <a:r>
              <a:rPr lang="en-GB" dirty="0"/>
              <a:t>Setting and achieving goals can help to organise time, and can give a sense satisfaction &amp; purpose of in life</a:t>
            </a:r>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25</a:t>
            </a:fld>
            <a:endParaRPr lang="en-GB"/>
          </a:p>
        </p:txBody>
      </p:sp>
    </p:spTree>
    <p:extLst>
      <p:ext uri="{BB962C8B-B14F-4D97-AF65-F5344CB8AC3E}">
        <p14:creationId xmlns:p14="http://schemas.microsoft.com/office/powerpoint/2010/main" val="3385194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Juval Hari Lost connections Small steps: </a:t>
            </a:r>
          </a:p>
        </p:txBody>
      </p:sp>
      <p:sp>
        <p:nvSpPr>
          <p:cNvPr id="4" name="Slide Number Placeholder 3"/>
          <p:cNvSpPr>
            <a:spLocks noGrp="1"/>
          </p:cNvSpPr>
          <p:nvPr>
            <p:ph type="sldNum" sz="quarter" idx="5"/>
          </p:nvPr>
        </p:nvSpPr>
        <p:spPr/>
        <p:txBody>
          <a:bodyPr/>
          <a:lstStyle/>
          <a:p>
            <a:fld id="{29D156DA-49A6-41DE-BCAA-8DBF0DA371E7}" type="slidenum">
              <a:rPr lang="en-GB" smtClean="0"/>
              <a:t>26</a:t>
            </a:fld>
            <a:endParaRPr lang="en-GB"/>
          </a:p>
        </p:txBody>
      </p:sp>
    </p:spTree>
    <p:extLst>
      <p:ext uri="{BB962C8B-B14F-4D97-AF65-F5344CB8AC3E}">
        <p14:creationId xmlns:p14="http://schemas.microsoft.com/office/powerpoint/2010/main" val="839245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Juval Hari Lost connections Small steps: </a:t>
            </a:r>
          </a:p>
        </p:txBody>
      </p:sp>
      <p:sp>
        <p:nvSpPr>
          <p:cNvPr id="4" name="Slide Number Placeholder 3"/>
          <p:cNvSpPr>
            <a:spLocks noGrp="1"/>
          </p:cNvSpPr>
          <p:nvPr>
            <p:ph type="sldNum" sz="quarter" idx="5"/>
          </p:nvPr>
        </p:nvSpPr>
        <p:spPr/>
        <p:txBody>
          <a:bodyPr/>
          <a:lstStyle/>
          <a:p>
            <a:fld id="{29D156DA-49A6-41DE-BCAA-8DBF0DA371E7}" type="slidenum">
              <a:rPr lang="en-GB" smtClean="0"/>
              <a:t>27</a:t>
            </a:fld>
            <a:endParaRPr lang="en-GB"/>
          </a:p>
        </p:txBody>
      </p:sp>
    </p:spTree>
    <p:extLst>
      <p:ext uri="{BB962C8B-B14F-4D97-AF65-F5344CB8AC3E}">
        <p14:creationId xmlns:p14="http://schemas.microsoft.com/office/powerpoint/2010/main" val="14758492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Juval Hari Lost connections Small steps: </a:t>
            </a:r>
          </a:p>
        </p:txBody>
      </p:sp>
      <p:sp>
        <p:nvSpPr>
          <p:cNvPr id="4" name="Slide Number Placeholder 3"/>
          <p:cNvSpPr>
            <a:spLocks noGrp="1"/>
          </p:cNvSpPr>
          <p:nvPr>
            <p:ph type="sldNum" sz="quarter" idx="5"/>
          </p:nvPr>
        </p:nvSpPr>
        <p:spPr/>
        <p:txBody>
          <a:bodyPr/>
          <a:lstStyle/>
          <a:p>
            <a:fld id="{29D156DA-49A6-41DE-BCAA-8DBF0DA371E7}" type="slidenum">
              <a:rPr lang="en-GB" smtClean="0"/>
              <a:t>28</a:t>
            </a:fld>
            <a:endParaRPr lang="en-GB"/>
          </a:p>
        </p:txBody>
      </p:sp>
    </p:spTree>
    <p:extLst>
      <p:ext uri="{BB962C8B-B14F-4D97-AF65-F5344CB8AC3E}">
        <p14:creationId xmlns:p14="http://schemas.microsoft.com/office/powerpoint/2010/main" val="3867938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sum it up, you do a little 2 minute quiz, it suggests modules to suit you, pick one, do an hour a week on it. It helps you build skills and make </a:t>
            </a:r>
            <a:endParaRPr lang="en-GB" b="0" i="0" dirty="0">
              <a:solidFill>
                <a:srgbClr val="425563"/>
              </a:solidFill>
              <a:effectLst/>
              <a:latin typeface="Frutige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425563"/>
                </a:solidFill>
                <a:effectLst/>
                <a:latin typeface="Frutiger"/>
              </a:rPr>
              <a:t>Can be  supported by a Berkshire Talking Therapies practitioner (with fortnightly online feedback), or - as self-help (exclusive staff-only option). New module- supporting your anxious child/teen coming in 2.12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can access a longer list by being referred if needed, </a:t>
            </a:r>
            <a:r>
              <a:rPr lang="en-GB" dirty="0" err="1"/>
              <a:t>eg</a:t>
            </a:r>
            <a:r>
              <a:rPr lang="en-GB" dirty="0"/>
              <a:t> Health anxiety, OCD, mental wellbeing during chronic health issues, panic, phobias.</a:t>
            </a:r>
          </a:p>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CFB57A-98F4-4108-8C6D-F4F0EE28DCA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015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Headspace &amp; unmind to dec 22 Unmind </a:t>
            </a:r>
            <a:r>
              <a:rPr lang="en-GB" b="0" i="0" dirty="0">
                <a:solidFill>
                  <a:srgbClr val="202A30"/>
                </a:solidFill>
                <a:effectLst/>
                <a:latin typeface="-apple-system"/>
              </a:rPr>
              <a:t>tools and training to measure and manage your personal mental health needs, to help with stress, sleep, coping, connection, fulfilment  nutrition</a:t>
            </a:r>
            <a:endParaRPr lang="en-GB" dirty="0"/>
          </a:p>
          <a:p>
            <a:r>
              <a:rPr lang="en-GB" dirty="0" err="1"/>
              <a:t>Worklife</a:t>
            </a:r>
            <a:r>
              <a:rPr lang="en-GB" dirty="0"/>
              <a:t> central March 23 - </a:t>
            </a:r>
            <a:r>
              <a:rPr lang="en-GB" b="0" i="0" dirty="0">
                <a:solidFill>
                  <a:srgbClr val="202A30"/>
                </a:solidFill>
                <a:effectLst/>
                <a:latin typeface="-apple-system"/>
              </a:rPr>
              <a:t>help working parents and those with caring responsibilities develop skills, enhance family life, improve wellbeing and support work / life balance</a:t>
            </a:r>
            <a:r>
              <a:rPr lang="en-GB" b="1" i="0" dirty="0">
                <a:solidFill>
                  <a:srgbClr val="202A30"/>
                </a:solidFill>
                <a:effectLst/>
                <a:latin typeface="-apple-system"/>
              </a:rPr>
              <a:t>.</a:t>
            </a:r>
            <a:r>
              <a:rPr lang="en-GB" dirty="0"/>
              <a:t> </a:t>
            </a:r>
          </a:p>
        </p:txBody>
      </p:sp>
      <p:sp>
        <p:nvSpPr>
          <p:cNvPr id="4" name="Slide Number Placeholder 3"/>
          <p:cNvSpPr>
            <a:spLocks noGrp="1"/>
          </p:cNvSpPr>
          <p:nvPr>
            <p:ph type="sldNum" sz="quarter" idx="5"/>
          </p:nvPr>
        </p:nvSpPr>
        <p:spPr/>
        <p:txBody>
          <a:bodyPr/>
          <a:lstStyle/>
          <a:p>
            <a:fld id="{29D156DA-49A6-41DE-BCAA-8DBF0DA371E7}" type="slidenum">
              <a:rPr lang="en-GB" smtClean="0"/>
              <a:t>31</a:t>
            </a:fld>
            <a:endParaRPr lang="en-GB"/>
          </a:p>
        </p:txBody>
      </p:sp>
    </p:spTree>
    <p:extLst>
      <p:ext uri="{BB962C8B-B14F-4D97-AF65-F5344CB8AC3E}">
        <p14:creationId xmlns:p14="http://schemas.microsoft.com/office/powerpoint/2010/main" val="1993060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commit </a:t>
            </a:r>
          </a:p>
        </p:txBody>
      </p:sp>
      <p:sp>
        <p:nvSpPr>
          <p:cNvPr id="4" name="Slide Number Placeholder 3"/>
          <p:cNvSpPr>
            <a:spLocks noGrp="1"/>
          </p:cNvSpPr>
          <p:nvPr>
            <p:ph type="sldNum" sz="quarter" idx="5"/>
          </p:nvPr>
        </p:nvSpPr>
        <p:spPr/>
        <p:txBody>
          <a:bodyPr/>
          <a:lstStyle/>
          <a:p>
            <a:fld id="{29D156DA-49A6-41DE-BCAA-8DBF0DA371E7}" type="slidenum">
              <a:rPr lang="en-GB" smtClean="0"/>
              <a:t>32</a:t>
            </a:fld>
            <a:endParaRPr lang="en-GB"/>
          </a:p>
        </p:txBody>
      </p:sp>
    </p:spTree>
    <p:extLst>
      <p:ext uri="{BB962C8B-B14F-4D97-AF65-F5344CB8AC3E}">
        <p14:creationId xmlns:p14="http://schemas.microsoft.com/office/powerpoint/2010/main" val="1269173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PB: “my death is</a:t>
            </a:r>
            <a:r>
              <a:rPr lang="en-US" baseline="0" dirty="0"/>
              <a:t> </a:t>
            </a:r>
            <a:r>
              <a:rPr lang="en-US" dirty="0"/>
              <a:t>worth more to others</a:t>
            </a:r>
            <a:r>
              <a:rPr lang="en-US" baseline="0" dirty="0"/>
              <a:t> than my living” </a:t>
            </a:r>
          </a:p>
          <a:p>
            <a:r>
              <a:rPr lang="en-US" baseline="0" dirty="0"/>
              <a:t>TB: Alienation: Loneliness, social disconnection.</a:t>
            </a:r>
          </a:p>
          <a:p>
            <a:r>
              <a:rPr lang="en-US" baseline="0" dirty="0"/>
              <a:t>Acquired capability: develop a necessary fearlessness of physical pain, injury &amp; death</a:t>
            </a:r>
          </a:p>
          <a:p>
            <a:r>
              <a:rPr lang="en-US" baseline="0" dirty="0"/>
              <a:t>Left side= who would want to?</a:t>
            </a:r>
          </a:p>
          <a:p>
            <a:r>
              <a:rPr lang="en-US" baseline="0" dirty="0"/>
              <a:t>Right side= who is capable?</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6E1013-1B7E-3841-A522-608229D4339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National crisis- people pull together – suppresses suicide rates WW2</a:t>
            </a:r>
          </a:p>
          <a:p>
            <a:r>
              <a:rPr lang="en-US" dirty="0"/>
              <a:t>France summer 1998 historic low rates suicide when won the world cup</a:t>
            </a:r>
          </a:p>
          <a:p>
            <a:r>
              <a:rPr lang="en-US" dirty="0"/>
              <a:t>Also evidence that when sports teams underperform</a:t>
            </a:r>
            <a:r>
              <a:rPr lang="en-US" baseline="0" dirty="0"/>
              <a:t> suicide rates increase</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6E1013-1B7E-3841-A522-608229D4339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When</a:t>
            </a:r>
            <a:r>
              <a:rPr lang="en-US" baseline="0" dirty="0"/>
              <a:t> have simultaneous PB &amp; TB and  hold them for long enough- leads to hopelessness can set in and desire for suicide takes hold BUT without fearlessness/ capability will not complete suicide.</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6E1013-1B7E-3841-A522-608229D4339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YBS Yorkshire building society. Benenden health 2022 This research also showed that a quarter of the UK population’s mental health has worsened over this period of time.</a:t>
            </a:r>
          </a:p>
          <a:p>
            <a:r>
              <a:rPr lang="en-GB" dirty="0"/>
              <a:t> “Our research also identified that females are more likely to be experiencing worsening mental health due to the cost of living crisis compared to males, with 25 percent of women expressing this worry compared to 21 percent of men. “Almost a third of the nation have experienced increased stress during the cost of living crisis, with the same amount reporting poor sleep as a result,</a:t>
            </a:r>
          </a:p>
        </p:txBody>
      </p:sp>
      <p:sp>
        <p:nvSpPr>
          <p:cNvPr id="4" name="Slide Number Placeholder 3"/>
          <p:cNvSpPr>
            <a:spLocks noGrp="1"/>
          </p:cNvSpPr>
          <p:nvPr>
            <p:ph type="sldNum" sz="quarter" idx="5"/>
          </p:nvPr>
        </p:nvSpPr>
        <p:spPr/>
        <p:txBody>
          <a:bodyPr/>
          <a:lstStyle/>
          <a:p>
            <a:fld id="{29D156DA-49A6-41DE-BCAA-8DBF0DA371E7}" type="slidenum">
              <a:rPr lang="en-GB" smtClean="0"/>
              <a:t>5</a:t>
            </a:fld>
            <a:endParaRPr lang="en-GB"/>
          </a:p>
        </p:txBody>
      </p:sp>
    </p:spTree>
    <p:extLst>
      <p:ext uri="{BB962C8B-B14F-4D97-AF65-F5344CB8AC3E}">
        <p14:creationId xmlns:p14="http://schemas.microsoft.com/office/powerpoint/2010/main" val="27463605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Develops via a process called habituation- get used to something that you shouldn’t get used to – c.f. NASA Space</a:t>
            </a:r>
            <a:r>
              <a:rPr lang="en-US" baseline="0" dirty="0"/>
              <a:t> Shuttle Colombia</a:t>
            </a:r>
            <a:r>
              <a:rPr lang="en-US" dirty="0"/>
              <a:t> </a:t>
            </a:r>
            <a:r>
              <a:rPr lang="en-US" dirty="0" err="1"/>
              <a:t>C.f</a:t>
            </a:r>
            <a:r>
              <a:rPr lang="en-US" dirty="0"/>
              <a:t> Kurt Cobain- went through</a:t>
            </a:r>
            <a:r>
              <a:rPr lang="en-US" baseline="0" dirty="0"/>
              <a:t> a psychological process of repeated exposure to guns – lost his fear &amp; gained as appetite- similar in all suicidal people- lose fear of something they should be very fearful of…. Get used to pain, </a:t>
            </a:r>
            <a:r>
              <a:rPr lang="en-US" baseline="0" dirty="0" err="1"/>
              <a:t>injury,death</a:t>
            </a:r>
            <a:r>
              <a:rPr lang="en-US" baseline="0" dirty="0"/>
              <a:t>- unnatural- we are naturally hard wired to be afraid of these thing. Fearlessness in </a:t>
            </a:r>
            <a:r>
              <a:rPr lang="en-US" baseline="0" dirty="0" err="1"/>
              <a:t>itsefl</a:t>
            </a:r>
            <a:r>
              <a:rPr lang="en-US" baseline="0" dirty="0"/>
              <a:t> not a bad thing </a:t>
            </a:r>
            <a:r>
              <a:rPr lang="en-US" baseline="0" dirty="0" err="1"/>
              <a:t>e.g</a:t>
            </a:r>
            <a:r>
              <a:rPr lang="en-US" baseline="0" dirty="0"/>
              <a:t> police, firefighters soldiers BUT when assoc with PB/TB= very risky</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6E1013-1B7E-3841-A522-608229D4339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Most people with thoughts of suicide do not want to die, they want to alleviate their distress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6E1013-1B7E-3841-A522-608229D4339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55% emergency staff admitted to disliking treating/assessing</a:t>
            </a:r>
            <a:r>
              <a:rPr lang="en-US" baseline="0" dirty="0"/>
              <a:t> pts who self harm </a:t>
            </a:r>
            <a:r>
              <a:rPr lang="en-GB" dirty="0">
                <a:hlinkClick r:id="rId3"/>
              </a:rPr>
              <a:t>Botega </a:t>
            </a:r>
            <a:r>
              <a:rPr lang="en-GB" i="1" dirty="0">
                <a:hlinkClick r:id="rId3"/>
              </a:rPr>
              <a:t>et al</a:t>
            </a:r>
            <a:r>
              <a:rPr lang="en-GB" dirty="0">
                <a:hlinkClick r:id="rId3"/>
              </a:rPr>
              <a:t> (2007)</a:t>
            </a:r>
            <a:r>
              <a:rPr lang="en-GB" dirty="0"/>
              <a:t> emphasise that even brief training is sufficient to make significant improvements in attitudes towards suicidal 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40</a:t>
            </a:fld>
            <a:endParaRPr lang="en-GB"/>
          </a:p>
        </p:txBody>
      </p:sp>
    </p:spTree>
    <p:extLst>
      <p:ext uri="{BB962C8B-B14F-4D97-AF65-F5344CB8AC3E}">
        <p14:creationId xmlns:p14="http://schemas.microsoft.com/office/powerpoint/2010/main" val="36081078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PDP </a:t>
            </a:r>
          </a:p>
        </p:txBody>
      </p:sp>
      <p:sp>
        <p:nvSpPr>
          <p:cNvPr id="4" name="Slide Number Placeholder 3"/>
          <p:cNvSpPr>
            <a:spLocks noGrp="1"/>
          </p:cNvSpPr>
          <p:nvPr>
            <p:ph type="sldNum" sz="quarter" idx="5"/>
          </p:nvPr>
        </p:nvSpPr>
        <p:spPr/>
        <p:txBody>
          <a:bodyPr/>
          <a:lstStyle/>
          <a:p>
            <a:fld id="{29D156DA-49A6-41DE-BCAA-8DBF0DA371E7}" type="slidenum">
              <a:rPr lang="en-GB" smtClean="0"/>
              <a:t>41</a:t>
            </a:fld>
            <a:endParaRPr lang="en-GB"/>
          </a:p>
        </p:txBody>
      </p:sp>
    </p:spTree>
    <p:extLst>
      <p:ext uri="{BB962C8B-B14F-4D97-AF65-F5344CB8AC3E}">
        <p14:creationId xmlns:p14="http://schemas.microsoft.com/office/powerpoint/2010/main" val="29867888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Safe Havens Aldershot Monday to Friday 6pm-11pm, 12:30-11pm weekends and BH </a:t>
            </a:r>
            <a:r>
              <a:rPr lang="en-GB" dirty="0" err="1"/>
              <a:t>Guildofrd</a:t>
            </a:r>
            <a:r>
              <a:rPr lang="en-GB" dirty="0"/>
              <a:t> 6-11pm 365 days a year.  Slough Thurs-Sun 5-11pm</a:t>
            </a:r>
          </a:p>
          <a:p>
            <a:endParaRPr lang="en-GB" dirty="0"/>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43</a:t>
            </a:fld>
            <a:endParaRPr lang="en-GB"/>
          </a:p>
        </p:txBody>
      </p:sp>
    </p:spTree>
    <p:extLst>
      <p:ext uri="{BB962C8B-B14F-4D97-AF65-F5344CB8AC3E}">
        <p14:creationId xmlns:p14="http://schemas.microsoft.com/office/powerpoint/2010/main" val="14702700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Father</a:t>
            </a:r>
            <a:r>
              <a:rPr lang="en-US" baseline="0" dirty="0"/>
              <a:t> of a 21 yr old son who died by suicide – after the theft of his lawn mower victim support made contact after the death of his son- no support</a:t>
            </a:r>
          </a:p>
          <a:p>
            <a:r>
              <a:rPr lang="en-US" baseline="0" dirty="0"/>
              <a:t>Those bereaved by suicide have 1 in 10 chance of making  a suicide attempt after a loss</a:t>
            </a:r>
            <a:endParaRPr lang="en-US" dirty="0"/>
          </a:p>
        </p:txBody>
      </p:sp>
      <p:sp>
        <p:nvSpPr>
          <p:cNvPr id="4" name="Slide Number Placeholder 3"/>
          <p:cNvSpPr>
            <a:spLocks noGrp="1"/>
          </p:cNvSpPr>
          <p:nvPr>
            <p:ph type="sldNum" sz="quarter" idx="10"/>
          </p:nvPr>
        </p:nvSpPr>
        <p:spPr/>
        <p:txBody>
          <a:bodyPr/>
          <a:lstStyle/>
          <a:p>
            <a:fld id="{BBFBAC5B-155C-9640-8570-18F324C63F86}" type="slidenum">
              <a:rPr lang="en-US" smtClean="0"/>
              <a:pPr/>
              <a:t>44</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stranger has been reunited with the suicidal man he stopped jumping from a bridge with nine words: ‘It will get better mate, you will get better.’ Jonny Benjamin, 29, had been diagnosed with schizoaffective disorder – a cross between schizophrenia and </a:t>
            </a:r>
            <a:r>
              <a:rPr lang="en-GB" dirty="0" err="1"/>
              <a:t>biopolar</a:t>
            </a:r>
            <a:r>
              <a:rPr lang="en-GB" dirty="0"/>
              <a:t> disorder – before he prepared to kill himself. Neil </a:t>
            </a:r>
            <a:r>
              <a:rPr lang="en-GB" dirty="0" err="1"/>
              <a:t>Laybourn</a:t>
            </a:r>
            <a:r>
              <a:rPr lang="en-GB" dirty="0"/>
              <a:t>, 34, was just crossing Waterloo Bridge himself when he spotted Jonny, rushed over and uttered the nine words which saved Jonny’s life. They spent the next 25 minutes talking before emergency services arrived and the pair went their own way. Jonny’s recovery was slow. It took him a long time before he started to feel better, but he eventually did, and never forgot about Neil. The problem was, he remembered Neil’s name as Mike. Launching a #FindMike social media campaign, it soon went viral. Within two weeks – and with the help of the internet – he found Neil.</a:t>
            </a:r>
          </a:p>
          <a:p>
            <a:endParaRPr lang="en-GB" dirty="0"/>
          </a:p>
          <a:p>
            <a:endParaRPr lang="en-GB" dirty="0"/>
          </a:p>
          <a:p>
            <a:r>
              <a:rPr lang="en-GB" dirty="0"/>
              <a:t>Neil </a:t>
            </a:r>
            <a:r>
              <a:rPr lang="en-GB" dirty="0" err="1"/>
              <a:t>Laybourn</a:t>
            </a:r>
            <a:r>
              <a:rPr lang="en-GB" dirty="0"/>
              <a:t> (L) Jonny Benjamin (R) A stranger has been reunited with the suicidal man he stopped jumping from a bridge with nine words: ‘It will get better mate, you will get better.’</a:t>
            </a:r>
          </a:p>
          <a:p>
            <a:r>
              <a:rPr lang="en-GB" dirty="0"/>
              <a:t>Since that fateful day, the pair have been close friends. Suicide is the biggest killer of middle-aged and young men, and friends started to campaign together on mental health issues.</a:t>
            </a:r>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45</a:t>
            </a:fld>
            <a:endParaRPr lang="en-GB"/>
          </a:p>
        </p:txBody>
      </p:sp>
    </p:spTree>
    <p:extLst>
      <p:ext uri="{BB962C8B-B14F-4D97-AF65-F5344CB8AC3E}">
        <p14:creationId xmlns:p14="http://schemas.microsoft.com/office/powerpoint/2010/main" val="2587033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just a biochemical imbalance in fact for most serotonin/NA etc not altered (Joanna Moncrieff at UCL Jul22 Molecular Psychiatry)  BUT complex interaction of the bio: inflammation, raised cortisol, insulin resistance microbiome dysfunction- gut brain axis AND  social connections</a:t>
            </a:r>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7</a:t>
            </a:fld>
            <a:endParaRPr lang="en-GB"/>
          </a:p>
        </p:txBody>
      </p:sp>
    </p:spTree>
    <p:extLst>
      <p:ext uri="{BB962C8B-B14F-4D97-AF65-F5344CB8AC3E}">
        <p14:creationId xmlns:p14="http://schemas.microsoft.com/office/powerpoint/2010/main" val="432203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Family </a:t>
            </a:r>
            <a:r>
              <a:rPr lang="en-GB" dirty="0" err="1"/>
              <a:t>hx</a:t>
            </a:r>
            <a:r>
              <a:rPr lang="en-GB" dirty="0"/>
              <a:t> While this might be caused by our biology, no specific genes identified &amp;  this link could also be because we usually learn behaviour and ways of coping from the people around us as we grow up. </a:t>
            </a:r>
          </a:p>
          <a:p>
            <a:r>
              <a:rPr lang="en-GB" dirty="0"/>
              <a:t>Cost of living crisis- 50% of UK predicted to be in fuel poverty by Jan 23. In England, the ‘Low Income, Low Energy Efficiency’ indictor is used to determine official fuel poverty. Under this, a household is considered fuel poor if; They are living in a property with a fuel poverty energy efficiency rating of band D or below, and When they spend the required amount to heat their home, they are left with a residual income below the official poverty line. In Scotland, Wales and Northern Ireland, the definition of fuel poverty is if a household spends more than 10% of its income on fuel costs and if the remaining household income is insufficient to maintain an adequate standard of living.</a:t>
            </a:r>
          </a:p>
        </p:txBody>
      </p:sp>
      <p:sp>
        <p:nvSpPr>
          <p:cNvPr id="4" name="Slide Number Placeholder 3"/>
          <p:cNvSpPr>
            <a:spLocks noGrp="1"/>
          </p:cNvSpPr>
          <p:nvPr>
            <p:ph type="sldNum" sz="quarter" idx="5"/>
          </p:nvPr>
        </p:nvSpPr>
        <p:spPr/>
        <p:txBody>
          <a:bodyPr/>
          <a:lstStyle/>
          <a:p>
            <a:fld id="{29D156DA-49A6-41DE-BCAA-8DBF0DA371E7}" type="slidenum">
              <a:rPr lang="en-GB" smtClean="0"/>
              <a:t>8</a:t>
            </a:fld>
            <a:endParaRPr lang="en-GB"/>
          </a:p>
        </p:txBody>
      </p:sp>
    </p:spTree>
    <p:extLst>
      <p:ext uri="{BB962C8B-B14F-4D97-AF65-F5344CB8AC3E}">
        <p14:creationId xmlns:p14="http://schemas.microsoft.com/office/powerpoint/2010/main" val="601402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unemployment benefit in 2022-23 will be at its lowest level in real-terms since 1990-91, at just £77.29, and is only slightly above an estimated destitution income level of £70 per week vs what is collectively seen as an acceptable standard of living, the Minimum Income Standard (MIS) rate of £230 a week. As a proportion of average earnings, it now</a:t>
            </a:r>
            <a:r>
              <a:rPr lang="en-GB" baseline="0" dirty="0"/>
              <a:t> </a:t>
            </a:r>
            <a:r>
              <a:rPr lang="en-GB" dirty="0"/>
              <a:t>below 14 per cent, half the level it was in the 1970’s</a:t>
            </a:r>
          </a:p>
        </p:txBody>
      </p:sp>
      <p:sp>
        <p:nvSpPr>
          <p:cNvPr id="4" name="Slide Number Placeholder 3"/>
          <p:cNvSpPr>
            <a:spLocks noGrp="1"/>
          </p:cNvSpPr>
          <p:nvPr>
            <p:ph type="sldNum" sz="quarter" idx="5"/>
          </p:nvPr>
        </p:nvSpPr>
        <p:spPr/>
        <p:txBody>
          <a:bodyPr/>
          <a:lstStyle/>
          <a:p>
            <a:fld id="{29D156DA-49A6-41DE-BCAA-8DBF0DA371E7}" type="slidenum">
              <a:rPr lang="en-GB" smtClean="0"/>
              <a:t>9</a:t>
            </a:fld>
            <a:endParaRPr lang="en-GB"/>
          </a:p>
        </p:txBody>
      </p:sp>
    </p:spTree>
    <p:extLst>
      <p:ext uri="{BB962C8B-B14F-4D97-AF65-F5344CB8AC3E}">
        <p14:creationId xmlns:p14="http://schemas.microsoft.com/office/powerpoint/2010/main" val="4287256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Rumination occurs when stressors lead to negative moods and individuals respond to the negative moods by dwelling on them, their causes, and their implications, rather than engaging in either problem-solving or distraction. Women ruminate more than men when faced with a stressor In bot sexes:</a:t>
            </a:r>
          </a:p>
        </p:txBody>
      </p:sp>
      <p:sp>
        <p:nvSpPr>
          <p:cNvPr id="4" name="Slide Number Placeholder 3"/>
          <p:cNvSpPr>
            <a:spLocks noGrp="1"/>
          </p:cNvSpPr>
          <p:nvPr>
            <p:ph type="sldNum" sz="quarter" idx="5"/>
          </p:nvPr>
        </p:nvSpPr>
        <p:spPr/>
        <p:txBody>
          <a:bodyPr/>
          <a:lstStyle/>
          <a:p>
            <a:fld id="{29D156DA-49A6-41DE-BCAA-8DBF0DA371E7}" type="slidenum">
              <a:rPr lang="en-GB" smtClean="0"/>
              <a:t>10</a:t>
            </a:fld>
            <a:endParaRPr lang="en-GB"/>
          </a:p>
        </p:txBody>
      </p:sp>
    </p:spTree>
    <p:extLst>
      <p:ext uri="{BB962C8B-B14F-4D97-AF65-F5344CB8AC3E}">
        <p14:creationId xmlns:p14="http://schemas.microsoft.com/office/powerpoint/2010/main" val="3038082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Hippocampus – memories  </a:t>
            </a:r>
            <a:r>
              <a:rPr lang="en-GB" dirty="0" err="1"/>
              <a:t>PFCworking</a:t>
            </a:r>
            <a:r>
              <a:rPr lang="en-GB" dirty="0"/>
              <a:t> memory and self regulatory behaviours stress leads to </a:t>
            </a:r>
            <a:r>
              <a:rPr lang="en-GB" dirty="0" err="1"/>
              <a:t>structutal</a:t>
            </a:r>
            <a:r>
              <a:rPr lang="en-GB" dirty="0"/>
              <a:t> remodelling of neurones, (retraction of dendrites and reduced synapse density) Sig raised cortisol linked to reduced hippocampal volume Initial stress seems to </a:t>
            </a:r>
            <a:r>
              <a:rPr lang="en-GB" dirty="0" err="1"/>
              <a:t>inc</a:t>
            </a:r>
            <a:r>
              <a:rPr lang="en-GB" dirty="0"/>
              <a:t>  </a:t>
            </a:r>
            <a:r>
              <a:rPr lang="en-GB" dirty="0" err="1"/>
              <a:t>amyydala</a:t>
            </a:r>
            <a:r>
              <a:rPr lang="en-GB" dirty="0"/>
              <a:t> volume  and then leads </a:t>
            </a:r>
            <a:r>
              <a:rPr lang="en-GB" dirty="0" err="1"/>
              <a:t>ti</a:t>
            </a:r>
            <a:r>
              <a:rPr lang="en-GB" dirty="0"/>
              <a:t> reduced size but </a:t>
            </a:r>
            <a:r>
              <a:rPr lang="en-GB" dirty="0" err="1"/>
              <a:t>inc</a:t>
            </a:r>
            <a:r>
              <a:rPr lang="en-GB" dirty="0"/>
              <a:t> reactivity Each neurone can </a:t>
            </a:r>
            <a:r>
              <a:rPr lang="en-GB" dirty="0" err="1"/>
              <a:t>hav</a:t>
            </a:r>
            <a:r>
              <a:rPr lang="en-GB" dirty="0"/>
              <a:t> 2-30,000 connections. Research shows that the hippocampus is smaller in some depressed people. For example, in one fMRI study published in The Journal of Neuroscience, investigators studied 24 women who had a history of depression. On average, the hippocampus was 9% to 13% smaller in depressed women compared with those who were not depressed. The more bouts of depression a woman had, the smaller the hippocampus. Stress, which plays a role in depression, may be a key factor here, since experts believe stress can suppress the production of new neurons (nerve cells) in the hippocampus. It may be that mood only improves as nerves grow and form new connections, a process that takes weeks. In fact, animal studies have shown that antidepressants do spur the growth and enhanced branching of nerve cells in the hippocampus. So, the theory holds, the real value of these medications may be in generating new neurons (a process called neurogenesis), strengthening nerve cell connections, and improving the exchange of information between nerve circuits. If that's the case, depression medications could be developed that specifically promote neurogenesis, with the hope that patients would see quicker results than with current treatments.</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12</a:t>
            </a:fld>
            <a:endParaRPr lang="en-GB"/>
          </a:p>
        </p:txBody>
      </p:sp>
    </p:spTree>
    <p:extLst>
      <p:ext uri="{BB962C8B-B14F-4D97-AF65-F5344CB8AC3E}">
        <p14:creationId xmlns:p14="http://schemas.microsoft.com/office/powerpoint/2010/main" val="2286184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Lets look at things we can all do to protect our brains and promote our MH  and consider any  aspects we  might need to address. Perhaps pick one area to address and set a specific but realistic goal to achieve it. </a:t>
            </a:r>
          </a:p>
          <a:p>
            <a:endParaRPr lang="en-GB" dirty="0"/>
          </a:p>
        </p:txBody>
      </p:sp>
      <p:sp>
        <p:nvSpPr>
          <p:cNvPr id="4" name="Slide Number Placeholder 3"/>
          <p:cNvSpPr>
            <a:spLocks noGrp="1"/>
          </p:cNvSpPr>
          <p:nvPr>
            <p:ph type="sldNum" sz="quarter" idx="5"/>
          </p:nvPr>
        </p:nvSpPr>
        <p:spPr/>
        <p:txBody>
          <a:bodyPr/>
          <a:lstStyle/>
          <a:p>
            <a:fld id="{29D156DA-49A6-41DE-BCAA-8DBF0DA371E7}" type="slidenum">
              <a:rPr lang="en-GB" smtClean="0"/>
              <a:t>13</a:t>
            </a:fld>
            <a:endParaRPr lang="en-GB"/>
          </a:p>
        </p:txBody>
      </p:sp>
    </p:spTree>
    <p:extLst>
      <p:ext uri="{BB962C8B-B14F-4D97-AF65-F5344CB8AC3E}">
        <p14:creationId xmlns:p14="http://schemas.microsoft.com/office/powerpoint/2010/main" val="816997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6931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0656C9C-2B7C-B044-A7BC-DD1B3183530C}" type="datetimeFigureOut">
              <a:rPr lang="en-US" smtClean="0"/>
              <a:pPr/>
              <a:t>9/25/2022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4169474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2671832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2370249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3567327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0656C9C-2B7C-B044-A7BC-DD1B3183530C}" type="datetimeFigureOut">
              <a:rPr lang="en-US" smtClean="0"/>
              <a:pPr/>
              <a:t>9/25/2022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2279499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0656C9C-2B7C-B044-A7BC-DD1B3183530C}" type="datetimeFigureOut">
              <a:rPr lang="en-US" smtClean="0"/>
              <a:pPr/>
              <a:t>9/25/2022</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3218039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1231877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33862101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799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2486596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0656C9C-2B7C-B044-A7BC-DD1B3183530C}" type="datetimeFigureOut">
              <a:rPr lang="en-US" smtClean="0"/>
              <a:pPr/>
              <a:t>9/25/2022</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1816904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656C9C-2B7C-B044-A7BC-DD1B3183530C}" type="datetimeFigureOut">
              <a:rPr lang="en-US" smtClean="0"/>
              <a:pPr/>
              <a:t>9/25/2022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1448935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656C9C-2B7C-B044-A7BC-DD1B3183530C}" type="datetimeFigureOut">
              <a:rPr lang="en-US" smtClean="0"/>
              <a:pPr/>
              <a:t>9/25/2022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1055293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656C9C-2B7C-B044-A7BC-DD1B3183530C}" type="datetimeFigureOut">
              <a:rPr lang="en-US" smtClean="0"/>
              <a:pPr/>
              <a:t>9/25/2022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43324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656C9C-2B7C-B044-A7BC-DD1B3183530C}" type="datetimeFigureOut">
              <a:rPr lang="en-US" smtClean="0"/>
              <a:pPr/>
              <a:t>9/25/2022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125779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0656C9C-2B7C-B044-A7BC-DD1B3183530C}" type="datetimeFigureOut">
              <a:rPr lang="en-US" smtClean="0"/>
              <a:pPr/>
              <a:t>9/25/2022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18394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0656C9C-2B7C-B044-A7BC-DD1B3183530C}" type="datetimeFigureOut">
              <a:rPr lang="en-US" smtClean="0"/>
              <a:pPr/>
              <a:t>9/25/2022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461DA2D-297E-934E-A9AA-5BA92B15F0AC}" type="slidenum">
              <a:rPr lang="en-US" smtClean="0"/>
              <a:pPr/>
              <a:t>‹#›</a:t>
            </a:fld>
            <a:endParaRPr lang="en-US"/>
          </a:p>
        </p:txBody>
      </p:sp>
    </p:spTree>
    <p:extLst>
      <p:ext uri="{BB962C8B-B14F-4D97-AF65-F5344CB8AC3E}">
        <p14:creationId xmlns:p14="http://schemas.microsoft.com/office/powerpoint/2010/main" val="3297876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0">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0656C9C-2B7C-B044-A7BC-DD1B3183530C}" type="datetimeFigureOut">
              <a:rPr lang="en-US" smtClean="0"/>
              <a:pPr/>
              <a:t>9/25/2022</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461DA2D-297E-934E-A9AA-5BA92B15F0AC}" type="slidenum">
              <a:rPr lang="en-US" smtClean="0"/>
              <a:pPr/>
              <a:t>‹#›</a:t>
            </a:fld>
            <a:endParaRPr lang="en-US"/>
          </a:p>
        </p:txBody>
      </p:sp>
    </p:spTree>
    <p:extLst>
      <p:ext uri="{BB962C8B-B14F-4D97-AF65-F5344CB8AC3E}">
        <p14:creationId xmlns:p14="http://schemas.microsoft.com/office/powerpoint/2010/main" val="150322434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10" r:id="rId18"/>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health.harvard.edu/promotions/sumo/fighting-inflammatio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albertbandura.com/albert-bandura-self-efficacy.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mailto:WellbeingLine@berkshire.nhs.uk" TargetMode="External"/><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mailto:hereforyousurreyneh@sabp.nhs.uk" TargetMode="External"/><Relationship Id="rId5" Type="http://schemas.openxmlformats.org/officeDocument/2006/relationships/hyperlink" Target="http://www.hereforyousurreyneh.nhs.uk/" TargetMode="External"/><Relationship Id="rId4" Type="http://schemas.openxmlformats.org/officeDocument/2006/relationships/hyperlink" Target="mailto:StaffSupportService@berkshire.nhs.uk"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7.sv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cambridge.org/core/journals/advances-in-psychiatric-treatment/article/suicide-prevention-are-we-doing-enough/AE037F41B733C1C819999F673F634B00/core-reader#ref66"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46.xml.rels><?xml version="1.0" encoding="UTF-8" standalone="yes"?>
<Relationships xmlns="http://schemas.openxmlformats.org/package/2006/relationships"><Relationship Id="rId3" Type="http://schemas.openxmlformats.org/officeDocument/2006/relationships/hyperlink" Target="mailto:lauraingenhaag@nhs.net" TargetMode="External"/><Relationship Id="rId2" Type="http://schemas.openxmlformats.org/officeDocument/2006/relationships/hyperlink" Target="mailto:katiesimpson3@nhs.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6730000" y="639097"/>
            <a:ext cx="4813072" cy="3494791"/>
          </a:xfrm>
        </p:spPr>
        <p:txBody>
          <a:bodyPr>
            <a:normAutofit/>
          </a:bodyPr>
          <a:lstStyle/>
          <a:p>
            <a:r>
              <a:rPr lang="en-US" dirty="0"/>
              <a:t>Mental wellbeing &amp; suicide prevention</a:t>
            </a: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6729999" y="4455621"/>
            <a:ext cx="4829101" cy="1238616"/>
          </a:xfrm>
        </p:spPr>
        <p:txBody>
          <a:bodyPr>
            <a:normAutofit/>
          </a:bodyPr>
          <a:lstStyle/>
          <a:p>
            <a:r>
              <a:rPr lang="en-US" dirty="0"/>
              <a:t>Katie Simpson</a:t>
            </a:r>
          </a:p>
          <a:p>
            <a:r>
              <a:rPr lang="en-US" dirty="0"/>
              <a:t>Clinical Lead mental health Frimley </a:t>
            </a:r>
            <a:r>
              <a:rPr lang="en-US" dirty="0" err="1"/>
              <a:t>nhs</a:t>
            </a:r>
            <a:r>
              <a:rPr lang="en-US" dirty="0"/>
              <a:t> </a:t>
            </a:r>
            <a:r>
              <a:rPr lang="en-US" dirty="0" err="1"/>
              <a:t>icb</a:t>
            </a:r>
            <a:endParaRPr lang="en-US" dirty="0"/>
          </a:p>
        </p:txBody>
      </p:sp>
      <p:pic>
        <p:nvPicPr>
          <p:cNvPr id="6" name="Picture 5">
            <a:extLst>
              <a:ext uri="{FF2B5EF4-FFF2-40B4-BE49-F238E27FC236}">
                <a16:creationId xmlns:a16="http://schemas.microsoft.com/office/drawing/2014/main" id="{8940CBE3-3F91-419A-A649-32AB388ECA8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 y="10"/>
            <a:ext cx="6096000" cy="6857990"/>
          </a:xfrm>
          <a:prstGeom prst="rect">
            <a:avLst/>
          </a:prstGeom>
        </p:spPr>
      </p:pic>
    </p:spTree>
    <p:extLst>
      <p:ext uri="{BB962C8B-B14F-4D97-AF65-F5344CB8AC3E}">
        <p14:creationId xmlns:p14="http://schemas.microsoft.com/office/powerpoint/2010/main" val="89591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D0CF6-15F1-D96C-59B1-CFB265CDD80B}"/>
              </a:ext>
            </a:extLst>
          </p:cNvPr>
          <p:cNvSpPr>
            <a:spLocks noGrp="1"/>
          </p:cNvSpPr>
          <p:nvPr>
            <p:ph type="title"/>
          </p:nvPr>
        </p:nvSpPr>
        <p:spPr/>
        <p:txBody>
          <a:bodyPr/>
          <a:lstStyle/>
          <a:p>
            <a:r>
              <a:rPr lang="en-GB" dirty="0"/>
              <a:t>Women &amp; mental health</a:t>
            </a:r>
          </a:p>
        </p:txBody>
      </p:sp>
      <p:sp>
        <p:nvSpPr>
          <p:cNvPr id="3" name="Content Placeholder 2">
            <a:extLst>
              <a:ext uri="{FF2B5EF4-FFF2-40B4-BE49-F238E27FC236}">
                <a16:creationId xmlns:a16="http://schemas.microsoft.com/office/drawing/2014/main" id="{8B100B8A-4F94-38DF-310A-3A64A1FCB5D6}"/>
              </a:ext>
            </a:extLst>
          </p:cNvPr>
          <p:cNvSpPr>
            <a:spLocks noGrp="1"/>
          </p:cNvSpPr>
          <p:nvPr>
            <p:ph idx="1"/>
          </p:nvPr>
        </p:nvSpPr>
        <p:spPr/>
        <p:txBody>
          <a:bodyPr>
            <a:normAutofit fontScale="92500" lnSpcReduction="10000"/>
          </a:bodyPr>
          <a:lstStyle/>
          <a:p>
            <a:pPr marL="0" indent="0">
              <a:buNone/>
            </a:pPr>
            <a:r>
              <a:rPr lang="en-GB" dirty="0"/>
              <a:t>Women are at higher risk of depression at all ages</a:t>
            </a:r>
          </a:p>
          <a:p>
            <a:pPr marL="0" indent="0">
              <a:buNone/>
            </a:pPr>
            <a:r>
              <a:rPr lang="en-GB" dirty="0"/>
              <a:t> The reasons why are complex and not fully understood, but it is believed they include:</a:t>
            </a:r>
          </a:p>
          <a:p>
            <a:r>
              <a:rPr lang="en-GB" dirty="0"/>
              <a:t>The hormonal changes that women go through in their lifetime e.g. periods, pregnancy, childbirth and menopause.    At these times, women are at a higher risk of struggling with depressive episodes</a:t>
            </a:r>
          </a:p>
          <a:p>
            <a:r>
              <a:rPr lang="en-GB" dirty="0"/>
              <a:t>The demands and expectations of women in our modern world to juggle motherhood, work and relationships</a:t>
            </a:r>
          </a:p>
          <a:p>
            <a:r>
              <a:rPr lang="en-GB" dirty="0"/>
              <a:t>Likely linked to differing cognitive coping styles- increased rumination and avoidance vs problem solving </a:t>
            </a:r>
          </a:p>
          <a:p>
            <a:r>
              <a:rPr lang="en-GB" dirty="0" err="1"/>
              <a:t>Giurgus</a:t>
            </a:r>
            <a:r>
              <a:rPr lang="en-GB" dirty="0"/>
              <a:t> et al Geriatrics 2017</a:t>
            </a:r>
          </a:p>
          <a:p>
            <a:endParaRPr lang="en-GB" dirty="0"/>
          </a:p>
          <a:p>
            <a:endParaRPr lang="en-GB" dirty="0"/>
          </a:p>
          <a:p>
            <a:endParaRPr lang="en-GB" dirty="0"/>
          </a:p>
        </p:txBody>
      </p:sp>
    </p:spTree>
    <p:extLst>
      <p:ext uri="{BB962C8B-B14F-4D97-AF65-F5344CB8AC3E}">
        <p14:creationId xmlns:p14="http://schemas.microsoft.com/office/powerpoint/2010/main" val="2073704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4003F-9E3C-1154-2D8E-AF1881CFAFF3}"/>
              </a:ext>
            </a:extLst>
          </p:cNvPr>
          <p:cNvSpPr>
            <a:spLocks noGrp="1"/>
          </p:cNvSpPr>
          <p:nvPr>
            <p:ph type="title"/>
          </p:nvPr>
        </p:nvSpPr>
        <p:spPr/>
        <p:txBody>
          <a:bodyPr/>
          <a:lstStyle/>
          <a:p>
            <a:r>
              <a:rPr lang="en-GB" dirty="0"/>
              <a:t>Personality traits linked to depression</a:t>
            </a:r>
          </a:p>
        </p:txBody>
      </p:sp>
      <p:sp>
        <p:nvSpPr>
          <p:cNvPr id="3" name="Content Placeholder 2">
            <a:extLst>
              <a:ext uri="{FF2B5EF4-FFF2-40B4-BE49-F238E27FC236}">
                <a16:creationId xmlns:a16="http://schemas.microsoft.com/office/drawing/2014/main" id="{0BCB79E5-7D11-37E8-B311-7FE96D3F225D}"/>
              </a:ext>
            </a:extLst>
          </p:cNvPr>
          <p:cNvSpPr>
            <a:spLocks noGrp="1"/>
          </p:cNvSpPr>
          <p:nvPr>
            <p:ph idx="1"/>
          </p:nvPr>
        </p:nvSpPr>
        <p:spPr>
          <a:xfrm>
            <a:off x="2293034" y="2645703"/>
            <a:ext cx="7912662" cy="3416300"/>
          </a:xfrm>
        </p:spPr>
        <p:txBody>
          <a:bodyPr/>
          <a:lstStyle/>
          <a:p>
            <a:pPr marL="0" indent="0">
              <a:buNone/>
            </a:pPr>
            <a:endParaRPr lang="en-GB" dirty="0"/>
          </a:p>
          <a:p>
            <a:pPr marL="0" indent="0">
              <a:buNone/>
            </a:pPr>
            <a:endParaRPr lang="en-GB" dirty="0"/>
          </a:p>
          <a:p>
            <a:r>
              <a:rPr lang="en-GB" dirty="0"/>
              <a:t>low self-esteem</a:t>
            </a:r>
          </a:p>
          <a:p>
            <a:r>
              <a:rPr lang="en-GB" dirty="0"/>
              <a:t>anxious</a:t>
            </a:r>
          </a:p>
          <a:p>
            <a:r>
              <a:rPr lang="en-GB" dirty="0"/>
              <a:t>perfectionist</a:t>
            </a:r>
          </a:p>
          <a:p>
            <a:r>
              <a:rPr lang="en-GB" dirty="0"/>
              <a:t>self-critical</a:t>
            </a:r>
          </a:p>
        </p:txBody>
      </p:sp>
    </p:spTree>
    <p:extLst>
      <p:ext uri="{BB962C8B-B14F-4D97-AF65-F5344CB8AC3E}">
        <p14:creationId xmlns:p14="http://schemas.microsoft.com/office/powerpoint/2010/main" val="4063549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400F4-1731-DB8F-7233-04748467AA70}"/>
              </a:ext>
            </a:extLst>
          </p:cNvPr>
          <p:cNvSpPr>
            <a:spLocks noGrp="1"/>
          </p:cNvSpPr>
          <p:nvPr>
            <p:ph type="title"/>
          </p:nvPr>
        </p:nvSpPr>
        <p:spPr/>
        <p:txBody>
          <a:bodyPr/>
          <a:lstStyle/>
          <a:p>
            <a:r>
              <a:rPr lang="en-GB" dirty="0"/>
              <a:t>Brain</a:t>
            </a:r>
          </a:p>
        </p:txBody>
      </p:sp>
      <p:sp>
        <p:nvSpPr>
          <p:cNvPr id="3" name="Content Placeholder 2">
            <a:extLst>
              <a:ext uri="{FF2B5EF4-FFF2-40B4-BE49-F238E27FC236}">
                <a16:creationId xmlns:a16="http://schemas.microsoft.com/office/drawing/2014/main" id="{BFA73533-4719-FB9D-42A4-6E2C4443DB1A}"/>
              </a:ext>
            </a:extLst>
          </p:cNvPr>
          <p:cNvSpPr>
            <a:spLocks noGrp="1"/>
          </p:cNvSpPr>
          <p:nvPr>
            <p:ph idx="1"/>
          </p:nvPr>
        </p:nvSpPr>
        <p:spPr/>
        <p:txBody>
          <a:bodyPr/>
          <a:lstStyle/>
          <a:p>
            <a:r>
              <a:rPr lang="en-GB" dirty="0"/>
              <a:t>2% body weight</a:t>
            </a:r>
          </a:p>
          <a:p>
            <a:r>
              <a:rPr lang="en-GB" dirty="0"/>
              <a:t>20% energy requirements</a:t>
            </a:r>
          </a:p>
          <a:p>
            <a:r>
              <a:rPr lang="en-GB" dirty="0"/>
              <a:t>87 billion neurones </a:t>
            </a:r>
          </a:p>
          <a:p>
            <a:r>
              <a:rPr lang="en-GB" dirty="0"/>
              <a:t>Chronic stress can affect areas of brain related to mood </a:t>
            </a:r>
            <a:r>
              <a:rPr lang="en-GB" dirty="0" err="1"/>
              <a:t>e.g</a:t>
            </a:r>
            <a:r>
              <a:rPr lang="en-GB" dirty="0"/>
              <a:t> hippocampus, </a:t>
            </a:r>
            <a:r>
              <a:rPr lang="en-GB" dirty="0" err="1"/>
              <a:t>amydala</a:t>
            </a:r>
            <a:r>
              <a:rPr lang="en-GB" dirty="0"/>
              <a:t> and pre frontal cortex</a:t>
            </a:r>
          </a:p>
          <a:p>
            <a:r>
              <a:rPr lang="en-GB" dirty="0"/>
              <a:t>Via inflammation, reduced neuronal connection, reduced blood flow.</a:t>
            </a:r>
          </a:p>
        </p:txBody>
      </p:sp>
    </p:spTree>
    <p:extLst>
      <p:ext uri="{BB962C8B-B14F-4D97-AF65-F5344CB8AC3E}">
        <p14:creationId xmlns:p14="http://schemas.microsoft.com/office/powerpoint/2010/main" val="619830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54293624-1A00-B76F-CAE2-A523272353C5}"/>
              </a:ext>
            </a:extLst>
          </p:cNvPr>
          <p:cNvSpPr/>
          <p:nvPr/>
        </p:nvSpPr>
        <p:spPr>
          <a:xfrm>
            <a:off x="5133944" y="2371691"/>
            <a:ext cx="1955410" cy="196947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Content Placeholder 2" descr="SmartArt graphic">
            <a:extLst>
              <a:ext uri="{FF2B5EF4-FFF2-40B4-BE49-F238E27FC236}">
                <a16:creationId xmlns:a16="http://schemas.microsoft.com/office/drawing/2014/main" id="{59F5A1AC-D08D-42AE-B94A-1CAFB517D846}"/>
              </a:ext>
            </a:extLst>
          </p:cNvPr>
          <p:cNvGraphicFramePr>
            <a:graphicFrameLocks noGrp="1"/>
          </p:cNvGraphicFramePr>
          <p:nvPr>
            <p:ph idx="1"/>
            <p:extLst>
              <p:ext uri="{D42A27DB-BD31-4B8C-83A1-F6EECF244321}">
                <p14:modId xmlns:p14="http://schemas.microsoft.com/office/powerpoint/2010/main" val="200407730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p:txBody>
          <a:bodyPr>
            <a:normAutofit/>
          </a:bodyPr>
          <a:lstStyle/>
          <a:p>
            <a:r>
              <a:rPr lang="en-US" dirty="0"/>
              <a:t>Overview</a:t>
            </a:r>
          </a:p>
        </p:txBody>
      </p:sp>
    </p:spTree>
    <p:extLst>
      <p:ext uri="{BB962C8B-B14F-4D97-AF65-F5344CB8AC3E}">
        <p14:creationId xmlns:p14="http://schemas.microsoft.com/office/powerpoint/2010/main" val="3573984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F14CF-04CC-334E-7097-02CF2017D117}"/>
              </a:ext>
            </a:extLst>
          </p:cNvPr>
          <p:cNvSpPr>
            <a:spLocks noGrp="1"/>
          </p:cNvSpPr>
          <p:nvPr>
            <p:ph type="title"/>
          </p:nvPr>
        </p:nvSpPr>
        <p:spPr/>
        <p:txBody>
          <a:bodyPr/>
          <a:lstStyle/>
          <a:p>
            <a:r>
              <a:rPr lang="en-GB" dirty="0"/>
              <a:t>Sleep</a:t>
            </a:r>
          </a:p>
        </p:txBody>
      </p:sp>
      <p:sp>
        <p:nvSpPr>
          <p:cNvPr id="3" name="Content Placeholder 2">
            <a:extLst>
              <a:ext uri="{FF2B5EF4-FFF2-40B4-BE49-F238E27FC236}">
                <a16:creationId xmlns:a16="http://schemas.microsoft.com/office/drawing/2014/main" id="{92C177BA-C369-59BD-5B97-44A5D42374B5}"/>
              </a:ext>
            </a:extLst>
          </p:cNvPr>
          <p:cNvSpPr>
            <a:spLocks noGrp="1"/>
          </p:cNvSpPr>
          <p:nvPr>
            <p:ph idx="1"/>
          </p:nvPr>
        </p:nvSpPr>
        <p:spPr/>
        <p:txBody>
          <a:bodyPr>
            <a:normAutofit fontScale="85000" lnSpcReduction="20000"/>
          </a:bodyPr>
          <a:lstStyle/>
          <a:p>
            <a:r>
              <a:rPr lang="en-GB" dirty="0"/>
              <a:t>Optimal 7-8 hours</a:t>
            </a:r>
          </a:p>
          <a:p>
            <a:r>
              <a:rPr lang="en-GB" dirty="0"/>
              <a:t>In terms of brain benefits: promotes neuronal plasticity, removes toxins and improves memory and creativity</a:t>
            </a:r>
          </a:p>
          <a:p>
            <a:r>
              <a:rPr lang="en-GB" dirty="0"/>
              <a:t>Sleep efficiency 85% 7 hours = 5 hours 57minutes</a:t>
            </a:r>
          </a:p>
          <a:p>
            <a:r>
              <a:rPr lang="en-GB" dirty="0"/>
              <a:t>Sleep schedule</a:t>
            </a:r>
          </a:p>
          <a:p>
            <a:r>
              <a:rPr lang="en-GB" dirty="0"/>
              <a:t>Morning daylight 10 mins sunny 20-30 if overcast, dimmer lights evening </a:t>
            </a:r>
          </a:p>
          <a:p>
            <a:r>
              <a:rPr lang="en-GB" dirty="0"/>
              <a:t>Avoid caffeine after lunch</a:t>
            </a:r>
          </a:p>
          <a:p>
            <a:r>
              <a:rPr lang="en-GB" dirty="0"/>
              <a:t>Avoid alcohol within 2 hours bedtime</a:t>
            </a:r>
          </a:p>
          <a:p>
            <a:r>
              <a:rPr lang="en-GB" dirty="0"/>
              <a:t>Temperature 16-18C</a:t>
            </a:r>
          </a:p>
          <a:p>
            <a:r>
              <a:rPr lang="en-GB" dirty="0"/>
              <a:t>Wind down regime consider PMR/ meditation</a:t>
            </a:r>
          </a:p>
          <a:p>
            <a:r>
              <a:rPr lang="en-GB" dirty="0" err="1"/>
              <a:t>CBTi</a:t>
            </a:r>
            <a:r>
              <a:rPr lang="en-GB" dirty="0"/>
              <a:t> via Silver Cloud/TT</a:t>
            </a:r>
          </a:p>
          <a:p>
            <a:endParaRPr lang="en-GB" dirty="0"/>
          </a:p>
        </p:txBody>
      </p:sp>
      <p:sp>
        <p:nvSpPr>
          <p:cNvPr id="4" name="Rectangle 3">
            <a:extLst>
              <a:ext uri="{FF2B5EF4-FFF2-40B4-BE49-F238E27FC236}">
                <a16:creationId xmlns:a16="http://schemas.microsoft.com/office/drawing/2014/main" id="{C41E4E6B-12A3-10D0-7DF4-7BEF46B33F44}"/>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Set a go to bed alarm, 5-10 mins daylight morning, PMR at bedtime, sleep tracker,  </a:t>
            </a:r>
            <a:r>
              <a:rPr lang="en-GB" b="1" dirty="0" err="1"/>
              <a:t>CBTi</a:t>
            </a:r>
            <a:r>
              <a:rPr lang="en-GB" b="1" dirty="0"/>
              <a:t> </a:t>
            </a:r>
          </a:p>
        </p:txBody>
      </p:sp>
    </p:spTree>
    <p:extLst>
      <p:ext uri="{BB962C8B-B14F-4D97-AF65-F5344CB8AC3E}">
        <p14:creationId xmlns:p14="http://schemas.microsoft.com/office/powerpoint/2010/main" val="2350387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08934-C09B-DD57-8E3C-373BF0B45D85}"/>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003E59E8-796B-D865-ABE4-25176B409AAC}"/>
              </a:ext>
            </a:extLst>
          </p:cNvPr>
          <p:cNvSpPr>
            <a:spLocks noGrp="1"/>
          </p:cNvSpPr>
          <p:nvPr>
            <p:ph idx="1"/>
          </p:nvPr>
        </p:nvSpPr>
        <p:spPr/>
        <p:txBody>
          <a:bodyPr>
            <a:normAutofit lnSpcReduction="10000"/>
          </a:bodyPr>
          <a:lstStyle/>
          <a:p>
            <a:r>
              <a:rPr lang="en-GB" dirty="0"/>
              <a:t>Increases brain blood flow, BDNF, insulin sensitivity, endorphins, sleep and reduces stress</a:t>
            </a:r>
          </a:p>
          <a:p>
            <a:r>
              <a:rPr lang="en-GB" dirty="0"/>
              <a:t>Greatest differences in risk observed between low doses of physical activity, suggesting most benefits are realized when moving from no activity to at least some. Accumulating an activity volume equivalent to 2.5 hours of brisk walking per week was associated with 25% lower risk of depression, and at half that dose, risk was 18% lower compared with no activity. Only minor additional benefits were observed at higher activity levels.</a:t>
            </a:r>
          </a:p>
          <a:p>
            <a:endParaRPr lang="en-GB" dirty="0"/>
          </a:p>
          <a:p>
            <a:r>
              <a:rPr lang="en-GB" dirty="0"/>
              <a:t>JAMA Psychiatry Pierce 2022</a:t>
            </a:r>
          </a:p>
          <a:p>
            <a:endParaRPr lang="en-GB" dirty="0"/>
          </a:p>
          <a:p>
            <a:endParaRPr lang="en-GB" dirty="0"/>
          </a:p>
          <a:p>
            <a:endParaRPr lang="en-GB" dirty="0"/>
          </a:p>
        </p:txBody>
      </p:sp>
      <p:sp>
        <p:nvSpPr>
          <p:cNvPr id="4" name="Rectangle 3">
            <a:extLst>
              <a:ext uri="{FF2B5EF4-FFF2-40B4-BE49-F238E27FC236}">
                <a16:creationId xmlns:a16="http://schemas.microsoft.com/office/drawing/2014/main" id="{E6E40172-87CB-2C67-63D3-D692D5243AE0}"/>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Standing desk, lunchtime walk, 6000 step target</a:t>
            </a:r>
          </a:p>
        </p:txBody>
      </p:sp>
    </p:spTree>
    <p:extLst>
      <p:ext uri="{BB962C8B-B14F-4D97-AF65-F5344CB8AC3E}">
        <p14:creationId xmlns:p14="http://schemas.microsoft.com/office/powerpoint/2010/main" val="2617747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BCF58-A022-8D30-4205-21D7EE7F0F07}"/>
              </a:ext>
            </a:extLst>
          </p:cNvPr>
          <p:cNvSpPr>
            <a:spLocks noGrp="1"/>
          </p:cNvSpPr>
          <p:nvPr>
            <p:ph type="title"/>
          </p:nvPr>
        </p:nvSpPr>
        <p:spPr/>
        <p:txBody>
          <a:bodyPr/>
          <a:lstStyle/>
          <a:p>
            <a:r>
              <a:rPr lang="en-GB" dirty="0"/>
              <a:t>Diet</a:t>
            </a:r>
          </a:p>
        </p:txBody>
      </p:sp>
      <p:sp>
        <p:nvSpPr>
          <p:cNvPr id="3" name="Content Placeholder 2">
            <a:extLst>
              <a:ext uri="{FF2B5EF4-FFF2-40B4-BE49-F238E27FC236}">
                <a16:creationId xmlns:a16="http://schemas.microsoft.com/office/drawing/2014/main" id="{B045CC08-CF9D-D195-072B-9EE59C3B2F69}"/>
              </a:ext>
            </a:extLst>
          </p:cNvPr>
          <p:cNvSpPr>
            <a:spLocks noGrp="1"/>
          </p:cNvSpPr>
          <p:nvPr>
            <p:ph idx="1"/>
          </p:nvPr>
        </p:nvSpPr>
        <p:spPr/>
        <p:txBody>
          <a:bodyPr/>
          <a:lstStyle/>
          <a:p>
            <a:endParaRPr lang="en-GB" dirty="0"/>
          </a:p>
          <a:p>
            <a:endParaRPr lang="en-GB" dirty="0"/>
          </a:p>
        </p:txBody>
      </p:sp>
      <p:sp>
        <p:nvSpPr>
          <p:cNvPr id="5" name="TextBox 4">
            <a:extLst>
              <a:ext uri="{FF2B5EF4-FFF2-40B4-BE49-F238E27FC236}">
                <a16:creationId xmlns:a16="http://schemas.microsoft.com/office/drawing/2014/main" id="{EFB9A26F-7F3A-F7ED-FB21-8E364163BA87}"/>
              </a:ext>
            </a:extLst>
          </p:cNvPr>
          <p:cNvSpPr txBox="1"/>
          <p:nvPr/>
        </p:nvSpPr>
        <p:spPr>
          <a:xfrm>
            <a:off x="394138" y="1958342"/>
            <a:ext cx="11351172" cy="4524315"/>
          </a:xfrm>
          <a:prstGeom prst="rect">
            <a:avLst/>
          </a:prstGeom>
          <a:noFill/>
        </p:spPr>
        <p:txBody>
          <a:bodyPr wrap="square">
            <a:spAutoFit/>
          </a:bodyPr>
          <a:lstStyle/>
          <a:p>
            <a:endParaRPr lang="en-GB" dirty="0"/>
          </a:p>
          <a:p>
            <a:r>
              <a:rPr lang="en-GB" dirty="0"/>
              <a:t>A 2018 systematic review concluded that people who followed the Mediterranean diet had a 33% lower risk of depression than people who did not.</a:t>
            </a:r>
          </a:p>
          <a:p>
            <a:endParaRPr lang="en-GB" dirty="0"/>
          </a:p>
          <a:p>
            <a:r>
              <a:rPr lang="en-GB" dirty="0"/>
              <a:t>The SMILES trial was a 12-week randomized control trial of people with major depressive disorder. </a:t>
            </a:r>
          </a:p>
          <a:p>
            <a:endParaRPr lang="en-GB" dirty="0"/>
          </a:p>
          <a:p>
            <a:r>
              <a:rPr lang="en-GB" dirty="0"/>
              <a:t>At the end of the study, 32% of the diet group were considered to be in remission from depression, compared with just 8% in the control group. The trial also found that the more the participants improved their diet, the more their depression improved. </a:t>
            </a:r>
          </a:p>
          <a:p>
            <a:endParaRPr lang="en-GB" dirty="0"/>
          </a:p>
          <a:p>
            <a:r>
              <a:rPr lang="en-GB" dirty="0"/>
              <a:t>Those in the diet group increased their consumption of fruits and vegetables, whole grains, nuts and seeds, fish, and healthy fats while reducing their intake of processed foods — dietary patterns in line with the Mediterranean diet.</a:t>
            </a:r>
          </a:p>
          <a:p>
            <a:endParaRPr lang="en-GB" dirty="0"/>
          </a:p>
          <a:p>
            <a:endParaRPr lang="en-GB" dirty="0"/>
          </a:p>
          <a:p>
            <a:endParaRPr lang="en-GB" dirty="0"/>
          </a:p>
        </p:txBody>
      </p:sp>
      <p:sp>
        <p:nvSpPr>
          <p:cNvPr id="4" name="Rectangle 3">
            <a:extLst>
              <a:ext uri="{FF2B5EF4-FFF2-40B4-BE49-F238E27FC236}">
                <a16:creationId xmlns:a16="http://schemas.microsoft.com/office/drawing/2014/main" id="{FA533F5B-CDA7-186A-3E60-8C9AC9278445}"/>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Cut sugar sweetened/artificially sweetened drinks, reduce takeaways, stop snacks</a:t>
            </a:r>
          </a:p>
        </p:txBody>
      </p:sp>
    </p:spTree>
    <p:extLst>
      <p:ext uri="{BB962C8B-B14F-4D97-AF65-F5344CB8AC3E}">
        <p14:creationId xmlns:p14="http://schemas.microsoft.com/office/powerpoint/2010/main" val="3417781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6A492-B54C-A9B4-D68C-8E5FCD4D16A0}"/>
              </a:ext>
            </a:extLst>
          </p:cNvPr>
          <p:cNvSpPr>
            <a:spLocks noGrp="1"/>
          </p:cNvSpPr>
          <p:nvPr>
            <p:ph type="title"/>
          </p:nvPr>
        </p:nvSpPr>
        <p:spPr/>
        <p:txBody>
          <a:bodyPr/>
          <a:lstStyle/>
          <a:p>
            <a:r>
              <a:rPr lang="en-GB" dirty="0"/>
              <a:t>Gut Brain connection</a:t>
            </a:r>
          </a:p>
        </p:txBody>
      </p:sp>
      <p:sp>
        <p:nvSpPr>
          <p:cNvPr id="3" name="Content Placeholder 2">
            <a:extLst>
              <a:ext uri="{FF2B5EF4-FFF2-40B4-BE49-F238E27FC236}">
                <a16:creationId xmlns:a16="http://schemas.microsoft.com/office/drawing/2014/main" id="{0EA1A5D8-58F6-EA2B-E7D3-10173C1E94EA}"/>
              </a:ext>
            </a:extLst>
          </p:cNvPr>
          <p:cNvSpPr>
            <a:spLocks noGrp="1"/>
          </p:cNvSpPr>
          <p:nvPr>
            <p:ph idx="1"/>
          </p:nvPr>
        </p:nvSpPr>
        <p:spPr/>
        <p:txBody>
          <a:bodyPr>
            <a:normAutofit fontScale="92500" lnSpcReduction="20000"/>
          </a:bodyPr>
          <a:lstStyle/>
          <a:p>
            <a:r>
              <a:rPr lang="en-GB" dirty="0"/>
              <a:t>Gut microbiome can affect the brain in three main ways: </a:t>
            </a:r>
          </a:p>
          <a:p>
            <a:endParaRPr lang="en-GB" dirty="0"/>
          </a:p>
          <a:p>
            <a:r>
              <a:rPr lang="en-GB" dirty="0" err="1"/>
              <a:t>Vagus</a:t>
            </a:r>
            <a:r>
              <a:rPr lang="en-GB" dirty="0"/>
              <a:t> nerve pathway: Chemicals produced by gut bacteria can send signals to the brain through the </a:t>
            </a:r>
            <a:r>
              <a:rPr lang="en-GB" dirty="0" err="1"/>
              <a:t>vagus</a:t>
            </a:r>
            <a:r>
              <a:rPr lang="en-GB" dirty="0"/>
              <a:t> nerve, which runs from the colon to the brain.</a:t>
            </a:r>
          </a:p>
          <a:p>
            <a:endParaRPr lang="en-GB" dirty="0"/>
          </a:p>
          <a:p>
            <a:r>
              <a:rPr lang="en-GB" dirty="0"/>
              <a:t>Neuroendocrine pathway: Some gut bacteria produce an amino acid called tryptophan, an important building block for neurotransmitters, which may influence mood. </a:t>
            </a:r>
          </a:p>
          <a:p>
            <a:endParaRPr lang="en-GB" dirty="0"/>
          </a:p>
          <a:p>
            <a:r>
              <a:rPr lang="en-GB" dirty="0"/>
              <a:t>Immunoregulatory pathway: Gut bacteria interact with body’s immune system by communicating with immune cells.</a:t>
            </a:r>
          </a:p>
        </p:txBody>
      </p:sp>
      <p:sp>
        <p:nvSpPr>
          <p:cNvPr id="4" name="Rectangle 3">
            <a:extLst>
              <a:ext uri="{FF2B5EF4-FFF2-40B4-BE49-F238E27FC236}">
                <a16:creationId xmlns:a16="http://schemas.microsoft.com/office/drawing/2014/main" id="{E437CF08-8C42-9870-4895-6ECA1B48ACCC}"/>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Food diary aim 30 a week, increase fibre, probiotics live plain yoghurt, kefir, kimchi, sauerkraut</a:t>
            </a:r>
          </a:p>
        </p:txBody>
      </p:sp>
    </p:spTree>
    <p:extLst>
      <p:ext uri="{BB962C8B-B14F-4D97-AF65-F5344CB8AC3E}">
        <p14:creationId xmlns:p14="http://schemas.microsoft.com/office/powerpoint/2010/main" val="1793594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37C9E-DD26-7CCF-CD59-CBFBE4FF796F}"/>
              </a:ext>
            </a:extLst>
          </p:cNvPr>
          <p:cNvSpPr>
            <a:spLocks noGrp="1"/>
          </p:cNvSpPr>
          <p:nvPr>
            <p:ph type="title"/>
          </p:nvPr>
        </p:nvSpPr>
        <p:spPr/>
        <p:txBody>
          <a:bodyPr/>
          <a:lstStyle/>
          <a:p>
            <a:r>
              <a:rPr lang="en-GB" dirty="0"/>
              <a:t>Alcohol &amp; smoking</a:t>
            </a:r>
          </a:p>
        </p:txBody>
      </p:sp>
      <p:sp>
        <p:nvSpPr>
          <p:cNvPr id="3" name="Content Placeholder 2">
            <a:extLst>
              <a:ext uri="{FF2B5EF4-FFF2-40B4-BE49-F238E27FC236}">
                <a16:creationId xmlns:a16="http://schemas.microsoft.com/office/drawing/2014/main" id="{3248BAB2-82DA-8CD9-23B7-17958DBA9E01}"/>
              </a:ext>
            </a:extLst>
          </p:cNvPr>
          <p:cNvSpPr>
            <a:spLocks noGrp="1"/>
          </p:cNvSpPr>
          <p:nvPr>
            <p:ph idx="1"/>
          </p:nvPr>
        </p:nvSpPr>
        <p:spPr/>
        <p:txBody>
          <a:bodyPr/>
          <a:lstStyle/>
          <a:p>
            <a:r>
              <a:rPr lang="en-GB" dirty="0"/>
              <a:t>Excessive alcohol &gt; 14 units associated with depression anxiety, reduced brain flow, brain shrinkage and adverse effects affects the function of GABA, glutamatergic, serotonergic, dopaminergic, cholinergic, and opioid neuronal systems.</a:t>
            </a:r>
          </a:p>
          <a:p>
            <a:r>
              <a:rPr lang="en-GB" dirty="0"/>
              <a:t>Smoking:  Smokers had a thinner cerebral cortex than non-smokers –i.e. smoking destroys the grey matter in smokers. This is important because the cerebral cortex is a part of the brain that is crucial for thinking skills including memory and learning</a:t>
            </a:r>
          </a:p>
          <a:p>
            <a:r>
              <a:rPr lang="en-GB" dirty="0"/>
              <a:t>Stopping smoking  has same effect on mood as taking antidepressants/ course of psychological therapy</a:t>
            </a:r>
          </a:p>
        </p:txBody>
      </p:sp>
      <p:sp>
        <p:nvSpPr>
          <p:cNvPr id="4" name="Rectangle 3">
            <a:extLst>
              <a:ext uri="{FF2B5EF4-FFF2-40B4-BE49-F238E27FC236}">
                <a16:creationId xmlns:a16="http://schemas.microsoft.com/office/drawing/2014/main" id="{3BCD976B-9C40-77B1-D652-949253CE45E6}"/>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Drink aware app, Staff MH &amp; wellbeing hub</a:t>
            </a:r>
          </a:p>
        </p:txBody>
      </p:sp>
    </p:spTree>
    <p:extLst>
      <p:ext uri="{BB962C8B-B14F-4D97-AF65-F5344CB8AC3E}">
        <p14:creationId xmlns:p14="http://schemas.microsoft.com/office/powerpoint/2010/main" val="523854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E4C93-D523-588D-9EC9-7418F35192FE}"/>
              </a:ext>
            </a:extLst>
          </p:cNvPr>
          <p:cNvSpPr>
            <a:spLocks noGrp="1"/>
          </p:cNvSpPr>
          <p:nvPr>
            <p:ph type="title"/>
          </p:nvPr>
        </p:nvSpPr>
        <p:spPr>
          <a:xfrm>
            <a:off x="1154954" y="973667"/>
            <a:ext cx="8761413" cy="1268087"/>
          </a:xfrm>
        </p:spPr>
        <p:txBody>
          <a:bodyPr/>
          <a:lstStyle/>
          <a:p>
            <a:r>
              <a:rPr lang="en-GB" sz="2800" dirty="0"/>
              <a:t>Meditation</a:t>
            </a:r>
            <a:br>
              <a:rPr lang="en-GB" sz="2800" dirty="0"/>
            </a:br>
            <a:r>
              <a:rPr lang="en-GB" sz="2800" dirty="0"/>
              <a:t>‘Rule your mind or it will rule you’ Horace 65-8 BCE</a:t>
            </a:r>
            <a:br>
              <a:rPr lang="en-GB" dirty="0"/>
            </a:br>
            <a:endParaRPr lang="en-GB" dirty="0"/>
          </a:p>
        </p:txBody>
      </p:sp>
      <p:sp>
        <p:nvSpPr>
          <p:cNvPr id="3" name="Content Placeholder 2">
            <a:extLst>
              <a:ext uri="{FF2B5EF4-FFF2-40B4-BE49-F238E27FC236}">
                <a16:creationId xmlns:a16="http://schemas.microsoft.com/office/drawing/2014/main" id="{884DAE18-D23B-24AD-42F8-E3D0A0398A76}"/>
              </a:ext>
            </a:extLst>
          </p:cNvPr>
          <p:cNvSpPr>
            <a:spLocks noGrp="1"/>
          </p:cNvSpPr>
          <p:nvPr>
            <p:ph idx="1"/>
          </p:nvPr>
        </p:nvSpPr>
        <p:spPr>
          <a:xfrm>
            <a:off x="1494167" y="2710223"/>
            <a:ext cx="8825659" cy="3812048"/>
          </a:xfrm>
        </p:spPr>
        <p:txBody>
          <a:bodyPr>
            <a:normAutofit fontScale="92500" lnSpcReduction="10000"/>
          </a:bodyPr>
          <a:lstStyle/>
          <a:p>
            <a:pPr algn="l"/>
            <a:r>
              <a:rPr lang="en-GB" sz="1900" b="0" i="0" dirty="0">
                <a:solidFill>
                  <a:srgbClr val="1E1E1E"/>
                </a:solidFill>
                <a:effectLst/>
                <a:latin typeface="+mj-lt"/>
              </a:rPr>
              <a:t>Stress and anxiety are major triggers of depression, and meditation can alter our reaction to those feelings. </a:t>
            </a:r>
          </a:p>
          <a:p>
            <a:pPr algn="l"/>
            <a:r>
              <a:rPr lang="en-GB" sz="1900" b="0" i="0" dirty="0">
                <a:solidFill>
                  <a:srgbClr val="1E1E1E"/>
                </a:solidFill>
                <a:effectLst/>
                <a:latin typeface="+mj-lt"/>
              </a:rPr>
              <a:t>Meditation has been found to change certain brain regions that are specifically linked with depression:</a:t>
            </a:r>
          </a:p>
          <a:p>
            <a:pPr algn="l"/>
            <a:r>
              <a:rPr lang="en-GB" sz="1900" b="1" i="0" dirty="0">
                <a:solidFill>
                  <a:srgbClr val="1E1E1E"/>
                </a:solidFill>
                <a:effectLst/>
                <a:latin typeface="+mj-lt"/>
              </a:rPr>
              <a:t>Medial prefrontal cortex </a:t>
            </a:r>
            <a:r>
              <a:rPr lang="en-GB" sz="1900" b="0" i="0" dirty="0">
                <a:solidFill>
                  <a:srgbClr val="1E1E1E"/>
                </a:solidFill>
                <a:effectLst/>
                <a:latin typeface="+mj-lt"/>
              </a:rPr>
              <a:t>&amp; </a:t>
            </a:r>
            <a:r>
              <a:rPr lang="en-US" altLang="en-US" sz="1900" b="1" dirty="0">
                <a:solidFill>
                  <a:srgbClr val="1E1E1E"/>
                </a:solidFill>
                <a:latin typeface="+mj-lt"/>
              </a:rPr>
              <a:t>A</a:t>
            </a:r>
            <a:r>
              <a:rPr kumimoji="0" lang="en-US" altLang="en-US" sz="1900" b="1" i="0" u="none" strike="noStrike" cap="none" normalizeH="0" baseline="0" dirty="0">
                <a:ln>
                  <a:noFill/>
                </a:ln>
                <a:solidFill>
                  <a:srgbClr val="1E1E1E"/>
                </a:solidFill>
                <a:effectLst/>
                <a:latin typeface="+mj-lt"/>
              </a:rPr>
              <a:t>mygdala</a:t>
            </a:r>
            <a:r>
              <a:rPr kumimoji="0" lang="en-US" altLang="en-US" sz="1900" b="0" i="0" u="none" strike="noStrike" cap="none" normalizeH="0" baseline="0" dirty="0">
                <a:ln>
                  <a:noFill/>
                </a:ln>
                <a:solidFill>
                  <a:srgbClr val="1E1E1E"/>
                </a:solidFill>
                <a:effectLst/>
                <a:latin typeface="+mj-lt"/>
              </a:rPr>
              <a:t>, or "fear center."</a:t>
            </a:r>
          </a:p>
          <a:p>
            <a:r>
              <a:rPr kumimoji="0" lang="en-US" altLang="en-US" sz="1900" b="0" i="0" u="none" strike="noStrike" cap="none" normalizeH="0" baseline="0" dirty="0">
                <a:ln>
                  <a:noFill/>
                </a:ln>
                <a:solidFill>
                  <a:srgbClr val="1E1E1E"/>
                </a:solidFill>
                <a:effectLst/>
                <a:latin typeface="+mj-lt"/>
              </a:rPr>
              <a:t>These two brain regions interact to adversely affect mental health </a:t>
            </a:r>
            <a:r>
              <a:rPr lang="en-US" altLang="en-US" sz="1900" dirty="0">
                <a:solidFill>
                  <a:srgbClr val="1E1E1E"/>
                </a:solidFill>
                <a:latin typeface="+mj-lt"/>
              </a:rPr>
              <a:t>Research </a:t>
            </a:r>
            <a:r>
              <a:rPr kumimoji="0" lang="en-US" altLang="en-US" sz="1900" b="0" i="0" u="none" strike="noStrike" cap="none" normalizeH="0" baseline="0" dirty="0">
                <a:ln>
                  <a:noFill/>
                </a:ln>
                <a:solidFill>
                  <a:srgbClr val="1E1E1E"/>
                </a:solidFill>
                <a:effectLst/>
                <a:latin typeface="+mj-lt"/>
              </a:rPr>
              <a:t>has found that meditation helps break the connection between these two brain regions</a:t>
            </a:r>
          </a:p>
          <a:p>
            <a:endParaRPr kumimoji="0" lang="en-US" altLang="en-US" sz="1900" b="0" i="0" u="none" strike="noStrike" cap="none" normalizeH="0" baseline="0" dirty="0">
              <a:ln>
                <a:noFill/>
              </a:ln>
              <a:solidFill>
                <a:srgbClr val="1E1E1E"/>
              </a:solidFill>
              <a:effectLst/>
              <a:latin typeface="+mj-lt"/>
            </a:endParaRPr>
          </a:p>
          <a:p>
            <a:pPr defTabSz="914400" eaLnBrk="0" fontAlgn="base" hangingPunct="0">
              <a:spcBef>
                <a:spcPct val="0"/>
              </a:spcBef>
              <a:spcAft>
                <a:spcPct val="0"/>
              </a:spcAft>
              <a:buClrTx/>
              <a:buSzTx/>
            </a:pPr>
            <a:r>
              <a:rPr lang="en-US" altLang="en-US" sz="1900" b="1" dirty="0">
                <a:solidFill>
                  <a:srgbClr val="1E1E1E"/>
                </a:solidFill>
                <a:latin typeface="+mj-lt"/>
              </a:rPr>
              <a:t>H</a:t>
            </a:r>
            <a:r>
              <a:rPr kumimoji="0" lang="en-US" altLang="en-US" sz="1900" b="1" i="0" u="none" strike="noStrike" cap="none" normalizeH="0" baseline="0" dirty="0">
                <a:ln>
                  <a:noFill/>
                </a:ln>
                <a:solidFill>
                  <a:srgbClr val="1E1E1E"/>
                </a:solidFill>
                <a:effectLst/>
                <a:latin typeface="+mj-lt"/>
              </a:rPr>
              <a:t>ippocampus</a:t>
            </a:r>
            <a:r>
              <a:rPr kumimoji="0" lang="en-US" altLang="en-US" sz="1900" b="0" i="0" u="none" strike="noStrike" cap="none" normalizeH="0" baseline="0" dirty="0">
                <a:ln>
                  <a:noFill/>
                </a:ln>
                <a:solidFill>
                  <a:srgbClr val="1E1E1E"/>
                </a:solidFill>
                <a:effectLst/>
                <a:latin typeface="+mj-lt"/>
              </a:rPr>
              <a:t>:</a:t>
            </a:r>
            <a:r>
              <a:rPr kumimoji="0" lang="en-US" altLang="en-US" sz="1900" b="0" i="0" u="none" strike="noStrike" cap="none" normalizeH="0" dirty="0">
                <a:ln>
                  <a:noFill/>
                </a:ln>
                <a:solidFill>
                  <a:srgbClr val="1E1E1E"/>
                </a:solidFill>
                <a:effectLst/>
                <a:latin typeface="+mj-lt"/>
              </a:rPr>
              <a:t> </a:t>
            </a:r>
            <a:r>
              <a:rPr kumimoji="0" lang="en-US" altLang="en-US" sz="1900" b="0" i="0" u="none" strike="noStrike" cap="none" normalizeH="0" baseline="0" dirty="0">
                <a:ln>
                  <a:noFill/>
                </a:ln>
                <a:solidFill>
                  <a:srgbClr val="1E1E1E"/>
                </a:solidFill>
                <a:effectLst/>
                <a:latin typeface="+mj-lt"/>
              </a:rPr>
              <a:t>people who meditated for 30 minutes a day for eight weeks increased the volume of gray matter in their hippocampus </a:t>
            </a:r>
          </a:p>
          <a:p>
            <a:pPr defTabSz="914400" eaLnBrk="0" fontAlgn="base" hangingPunct="0">
              <a:spcBef>
                <a:spcPct val="0"/>
              </a:spcBef>
              <a:spcAft>
                <a:spcPct val="0"/>
              </a:spcAft>
              <a:buClrTx/>
              <a:buSzTx/>
            </a:pPr>
            <a:r>
              <a:rPr kumimoji="0" lang="en-US" altLang="en-US" sz="1900" b="0" i="0" u="none" strike="noStrike" cap="none" normalizeH="0" baseline="0" dirty="0">
                <a:ln>
                  <a:noFill/>
                </a:ln>
                <a:solidFill>
                  <a:srgbClr val="1E1E1E"/>
                </a:solidFill>
                <a:effectLst/>
                <a:latin typeface="+mj-lt"/>
              </a:rPr>
              <a:t>(</a:t>
            </a:r>
            <a:r>
              <a:rPr kumimoji="0" lang="en-US" altLang="en-US" sz="1900" b="0" i="0" u="none" strike="noStrike" cap="none" normalizeH="0" baseline="0" dirty="0" err="1">
                <a:ln>
                  <a:noFill/>
                </a:ln>
                <a:solidFill>
                  <a:srgbClr val="1E1E1E"/>
                </a:solidFill>
                <a:effectLst/>
                <a:latin typeface="+mj-lt"/>
              </a:rPr>
              <a:t>Luders</a:t>
            </a:r>
            <a:r>
              <a:rPr kumimoji="0" lang="en-US" altLang="en-US" sz="1900" b="0" i="0" u="none" strike="noStrike" cap="none" normalizeH="0" baseline="0" dirty="0">
                <a:ln>
                  <a:noFill/>
                </a:ln>
                <a:solidFill>
                  <a:srgbClr val="1E1E1E"/>
                </a:solidFill>
                <a:effectLst/>
                <a:latin typeface="+mj-lt"/>
              </a:rPr>
              <a:t> et</a:t>
            </a:r>
            <a:r>
              <a:rPr kumimoji="0" lang="en-US" altLang="en-US" sz="1900" b="0" i="0" u="none" strike="noStrike" cap="none" normalizeH="0" dirty="0">
                <a:ln>
                  <a:noFill/>
                </a:ln>
                <a:solidFill>
                  <a:srgbClr val="1E1E1E"/>
                </a:solidFill>
                <a:effectLst/>
                <a:latin typeface="+mj-lt"/>
              </a:rPr>
              <a:t> al, Neuroimage 2009, </a:t>
            </a:r>
            <a:r>
              <a:rPr lang="en-US" altLang="en-US" sz="1900" dirty="0" err="1">
                <a:solidFill>
                  <a:srgbClr val="1E1E1E"/>
                </a:solidFill>
                <a:latin typeface="+mj-lt"/>
              </a:rPr>
              <a:t>L</a:t>
            </a:r>
            <a:r>
              <a:rPr kumimoji="0" lang="en-US" altLang="en-US" sz="1900" b="0" i="0" u="none" strike="noStrike" cap="none" normalizeH="0" dirty="0" err="1">
                <a:ln>
                  <a:noFill/>
                </a:ln>
                <a:solidFill>
                  <a:srgbClr val="1E1E1E"/>
                </a:solidFill>
                <a:effectLst/>
                <a:latin typeface="+mj-lt"/>
              </a:rPr>
              <a:t>uders</a:t>
            </a:r>
            <a:r>
              <a:rPr kumimoji="0" lang="en-US" altLang="en-US" sz="1900" b="0" i="0" u="none" strike="noStrike" cap="none" normalizeH="0" dirty="0">
                <a:ln>
                  <a:noFill/>
                </a:ln>
                <a:solidFill>
                  <a:srgbClr val="1E1E1E"/>
                </a:solidFill>
                <a:effectLst/>
                <a:latin typeface="+mj-lt"/>
              </a:rPr>
              <a:t> et al Human Brain Mapping 2013)</a:t>
            </a:r>
          </a:p>
          <a:p>
            <a:pPr marL="0" indent="0" defTabSz="914400" eaLnBrk="0" fontAlgn="base" hangingPunct="0">
              <a:spcBef>
                <a:spcPct val="0"/>
              </a:spcBef>
              <a:spcAft>
                <a:spcPct val="0"/>
              </a:spcAft>
              <a:buClrTx/>
              <a:buSzTx/>
              <a:buNone/>
            </a:pPr>
            <a:endParaRPr kumimoji="0" lang="en-US" altLang="en-US" sz="1900" b="0" i="0" u="none" strike="noStrike" cap="none" normalizeH="0" baseline="0" dirty="0">
              <a:ln>
                <a:noFill/>
              </a:ln>
              <a:solidFill>
                <a:schemeClr val="tx1"/>
              </a:solidFill>
              <a:effectLst/>
              <a:latin typeface="+mj-lt"/>
            </a:endParaRPr>
          </a:p>
          <a:p>
            <a:endParaRPr lang="en-GB" dirty="0"/>
          </a:p>
        </p:txBody>
      </p:sp>
      <p:sp>
        <p:nvSpPr>
          <p:cNvPr id="4" name="Rectangle 1">
            <a:extLst>
              <a:ext uri="{FF2B5EF4-FFF2-40B4-BE49-F238E27FC236}">
                <a16:creationId xmlns:a16="http://schemas.microsoft.com/office/drawing/2014/main" id="{4C53DF58-CC51-4133-08E2-5BEF32F11064}"/>
              </a:ext>
            </a:extLst>
          </p:cNvPr>
          <p:cNvSpPr>
            <a:spLocks noChangeArrowheads="1"/>
          </p:cNvSpPr>
          <p:nvPr/>
        </p:nvSpPr>
        <p:spPr bwMode="auto">
          <a:xfrm>
            <a:off x="3687096" y="-260642"/>
            <a:ext cx="1216409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defTabSz="914400"/>
            <a:br>
              <a:rPr kumimoji="0" lang="en-US" altLang="en-US" sz="1200" b="0" i="0" u="sng" strike="noStrike" cap="none" normalizeH="0" baseline="0" dirty="0">
                <a:ln>
                  <a:noFill/>
                </a:ln>
                <a:solidFill>
                  <a:srgbClr val="A51C30"/>
                </a:solidFill>
                <a:effectLst/>
                <a:latin typeface="Roboto Slab"/>
                <a:hlinkClick r:id="rId3"/>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id="{D09D0F49-6855-A531-F849-7C6FE48B3334}"/>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2-3 mins morning, Headspace app</a:t>
            </a:r>
          </a:p>
        </p:txBody>
      </p:sp>
    </p:spTree>
    <p:extLst>
      <p:ext uri="{BB962C8B-B14F-4D97-AF65-F5344CB8AC3E}">
        <p14:creationId xmlns:p14="http://schemas.microsoft.com/office/powerpoint/2010/main" val="1645985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p:txBody>
          <a:bodyPr>
            <a:normAutofit/>
          </a:bodyPr>
          <a:lstStyle/>
          <a:p>
            <a:r>
              <a:rPr lang="en-US" dirty="0"/>
              <a:t>Overview</a:t>
            </a:r>
          </a:p>
        </p:txBody>
      </p:sp>
      <p:graphicFrame>
        <p:nvGraphicFramePr>
          <p:cNvPr id="4" name="Content Placeholder 2" descr="SmartArt graphic">
            <a:extLst>
              <a:ext uri="{FF2B5EF4-FFF2-40B4-BE49-F238E27FC236}">
                <a16:creationId xmlns:a16="http://schemas.microsoft.com/office/drawing/2014/main" id="{59F5A1AC-D08D-42AE-B94A-1CAFB517D846}"/>
              </a:ext>
            </a:extLst>
          </p:cNvPr>
          <p:cNvGraphicFramePr>
            <a:graphicFrameLocks noGrp="1"/>
          </p:cNvGraphicFramePr>
          <p:nvPr>
            <p:ph idx="1"/>
            <p:extLst>
              <p:ext uri="{D42A27DB-BD31-4B8C-83A1-F6EECF244321}">
                <p14:modId xmlns:p14="http://schemas.microsoft.com/office/powerpoint/2010/main" val="208189138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522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16E4-C15D-C949-E452-DB8050ADDB72}"/>
              </a:ext>
            </a:extLst>
          </p:cNvPr>
          <p:cNvSpPr>
            <a:spLocks noGrp="1"/>
          </p:cNvSpPr>
          <p:nvPr>
            <p:ph type="title"/>
          </p:nvPr>
        </p:nvSpPr>
        <p:spPr/>
        <p:txBody>
          <a:bodyPr/>
          <a:lstStyle/>
          <a:p>
            <a:r>
              <a:rPr lang="en-GB" dirty="0"/>
              <a:t>Getting into nature</a:t>
            </a:r>
          </a:p>
        </p:txBody>
      </p:sp>
      <p:sp>
        <p:nvSpPr>
          <p:cNvPr id="3" name="Content Placeholder 2">
            <a:extLst>
              <a:ext uri="{FF2B5EF4-FFF2-40B4-BE49-F238E27FC236}">
                <a16:creationId xmlns:a16="http://schemas.microsoft.com/office/drawing/2014/main" id="{DFFBC432-866E-18F0-8356-33B0B034AF2F}"/>
              </a:ext>
            </a:extLst>
          </p:cNvPr>
          <p:cNvSpPr>
            <a:spLocks noGrp="1"/>
          </p:cNvSpPr>
          <p:nvPr>
            <p:ph idx="1"/>
          </p:nvPr>
        </p:nvSpPr>
        <p:spPr/>
        <p:txBody>
          <a:bodyPr>
            <a:normAutofit/>
          </a:bodyPr>
          <a:lstStyle/>
          <a:p>
            <a:r>
              <a:rPr lang="en-GB" dirty="0"/>
              <a:t>Across multiple studies, researchers have found a fascinating link between access to green space, such as fields, forests, parks and gardens, and a:</a:t>
            </a:r>
          </a:p>
          <a:p>
            <a:r>
              <a:rPr lang="en-GB" dirty="0"/>
              <a:t>reduced risk of mental health problems</a:t>
            </a:r>
          </a:p>
          <a:p>
            <a:r>
              <a:rPr lang="en-GB" dirty="0"/>
              <a:t> improved mood</a:t>
            </a:r>
          </a:p>
          <a:p>
            <a:r>
              <a:rPr lang="en-GB" dirty="0"/>
              <a:t> increased life satisfaction</a:t>
            </a:r>
          </a:p>
          <a:p>
            <a:r>
              <a:rPr lang="en-GB" dirty="0"/>
              <a:t>reduced stress</a:t>
            </a:r>
          </a:p>
          <a:p>
            <a:r>
              <a:rPr lang="en-GB" dirty="0"/>
              <a:t>Increased physical activity</a:t>
            </a:r>
          </a:p>
          <a:p>
            <a:r>
              <a:rPr lang="en-GB" dirty="0"/>
              <a:t>better physical health </a:t>
            </a:r>
          </a:p>
        </p:txBody>
      </p:sp>
      <p:sp>
        <p:nvSpPr>
          <p:cNvPr id="4" name="Rectangle 3">
            <a:extLst>
              <a:ext uri="{FF2B5EF4-FFF2-40B4-BE49-F238E27FC236}">
                <a16:creationId xmlns:a16="http://schemas.microsoft.com/office/drawing/2014/main" id="{8CC1BB46-814B-88F7-3A9B-76FEBA65909B}"/>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plant on your desk, getting outside every day</a:t>
            </a:r>
          </a:p>
        </p:txBody>
      </p:sp>
    </p:spTree>
    <p:extLst>
      <p:ext uri="{BB962C8B-B14F-4D97-AF65-F5344CB8AC3E}">
        <p14:creationId xmlns:p14="http://schemas.microsoft.com/office/powerpoint/2010/main" val="7152296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24F62-BB1E-FCE2-F451-E21C58C209B3}"/>
              </a:ext>
            </a:extLst>
          </p:cNvPr>
          <p:cNvSpPr>
            <a:spLocks noGrp="1"/>
          </p:cNvSpPr>
          <p:nvPr>
            <p:ph type="title"/>
          </p:nvPr>
        </p:nvSpPr>
        <p:spPr/>
        <p:txBody>
          <a:bodyPr/>
          <a:lstStyle/>
          <a:p>
            <a:r>
              <a:rPr lang="en-GB" dirty="0"/>
              <a:t>Gratitude</a:t>
            </a:r>
          </a:p>
        </p:txBody>
      </p:sp>
      <p:sp>
        <p:nvSpPr>
          <p:cNvPr id="3" name="Content Placeholder 2">
            <a:extLst>
              <a:ext uri="{FF2B5EF4-FFF2-40B4-BE49-F238E27FC236}">
                <a16:creationId xmlns:a16="http://schemas.microsoft.com/office/drawing/2014/main" id="{6C94B12A-65E8-2F92-B5C9-42D53EC69F44}"/>
              </a:ext>
            </a:extLst>
          </p:cNvPr>
          <p:cNvSpPr>
            <a:spLocks noGrp="1"/>
          </p:cNvSpPr>
          <p:nvPr>
            <p:ph idx="1"/>
          </p:nvPr>
        </p:nvSpPr>
        <p:spPr/>
        <p:txBody>
          <a:bodyPr>
            <a:normAutofit fontScale="92500" lnSpcReduction="10000"/>
          </a:bodyPr>
          <a:lstStyle/>
          <a:p>
            <a:pPr algn="l"/>
            <a:r>
              <a:rPr lang="en-GB" dirty="0">
                <a:solidFill>
                  <a:srgbClr val="191D34"/>
                </a:solidFill>
                <a:latin typeface="Lora" pitchFamily="2" charset="0"/>
              </a:rPr>
              <a:t>S</a:t>
            </a:r>
            <a:r>
              <a:rPr lang="en-GB" b="0" i="0" dirty="0">
                <a:solidFill>
                  <a:srgbClr val="191D34"/>
                </a:solidFill>
                <a:effectLst/>
                <a:latin typeface="Lora" pitchFamily="2" charset="0"/>
              </a:rPr>
              <a:t>tudy conducted on the relationship between gratitude and death anxiety (Lau &amp; Cheng, 2011).</a:t>
            </a:r>
          </a:p>
          <a:p>
            <a:pPr algn="l"/>
            <a:r>
              <a:rPr lang="en-GB" b="0" i="0" dirty="0">
                <a:solidFill>
                  <a:srgbClr val="191D34"/>
                </a:solidFill>
                <a:effectLst/>
                <a:latin typeface="Lora" pitchFamily="2" charset="0"/>
              </a:rPr>
              <a:t>Adults aged above 60 years, 3 groups. </a:t>
            </a:r>
            <a:r>
              <a:rPr lang="en-GB" dirty="0">
                <a:solidFill>
                  <a:srgbClr val="191D34"/>
                </a:solidFill>
                <a:latin typeface="Lora" pitchFamily="2" charset="0"/>
              </a:rPr>
              <a:t>1. W</a:t>
            </a:r>
            <a:r>
              <a:rPr lang="en-GB" b="0" i="0" dirty="0">
                <a:solidFill>
                  <a:srgbClr val="191D34"/>
                </a:solidFill>
                <a:effectLst/>
                <a:latin typeface="Lora" pitchFamily="2" charset="0"/>
              </a:rPr>
              <a:t>rite gratitude notes and words of positivity, </a:t>
            </a:r>
            <a:r>
              <a:rPr lang="en-GB" dirty="0">
                <a:solidFill>
                  <a:srgbClr val="191D34"/>
                </a:solidFill>
                <a:latin typeface="Lora" pitchFamily="2" charset="0"/>
              </a:rPr>
              <a:t>2. </a:t>
            </a:r>
            <a:r>
              <a:rPr lang="en-GB" b="0" i="0" dirty="0">
                <a:solidFill>
                  <a:srgbClr val="191D34"/>
                </a:solidFill>
                <a:effectLst/>
                <a:latin typeface="Lora" pitchFamily="2" charset="0"/>
              </a:rPr>
              <a:t>write about their worries, and  3. given a neutral task.</a:t>
            </a:r>
          </a:p>
          <a:p>
            <a:pPr algn="l"/>
            <a:r>
              <a:rPr lang="en-GB" dirty="0">
                <a:solidFill>
                  <a:srgbClr val="191D34"/>
                </a:solidFill>
                <a:latin typeface="Lora" pitchFamily="2" charset="0"/>
              </a:rPr>
              <a:t>T</a:t>
            </a:r>
            <a:r>
              <a:rPr lang="en-GB" b="0" i="0" dirty="0">
                <a:solidFill>
                  <a:srgbClr val="191D34"/>
                </a:solidFill>
                <a:effectLst/>
                <a:latin typeface="Lora" pitchFamily="2" charset="0"/>
              </a:rPr>
              <a:t>he groups were then exposed to stimuli arousing death anxiety</a:t>
            </a:r>
          </a:p>
          <a:p>
            <a:pPr algn="l"/>
            <a:r>
              <a:rPr lang="en-GB" dirty="0">
                <a:solidFill>
                  <a:srgbClr val="191D34"/>
                </a:solidFill>
                <a:latin typeface="Lora" pitchFamily="2" charset="0"/>
              </a:rPr>
              <a:t>P</a:t>
            </a:r>
            <a:r>
              <a:rPr lang="en-GB" b="0" i="0" dirty="0">
                <a:solidFill>
                  <a:srgbClr val="191D34"/>
                </a:solidFill>
                <a:effectLst/>
                <a:latin typeface="Lora" pitchFamily="2" charset="0"/>
              </a:rPr>
              <a:t>articipants who wrote gratitude notes showed fewer symptoms of death anxiety than the other two groups. Re-examination of the results showed that with a grateful attitude in life, we gain acceptance and become less fearful of the future.</a:t>
            </a:r>
          </a:p>
          <a:p>
            <a:pPr algn="l"/>
            <a:r>
              <a:rPr lang="en-GB" b="0" i="0" dirty="0">
                <a:solidFill>
                  <a:srgbClr val="191D34"/>
                </a:solidFill>
                <a:effectLst/>
                <a:latin typeface="Lora" pitchFamily="2" charset="0"/>
              </a:rPr>
              <a:t>Neurobiologically: gratitude regulates the sympathetic nervous system that activates our anxiety responses, and at the psychological level, it conditions the brain to filter the negative ruminations and focus on the positive thoughts</a:t>
            </a:r>
          </a:p>
          <a:p>
            <a:endParaRPr lang="en-GB" dirty="0"/>
          </a:p>
        </p:txBody>
      </p:sp>
      <p:sp>
        <p:nvSpPr>
          <p:cNvPr id="4" name="Rectangle 3">
            <a:extLst>
              <a:ext uri="{FF2B5EF4-FFF2-40B4-BE49-F238E27FC236}">
                <a16:creationId xmlns:a16="http://schemas.microsoft.com/office/drawing/2014/main" id="{F0F22821-1B01-DF14-96E6-863A1B091953}"/>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start/ end each day 3 things you are grateful for, gratitude diary, positivity challenge</a:t>
            </a:r>
          </a:p>
        </p:txBody>
      </p:sp>
    </p:spTree>
    <p:extLst>
      <p:ext uri="{BB962C8B-B14F-4D97-AF65-F5344CB8AC3E}">
        <p14:creationId xmlns:p14="http://schemas.microsoft.com/office/powerpoint/2010/main" val="584209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6C138-23D1-5D7A-7409-42F1F1B0A463}"/>
              </a:ext>
            </a:extLst>
          </p:cNvPr>
          <p:cNvSpPr>
            <a:spLocks noGrp="1"/>
          </p:cNvSpPr>
          <p:nvPr>
            <p:ph type="title"/>
          </p:nvPr>
        </p:nvSpPr>
        <p:spPr/>
        <p:txBody>
          <a:bodyPr/>
          <a:lstStyle/>
          <a:p>
            <a:r>
              <a:rPr lang="en-GB" dirty="0"/>
              <a:t>Emotional contagion</a:t>
            </a:r>
          </a:p>
        </p:txBody>
      </p:sp>
      <p:sp>
        <p:nvSpPr>
          <p:cNvPr id="3" name="Content Placeholder 2">
            <a:extLst>
              <a:ext uri="{FF2B5EF4-FFF2-40B4-BE49-F238E27FC236}">
                <a16:creationId xmlns:a16="http://schemas.microsoft.com/office/drawing/2014/main" id="{8E62B268-37BD-B338-D85F-73275EA51898}"/>
              </a:ext>
            </a:extLst>
          </p:cNvPr>
          <p:cNvSpPr>
            <a:spLocks noGrp="1"/>
          </p:cNvSpPr>
          <p:nvPr>
            <p:ph idx="1"/>
          </p:nvPr>
        </p:nvSpPr>
        <p:spPr/>
        <p:txBody>
          <a:bodyPr/>
          <a:lstStyle/>
          <a:p>
            <a:endParaRPr lang="en-GB" dirty="0"/>
          </a:p>
          <a:p>
            <a:r>
              <a:rPr lang="en-GB" dirty="0">
                <a:solidFill>
                  <a:srgbClr val="121212"/>
                </a:solidFill>
                <a:latin typeface="Century Gothic" panose="020B0502020202020204" pitchFamily="34" charset="0"/>
              </a:rPr>
              <a:t>H</a:t>
            </a:r>
            <a:r>
              <a:rPr lang="en-GB" b="0" i="0" dirty="0">
                <a:solidFill>
                  <a:srgbClr val="121212"/>
                </a:solidFill>
                <a:effectLst/>
                <a:latin typeface="Century Gothic" panose="020B0502020202020204" pitchFamily="34" charset="0"/>
              </a:rPr>
              <a:t>umans synchronise with the emotions of those around them, either unconsciously or consciously. Typically, we may mimic other people’s expressions, vocalisations and movements. At its most basic level, if someone is happy and smiles at you, the act of smiling back improves your mood.</a:t>
            </a:r>
          </a:p>
          <a:p>
            <a:pPr marL="0" indent="0">
              <a:buNone/>
            </a:pPr>
            <a:endParaRPr lang="en-GB" dirty="0"/>
          </a:p>
          <a:p>
            <a:r>
              <a:rPr lang="en-GB" dirty="0"/>
              <a:t>2014  Facebook experiment Princeton University  689,000 people</a:t>
            </a:r>
          </a:p>
        </p:txBody>
      </p:sp>
      <p:sp>
        <p:nvSpPr>
          <p:cNvPr id="4" name="Rectangle 3">
            <a:extLst>
              <a:ext uri="{FF2B5EF4-FFF2-40B4-BE49-F238E27FC236}">
                <a16:creationId xmlns:a16="http://schemas.microsoft.com/office/drawing/2014/main" id="{306E2E3E-751C-257B-8985-B8AA39F94DFB}"/>
              </a:ext>
            </a:extLst>
          </p:cNvPr>
          <p:cNvSpPr/>
          <p:nvPr/>
        </p:nvSpPr>
        <p:spPr>
          <a:xfrm>
            <a:off x="0" y="6288258"/>
            <a:ext cx="12192000" cy="569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List people who bring out the best in you/find company uplifting and reach out to them and actively seek to spend more time with them, turn off SM notifications/ do a SM detox, reduce news exposure</a:t>
            </a:r>
          </a:p>
        </p:txBody>
      </p:sp>
    </p:spTree>
    <p:extLst>
      <p:ext uri="{BB962C8B-B14F-4D97-AF65-F5344CB8AC3E}">
        <p14:creationId xmlns:p14="http://schemas.microsoft.com/office/powerpoint/2010/main" val="968293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E9B1C-9F2D-14D7-9F80-96809109C29A}"/>
              </a:ext>
            </a:extLst>
          </p:cNvPr>
          <p:cNvSpPr>
            <a:spLocks noGrp="1"/>
          </p:cNvSpPr>
          <p:nvPr>
            <p:ph type="title"/>
          </p:nvPr>
        </p:nvSpPr>
        <p:spPr/>
        <p:txBody>
          <a:bodyPr/>
          <a:lstStyle/>
          <a:p>
            <a:r>
              <a:rPr lang="en-GB" dirty="0"/>
              <a:t>Self efficacy</a:t>
            </a:r>
          </a:p>
        </p:txBody>
      </p:sp>
      <p:sp>
        <p:nvSpPr>
          <p:cNvPr id="3" name="Content Placeholder 2">
            <a:extLst>
              <a:ext uri="{FF2B5EF4-FFF2-40B4-BE49-F238E27FC236}">
                <a16:creationId xmlns:a16="http://schemas.microsoft.com/office/drawing/2014/main" id="{3F9AF31B-F01F-7CA5-C0EE-3A96B8C8043A}"/>
              </a:ext>
            </a:extLst>
          </p:cNvPr>
          <p:cNvSpPr>
            <a:spLocks noGrp="1"/>
          </p:cNvSpPr>
          <p:nvPr>
            <p:ph idx="1"/>
          </p:nvPr>
        </p:nvSpPr>
        <p:spPr/>
        <p:txBody>
          <a:bodyPr/>
          <a:lstStyle/>
          <a:p>
            <a:pPr algn="l" fontAlgn="base"/>
            <a:r>
              <a:rPr lang="en-GB" b="0" i="0" dirty="0">
                <a:solidFill>
                  <a:srgbClr val="333333"/>
                </a:solidFill>
                <a:effectLst/>
                <a:latin typeface="Roboto" panose="02000000000000000000" pitchFamily="2" charset="0"/>
              </a:rPr>
              <a:t>The term </a:t>
            </a:r>
            <a:r>
              <a:rPr lang="en-GB" b="0" i="1" dirty="0">
                <a:solidFill>
                  <a:srgbClr val="333333"/>
                </a:solidFill>
                <a:effectLst/>
                <a:latin typeface="inherit"/>
              </a:rPr>
              <a:t>self-efficacy</a:t>
            </a:r>
            <a:r>
              <a:rPr lang="en-GB" b="0" i="0" dirty="0">
                <a:solidFill>
                  <a:srgbClr val="333333"/>
                </a:solidFill>
                <a:effectLst/>
                <a:latin typeface="Roboto" panose="02000000000000000000" pitchFamily="2" charset="0"/>
              </a:rPr>
              <a:t> was coined by psychologist </a:t>
            </a:r>
            <a:r>
              <a:rPr lang="en-GB" b="0" i="0" u="none" strike="noStrike" dirty="0">
                <a:solidFill>
                  <a:srgbClr val="222222"/>
                </a:solidFill>
                <a:effectLst/>
                <a:latin typeface="inherit"/>
                <a:hlinkClick r:id="rId3"/>
              </a:rPr>
              <a:t>Albert Bandura</a:t>
            </a:r>
            <a:r>
              <a:rPr lang="en-GB" b="0" i="0" dirty="0">
                <a:solidFill>
                  <a:srgbClr val="333333"/>
                </a:solidFill>
                <a:effectLst/>
                <a:latin typeface="Roboto" panose="02000000000000000000" pitchFamily="2" charset="0"/>
              </a:rPr>
              <a:t>. He defined it as a person’s belief in their ability to handle and succeed in each situation. In short, it’s believing in yourself.</a:t>
            </a:r>
          </a:p>
          <a:p>
            <a:pPr algn="l" fontAlgn="base"/>
            <a:r>
              <a:rPr lang="en-GB" dirty="0">
                <a:solidFill>
                  <a:srgbClr val="333333"/>
                </a:solidFill>
                <a:latin typeface="Roboto" panose="02000000000000000000" pitchFamily="2" charset="0"/>
              </a:rPr>
              <a:t>Recalling when you have successfully managed challenge in the past helps you manage current challenges</a:t>
            </a:r>
            <a:endParaRPr lang="en-GB" b="0" i="0" dirty="0">
              <a:solidFill>
                <a:srgbClr val="333333"/>
              </a:solidFill>
              <a:effectLst/>
              <a:latin typeface="Roboto" panose="02000000000000000000" pitchFamily="2" charset="0"/>
            </a:endParaRPr>
          </a:p>
          <a:p>
            <a:r>
              <a:rPr lang="en-GB" dirty="0" err="1">
                <a:solidFill>
                  <a:srgbClr val="333333"/>
                </a:solidFill>
                <a:effectLst/>
                <a:latin typeface="Arial" panose="020B0604020202020204" pitchFamily="34" charset="0"/>
              </a:rPr>
              <a:t>Paersch</a:t>
            </a:r>
            <a:r>
              <a:rPr lang="en-GB" dirty="0">
                <a:solidFill>
                  <a:srgbClr val="333333"/>
                </a:solidFill>
                <a:latin typeface="Arial" panose="020B0604020202020204" pitchFamily="34" charset="0"/>
              </a:rPr>
              <a:t> et al, Emotion </a:t>
            </a:r>
            <a:r>
              <a:rPr lang="en-GB" dirty="0">
                <a:solidFill>
                  <a:srgbClr val="333333"/>
                </a:solidFill>
                <a:effectLst/>
                <a:latin typeface="Arial" panose="020B0604020202020204" pitchFamily="34" charset="0"/>
              </a:rPr>
              <a:t>(2022). Recalling autobiographical self-efficacy episodes boosts resilience.</a:t>
            </a:r>
          </a:p>
          <a:p>
            <a:pPr marL="0" indent="0">
              <a:buNone/>
            </a:pPr>
            <a:br>
              <a:rPr lang="en-GB" dirty="0"/>
            </a:br>
            <a:br>
              <a:rPr lang="en-GB" dirty="0"/>
            </a:br>
            <a:endParaRPr lang="en-GB" dirty="0"/>
          </a:p>
        </p:txBody>
      </p:sp>
      <p:sp>
        <p:nvSpPr>
          <p:cNvPr id="4" name="Rectangle 3">
            <a:extLst>
              <a:ext uri="{FF2B5EF4-FFF2-40B4-BE49-F238E27FC236}">
                <a16:creationId xmlns:a16="http://schemas.microsoft.com/office/drawing/2014/main" id="{42A9AE3F-4798-441F-5AFE-AA5D1CAC1909}"/>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Next time feel stressed/ challenging situation try to recall a time when you overcame in the past </a:t>
            </a:r>
          </a:p>
        </p:txBody>
      </p:sp>
    </p:spTree>
    <p:extLst>
      <p:ext uri="{BB962C8B-B14F-4D97-AF65-F5344CB8AC3E}">
        <p14:creationId xmlns:p14="http://schemas.microsoft.com/office/powerpoint/2010/main" val="3004511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9BF3A-F043-4DA2-D2A4-04033D7F51FC}"/>
              </a:ext>
            </a:extLst>
          </p:cNvPr>
          <p:cNvSpPr>
            <a:spLocks noGrp="1"/>
          </p:cNvSpPr>
          <p:nvPr>
            <p:ph type="title"/>
          </p:nvPr>
        </p:nvSpPr>
        <p:spPr/>
        <p:txBody>
          <a:bodyPr/>
          <a:lstStyle/>
          <a:p>
            <a:r>
              <a:rPr lang="en-GB" dirty="0"/>
              <a:t>Loneliness</a:t>
            </a:r>
          </a:p>
        </p:txBody>
      </p:sp>
      <p:sp>
        <p:nvSpPr>
          <p:cNvPr id="3" name="Content Placeholder 2">
            <a:extLst>
              <a:ext uri="{FF2B5EF4-FFF2-40B4-BE49-F238E27FC236}">
                <a16:creationId xmlns:a16="http://schemas.microsoft.com/office/drawing/2014/main" id="{24818D17-5A73-4593-1AD4-5571A37BC6D2}"/>
              </a:ext>
            </a:extLst>
          </p:cNvPr>
          <p:cNvSpPr>
            <a:spLocks noGrp="1"/>
          </p:cNvSpPr>
          <p:nvPr>
            <p:ph idx="1"/>
          </p:nvPr>
        </p:nvSpPr>
        <p:spPr/>
        <p:txBody>
          <a:bodyPr/>
          <a:lstStyle/>
          <a:p>
            <a:r>
              <a:rPr lang="en-GB" dirty="0"/>
              <a:t>1/3 adults in UK admit to being lonely</a:t>
            </a:r>
          </a:p>
          <a:p>
            <a:r>
              <a:rPr lang="en-GB" dirty="0"/>
              <a:t>Strong link to depression</a:t>
            </a:r>
          </a:p>
          <a:p>
            <a:r>
              <a:rPr lang="en-GB" dirty="0"/>
              <a:t>Study in Lancet Psychiatry 2020 attributed 18% cases of depression with loneliness. After experiencing loneliness, the risk of depression persists for up to 12 years.</a:t>
            </a:r>
          </a:p>
          <a:p>
            <a:endParaRPr lang="en-GB" dirty="0"/>
          </a:p>
        </p:txBody>
      </p:sp>
      <p:sp>
        <p:nvSpPr>
          <p:cNvPr id="4" name="Rectangle 3">
            <a:extLst>
              <a:ext uri="{FF2B5EF4-FFF2-40B4-BE49-F238E27FC236}">
                <a16:creationId xmlns:a16="http://schemas.microsoft.com/office/drawing/2014/main" id="{588E2712-C8B2-34B1-7F82-7F6332170390}"/>
              </a:ext>
            </a:extLst>
          </p:cNvPr>
          <p:cNvSpPr/>
          <p:nvPr/>
        </p:nvSpPr>
        <p:spPr>
          <a:xfrm>
            <a:off x="0" y="6449786"/>
            <a:ext cx="12192000" cy="408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Small Steps: Smile at a stranger, initiate a conversation, hobby</a:t>
            </a:r>
          </a:p>
        </p:txBody>
      </p:sp>
    </p:spTree>
    <p:extLst>
      <p:ext uri="{BB962C8B-B14F-4D97-AF65-F5344CB8AC3E}">
        <p14:creationId xmlns:p14="http://schemas.microsoft.com/office/powerpoint/2010/main" val="15229815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95C88DE8-0E56-5B9A-CBB6-B7F258356647}"/>
              </a:ext>
            </a:extLst>
          </p:cNvPr>
          <p:cNvSpPr>
            <a:spLocks noGrp="1"/>
          </p:cNvSpPr>
          <p:nvPr>
            <p:ph type="title"/>
          </p:nvPr>
        </p:nvSpPr>
        <p:spPr>
          <a:xfrm>
            <a:off x="994087" y="1130603"/>
            <a:ext cx="3342442" cy="4596794"/>
          </a:xfrm>
        </p:spPr>
        <p:txBody>
          <a:bodyPr anchor="ctr">
            <a:normAutofit/>
          </a:bodyPr>
          <a:lstStyle/>
          <a:p>
            <a:r>
              <a:rPr lang="en-GB" sz="3200" dirty="0">
                <a:solidFill>
                  <a:srgbClr val="EBEBEB"/>
                </a:solidFill>
              </a:rPr>
              <a:t>Problem   Solving</a:t>
            </a:r>
          </a:p>
        </p:txBody>
      </p:sp>
      <p:sp>
        <p:nvSpPr>
          <p:cNvPr id="3" name="Content Placeholder 2">
            <a:extLst>
              <a:ext uri="{FF2B5EF4-FFF2-40B4-BE49-F238E27FC236}">
                <a16:creationId xmlns:a16="http://schemas.microsoft.com/office/drawing/2014/main" id="{E6EC955E-5BF2-025B-00D2-6041CC25FDDB}"/>
              </a:ext>
            </a:extLst>
          </p:cNvPr>
          <p:cNvSpPr>
            <a:spLocks noGrp="1"/>
          </p:cNvSpPr>
          <p:nvPr>
            <p:ph idx="1"/>
          </p:nvPr>
        </p:nvSpPr>
        <p:spPr>
          <a:xfrm>
            <a:off x="5290077" y="437513"/>
            <a:ext cx="5502614" cy="5954325"/>
          </a:xfrm>
        </p:spPr>
        <p:txBody>
          <a:bodyPr anchor="ctr">
            <a:normAutofit fontScale="85000" lnSpcReduction="20000"/>
          </a:bodyPr>
          <a:lstStyle/>
          <a:p>
            <a:pPr>
              <a:lnSpc>
                <a:spcPct val="90000"/>
              </a:lnSpc>
            </a:pPr>
            <a:endParaRPr lang="en-GB" sz="1600" dirty="0"/>
          </a:p>
          <a:p>
            <a:pPr>
              <a:lnSpc>
                <a:spcPct val="90000"/>
              </a:lnSpc>
            </a:pPr>
            <a:r>
              <a:rPr lang="en-GB" sz="1600" b="1" u="sng" dirty="0"/>
              <a:t>Rational Problem Solving</a:t>
            </a:r>
          </a:p>
          <a:p>
            <a:pPr>
              <a:lnSpc>
                <a:spcPct val="90000"/>
              </a:lnSpc>
            </a:pPr>
            <a:r>
              <a:rPr lang="en-GB" sz="1600" b="1" u="sng" dirty="0"/>
              <a:t>A constructive problem-solving style that involves: </a:t>
            </a:r>
          </a:p>
          <a:p>
            <a:pPr>
              <a:lnSpc>
                <a:spcPct val="90000"/>
              </a:lnSpc>
            </a:pPr>
            <a:endParaRPr lang="en-GB" sz="1600" dirty="0"/>
          </a:p>
          <a:p>
            <a:pPr>
              <a:lnSpc>
                <a:spcPct val="90000"/>
              </a:lnSpc>
            </a:pPr>
            <a:r>
              <a:rPr lang="en-GB" sz="1600" dirty="0"/>
              <a:t>Defining a problem</a:t>
            </a:r>
          </a:p>
          <a:p>
            <a:pPr>
              <a:lnSpc>
                <a:spcPct val="90000"/>
              </a:lnSpc>
            </a:pPr>
            <a:r>
              <a:rPr lang="en-GB" sz="1600" dirty="0"/>
              <a:t>Generating alternative solution ideas</a:t>
            </a:r>
          </a:p>
          <a:p>
            <a:pPr>
              <a:lnSpc>
                <a:spcPct val="90000"/>
              </a:lnSpc>
            </a:pPr>
            <a:r>
              <a:rPr lang="en-GB" sz="1600" dirty="0"/>
              <a:t>Decision making</a:t>
            </a:r>
          </a:p>
          <a:p>
            <a:pPr>
              <a:lnSpc>
                <a:spcPct val="90000"/>
              </a:lnSpc>
            </a:pPr>
            <a:r>
              <a:rPr lang="en-GB" sz="1600" dirty="0"/>
              <a:t>Implementing and evaluating the solution</a:t>
            </a:r>
          </a:p>
          <a:p>
            <a:pPr>
              <a:lnSpc>
                <a:spcPct val="90000"/>
              </a:lnSpc>
            </a:pPr>
            <a:r>
              <a:rPr lang="en-GB" sz="1600" dirty="0"/>
              <a:t>Plan</a:t>
            </a:r>
          </a:p>
          <a:p>
            <a:pPr marL="0" indent="0">
              <a:lnSpc>
                <a:spcPct val="90000"/>
              </a:lnSpc>
              <a:buNone/>
            </a:pPr>
            <a:endParaRPr lang="en-GB" sz="1600" dirty="0"/>
          </a:p>
          <a:p>
            <a:pPr>
              <a:lnSpc>
                <a:spcPct val="90000"/>
              </a:lnSpc>
            </a:pPr>
            <a:r>
              <a:rPr lang="en-GB" sz="1600" b="1" u="sng" dirty="0"/>
              <a:t>S.S.T.A.</a:t>
            </a:r>
          </a:p>
          <a:p>
            <a:pPr>
              <a:lnSpc>
                <a:spcPct val="90000"/>
              </a:lnSpc>
            </a:pPr>
            <a:r>
              <a:rPr lang="en-GB" sz="1600" dirty="0"/>
              <a:t>STOP: become more aware of “feeling cues”</a:t>
            </a:r>
          </a:p>
          <a:p>
            <a:pPr>
              <a:lnSpc>
                <a:spcPct val="90000"/>
              </a:lnSpc>
            </a:pPr>
            <a:r>
              <a:rPr lang="en-GB" sz="1600" dirty="0"/>
              <a:t>SLOW DOWN [possible options to help “slow down”:]</a:t>
            </a:r>
          </a:p>
          <a:p>
            <a:pPr>
              <a:lnSpc>
                <a:spcPct val="90000"/>
              </a:lnSpc>
            </a:pPr>
            <a:r>
              <a:rPr lang="en-GB" sz="1600" dirty="0"/>
              <a:t>Count to 10</a:t>
            </a:r>
          </a:p>
          <a:p>
            <a:pPr>
              <a:lnSpc>
                <a:spcPct val="90000"/>
              </a:lnSpc>
            </a:pPr>
            <a:r>
              <a:rPr lang="en-GB" sz="1600" dirty="0"/>
              <a:t>Breathe deeply</a:t>
            </a:r>
          </a:p>
          <a:p>
            <a:pPr>
              <a:lnSpc>
                <a:spcPct val="90000"/>
              </a:lnSpc>
            </a:pPr>
            <a:r>
              <a:rPr lang="en-GB" sz="1600" dirty="0"/>
              <a:t>“Smile”</a:t>
            </a:r>
          </a:p>
          <a:p>
            <a:pPr>
              <a:lnSpc>
                <a:spcPct val="90000"/>
              </a:lnSpc>
            </a:pPr>
            <a:r>
              <a:rPr lang="en-GB" sz="1600" dirty="0"/>
              <a:t>“Yawn”</a:t>
            </a:r>
          </a:p>
          <a:p>
            <a:pPr>
              <a:lnSpc>
                <a:spcPct val="90000"/>
              </a:lnSpc>
            </a:pPr>
            <a:r>
              <a:rPr lang="en-GB" sz="1600" dirty="0"/>
              <a:t>Meditate</a:t>
            </a:r>
          </a:p>
          <a:p>
            <a:pPr>
              <a:lnSpc>
                <a:spcPct val="90000"/>
              </a:lnSpc>
            </a:pPr>
            <a:r>
              <a:rPr lang="en-GB" sz="1600" dirty="0"/>
              <a:t>Pray, etc., etc.</a:t>
            </a:r>
          </a:p>
          <a:p>
            <a:pPr>
              <a:lnSpc>
                <a:spcPct val="90000"/>
              </a:lnSpc>
            </a:pPr>
            <a:r>
              <a:rPr lang="en-GB" sz="1600" dirty="0"/>
              <a:t>THINK: Use RPS approach</a:t>
            </a:r>
          </a:p>
          <a:p>
            <a:pPr>
              <a:lnSpc>
                <a:spcPct val="90000"/>
              </a:lnSpc>
            </a:pPr>
            <a:r>
              <a:rPr lang="en-GB" sz="1600" dirty="0"/>
              <a:t>ACT: Carry out action plan &amp; verify outcome.</a:t>
            </a:r>
          </a:p>
          <a:p>
            <a:pPr marL="0" indent="0">
              <a:lnSpc>
                <a:spcPct val="90000"/>
              </a:lnSpc>
              <a:buNone/>
            </a:pPr>
            <a:endParaRPr lang="en-GB" sz="1600" dirty="0"/>
          </a:p>
        </p:txBody>
      </p:sp>
    </p:spTree>
    <p:extLst>
      <p:ext uri="{BB962C8B-B14F-4D97-AF65-F5344CB8AC3E}">
        <p14:creationId xmlns:p14="http://schemas.microsoft.com/office/powerpoint/2010/main" val="1400735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9BF3A-F043-4DA2-D2A4-04033D7F51FC}"/>
              </a:ext>
            </a:extLst>
          </p:cNvPr>
          <p:cNvSpPr>
            <a:spLocks noGrp="1"/>
          </p:cNvSpPr>
          <p:nvPr>
            <p:ph type="title"/>
          </p:nvPr>
        </p:nvSpPr>
        <p:spPr/>
        <p:txBody>
          <a:bodyPr/>
          <a:lstStyle/>
          <a:p>
            <a:r>
              <a:rPr lang="en-GB" dirty="0"/>
              <a:t>Staff </a:t>
            </a:r>
            <a:r>
              <a:rPr lang="en-GB" sz="3600" dirty="0"/>
              <a:t>Mental Health &amp; Wellbeing hubs</a:t>
            </a:r>
            <a:endParaRPr lang="en-GB" dirty="0"/>
          </a:p>
        </p:txBody>
      </p:sp>
      <p:sp>
        <p:nvSpPr>
          <p:cNvPr id="7" name="Content Placeholder 2">
            <a:extLst>
              <a:ext uri="{FF2B5EF4-FFF2-40B4-BE49-F238E27FC236}">
                <a16:creationId xmlns:a16="http://schemas.microsoft.com/office/drawing/2014/main" id="{45A594D2-7478-B167-F907-A431B0C2799E}"/>
              </a:ext>
            </a:extLst>
          </p:cNvPr>
          <p:cNvSpPr txBox="1">
            <a:spLocks/>
          </p:cNvSpPr>
          <p:nvPr/>
        </p:nvSpPr>
        <p:spPr>
          <a:xfrm>
            <a:off x="653144" y="2736621"/>
            <a:ext cx="4996238" cy="3351126"/>
          </a:xfrm>
          <a:prstGeom prst="rect">
            <a:avLst/>
          </a:prstGeom>
        </p:spPr>
        <p:txBody>
          <a:bodyPr>
            <a:noAutofit/>
          </a:bodyPr>
          <a:lstStyle>
            <a:lvl1pPr marL="278606" indent="-278606" algn="l" defTabSz="742950"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1pPr>
            <a:lvl2pPr marL="603647" indent="-232172" algn="l" defTabSz="742950" rtl="0" eaLnBrk="1" latinLnBrk="0" hangingPunct="1">
              <a:spcBef>
                <a:spcPct val="20000"/>
              </a:spcBef>
              <a:buFont typeface="Arial" panose="020B0604020202020204" pitchFamily="34" charset="0"/>
              <a:buChar char="–"/>
              <a:defRPr sz="2275" kern="1200">
                <a:solidFill>
                  <a:schemeClr val="tx1"/>
                </a:solidFill>
                <a:latin typeface="+mn-lt"/>
                <a:ea typeface="+mn-ea"/>
                <a:cs typeface="+mn-cs"/>
              </a:defRPr>
            </a:lvl2pPr>
            <a:lvl3pPr marL="928688" indent="-185738" algn="l" defTabSz="742950" rtl="0" eaLnBrk="1" latinLnBrk="0" hangingPunct="1">
              <a:spcBef>
                <a:spcPct val="20000"/>
              </a:spcBef>
              <a:buFont typeface="Arial" panose="020B0604020202020204" pitchFamily="34" charset="0"/>
              <a:buChar char="•"/>
              <a:defRPr sz="1950" kern="1200">
                <a:solidFill>
                  <a:schemeClr val="tx1"/>
                </a:solidFill>
                <a:latin typeface="+mn-lt"/>
                <a:ea typeface="+mn-ea"/>
                <a:cs typeface="+mn-cs"/>
              </a:defRPr>
            </a:lvl3pPr>
            <a:lvl4pPr marL="1300163" indent="-185738" algn="l" defTabSz="742950" rtl="0" eaLnBrk="1" latinLnBrk="0" hangingPunct="1">
              <a:spcBef>
                <a:spcPct val="20000"/>
              </a:spcBef>
              <a:buFont typeface="Arial" panose="020B0604020202020204" pitchFamily="34" charset="0"/>
              <a:buChar char="–"/>
              <a:defRPr sz="1625" kern="1200">
                <a:solidFill>
                  <a:schemeClr val="tx1"/>
                </a:solidFill>
                <a:latin typeface="+mn-lt"/>
                <a:ea typeface="+mn-ea"/>
                <a:cs typeface="+mn-cs"/>
              </a:defRPr>
            </a:lvl4pPr>
            <a:lvl5pPr marL="1671638" indent="-185738" algn="l" defTabSz="742950" rtl="0" eaLnBrk="1" latinLnBrk="0" hangingPunct="1">
              <a:spcBef>
                <a:spcPct val="20000"/>
              </a:spcBef>
              <a:buFont typeface="Arial" panose="020B0604020202020204" pitchFamily="34" charset="0"/>
              <a:buChar char="»"/>
              <a:defRPr sz="1625" kern="1200">
                <a:solidFill>
                  <a:schemeClr val="tx1"/>
                </a:solidFill>
                <a:latin typeface="+mn-lt"/>
                <a:ea typeface="+mn-ea"/>
                <a:cs typeface="+mn-cs"/>
              </a:defRPr>
            </a:lvl5pPr>
            <a:lvl6pPr marL="2043113" indent="-185738" algn="l" defTabSz="742950" rtl="0" eaLnBrk="1" latinLnBrk="0" hangingPunct="1">
              <a:spcBef>
                <a:spcPct val="20000"/>
              </a:spcBef>
              <a:buFont typeface="Arial" panose="020B0604020202020204" pitchFamily="34" charset="0"/>
              <a:buChar char="•"/>
              <a:defRPr sz="1625" kern="1200">
                <a:solidFill>
                  <a:schemeClr val="tx1"/>
                </a:solidFill>
                <a:latin typeface="+mn-lt"/>
                <a:ea typeface="+mn-ea"/>
                <a:cs typeface="+mn-cs"/>
              </a:defRPr>
            </a:lvl6pPr>
            <a:lvl7pPr marL="2414588" indent="-185738" algn="l" defTabSz="742950" rtl="0" eaLnBrk="1" latinLnBrk="0" hangingPunct="1">
              <a:spcBef>
                <a:spcPct val="20000"/>
              </a:spcBef>
              <a:buFont typeface="Arial" panose="020B0604020202020204" pitchFamily="34" charset="0"/>
              <a:buChar char="•"/>
              <a:defRPr sz="1625" kern="1200">
                <a:solidFill>
                  <a:schemeClr val="tx1"/>
                </a:solidFill>
                <a:latin typeface="+mn-lt"/>
                <a:ea typeface="+mn-ea"/>
                <a:cs typeface="+mn-cs"/>
              </a:defRPr>
            </a:lvl7pPr>
            <a:lvl8pPr marL="2786063" indent="-185738" algn="l" defTabSz="742950" rtl="0" eaLnBrk="1" latinLnBrk="0" hangingPunct="1">
              <a:spcBef>
                <a:spcPct val="20000"/>
              </a:spcBef>
              <a:buFont typeface="Arial" panose="020B0604020202020204" pitchFamily="34" charset="0"/>
              <a:buChar char="•"/>
              <a:defRPr sz="1625" kern="1200">
                <a:solidFill>
                  <a:schemeClr val="tx1"/>
                </a:solidFill>
                <a:latin typeface="+mn-lt"/>
                <a:ea typeface="+mn-ea"/>
                <a:cs typeface="+mn-cs"/>
              </a:defRPr>
            </a:lvl8pPr>
            <a:lvl9pPr marL="3157538" indent="-185738" algn="l" defTabSz="742950" rtl="0" eaLnBrk="1" latinLnBrk="0" hangingPunct="1">
              <a:spcBef>
                <a:spcPct val="20000"/>
              </a:spcBef>
              <a:buFont typeface="Arial" panose="020B0604020202020204" pitchFamily="34" charset="0"/>
              <a:buChar char="•"/>
              <a:defRPr sz="1625" kern="1200">
                <a:solidFill>
                  <a:schemeClr val="tx1"/>
                </a:solidFill>
                <a:latin typeface="+mn-lt"/>
                <a:ea typeface="+mn-ea"/>
                <a:cs typeface="+mn-cs"/>
              </a:defRPr>
            </a:lvl9pPr>
          </a:lstStyle>
          <a:p>
            <a:pPr marL="0" indent="0">
              <a:spcBef>
                <a:spcPts val="0"/>
              </a:spcBef>
              <a:buNone/>
            </a:pPr>
            <a:endParaRPr lang="en-GB" altLang="en-US" sz="1600" b="1" dirty="0">
              <a:solidFill>
                <a:srgbClr val="0000FF"/>
              </a:solidFill>
              <a:ea typeface="Calibri" panose="020F0502020204030204" pitchFamily="34" charset="0"/>
              <a:cs typeface="Arial" panose="020B0604020202020204" pitchFamily="34" charset="0"/>
              <a:hlinkClick r:id="" action="ppaction://noaction"/>
            </a:endParaRPr>
          </a:p>
          <a:p>
            <a:pPr marL="0" indent="0">
              <a:spcBef>
                <a:spcPts val="0"/>
              </a:spcBef>
              <a:buNone/>
            </a:pPr>
            <a:r>
              <a:rPr lang="en-GB" altLang="en-US" sz="1600" b="1" dirty="0">
                <a:solidFill>
                  <a:srgbClr val="0000FF"/>
                </a:solidFill>
                <a:ea typeface="Calibri" panose="020F0502020204030204" pitchFamily="34" charset="0"/>
                <a:cs typeface="Arial" panose="020B0604020202020204" pitchFamily="34" charset="0"/>
                <a:hlinkClick r:id="" action="ppaction://noaction"/>
              </a:rPr>
              <a:t>wellbeingmatters.berkshirehealthcare.nhs.uk</a:t>
            </a:r>
            <a:endParaRPr lang="en-GB" altLang="en-US" sz="1600" b="1" dirty="0">
              <a:ea typeface="Calibri" panose="020F0502020204030204" pitchFamily="34" charset="0"/>
              <a:cs typeface="Arial" panose="020B0604020202020204" pitchFamily="34" charset="0"/>
            </a:endParaRPr>
          </a:p>
          <a:p>
            <a:pPr marL="0" indent="0">
              <a:spcBef>
                <a:spcPts val="0"/>
              </a:spcBef>
              <a:buNone/>
            </a:pPr>
            <a:endParaRPr lang="en-GB" altLang="en-US" sz="1600" b="1" dirty="0">
              <a:ea typeface="Calibri" panose="020F0502020204030204" pitchFamily="34" charset="0"/>
              <a:cs typeface="Arial" panose="020B0604020202020204" pitchFamily="34" charset="0"/>
            </a:endParaRPr>
          </a:p>
          <a:p>
            <a:pPr marL="0" indent="0">
              <a:spcBef>
                <a:spcPts val="0"/>
              </a:spcBef>
              <a:buNone/>
            </a:pPr>
            <a:r>
              <a:rPr lang="en-GB" altLang="en-US" sz="1600" b="1" dirty="0">
                <a:ea typeface="Calibri" panose="020F0502020204030204" pitchFamily="34" charset="0"/>
                <a:cs typeface="Arial" panose="020B0604020202020204" pitchFamily="34" charset="0"/>
              </a:rPr>
              <a:t>0300 365 8880</a:t>
            </a:r>
            <a:r>
              <a:rPr lang="en-GB" altLang="en-US" sz="1600" dirty="0">
                <a:ea typeface="Calibri" panose="020F0502020204030204" pitchFamily="34" charset="0"/>
                <a:cs typeface="Arial" panose="020B0604020202020204" pitchFamily="34" charset="0"/>
              </a:rPr>
              <a:t>, </a:t>
            </a:r>
          </a:p>
          <a:p>
            <a:pPr marL="0" indent="0">
              <a:spcBef>
                <a:spcPts val="0"/>
              </a:spcBef>
              <a:buNone/>
            </a:pPr>
            <a:r>
              <a:rPr lang="en-GB" altLang="en-US" sz="1600" dirty="0">
                <a:ea typeface="Calibri" panose="020F0502020204030204" pitchFamily="34" charset="0"/>
                <a:cs typeface="Arial" panose="020B0604020202020204" pitchFamily="34" charset="0"/>
              </a:rPr>
              <a:t>9am–4pm, Mon to Fri (except bank hols)</a:t>
            </a:r>
          </a:p>
          <a:p>
            <a:pPr marL="0" indent="0">
              <a:lnSpc>
                <a:spcPct val="170000"/>
              </a:lnSpc>
              <a:spcBef>
                <a:spcPts val="0"/>
              </a:spcBef>
              <a:buNone/>
            </a:pPr>
            <a:endParaRPr lang="en-GB" altLang="en-US" sz="1600" dirty="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endParaRPr>
          </a:p>
          <a:p>
            <a:pPr marL="0" indent="0">
              <a:spcBef>
                <a:spcPts val="600"/>
              </a:spcBef>
              <a:buNone/>
            </a:pPr>
            <a:r>
              <a:rPr lang="en-GB" altLang="en-US" sz="1600" b="1" dirty="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WellbeingLine@berkshire.nhs.uk</a:t>
            </a:r>
            <a:r>
              <a:rPr lang="en-GB" altLang="en-US" sz="1600" b="1" dirty="0">
                <a:ea typeface="Calibri" panose="020F0502020204030204" pitchFamily="34" charset="0"/>
                <a:cs typeface="Arial" panose="020B0604020202020204" pitchFamily="34" charset="0"/>
              </a:rPr>
              <a:t> </a:t>
            </a:r>
          </a:p>
          <a:p>
            <a:pPr marL="0" indent="0">
              <a:spcBef>
                <a:spcPts val="0"/>
              </a:spcBef>
              <a:buNone/>
            </a:pPr>
            <a:r>
              <a:rPr lang="en-GB" altLang="en-US" sz="1600" dirty="0">
                <a:ea typeface="Calibri" panose="020F0502020204030204" pitchFamily="34" charset="0"/>
                <a:cs typeface="Arial" panose="020B0604020202020204" pitchFamily="34" charset="0"/>
              </a:rPr>
              <a:t>Email to request a call back</a:t>
            </a:r>
          </a:p>
          <a:p>
            <a:pPr marL="0" indent="0">
              <a:spcBef>
                <a:spcPts val="600"/>
              </a:spcBef>
              <a:buNone/>
            </a:pPr>
            <a:endParaRPr lang="en-GB" altLang="en-US" sz="1600" dirty="0">
              <a:ea typeface="Calibri" panose="020F0502020204030204" pitchFamily="34" charset="0"/>
              <a:cs typeface="Arial" panose="020B0604020202020204" pitchFamily="34" charset="0"/>
            </a:endParaRPr>
          </a:p>
          <a:p>
            <a:pPr marL="0" indent="0">
              <a:spcBef>
                <a:spcPts val="600"/>
              </a:spcBef>
              <a:buNone/>
            </a:pPr>
            <a:r>
              <a:rPr lang="en-GB" altLang="en-US" sz="1600" dirty="0">
                <a:ea typeface="Calibri" panose="020F0502020204030204" pitchFamily="34" charset="0"/>
                <a:cs typeface="Arial" panose="020B0604020202020204" pitchFamily="34" charset="0"/>
              </a:rPr>
              <a:t>Managers/Team Leads email: </a:t>
            </a:r>
            <a:br>
              <a:rPr lang="en-GB" altLang="en-US" sz="1600" b="1" dirty="0">
                <a:ea typeface="Calibri" panose="020F0502020204030204" pitchFamily="34" charset="0"/>
                <a:cs typeface="Arial" panose="020B0604020202020204" pitchFamily="34" charset="0"/>
              </a:rPr>
            </a:br>
            <a:r>
              <a:rPr lang="en-GB" altLang="en-US" sz="1600" b="1" dirty="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StaffSupportService@berkshire.nhs.uk</a:t>
            </a:r>
            <a:endParaRPr lang="en-GB" altLang="en-US" sz="1600" b="1" dirty="0">
              <a:ea typeface="Calibri" panose="020F0502020204030204" pitchFamily="34" charset="0"/>
              <a:cs typeface="Arial" panose="020B0604020202020204" pitchFamily="34" charset="0"/>
            </a:endParaRPr>
          </a:p>
          <a:p>
            <a:pPr marL="0" indent="0">
              <a:spcBef>
                <a:spcPts val="0"/>
              </a:spcBef>
              <a:buNone/>
            </a:pPr>
            <a:r>
              <a:rPr lang="en-GB" altLang="en-US" sz="1600" dirty="0">
                <a:ea typeface="Calibri" panose="020F0502020204030204" pitchFamily="34" charset="0"/>
                <a:cs typeface="Arial" panose="020B0604020202020204" pitchFamily="34" charset="0"/>
              </a:rPr>
              <a:t>To discuss support for your team</a:t>
            </a:r>
            <a:endParaRPr lang="en-GB" sz="1600" dirty="0">
              <a:cs typeface="Arial" panose="020B0604020202020204" pitchFamily="34" charset="0"/>
            </a:endParaRPr>
          </a:p>
        </p:txBody>
      </p:sp>
      <p:sp>
        <p:nvSpPr>
          <p:cNvPr id="8" name="TextBox 7">
            <a:extLst>
              <a:ext uri="{FF2B5EF4-FFF2-40B4-BE49-F238E27FC236}">
                <a16:creationId xmlns:a16="http://schemas.microsoft.com/office/drawing/2014/main" id="{131B9F5F-CE2B-DFD9-2E23-8693CF13BB00}"/>
              </a:ext>
            </a:extLst>
          </p:cNvPr>
          <p:cNvSpPr txBox="1"/>
          <p:nvPr/>
        </p:nvSpPr>
        <p:spPr>
          <a:xfrm>
            <a:off x="1455769" y="2290099"/>
            <a:ext cx="4165036" cy="369332"/>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Live or work in Berkshire</a:t>
            </a:r>
            <a:endParaRPr lang="en-GB" sz="2000" b="1" dirty="0"/>
          </a:p>
        </p:txBody>
      </p:sp>
      <p:sp>
        <p:nvSpPr>
          <p:cNvPr id="9" name="TextBox 8">
            <a:extLst>
              <a:ext uri="{FF2B5EF4-FFF2-40B4-BE49-F238E27FC236}">
                <a16:creationId xmlns:a16="http://schemas.microsoft.com/office/drawing/2014/main" id="{722A9178-18BC-EC84-A2A3-2374444177CC}"/>
              </a:ext>
            </a:extLst>
          </p:cNvPr>
          <p:cNvSpPr txBox="1"/>
          <p:nvPr/>
        </p:nvSpPr>
        <p:spPr>
          <a:xfrm>
            <a:off x="7105389" y="2329799"/>
            <a:ext cx="4677697" cy="369332"/>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Live or work in Surrey or NE Hants</a:t>
            </a:r>
            <a:endParaRPr lang="en-GB" sz="2000" b="1" dirty="0"/>
          </a:p>
        </p:txBody>
      </p:sp>
      <p:sp>
        <p:nvSpPr>
          <p:cNvPr id="10" name="TextBox 9">
            <a:extLst>
              <a:ext uri="{FF2B5EF4-FFF2-40B4-BE49-F238E27FC236}">
                <a16:creationId xmlns:a16="http://schemas.microsoft.com/office/drawing/2014/main" id="{40E9476B-AEB8-960D-A875-0F3A9ACBD5A3}"/>
              </a:ext>
            </a:extLst>
          </p:cNvPr>
          <p:cNvSpPr txBox="1"/>
          <p:nvPr/>
        </p:nvSpPr>
        <p:spPr>
          <a:xfrm>
            <a:off x="6752358" y="2742629"/>
            <a:ext cx="3705854" cy="2308324"/>
          </a:xfrm>
          <a:prstGeom prst="rect">
            <a:avLst/>
          </a:prstGeom>
          <a:noFill/>
        </p:spPr>
        <p:txBody>
          <a:bodyPr wrap="square">
            <a:spAutoFit/>
          </a:bodyPr>
          <a:lstStyle/>
          <a:p>
            <a:endParaRPr lang="en-GB" sz="1600" b="1" dirty="0">
              <a:cs typeface="Arial" panose="020B0604020202020204" pitchFamily="34" charset="0"/>
            </a:endParaRPr>
          </a:p>
          <a:p>
            <a:r>
              <a:rPr lang="en-GB" sz="1600" b="1" dirty="0">
                <a:cs typeface="Arial" panose="020B0604020202020204" pitchFamily="34" charset="0"/>
                <a:hlinkClick r:id="rId5"/>
              </a:rPr>
              <a:t>www.hereforyousurreyneh.nhs.uk</a:t>
            </a:r>
            <a:endParaRPr lang="en-GB" sz="1600" b="1" dirty="0">
              <a:cs typeface="Arial" panose="020B0604020202020204" pitchFamily="34" charset="0"/>
            </a:endParaRPr>
          </a:p>
          <a:p>
            <a:endParaRPr lang="en-GB" sz="1600" b="1" dirty="0">
              <a:cs typeface="Arial" panose="020B0604020202020204" pitchFamily="34" charset="0"/>
            </a:endParaRPr>
          </a:p>
          <a:p>
            <a:endParaRPr lang="en-GB" sz="1600" b="1" dirty="0">
              <a:cs typeface="Arial" panose="020B0604020202020204" pitchFamily="34" charset="0"/>
            </a:endParaRPr>
          </a:p>
          <a:p>
            <a:r>
              <a:rPr lang="en-GB" sz="1600" dirty="0">
                <a:cs typeface="Arial" panose="020B0604020202020204" pitchFamily="34" charset="0"/>
                <a:hlinkClick r:id="rId6"/>
              </a:rPr>
              <a:t>hereforyousurreyneh@sabp.nhs.uk</a:t>
            </a:r>
            <a:endParaRPr lang="en-GB" sz="1600" dirty="0">
              <a:cs typeface="Arial" panose="020B0604020202020204" pitchFamily="34" charset="0"/>
            </a:endParaRPr>
          </a:p>
          <a:p>
            <a:r>
              <a:rPr lang="en-GB" sz="1600" dirty="0">
                <a:cs typeface="Arial" panose="020B0604020202020204" pitchFamily="34" charset="0"/>
              </a:rPr>
              <a:t>Email to request both individual and team support</a:t>
            </a:r>
          </a:p>
          <a:p>
            <a:endParaRPr lang="en-GB" sz="1600" b="1" dirty="0">
              <a:cs typeface="Arial" panose="020B0604020202020204" pitchFamily="34" charset="0"/>
            </a:endParaRPr>
          </a:p>
          <a:p>
            <a:endParaRPr lang="en-GB" sz="1600"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368A2606-9AC6-F8ED-3FE9-E960DCB45D65}"/>
              </a:ext>
            </a:extLst>
          </p:cNvPr>
          <p:cNvPicPr>
            <a:picLocks noChangeAspect="1"/>
          </p:cNvPicPr>
          <p:nvPr/>
        </p:nvPicPr>
        <p:blipFill rotWithShape="1">
          <a:blip r:embed="rId7"/>
          <a:srcRect b="50000"/>
          <a:stretch/>
        </p:blipFill>
        <p:spPr>
          <a:xfrm>
            <a:off x="5647830" y="2879328"/>
            <a:ext cx="762106" cy="709712"/>
          </a:xfrm>
          <a:prstGeom prst="rect">
            <a:avLst/>
          </a:prstGeom>
        </p:spPr>
      </p:pic>
      <p:pic>
        <p:nvPicPr>
          <p:cNvPr id="12" name="Picture 11">
            <a:extLst>
              <a:ext uri="{FF2B5EF4-FFF2-40B4-BE49-F238E27FC236}">
                <a16:creationId xmlns:a16="http://schemas.microsoft.com/office/drawing/2014/main" id="{3F27DE56-88A3-12BF-757A-5607FEF2CCA0}"/>
              </a:ext>
            </a:extLst>
          </p:cNvPr>
          <p:cNvPicPr>
            <a:picLocks noChangeAspect="1"/>
          </p:cNvPicPr>
          <p:nvPr/>
        </p:nvPicPr>
        <p:blipFill rotWithShape="1">
          <a:blip r:embed="rId8"/>
          <a:srcRect t="49830" r="-12676" b="-7901"/>
          <a:stretch/>
        </p:blipFill>
        <p:spPr>
          <a:xfrm>
            <a:off x="5663895" y="4643892"/>
            <a:ext cx="762106" cy="735756"/>
          </a:xfrm>
          <a:prstGeom prst="rect">
            <a:avLst/>
          </a:prstGeom>
        </p:spPr>
      </p:pic>
      <p:pic>
        <p:nvPicPr>
          <p:cNvPr id="13" name="Picture 12">
            <a:extLst>
              <a:ext uri="{FF2B5EF4-FFF2-40B4-BE49-F238E27FC236}">
                <a16:creationId xmlns:a16="http://schemas.microsoft.com/office/drawing/2014/main" id="{0368338E-D1B6-F3CB-17B6-A15894B21681}"/>
              </a:ext>
            </a:extLst>
          </p:cNvPr>
          <p:cNvPicPr>
            <a:picLocks noChangeAspect="1"/>
          </p:cNvPicPr>
          <p:nvPr/>
        </p:nvPicPr>
        <p:blipFill rotWithShape="1">
          <a:blip r:embed="rId8"/>
          <a:srcRect l="11462" b="41929"/>
          <a:stretch/>
        </p:blipFill>
        <p:spPr>
          <a:xfrm>
            <a:off x="5745526" y="5627077"/>
            <a:ext cx="598844" cy="735755"/>
          </a:xfrm>
          <a:prstGeom prst="rect">
            <a:avLst/>
          </a:prstGeom>
        </p:spPr>
      </p:pic>
      <p:pic>
        <p:nvPicPr>
          <p:cNvPr id="14" name="Picture 13">
            <a:extLst>
              <a:ext uri="{FF2B5EF4-FFF2-40B4-BE49-F238E27FC236}">
                <a16:creationId xmlns:a16="http://schemas.microsoft.com/office/drawing/2014/main" id="{057E3AF7-806C-A914-4A5B-067782EE1CCC}"/>
              </a:ext>
            </a:extLst>
          </p:cNvPr>
          <p:cNvPicPr>
            <a:picLocks noChangeAspect="1"/>
          </p:cNvPicPr>
          <p:nvPr/>
        </p:nvPicPr>
        <p:blipFill rotWithShape="1">
          <a:blip r:embed="rId7"/>
          <a:srcRect t="48165"/>
          <a:stretch/>
        </p:blipFill>
        <p:spPr>
          <a:xfrm>
            <a:off x="5663895" y="3766393"/>
            <a:ext cx="762106" cy="735755"/>
          </a:xfrm>
          <a:prstGeom prst="rect">
            <a:avLst/>
          </a:prstGeom>
        </p:spPr>
      </p:pic>
      <p:sp>
        <p:nvSpPr>
          <p:cNvPr id="15" name="Speech Bubble: Rectangle with Corners Rounded 14">
            <a:extLst>
              <a:ext uri="{FF2B5EF4-FFF2-40B4-BE49-F238E27FC236}">
                <a16:creationId xmlns:a16="http://schemas.microsoft.com/office/drawing/2014/main" id="{58A673F6-5FB7-3BDB-77D6-E04BD0942DA3}"/>
              </a:ext>
            </a:extLst>
          </p:cNvPr>
          <p:cNvSpPr/>
          <p:nvPr/>
        </p:nvSpPr>
        <p:spPr>
          <a:xfrm>
            <a:off x="408913" y="2736621"/>
            <a:ext cx="5211892" cy="3569702"/>
          </a:xfrm>
          <a:prstGeom prst="wedgeRoundRectCallout">
            <a:avLst>
              <a:gd name="adj1" fmla="val -48117"/>
              <a:gd name="adj2" fmla="val -6260"/>
              <a:gd name="adj3" fmla="val 16667"/>
            </a:avLst>
          </a:prstGeom>
          <a:noFill/>
          <a:ln>
            <a:solidFill>
              <a:srgbClr val="2E9A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latin typeface="Segoe UI Light" panose="020B0502040204020203" pitchFamily="34" charset="0"/>
              <a:cs typeface="Segoe UI Light" panose="020B0502040204020203" pitchFamily="34" charset="0"/>
            </a:endParaRPr>
          </a:p>
        </p:txBody>
      </p:sp>
      <p:sp>
        <p:nvSpPr>
          <p:cNvPr id="16" name="Speech Bubble: Rectangle with Corners Rounded 15">
            <a:extLst>
              <a:ext uri="{FF2B5EF4-FFF2-40B4-BE49-F238E27FC236}">
                <a16:creationId xmlns:a16="http://schemas.microsoft.com/office/drawing/2014/main" id="{0623BB1D-A4CB-5C68-0283-A50277156D1D}"/>
              </a:ext>
            </a:extLst>
          </p:cNvPr>
          <p:cNvSpPr/>
          <p:nvPr/>
        </p:nvSpPr>
        <p:spPr>
          <a:xfrm>
            <a:off x="6493117" y="2736621"/>
            <a:ext cx="5289969" cy="3569702"/>
          </a:xfrm>
          <a:prstGeom prst="wedgeRoundRectCallout">
            <a:avLst>
              <a:gd name="adj1" fmla="val -48117"/>
              <a:gd name="adj2" fmla="val -6260"/>
              <a:gd name="adj3" fmla="val 16667"/>
            </a:avLst>
          </a:prstGeom>
          <a:noFill/>
          <a:ln>
            <a:solidFill>
              <a:srgbClr val="6FB5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8289997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9BF3A-F043-4DA2-D2A4-04033D7F51FC}"/>
              </a:ext>
            </a:extLst>
          </p:cNvPr>
          <p:cNvSpPr>
            <a:spLocks noGrp="1"/>
          </p:cNvSpPr>
          <p:nvPr>
            <p:ph type="title"/>
          </p:nvPr>
        </p:nvSpPr>
        <p:spPr/>
        <p:txBody>
          <a:bodyPr/>
          <a:lstStyle/>
          <a:p>
            <a:r>
              <a:rPr lang="en-GB" dirty="0"/>
              <a:t>Staff </a:t>
            </a:r>
            <a:r>
              <a:rPr lang="en-GB" sz="3600" dirty="0"/>
              <a:t>Mental Health &amp; Wellbeing hubs</a:t>
            </a:r>
            <a:endParaRPr lang="en-GB" dirty="0"/>
          </a:p>
        </p:txBody>
      </p:sp>
      <p:sp>
        <p:nvSpPr>
          <p:cNvPr id="3" name="TextBox 2">
            <a:extLst>
              <a:ext uri="{FF2B5EF4-FFF2-40B4-BE49-F238E27FC236}">
                <a16:creationId xmlns:a16="http://schemas.microsoft.com/office/drawing/2014/main" id="{A22D13A5-E07B-896D-B7CB-DA2832FAB864}"/>
              </a:ext>
            </a:extLst>
          </p:cNvPr>
          <p:cNvSpPr txBox="1"/>
          <p:nvPr/>
        </p:nvSpPr>
        <p:spPr>
          <a:xfrm>
            <a:off x="3737162" y="1544678"/>
            <a:ext cx="6565817" cy="571695"/>
          </a:xfrm>
          <a:prstGeom prst="rect">
            <a:avLst/>
          </a:prstGeom>
          <a:noFill/>
        </p:spPr>
        <p:txBody>
          <a:bodyPr wrap="square" rtlCol="0">
            <a:spAutoFit/>
          </a:bodyPr>
          <a:lstStyle/>
          <a:p>
            <a:r>
              <a:rPr lang="en-GB" sz="3115" b="1" dirty="0">
                <a:solidFill>
                  <a:srgbClr val="2E9A97"/>
                </a:solidFill>
                <a:latin typeface="Segoe UI Light" panose="020B0502040204020203" pitchFamily="34" charset="0"/>
                <a:cs typeface="Segoe UI Light" panose="020B0502040204020203" pitchFamily="34" charset="0"/>
              </a:rPr>
              <a:t>Support for Individuals</a:t>
            </a:r>
          </a:p>
        </p:txBody>
      </p:sp>
      <p:grpSp>
        <p:nvGrpSpPr>
          <p:cNvPr id="4" name="Group 3">
            <a:extLst>
              <a:ext uri="{FF2B5EF4-FFF2-40B4-BE49-F238E27FC236}">
                <a16:creationId xmlns:a16="http://schemas.microsoft.com/office/drawing/2014/main" id="{39A48079-F55F-67CF-FC6D-D9BD6278B156}"/>
              </a:ext>
            </a:extLst>
          </p:cNvPr>
          <p:cNvGrpSpPr/>
          <p:nvPr/>
        </p:nvGrpSpPr>
        <p:grpSpPr>
          <a:xfrm>
            <a:off x="2982249" y="2883911"/>
            <a:ext cx="1493001" cy="1253632"/>
            <a:chOff x="258424" y="3352974"/>
            <a:chExt cx="3706075" cy="3494300"/>
          </a:xfrm>
        </p:grpSpPr>
        <p:pic>
          <p:nvPicPr>
            <p:cNvPr id="5" name="Picture 4" descr="A green circle with a white background&#10;&#10;Description automatically generated with low confidence">
              <a:extLst>
                <a:ext uri="{FF2B5EF4-FFF2-40B4-BE49-F238E27FC236}">
                  <a16:creationId xmlns:a16="http://schemas.microsoft.com/office/drawing/2014/main" id="{7DB59A56-A165-B79C-0E34-F209856ED7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58424" y="3352974"/>
              <a:ext cx="3706075" cy="3494300"/>
            </a:xfrm>
            <a:prstGeom prst="rect">
              <a:avLst/>
            </a:prstGeom>
          </p:spPr>
        </p:pic>
        <p:sp>
          <p:nvSpPr>
            <p:cNvPr id="6" name="TextBox 5">
              <a:extLst>
                <a:ext uri="{FF2B5EF4-FFF2-40B4-BE49-F238E27FC236}">
                  <a16:creationId xmlns:a16="http://schemas.microsoft.com/office/drawing/2014/main" id="{1AF80FCD-565C-FA76-1A37-55CE11A6690C}"/>
                </a:ext>
              </a:extLst>
            </p:cNvPr>
            <p:cNvSpPr txBox="1"/>
            <p:nvPr/>
          </p:nvSpPr>
          <p:spPr>
            <a:xfrm>
              <a:off x="586437" y="4512764"/>
              <a:ext cx="2872936" cy="1381128"/>
            </a:xfrm>
            <a:prstGeom prst="rect">
              <a:avLst/>
            </a:prstGeom>
            <a:noFill/>
          </p:spPr>
          <p:txBody>
            <a:bodyPr wrap="square" lIns="47478" tIns="23739" rIns="47478" bIns="23739" rtlCol="0" anchor="t">
              <a:spAutoFit/>
            </a:bodyPr>
            <a:lstStyle/>
            <a:p>
              <a:r>
                <a:rPr lang="en-GB" sz="1454">
                  <a:solidFill>
                    <a:schemeClr val="bg1"/>
                  </a:solidFill>
                  <a:latin typeface="Segoe UI Light"/>
                  <a:cs typeface="Segoe UI Light"/>
                </a:rPr>
                <a:t>Fast-tracked assessment</a:t>
              </a:r>
              <a:endParaRPr lang="en-US" sz="519">
                <a:solidFill>
                  <a:schemeClr val="bg1"/>
                </a:solidFill>
              </a:endParaRPr>
            </a:p>
          </p:txBody>
        </p:sp>
      </p:grpSp>
      <p:grpSp>
        <p:nvGrpSpPr>
          <p:cNvPr id="17" name="Group 16">
            <a:extLst>
              <a:ext uri="{FF2B5EF4-FFF2-40B4-BE49-F238E27FC236}">
                <a16:creationId xmlns:a16="http://schemas.microsoft.com/office/drawing/2014/main" id="{1F839D84-305B-1F8B-2993-5519E28BF43C}"/>
              </a:ext>
            </a:extLst>
          </p:cNvPr>
          <p:cNvGrpSpPr/>
          <p:nvPr/>
        </p:nvGrpSpPr>
        <p:grpSpPr>
          <a:xfrm>
            <a:off x="6226244" y="2254245"/>
            <a:ext cx="1594071" cy="1383498"/>
            <a:chOff x="10965846" y="4502304"/>
            <a:chExt cx="3542889" cy="3162929"/>
          </a:xfrm>
        </p:grpSpPr>
        <p:pic>
          <p:nvPicPr>
            <p:cNvPr id="18" name="Picture 17" descr="A green circle with a white background&#10;&#10;Description automatically generated with low confidence">
              <a:extLst>
                <a:ext uri="{FF2B5EF4-FFF2-40B4-BE49-F238E27FC236}">
                  <a16:creationId xmlns:a16="http://schemas.microsoft.com/office/drawing/2014/main" id="{324A399A-FBF9-8D8C-1507-BCF95DE44E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5846" y="4502304"/>
              <a:ext cx="3354621" cy="3162929"/>
            </a:xfrm>
            <a:prstGeom prst="rect">
              <a:avLst/>
            </a:prstGeom>
          </p:spPr>
        </p:pic>
        <p:sp>
          <p:nvSpPr>
            <p:cNvPr id="19" name="TextBox 18">
              <a:extLst>
                <a:ext uri="{FF2B5EF4-FFF2-40B4-BE49-F238E27FC236}">
                  <a16:creationId xmlns:a16="http://schemas.microsoft.com/office/drawing/2014/main" id="{0E80D833-D82C-8E77-13FF-05F78864A129}"/>
                </a:ext>
              </a:extLst>
            </p:cNvPr>
            <p:cNvSpPr txBox="1"/>
            <p:nvPr/>
          </p:nvSpPr>
          <p:spPr>
            <a:xfrm>
              <a:off x="11775169" y="5374533"/>
              <a:ext cx="2733566" cy="1644403"/>
            </a:xfrm>
            <a:prstGeom prst="rect">
              <a:avLst/>
            </a:prstGeom>
            <a:noFill/>
          </p:spPr>
          <p:txBody>
            <a:bodyPr wrap="square" lIns="47478" tIns="23739" rIns="47478" bIns="23739" rtlCol="0" anchor="t">
              <a:spAutoFit/>
            </a:bodyPr>
            <a:lstStyle/>
            <a:p>
              <a:r>
                <a:rPr lang="en-GB" sz="1454">
                  <a:solidFill>
                    <a:schemeClr val="bg1"/>
                  </a:solidFill>
                  <a:latin typeface="Segoe UI Light"/>
                  <a:cs typeface="Segoe UI Light"/>
                </a:rPr>
                <a:t>Wellbeing coaching for trauma</a:t>
              </a:r>
              <a:endParaRPr lang="en-US" sz="519">
                <a:solidFill>
                  <a:schemeClr val="bg1"/>
                </a:solidFill>
              </a:endParaRPr>
            </a:p>
          </p:txBody>
        </p:sp>
      </p:grpSp>
      <p:grpSp>
        <p:nvGrpSpPr>
          <p:cNvPr id="20" name="Group 19">
            <a:extLst>
              <a:ext uri="{FF2B5EF4-FFF2-40B4-BE49-F238E27FC236}">
                <a16:creationId xmlns:a16="http://schemas.microsoft.com/office/drawing/2014/main" id="{1B2E83EE-09B6-3387-321F-BF2EF1D9DFC6}"/>
              </a:ext>
            </a:extLst>
          </p:cNvPr>
          <p:cNvGrpSpPr/>
          <p:nvPr/>
        </p:nvGrpSpPr>
        <p:grpSpPr>
          <a:xfrm>
            <a:off x="7774883" y="2819525"/>
            <a:ext cx="1431604" cy="1194630"/>
            <a:chOff x="7484906" y="3843985"/>
            <a:chExt cx="3593497" cy="3269907"/>
          </a:xfrm>
        </p:grpSpPr>
        <p:pic>
          <p:nvPicPr>
            <p:cNvPr id="21" name="Picture 20" descr="A green circle with a white background&#10;&#10;Description automatically generated with low confidence">
              <a:extLst>
                <a:ext uri="{FF2B5EF4-FFF2-40B4-BE49-F238E27FC236}">
                  <a16:creationId xmlns:a16="http://schemas.microsoft.com/office/drawing/2014/main" id="{E0196F6B-6220-21E1-59DE-CEDE1C3693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4906" y="3843985"/>
              <a:ext cx="3468084" cy="3269907"/>
            </a:xfrm>
            <a:prstGeom prst="rect">
              <a:avLst/>
            </a:prstGeom>
          </p:spPr>
        </p:pic>
        <p:sp>
          <p:nvSpPr>
            <p:cNvPr id="22" name="TextBox 21">
              <a:extLst>
                <a:ext uri="{FF2B5EF4-FFF2-40B4-BE49-F238E27FC236}">
                  <a16:creationId xmlns:a16="http://schemas.microsoft.com/office/drawing/2014/main" id="{29B85CD1-40C5-1FB6-1B16-275F96CBFF42}"/>
                </a:ext>
              </a:extLst>
            </p:cNvPr>
            <p:cNvSpPr txBox="1"/>
            <p:nvPr/>
          </p:nvSpPr>
          <p:spPr>
            <a:xfrm>
              <a:off x="8476659" y="4905528"/>
              <a:ext cx="2601744" cy="1356268"/>
            </a:xfrm>
            <a:prstGeom prst="rect">
              <a:avLst/>
            </a:prstGeom>
            <a:noFill/>
          </p:spPr>
          <p:txBody>
            <a:bodyPr wrap="square" lIns="47478" tIns="23739" rIns="47478" bIns="23739" rtlCol="0" anchor="t">
              <a:spAutoFit/>
            </a:bodyPr>
            <a:lstStyle/>
            <a:p>
              <a:r>
                <a:rPr lang="en-GB" sz="1454">
                  <a:solidFill>
                    <a:schemeClr val="bg1"/>
                  </a:solidFill>
                  <a:latin typeface="Segoe UI Light"/>
                  <a:cs typeface="Segoe UI Light"/>
                </a:rPr>
                <a:t>Coordinate</a:t>
              </a:r>
              <a:endParaRPr lang="en-US" sz="519">
                <a:solidFill>
                  <a:schemeClr val="bg1"/>
                </a:solidFill>
              </a:endParaRPr>
            </a:p>
            <a:p>
              <a:r>
                <a:rPr lang="en-GB" sz="1454">
                  <a:solidFill>
                    <a:schemeClr val="bg1"/>
                  </a:solidFill>
                  <a:latin typeface="Segoe UI Light"/>
                  <a:cs typeface="Segoe UI Light"/>
                </a:rPr>
                <a:t> referrals</a:t>
              </a:r>
              <a:endParaRPr lang="en-GB" sz="519">
                <a:solidFill>
                  <a:schemeClr val="bg1"/>
                </a:solidFill>
              </a:endParaRPr>
            </a:p>
          </p:txBody>
        </p:sp>
      </p:grpSp>
      <p:grpSp>
        <p:nvGrpSpPr>
          <p:cNvPr id="23" name="Group 22">
            <a:extLst>
              <a:ext uri="{FF2B5EF4-FFF2-40B4-BE49-F238E27FC236}">
                <a16:creationId xmlns:a16="http://schemas.microsoft.com/office/drawing/2014/main" id="{FC3FE974-91C9-AFDE-6D56-10C3513A9AFB}"/>
              </a:ext>
            </a:extLst>
          </p:cNvPr>
          <p:cNvGrpSpPr/>
          <p:nvPr/>
        </p:nvGrpSpPr>
        <p:grpSpPr>
          <a:xfrm>
            <a:off x="8311359" y="4094153"/>
            <a:ext cx="1344173" cy="1131795"/>
            <a:chOff x="14333321" y="3931682"/>
            <a:chExt cx="3281000" cy="3093514"/>
          </a:xfrm>
        </p:grpSpPr>
        <p:pic>
          <p:nvPicPr>
            <p:cNvPr id="24" name="Picture 23" descr="A green circle with a white background&#10;&#10;Description automatically generated with low confidence">
              <a:extLst>
                <a:ext uri="{FF2B5EF4-FFF2-40B4-BE49-F238E27FC236}">
                  <a16:creationId xmlns:a16="http://schemas.microsoft.com/office/drawing/2014/main" id="{FCF0B1FF-1D36-57E6-4B4A-AD515D2D8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33321" y="3931682"/>
              <a:ext cx="3281000" cy="3093514"/>
            </a:xfrm>
            <a:prstGeom prst="rect">
              <a:avLst/>
            </a:prstGeom>
          </p:spPr>
        </p:pic>
        <p:sp>
          <p:nvSpPr>
            <p:cNvPr id="25" name="TextBox 24">
              <a:extLst>
                <a:ext uri="{FF2B5EF4-FFF2-40B4-BE49-F238E27FC236}">
                  <a16:creationId xmlns:a16="http://schemas.microsoft.com/office/drawing/2014/main" id="{B6A077E0-4ABB-254D-ABF7-1E8175C35E47}"/>
                </a:ext>
              </a:extLst>
            </p:cNvPr>
            <p:cNvSpPr txBox="1"/>
            <p:nvPr/>
          </p:nvSpPr>
          <p:spPr>
            <a:xfrm>
              <a:off x="15228262" y="5288442"/>
              <a:ext cx="2168147" cy="742690"/>
            </a:xfrm>
            <a:prstGeom prst="rect">
              <a:avLst/>
            </a:prstGeom>
            <a:noFill/>
          </p:spPr>
          <p:txBody>
            <a:bodyPr wrap="square" lIns="47478" tIns="23739" rIns="47478" bIns="23739" rtlCol="0" anchor="t">
              <a:spAutoFit/>
            </a:bodyPr>
            <a:lstStyle/>
            <a:p>
              <a:r>
                <a:rPr lang="en-GB" sz="1454">
                  <a:solidFill>
                    <a:schemeClr val="bg1"/>
                  </a:solidFill>
                  <a:latin typeface="Segoe UI Light"/>
                  <a:cs typeface="Segoe UI Light"/>
                </a:rPr>
                <a:t>Follow up</a:t>
              </a:r>
              <a:endParaRPr lang="en-GB" sz="1454">
                <a:solidFill>
                  <a:schemeClr val="bg1"/>
                </a:solidFill>
                <a:latin typeface="Segoe UI Light" panose="020B0502040204020203" pitchFamily="34" charset="0"/>
                <a:cs typeface="Segoe UI Light" panose="020B0502040204020203" pitchFamily="34" charset="0"/>
              </a:endParaRPr>
            </a:p>
          </p:txBody>
        </p:sp>
      </p:grpSp>
      <p:sp>
        <p:nvSpPr>
          <p:cNvPr id="26" name="TextBox 25">
            <a:extLst>
              <a:ext uri="{FF2B5EF4-FFF2-40B4-BE49-F238E27FC236}">
                <a16:creationId xmlns:a16="http://schemas.microsoft.com/office/drawing/2014/main" id="{51DE9281-0B68-B3F0-267E-FADE3AAFCEEB}"/>
              </a:ext>
            </a:extLst>
          </p:cNvPr>
          <p:cNvSpPr txBox="1"/>
          <p:nvPr/>
        </p:nvSpPr>
        <p:spPr>
          <a:xfrm>
            <a:off x="3693075" y="6270835"/>
            <a:ext cx="5687063" cy="263710"/>
          </a:xfrm>
          <a:prstGeom prst="rect">
            <a:avLst/>
          </a:prstGeom>
          <a:noFill/>
        </p:spPr>
        <p:txBody>
          <a:bodyPr wrap="square" lIns="35608" tIns="17804" rIns="35608" bIns="17804" rtlCol="0" anchor="t">
            <a:spAutoFit/>
          </a:bodyPr>
          <a:lstStyle/>
          <a:p>
            <a:pPr defTabSz="178037"/>
            <a:endParaRPr lang="en-GB" sz="1480" b="1">
              <a:solidFill>
                <a:srgbClr val="338F91"/>
              </a:solidFill>
              <a:latin typeface="Calibri Light"/>
              <a:cs typeface="Calibri Light"/>
            </a:endParaRPr>
          </a:p>
        </p:txBody>
      </p:sp>
      <p:grpSp>
        <p:nvGrpSpPr>
          <p:cNvPr id="27" name="Group 26">
            <a:extLst>
              <a:ext uri="{FF2B5EF4-FFF2-40B4-BE49-F238E27FC236}">
                <a16:creationId xmlns:a16="http://schemas.microsoft.com/office/drawing/2014/main" id="{95616445-8304-BEE3-8EEB-AAAE99E7F87C}"/>
              </a:ext>
            </a:extLst>
          </p:cNvPr>
          <p:cNvGrpSpPr/>
          <p:nvPr/>
        </p:nvGrpSpPr>
        <p:grpSpPr>
          <a:xfrm>
            <a:off x="5410647" y="3658316"/>
            <a:ext cx="1540887" cy="1655438"/>
            <a:chOff x="7461331" y="5952134"/>
            <a:chExt cx="2829190" cy="2939043"/>
          </a:xfrm>
        </p:grpSpPr>
        <p:grpSp>
          <p:nvGrpSpPr>
            <p:cNvPr id="28" name="Group 27">
              <a:extLst>
                <a:ext uri="{FF2B5EF4-FFF2-40B4-BE49-F238E27FC236}">
                  <a16:creationId xmlns:a16="http://schemas.microsoft.com/office/drawing/2014/main" id="{23996349-5B61-3109-9F02-B603C5080971}"/>
                </a:ext>
              </a:extLst>
            </p:cNvPr>
            <p:cNvGrpSpPr/>
            <p:nvPr/>
          </p:nvGrpSpPr>
          <p:grpSpPr>
            <a:xfrm>
              <a:off x="7461331" y="5952134"/>
              <a:ext cx="2823854" cy="2851601"/>
              <a:chOff x="7461331" y="5952134"/>
              <a:chExt cx="2823854" cy="2851601"/>
            </a:xfrm>
          </p:grpSpPr>
          <p:pic>
            <p:nvPicPr>
              <p:cNvPr id="30" name="Graphic 17" descr="User with solid fill">
                <a:extLst>
                  <a:ext uri="{FF2B5EF4-FFF2-40B4-BE49-F238E27FC236}">
                    <a16:creationId xmlns:a16="http://schemas.microsoft.com/office/drawing/2014/main" id="{CC363763-B78A-744B-A149-BE0CB07541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41057" y="6060596"/>
                <a:ext cx="2658773" cy="2658852"/>
              </a:xfrm>
              <a:prstGeom prst="rect">
                <a:avLst/>
              </a:prstGeom>
            </p:spPr>
          </p:pic>
          <p:sp>
            <p:nvSpPr>
              <p:cNvPr id="31" name="Oval 30">
                <a:extLst>
                  <a:ext uri="{FF2B5EF4-FFF2-40B4-BE49-F238E27FC236}">
                    <a16:creationId xmlns:a16="http://schemas.microsoft.com/office/drawing/2014/main" id="{42592181-7476-CB38-BF57-1A54E9E8AB37}"/>
                  </a:ext>
                </a:extLst>
              </p:cNvPr>
              <p:cNvSpPr/>
              <p:nvPr/>
            </p:nvSpPr>
            <p:spPr>
              <a:xfrm>
                <a:off x="7461331" y="5952134"/>
                <a:ext cx="2823854" cy="2851601"/>
              </a:xfrm>
              <a:prstGeom prst="ellipse">
                <a:avLst/>
              </a:prstGeom>
              <a:noFill/>
              <a:ln w="57150">
                <a:solidFill>
                  <a:srgbClr val="1680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19"/>
              </a:p>
            </p:txBody>
          </p:sp>
        </p:grpSp>
        <p:sp>
          <p:nvSpPr>
            <p:cNvPr id="29" name="Rectangle: Rounded Corners 28">
              <a:extLst>
                <a:ext uri="{FF2B5EF4-FFF2-40B4-BE49-F238E27FC236}">
                  <a16:creationId xmlns:a16="http://schemas.microsoft.com/office/drawing/2014/main" id="{B07B079A-36E0-4B44-42B0-D430B8FC608B}"/>
                </a:ext>
              </a:extLst>
            </p:cNvPr>
            <p:cNvSpPr/>
            <p:nvPr/>
          </p:nvSpPr>
          <p:spPr>
            <a:xfrm>
              <a:off x="7466668" y="8171683"/>
              <a:ext cx="2823853" cy="719494"/>
            </a:xfrm>
            <a:prstGeom prst="roundRect">
              <a:avLst/>
            </a:prstGeom>
            <a:solidFill>
              <a:srgbClr val="17A5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9">
                  <a:latin typeface="Segoe UI Light"/>
                  <a:cs typeface="Calibri"/>
                </a:rPr>
                <a:t>Individuals</a:t>
              </a:r>
            </a:p>
          </p:txBody>
        </p:sp>
      </p:grpSp>
      <p:grpSp>
        <p:nvGrpSpPr>
          <p:cNvPr id="32" name="Group 31">
            <a:extLst>
              <a:ext uri="{FF2B5EF4-FFF2-40B4-BE49-F238E27FC236}">
                <a16:creationId xmlns:a16="http://schemas.microsoft.com/office/drawing/2014/main" id="{EB35D74E-E795-6A3B-9BCD-DA55F973A6B2}"/>
              </a:ext>
            </a:extLst>
          </p:cNvPr>
          <p:cNvGrpSpPr/>
          <p:nvPr/>
        </p:nvGrpSpPr>
        <p:grpSpPr>
          <a:xfrm>
            <a:off x="2536468" y="4150219"/>
            <a:ext cx="1446946" cy="1158453"/>
            <a:chOff x="4061353" y="4231919"/>
            <a:chExt cx="3423554" cy="3227923"/>
          </a:xfrm>
        </p:grpSpPr>
        <p:pic>
          <p:nvPicPr>
            <p:cNvPr id="33" name="Picture 32" descr="A green circle with a white background&#10;&#10;Description automatically generated with low confidence">
              <a:extLst>
                <a:ext uri="{FF2B5EF4-FFF2-40B4-BE49-F238E27FC236}">
                  <a16:creationId xmlns:a16="http://schemas.microsoft.com/office/drawing/2014/main" id="{C47AA205-D3F2-D70F-D518-BA7BA5FAEE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061353" y="4231919"/>
              <a:ext cx="3423554" cy="3227923"/>
            </a:xfrm>
            <a:prstGeom prst="rect">
              <a:avLst/>
            </a:prstGeom>
          </p:spPr>
        </p:pic>
        <p:sp>
          <p:nvSpPr>
            <p:cNvPr id="34" name="TextBox 33">
              <a:extLst>
                <a:ext uri="{FF2B5EF4-FFF2-40B4-BE49-F238E27FC236}">
                  <a16:creationId xmlns:a16="http://schemas.microsoft.com/office/drawing/2014/main" id="{EA34F200-A125-C523-58A8-4AAAAB72DB05}"/>
                </a:ext>
              </a:extLst>
            </p:cNvPr>
            <p:cNvSpPr txBox="1"/>
            <p:nvPr/>
          </p:nvSpPr>
          <p:spPr>
            <a:xfrm>
              <a:off x="4622153" y="5178398"/>
              <a:ext cx="2601745" cy="1380665"/>
            </a:xfrm>
            <a:prstGeom prst="rect">
              <a:avLst/>
            </a:prstGeom>
            <a:noFill/>
          </p:spPr>
          <p:txBody>
            <a:bodyPr wrap="square" lIns="47478" tIns="23739" rIns="47478" bIns="23739" rtlCol="0" anchor="t">
              <a:spAutoFit/>
            </a:bodyPr>
            <a:lstStyle/>
            <a:p>
              <a:r>
                <a:rPr lang="en-GB" sz="1454">
                  <a:solidFill>
                    <a:schemeClr val="bg1"/>
                  </a:solidFill>
                  <a:latin typeface="Segoe UI Light"/>
                  <a:cs typeface="Segoe UI Light"/>
                </a:rPr>
                <a:t>Informal chat</a:t>
              </a:r>
              <a:endParaRPr lang="en-US" sz="519"/>
            </a:p>
          </p:txBody>
        </p:sp>
      </p:grpSp>
      <p:grpSp>
        <p:nvGrpSpPr>
          <p:cNvPr id="35" name="Group 34">
            <a:extLst>
              <a:ext uri="{FF2B5EF4-FFF2-40B4-BE49-F238E27FC236}">
                <a16:creationId xmlns:a16="http://schemas.microsoft.com/office/drawing/2014/main" id="{60DCCAFF-74DA-0C0F-7F70-0F48DEEB75E7}"/>
              </a:ext>
            </a:extLst>
          </p:cNvPr>
          <p:cNvGrpSpPr/>
          <p:nvPr/>
        </p:nvGrpSpPr>
        <p:grpSpPr>
          <a:xfrm>
            <a:off x="4519737" y="2320769"/>
            <a:ext cx="1504152" cy="1295271"/>
            <a:chOff x="7484906" y="3843985"/>
            <a:chExt cx="3468084" cy="3269907"/>
          </a:xfrm>
        </p:grpSpPr>
        <p:pic>
          <p:nvPicPr>
            <p:cNvPr id="36" name="Picture 35" descr="A green circle with a white background&#10;&#10;Description automatically generated with low confidence">
              <a:extLst>
                <a:ext uri="{FF2B5EF4-FFF2-40B4-BE49-F238E27FC236}">
                  <a16:creationId xmlns:a16="http://schemas.microsoft.com/office/drawing/2014/main" id="{8D20EFE4-9503-3EE9-5730-80290FA335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484906" y="3843985"/>
              <a:ext cx="3468084" cy="3269907"/>
            </a:xfrm>
            <a:prstGeom prst="rect">
              <a:avLst/>
            </a:prstGeom>
          </p:spPr>
        </p:pic>
        <p:sp>
          <p:nvSpPr>
            <p:cNvPr id="37" name="TextBox 36">
              <a:extLst>
                <a:ext uri="{FF2B5EF4-FFF2-40B4-BE49-F238E27FC236}">
                  <a16:creationId xmlns:a16="http://schemas.microsoft.com/office/drawing/2014/main" id="{C31E9D76-D38C-AC09-9095-9B10D1E8677D}"/>
                </a:ext>
              </a:extLst>
            </p:cNvPr>
            <p:cNvSpPr txBox="1"/>
            <p:nvPr/>
          </p:nvSpPr>
          <p:spPr>
            <a:xfrm>
              <a:off x="8184113" y="4708572"/>
              <a:ext cx="2601745" cy="1815817"/>
            </a:xfrm>
            <a:prstGeom prst="rect">
              <a:avLst/>
            </a:prstGeom>
            <a:noFill/>
          </p:spPr>
          <p:txBody>
            <a:bodyPr wrap="square" lIns="47478" tIns="23739" rIns="47478" bIns="23739" rtlCol="0" anchor="t">
              <a:spAutoFit/>
            </a:bodyPr>
            <a:lstStyle/>
            <a:p>
              <a:r>
                <a:rPr lang="en-GB" sz="1454">
                  <a:solidFill>
                    <a:schemeClr val="bg1"/>
                  </a:solidFill>
                  <a:latin typeface="Segoe UI Light"/>
                  <a:cs typeface="Segoe UI Light"/>
                </a:rPr>
                <a:t>Mental health support</a:t>
              </a:r>
            </a:p>
          </p:txBody>
        </p:sp>
      </p:grpSp>
      <p:sp>
        <p:nvSpPr>
          <p:cNvPr id="38" name="Rectangle: Rounded Corners 37">
            <a:extLst>
              <a:ext uri="{FF2B5EF4-FFF2-40B4-BE49-F238E27FC236}">
                <a16:creationId xmlns:a16="http://schemas.microsoft.com/office/drawing/2014/main" id="{47824B3B-CE49-C413-64BC-15485A7CF24F}"/>
              </a:ext>
            </a:extLst>
          </p:cNvPr>
          <p:cNvSpPr/>
          <p:nvPr/>
        </p:nvSpPr>
        <p:spPr>
          <a:xfrm>
            <a:off x="3239714" y="5359671"/>
            <a:ext cx="5894325" cy="1466261"/>
          </a:xfrm>
          <a:prstGeom prst="roundRect">
            <a:avLst/>
          </a:prstGeom>
          <a:solidFill>
            <a:srgbClr val="D7F0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GB" sz="1246" b="1" dirty="0">
                <a:solidFill>
                  <a:srgbClr val="338F91"/>
                </a:solidFill>
                <a:latin typeface="Segoe UI Light"/>
                <a:ea typeface="Arial"/>
                <a:cs typeface="Arial"/>
              </a:rPr>
              <a:t>Added benefits of accessing support through Wellbeing Matters:</a:t>
            </a:r>
            <a:r>
              <a:rPr lang="en-US" sz="1246" dirty="0">
                <a:latin typeface="Segoe UI Light"/>
                <a:ea typeface="Arial"/>
                <a:cs typeface="Arial"/>
              </a:rPr>
              <a:t>​</a:t>
            </a:r>
          </a:p>
          <a:p>
            <a:endParaRPr lang="en-US" sz="1246" dirty="0">
              <a:solidFill>
                <a:srgbClr val="FFFFFF"/>
              </a:solidFill>
              <a:latin typeface="Segoe UI Light"/>
              <a:ea typeface="Arial"/>
              <a:cs typeface="Arial"/>
            </a:endParaRPr>
          </a:p>
          <a:p>
            <a:pPr lvl="0" rtl="0">
              <a:buChar char="•"/>
            </a:pPr>
            <a:r>
              <a:rPr lang="en-GB" sz="1246" b="1" dirty="0">
                <a:solidFill>
                  <a:srgbClr val="338F91"/>
                </a:solidFill>
                <a:latin typeface="Segoe UI Light"/>
                <a:ea typeface="Arial"/>
                <a:cs typeface="Arial"/>
              </a:rPr>
              <a:t>Short waiting times </a:t>
            </a:r>
            <a:r>
              <a:rPr lang="en-GB" sz="1246" dirty="0">
                <a:solidFill>
                  <a:srgbClr val="338F91"/>
                </a:solidFill>
                <a:latin typeface="Segoe UI Light"/>
                <a:ea typeface="Arial"/>
                <a:cs typeface="Arial"/>
              </a:rPr>
              <a:t>for initial assessment</a:t>
            </a:r>
            <a:r>
              <a:rPr lang="en-US" sz="1246" dirty="0">
                <a:latin typeface="Segoe UI Light"/>
                <a:ea typeface="Arial"/>
                <a:cs typeface="Arial"/>
              </a:rPr>
              <a:t>​</a:t>
            </a:r>
          </a:p>
          <a:p>
            <a:pPr lvl="0" rtl="0">
              <a:buChar char="•"/>
            </a:pPr>
            <a:r>
              <a:rPr lang="en-GB" sz="1246" b="1" dirty="0">
                <a:solidFill>
                  <a:srgbClr val="338F91"/>
                </a:solidFill>
                <a:latin typeface="Segoe UI Light"/>
                <a:ea typeface="Arial"/>
                <a:cs typeface="Arial"/>
              </a:rPr>
              <a:t>Knowledge </a:t>
            </a:r>
            <a:r>
              <a:rPr lang="en-GB" sz="1246" dirty="0">
                <a:solidFill>
                  <a:srgbClr val="338F91"/>
                </a:solidFill>
                <a:latin typeface="Segoe UI Light"/>
                <a:ea typeface="Arial"/>
                <a:cs typeface="Arial"/>
              </a:rPr>
              <a:t>of relevant local and national support, including staff-specific support</a:t>
            </a:r>
            <a:r>
              <a:rPr lang="en-US" sz="1246" dirty="0">
                <a:latin typeface="Segoe UI Light"/>
                <a:ea typeface="Arial"/>
                <a:cs typeface="Arial"/>
              </a:rPr>
              <a:t>​</a:t>
            </a:r>
          </a:p>
          <a:p>
            <a:pPr lvl="0" rtl="0">
              <a:buChar char="•"/>
            </a:pPr>
            <a:r>
              <a:rPr lang="en-GB" sz="1246" b="1" dirty="0">
                <a:solidFill>
                  <a:srgbClr val="338F91"/>
                </a:solidFill>
                <a:latin typeface="Segoe UI Light"/>
                <a:ea typeface="Arial"/>
                <a:cs typeface="Arial"/>
              </a:rPr>
              <a:t>Choice</a:t>
            </a:r>
            <a:r>
              <a:rPr lang="en-GB" sz="1246" dirty="0">
                <a:solidFill>
                  <a:srgbClr val="338F91"/>
                </a:solidFill>
                <a:latin typeface="Segoe UI Light"/>
                <a:ea typeface="Arial"/>
                <a:cs typeface="Arial"/>
              </a:rPr>
              <a:t> - good links with nearby Hubs and access to additional interventions </a:t>
            </a:r>
            <a:r>
              <a:rPr lang="en-GB" sz="1246" dirty="0">
                <a:latin typeface="Segoe UI Light"/>
                <a:ea typeface="Arial"/>
                <a:cs typeface="Arial"/>
              </a:rPr>
              <a:t>​</a:t>
            </a:r>
          </a:p>
          <a:p>
            <a:pPr lvl="0" rtl="0">
              <a:buChar char="•"/>
            </a:pPr>
            <a:r>
              <a:rPr lang="en-GB" sz="1246" b="1" dirty="0">
                <a:solidFill>
                  <a:srgbClr val="168082"/>
                </a:solidFill>
                <a:latin typeface="Segoe UI Light"/>
                <a:ea typeface="Arial"/>
                <a:cs typeface="Arial"/>
              </a:rPr>
              <a:t>Confidentiality </a:t>
            </a:r>
            <a:r>
              <a:rPr lang="en-GB" sz="1246" dirty="0">
                <a:solidFill>
                  <a:srgbClr val="168082"/>
                </a:solidFill>
                <a:latin typeface="Segoe UI Light"/>
                <a:ea typeface="Arial"/>
                <a:cs typeface="Arial"/>
              </a:rPr>
              <a:t>&amp; option to remain anonymous</a:t>
            </a:r>
            <a:r>
              <a:rPr lang="en-GB" sz="1246" dirty="0">
                <a:latin typeface="Segoe UI Light"/>
                <a:ea typeface="Arial"/>
                <a:cs typeface="Arial"/>
              </a:rPr>
              <a:t>​</a:t>
            </a:r>
            <a:endParaRPr lang="en-US" sz="1246" dirty="0">
              <a:latin typeface="Segoe UI Light"/>
            </a:endParaRPr>
          </a:p>
        </p:txBody>
      </p:sp>
    </p:spTree>
    <p:extLst>
      <p:ext uri="{BB962C8B-B14F-4D97-AF65-F5344CB8AC3E}">
        <p14:creationId xmlns:p14="http://schemas.microsoft.com/office/powerpoint/2010/main" val="3845905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9BF3A-F043-4DA2-D2A4-04033D7F51FC}"/>
              </a:ext>
            </a:extLst>
          </p:cNvPr>
          <p:cNvSpPr>
            <a:spLocks noGrp="1"/>
          </p:cNvSpPr>
          <p:nvPr>
            <p:ph type="title"/>
          </p:nvPr>
        </p:nvSpPr>
        <p:spPr/>
        <p:txBody>
          <a:bodyPr/>
          <a:lstStyle/>
          <a:p>
            <a:r>
              <a:rPr lang="en-GB" dirty="0"/>
              <a:t>Staff </a:t>
            </a:r>
            <a:r>
              <a:rPr lang="en-GB" sz="3600" dirty="0"/>
              <a:t>Mental Health &amp; Wellbeing hubs</a:t>
            </a:r>
            <a:endParaRPr lang="en-GB" dirty="0"/>
          </a:p>
        </p:txBody>
      </p:sp>
      <p:grpSp>
        <p:nvGrpSpPr>
          <p:cNvPr id="3" name="Group 2">
            <a:extLst>
              <a:ext uri="{FF2B5EF4-FFF2-40B4-BE49-F238E27FC236}">
                <a16:creationId xmlns:a16="http://schemas.microsoft.com/office/drawing/2014/main" id="{D93EE830-FDF3-2C72-842D-69AD78434CAB}"/>
              </a:ext>
            </a:extLst>
          </p:cNvPr>
          <p:cNvGrpSpPr/>
          <p:nvPr/>
        </p:nvGrpSpPr>
        <p:grpSpPr>
          <a:xfrm>
            <a:off x="5210541" y="3251622"/>
            <a:ext cx="1770918" cy="1885441"/>
            <a:chOff x="7627384" y="5924458"/>
            <a:chExt cx="2829190" cy="3077425"/>
          </a:xfrm>
        </p:grpSpPr>
        <p:pic>
          <p:nvPicPr>
            <p:cNvPr id="4" name="Graphic 4" descr="Users with solid fill">
              <a:extLst>
                <a:ext uri="{FF2B5EF4-FFF2-40B4-BE49-F238E27FC236}">
                  <a16:creationId xmlns:a16="http://schemas.microsoft.com/office/drawing/2014/main" id="{608A0602-50CC-A8EA-8B43-206479AD83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62462" y="6171301"/>
              <a:ext cx="2548017" cy="2548093"/>
            </a:xfrm>
            <a:prstGeom prst="rect">
              <a:avLst/>
            </a:prstGeom>
          </p:spPr>
        </p:pic>
        <p:sp>
          <p:nvSpPr>
            <p:cNvPr id="5" name="Oval 4">
              <a:extLst>
                <a:ext uri="{FF2B5EF4-FFF2-40B4-BE49-F238E27FC236}">
                  <a16:creationId xmlns:a16="http://schemas.microsoft.com/office/drawing/2014/main" id="{206AD9A4-EAA4-9A4B-41D1-EE0CEB6CA276}"/>
                </a:ext>
              </a:extLst>
            </p:cNvPr>
            <p:cNvSpPr/>
            <p:nvPr/>
          </p:nvSpPr>
          <p:spPr>
            <a:xfrm>
              <a:off x="7627384" y="5924458"/>
              <a:ext cx="2823854" cy="2851601"/>
            </a:xfrm>
            <a:prstGeom prst="ellipse">
              <a:avLst/>
            </a:prstGeom>
            <a:noFill/>
            <a:ln w="57150">
              <a:solidFill>
                <a:srgbClr val="1680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19"/>
            </a:p>
          </p:txBody>
        </p:sp>
        <p:sp>
          <p:nvSpPr>
            <p:cNvPr id="6" name="Rectangle: Rounded Corners 5">
              <a:extLst>
                <a:ext uri="{FF2B5EF4-FFF2-40B4-BE49-F238E27FC236}">
                  <a16:creationId xmlns:a16="http://schemas.microsoft.com/office/drawing/2014/main" id="{F8537CF9-1334-B6D5-0D61-B59BBAEBEE0C}"/>
                </a:ext>
              </a:extLst>
            </p:cNvPr>
            <p:cNvSpPr/>
            <p:nvPr/>
          </p:nvSpPr>
          <p:spPr>
            <a:xfrm>
              <a:off x="7632721" y="8282389"/>
              <a:ext cx="2823853" cy="719494"/>
            </a:xfrm>
            <a:prstGeom prst="roundRect">
              <a:avLst/>
            </a:prstGeom>
            <a:solidFill>
              <a:srgbClr val="17A599"/>
            </a:solidFill>
          </p:spPr>
          <p:style>
            <a:lnRef idx="2">
              <a:schemeClr val="accent1">
                <a:shade val="50000"/>
              </a:schemeClr>
            </a:lnRef>
            <a:fillRef idx="1">
              <a:schemeClr val="accent1"/>
            </a:fillRef>
            <a:effectRef idx="0">
              <a:schemeClr val="accent1"/>
            </a:effectRef>
            <a:fontRef idx="minor">
              <a:schemeClr val="lt1"/>
            </a:fontRef>
          </p:style>
          <p:txBody>
            <a:bodyPr lIns="47478" tIns="23739" rIns="47478" bIns="23739" rtlCol="0" anchor="ctr"/>
            <a:lstStyle/>
            <a:p>
              <a:pPr algn="ctr"/>
              <a:r>
                <a:rPr lang="en-US" sz="1869">
                  <a:latin typeface="Segoe UI Light"/>
                  <a:cs typeface="Calibri"/>
                </a:rPr>
                <a:t>Teams</a:t>
              </a:r>
              <a:endParaRPr lang="en-US" sz="519"/>
            </a:p>
          </p:txBody>
        </p:sp>
      </p:grpSp>
      <p:grpSp>
        <p:nvGrpSpPr>
          <p:cNvPr id="7" name="Group 6">
            <a:extLst>
              <a:ext uri="{FF2B5EF4-FFF2-40B4-BE49-F238E27FC236}">
                <a16:creationId xmlns:a16="http://schemas.microsoft.com/office/drawing/2014/main" id="{E1388975-2B79-692A-DFEB-8E5738BF503C}"/>
              </a:ext>
            </a:extLst>
          </p:cNvPr>
          <p:cNvGrpSpPr/>
          <p:nvPr/>
        </p:nvGrpSpPr>
        <p:grpSpPr>
          <a:xfrm>
            <a:off x="3630812" y="2349239"/>
            <a:ext cx="1648222" cy="1388490"/>
            <a:chOff x="1875358" y="5505141"/>
            <a:chExt cx="2786710" cy="2231094"/>
          </a:xfrm>
        </p:grpSpPr>
        <p:pic>
          <p:nvPicPr>
            <p:cNvPr id="8" name="Picture 7" descr="A green circle with a white background&#10;&#10;Description automatically generated with low confidence">
              <a:extLst>
                <a:ext uri="{FF2B5EF4-FFF2-40B4-BE49-F238E27FC236}">
                  <a16:creationId xmlns:a16="http://schemas.microsoft.com/office/drawing/2014/main" id="{E46FAD28-A642-B2DD-6A6D-FAE157AC11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875358" y="5505141"/>
              <a:ext cx="2786710" cy="2231094"/>
            </a:xfrm>
            <a:prstGeom prst="rect">
              <a:avLst/>
            </a:prstGeom>
          </p:spPr>
        </p:pic>
        <p:sp>
          <p:nvSpPr>
            <p:cNvPr id="9" name="TextBox 8">
              <a:extLst>
                <a:ext uri="{FF2B5EF4-FFF2-40B4-BE49-F238E27FC236}">
                  <a16:creationId xmlns:a16="http://schemas.microsoft.com/office/drawing/2014/main" id="{DF0E5BBA-81F6-8D3F-9A30-479DC995B8CC}"/>
                </a:ext>
              </a:extLst>
            </p:cNvPr>
            <p:cNvSpPr txBox="1"/>
            <p:nvPr/>
          </p:nvSpPr>
          <p:spPr>
            <a:xfrm>
              <a:off x="1950499" y="6279374"/>
              <a:ext cx="2117772" cy="796194"/>
            </a:xfrm>
            <a:prstGeom prst="rect">
              <a:avLst/>
            </a:prstGeom>
            <a:noFill/>
          </p:spPr>
          <p:txBody>
            <a:bodyPr wrap="square" lIns="47478" tIns="23739" rIns="47478" bIns="23739" rtlCol="0" anchor="t">
              <a:spAutoFit/>
            </a:bodyPr>
            <a:lstStyle/>
            <a:p>
              <a:pPr algn="ctr"/>
              <a:r>
                <a:rPr lang="en-GB" sz="1454">
                  <a:solidFill>
                    <a:schemeClr val="bg1"/>
                  </a:solidFill>
                  <a:latin typeface="Segoe UI Light"/>
                  <a:cs typeface="Segoe UI Light"/>
                </a:rPr>
                <a:t>Wellbeing Workshops</a:t>
              </a:r>
              <a:endParaRPr lang="en-US" sz="519">
                <a:solidFill>
                  <a:schemeClr val="bg1"/>
                </a:solidFill>
                <a:cs typeface="Calibri"/>
              </a:endParaRPr>
            </a:p>
          </p:txBody>
        </p:sp>
      </p:grpSp>
      <p:grpSp>
        <p:nvGrpSpPr>
          <p:cNvPr id="10" name="Group 9">
            <a:extLst>
              <a:ext uri="{FF2B5EF4-FFF2-40B4-BE49-F238E27FC236}">
                <a16:creationId xmlns:a16="http://schemas.microsoft.com/office/drawing/2014/main" id="{2333D38A-F477-326E-F54F-A01059BE9F42}"/>
              </a:ext>
            </a:extLst>
          </p:cNvPr>
          <p:cNvGrpSpPr/>
          <p:nvPr/>
        </p:nvGrpSpPr>
        <p:grpSpPr>
          <a:xfrm>
            <a:off x="3059604" y="3698576"/>
            <a:ext cx="1676976" cy="1330981"/>
            <a:chOff x="4186254" y="3305046"/>
            <a:chExt cx="3229731" cy="2563370"/>
          </a:xfrm>
        </p:grpSpPr>
        <p:pic>
          <p:nvPicPr>
            <p:cNvPr id="11" name="Picture 10" descr="A green circle with a white background&#10;&#10;Description automatically generated with low confidence">
              <a:extLst>
                <a:ext uri="{FF2B5EF4-FFF2-40B4-BE49-F238E27FC236}">
                  <a16:creationId xmlns:a16="http://schemas.microsoft.com/office/drawing/2014/main" id="{C3AFA83E-F5C3-8CAB-59B8-368B0CD17C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4186254" y="3305046"/>
              <a:ext cx="3229731" cy="2563370"/>
            </a:xfrm>
            <a:prstGeom prst="rect">
              <a:avLst/>
            </a:prstGeom>
          </p:spPr>
        </p:pic>
        <p:sp>
          <p:nvSpPr>
            <p:cNvPr id="12" name="TextBox 11">
              <a:extLst>
                <a:ext uri="{FF2B5EF4-FFF2-40B4-BE49-F238E27FC236}">
                  <a16:creationId xmlns:a16="http://schemas.microsoft.com/office/drawing/2014/main" id="{0E32F559-D66C-900A-E9F1-972B40A3D677}"/>
                </a:ext>
              </a:extLst>
            </p:cNvPr>
            <p:cNvSpPr txBox="1"/>
            <p:nvPr/>
          </p:nvSpPr>
          <p:spPr>
            <a:xfrm>
              <a:off x="4449204" y="4069943"/>
              <a:ext cx="2117773" cy="954296"/>
            </a:xfrm>
            <a:prstGeom prst="rect">
              <a:avLst/>
            </a:prstGeom>
            <a:noFill/>
          </p:spPr>
          <p:txBody>
            <a:bodyPr wrap="square" lIns="47478" tIns="23739" rIns="47478" bIns="23739" rtlCol="0" anchor="t">
              <a:spAutoFit/>
            </a:bodyPr>
            <a:lstStyle/>
            <a:p>
              <a:pPr algn="ctr"/>
              <a:r>
                <a:rPr lang="en-GB" sz="1454">
                  <a:solidFill>
                    <a:schemeClr val="bg1"/>
                  </a:solidFill>
                  <a:latin typeface="Segoe UI Light"/>
                  <a:cs typeface="Segoe UI Light"/>
                </a:rPr>
                <a:t>Manager support</a:t>
              </a:r>
              <a:endParaRPr lang="en-US" sz="519">
                <a:solidFill>
                  <a:schemeClr val="bg1"/>
                </a:solidFill>
                <a:cs typeface="Calibri"/>
              </a:endParaRPr>
            </a:p>
          </p:txBody>
        </p:sp>
      </p:grpSp>
      <p:grpSp>
        <p:nvGrpSpPr>
          <p:cNvPr id="13" name="Group 12">
            <a:extLst>
              <a:ext uri="{FF2B5EF4-FFF2-40B4-BE49-F238E27FC236}">
                <a16:creationId xmlns:a16="http://schemas.microsoft.com/office/drawing/2014/main" id="{C138BF1C-319E-8582-4C56-A007CD68457C}"/>
              </a:ext>
            </a:extLst>
          </p:cNvPr>
          <p:cNvGrpSpPr/>
          <p:nvPr/>
        </p:nvGrpSpPr>
        <p:grpSpPr>
          <a:xfrm>
            <a:off x="6907110" y="2294538"/>
            <a:ext cx="1676976" cy="1345358"/>
            <a:chOff x="8891446" y="3249692"/>
            <a:chExt cx="2786710" cy="2231094"/>
          </a:xfrm>
        </p:grpSpPr>
        <p:pic>
          <p:nvPicPr>
            <p:cNvPr id="14" name="Picture 13" descr="A green circle with a white background&#10;&#10;Description automatically generated with low confidence">
              <a:extLst>
                <a:ext uri="{FF2B5EF4-FFF2-40B4-BE49-F238E27FC236}">
                  <a16:creationId xmlns:a16="http://schemas.microsoft.com/office/drawing/2014/main" id="{75ED2B87-C4BA-61F3-53EF-D04BEBBD41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91446" y="3249692"/>
              <a:ext cx="2786710" cy="2231094"/>
            </a:xfrm>
            <a:prstGeom prst="rect">
              <a:avLst/>
            </a:prstGeom>
          </p:spPr>
        </p:pic>
        <p:sp>
          <p:nvSpPr>
            <p:cNvPr id="15" name="TextBox 14">
              <a:extLst>
                <a:ext uri="{FF2B5EF4-FFF2-40B4-BE49-F238E27FC236}">
                  <a16:creationId xmlns:a16="http://schemas.microsoft.com/office/drawing/2014/main" id="{2C7A3D8B-1FD2-0E8A-8109-E572B7383809}"/>
                </a:ext>
              </a:extLst>
            </p:cNvPr>
            <p:cNvSpPr txBox="1"/>
            <p:nvPr/>
          </p:nvSpPr>
          <p:spPr>
            <a:xfrm>
              <a:off x="9388616" y="4043402"/>
              <a:ext cx="2117772" cy="821720"/>
            </a:xfrm>
            <a:prstGeom prst="rect">
              <a:avLst/>
            </a:prstGeom>
            <a:noFill/>
          </p:spPr>
          <p:txBody>
            <a:bodyPr wrap="square" lIns="47478" tIns="23739" rIns="47478" bIns="23739" rtlCol="0" anchor="t">
              <a:spAutoFit/>
            </a:bodyPr>
            <a:lstStyle/>
            <a:p>
              <a:pPr algn="ctr"/>
              <a:r>
                <a:rPr lang="en-GB" sz="1454">
                  <a:solidFill>
                    <a:schemeClr val="bg1"/>
                  </a:solidFill>
                  <a:latin typeface="Segoe UI Light"/>
                  <a:cs typeface="Segoe UI Light"/>
                </a:rPr>
                <a:t>Wellbeing Hubs</a:t>
              </a:r>
              <a:endParaRPr lang="en-US" sz="519">
                <a:solidFill>
                  <a:schemeClr val="bg1"/>
                </a:solidFill>
                <a:cs typeface="Calibri"/>
              </a:endParaRPr>
            </a:p>
          </p:txBody>
        </p:sp>
      </p:grpSp>
      <p:grpSp>
        <p:nvGrpSpPr>
          <p:cNvPr id="16" name="Group 15">
            <a:extLst>
              <a:ext uri="{FF2B5EF4-FFF2-40B4-BE49-F238E27FC236}">
                <a16:creationId xmlns:a16="http://schemas.microsoft.com/office/drawing/2014/main" id="{3B7040B5-B663-01C1-1FD3-F0315F05E0D8}"/>
              </a:ext>
            </a:extLst>
          </p:cNvPr>
          <p:cNvGrpSpPr/>
          <p:nvPr/>
        </p:nvGrpSpPr>
        <p:grpSpPr>
          <a:xfrm>
            <a:off x="7377142" y="3543141"/>
            <a:ext cx="1590714" cy="1345358"/>
            <a:chOff x="12794346" y="3055955"/>
            <a:chExt cx="2786710" cy="2231094"/>
          </a:xfrm>
        </p:grpSpPr>
        <p:pic>
          <p:nvPicPr>
            <p:cNvPr id="17" name="Picture 16" descr="A green circle with a white background&#10;&#10;Description automatically generated with low confidence">
              <a:extLst>
                <a:ext uri="{FF2B5EF4-FFF2-40B4-BE49-F238E27FC236}">
                  <a16:creationId xmlns:a16="http://schemas.microsoft.com/office/drawing/2014/main" id="{DE4908C6-ACFA-CD82-5C04-BB43C000DD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94346" y="3055955"/>
              <a:ext cx="2786710" cy="2231094"/>
            </a:xfrm>
            <a:prstGeom prst="rect">
              <a:avLst/>
            </a:prstGeom>
          </p:spPr>
        </p:pic>
        <p:sp>
          <p:nvSpPr>
            <p:cNvPr id="18" name="TextBox 17">
              <a:extLst>
                <a:ext uri="{FF2B5EF4-FFF2-40B4-BE49-F238E27FC236}">
                  <a16:creationId xmlns:a16="http://schemas.microsoft.com/office/drawing/2014/main" id="{346051B0-83A5-0761-FFCA-1A0EB08C4CA2}"/>
                </a:ext>
              </a:extLst>
            </p:cNvPr>
            <p:cNvSpPr txBox="1"/>
            <p:nvPr/>
          </p:nvSpPr>
          <p:spPr>
            <a:xfrm>
              <a:off x="13321386" y="3818532"/>
              <a:ext cx="2117772" cy="821720"/>
            </a:xfrm>
            <a:prstGeom prst="rect">
              <a:avLst/>
            </a:prstGeom>
            <a:noFill/>
          </p:spPr>
          <p:txBody>
            <a:bodyPr wrap="square" lIns="47478" tIns="23739" rIns="47478" bIns="23739" rtlCol="0" anchor="t">
              <a:spAutoFit/>
            </a:bodyPr>
            <a:lstStyle/>
            <a:p>
              <a:pPr algn="ctr"/>
              <a:r>
                <a:rPr lang="en-GB" sz="1454">
                  <a:solidFill>
                    <a:schemeClr val="bg1"/>
                  </a:solidFill>
                  <a:latin typeface="Segoe UI Light"/>
                  <a:cs typeface="Segoe UI Light"/>
                </a:rPr>
                <a:t>Outreach presentations</a:t>
              </a:r>
              <a:endParaRPr lang="en-US" sz="519">
                <a:solidFill>
                  <a:schemeClr val="bg1"/>
                </a:solidFill>
                <a:cs typeface="Calibri"/>
              </a:endParaRPr>
            </a:p>
          </p:txBody>
        </p:sp>
      </p:grpSp>
      <p:sp>
        <p:nvSpPr>
          <p:cNvPr id="19" name="Rectangle: Rounded Corners 18">
            <a:extLst>
              <a:ext uri="{FF2B5EF4-FFF2-40B4-BE49-F238E27FC236}">
                <a16:creationId xmlns:a16="http://schemas.microsoft.com/office/drawing/2014/main" id="{7479E460-AAA8-7FAA-62B5-700DF31036EA}"/>
              </a:ext>
            </a:extLst>
          </p:cNvPr>
          <p:cNvSpPr/>
          <p:nvPr/>
        </p:nvSpPr>
        <p:spPr>
          <a:xfrm>
            <a:off x="2537362" y="5224583"/>
            <a:ext cx="7217002" cy="1581280"/>
          </a:xfrm>
          <a:prstGeom prst="roundRect">
            <a:avLst/>
          </a:prstGeom>
          <a:solidFill>
            <a:srgbClr val="D7F0F1"/>
          </a:solidFill>
        </p:spPr>
        <p:style>
          <a:lnRef idx="2">
            <a:schemeClr val="accent1">
              <a:shade val="50000"/>
            </a:schemeClr>
          </a:lnRef>
          <a:fillRef idx="1">
            <a:schemeClr val="accent1"/>
          </a:fillRef>
          <a:effectRef idx="0">
            <a:schemeClr val="accent1"/>
          </a:effectRef>
          <a:fontRef idx="minor">
            <a:schemeClr val="lt1"/>
          </a:fontRef>
        </p:style>
        <p:txBody>
          <a:bodyPr lIns="47478" tIns="23739" rIns="47478" bIns="23739" rtlCol="0" anchor="ctr"/>
          <a:lstStyle/>
          <a:p>
            <a:pPr marL="177800" indent="-177800">
              <a:buFont typeface="Arial"/>
              <a:buChar char="•"/>
            </a:pPr>
            <a:r>
              <a:rPr lang="en-GB" sz="1200" b="1" dirty="0">
                <a:solidFill>
                  <a:srgbClr val="338F91"/>
                </a:solidFill>
                <a:latin typeface="Segoe UI Light"/>
                <a:cs typeface="Arial"/>
              </a:rPr>
              <a:t>Support for Managers</a:t>
            </a:r>
            <a:r>
              <a:rPr lang="en-GB" sz="1200" dirty="0">
                <a:solidFill>
                  <a:srgbClr val="338F91"/>
                </a:solidFill>
                <a:latin typeface="Segoe UI Light"/>
                <a:cs typeface="Arial"/>
              </a:rPr>
              <a:t>: one to one consultations to think about the wellbeing of your team</a:t>
            </a:r>
            <a:endParaRPr lang="en-US" dirty="0"/>
          </a:p>
          <a:p>
            <a:pPr marL="177800" indent="-177800">
              <a:buFont typeface="Arial"/>
              <a:buChar char="•"/>
            </a:pPr>
            <a:r>
              <a:rPr lang="en-GB" sz="1200" b="1" dirty="0">
                <a:solidFill>
                  <a:srgbClr val="338F91"/>
                </a:solidFill>
                <a:latin typeface="Segoe UI Light"/>
                <a:cs typeface="Segoe UI Light"/>
              </a:rPr>
              <a:t>Wellbeing Hubs</a:t>
            </a:r>
            <a:r>
              <a:rPr lang="en-GB" sz="1200" dirty="0">
                <a:solidFill>
                  <a:srgbClr val="338F91"/>
                </a:solidFill>
                <a:latin typeface="Segoe UI Light"/>
                <a:cs typeface="Segoe UI Light"/>
              </a:rPr>
              <a:t>: Confidential and compassionate space for teams to reflect on current challenges and how best to cope with these</a:t>
            </a:r>
            <a:endParaRPr lang="en-GB" sz="1200" dirty="0">
              <a:solidFill>
                <a:srgbClr val="338F91"/>
              </a:solidFill>
              <a:latin typeface="Segoe UI Light"/>
              <a:cs typeface="Arial"/>
            </a:endParaRPr>
          </a:p>
          <a:p>
            <a:pPr marL="177800" indent="-177800">
              <a:buFont typeface="Arial"/>
              <a:buChar char="•"/>
            </a:pPr>
            <a:r>
              <a:rPr lang="en-GB" sz="1200" b="1" dirty="0">
                <a:solidFill>
                  <a:srgbClr val="338F91"/>
                </a:solidFill>
                <a:latin typeface="Segoe UI Light"/>
                <a:cs typeface="Arial"/>
              </a:rPr>
              <a:t>Workshops &amp; Presentations</a:t>
            </a:r>
            <a:r>
              <a:rPr lang="en-GB" sz="1200" dirty="0">
                <a:solidFill>
                  <a:srgbClr val="338F91"/>
                </a:solidFill>
                <a:latin typeface="Segoe UI Light"/>
                <a:cs typeface="Arial"/>
              </a:rPr>
              <a:t>: facilitated workshop sessions and presentations to your team on a range of topics focused on wellbeing</a:t>
            </a:r>
          </a:p>
        </p:txBody>
      </p:sp>
      <p:sp>
        <p:nvSpPr>
          <p:cNvPr id="20" name="TextBox 19">
            <a:extLst>
              <a:ext uri="{FF2B5EF4-FFF2-40B4-BE49-F238E27FC236}">
                <a16:creationId xmlns:a16="http://schemas.microsoft.com/office/drawing/2014/main" id="{9422CF70-9C1A-4174-3E69-09CA26D59680}"/>
              </a:ext>
            </a:extLst>
          </p:cNvPr>
          <p:cNvSpPr txBox="1"/>
          <p:nvPr/>
        </p:nvSpPr>
        <p:spPr>
          <a:xfrm>
            <a:off x="3737162" y="1544678"/>
            <a:ext cx="6565817" cy="571695"/>
          </a:xfrm>
          <a:prstGeom prst="rect">
            <a:avLst/>
          </a:prstGeom>
          <a:noFill/>
        </p:spPr>
        <p:txBody>
          <a:bodyPr wrap="square" rtlCol="0">
            <a:spAutoFit/>
          </a:bodyPr>
          <a:lstStyle/>
          <a:p>
            <a:r>
              <a:rPr lang="en-GB" sz="3115" b="1" dirty="0">
                <a:solidFill>
                  <a:srgbClr val="2E9A97"/>
                </a:solidFill>
                <a:latin typeface="Segoe UI Light" panose="020B0502040204020203" pitchFamily="34" charset="0"/>
                <a:cs typeface="Segoe UI Light" panose="020B0502040204020203" pitchFamily="34" charset="0"/>
              </a:rPr>
              <a:t>Support for teams</a:t>
            </a:r>
          </a:p>
        </p:txBody>
      </p:sp>
    </p:spTree>
    <p:extLst>
      <p:ext uri="{BB962C8B-B14F-4D97-AF65-F5344CB8AC3E}">
        <p14:creationId xmlns:p14="http://schemas.microsoft.com/office/powerpoint/2010/main" val="288637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781420C-B121-4356-ADD3-18D8271C7C96}"/>
              </a:ext>
            </a:extLst>
          </p:cNvPr>
          <p:cNvSpPr txBox="1">
            <a:spLocks/>
          </p:cNvSpPr>
          <p:nvPr/>
        </p:nvSpPr>
        <p:spPr>
          <a:xfrm flipH="1">
            <a:off x="12351025" y="1974574"/>
            <a:ext cx="1577009" cy="145442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endParaRPr lang="en-GB" sz="6600" b="1" dirty="0">
              <a:solidFill>
                <a:srgbClr val="4472C4">
                  <a:lumMod val="75000"/>
                </a:srgbClr>
              </a:solidFill>
              <a:latin typeface="Calibri Light" panose="020F0302020204030204"/>
            </a:endParaRPr>
          </a:p>
        </p:txBody>
      </p:sp>
      <p:sp>
        <p:nvSpPr>
          <p:cNvPr id="5" name="Subtitle 2">
            <a:extLst>
              <a:ext uri="{FF2B5EF4-FFF2-40B4-BE49-F238E27FC236}">
                <a16:creationId xmlns:a16="http://schemas.microsoft.com/office/drawing/2014/main" id="{D9260923-BB5D-452C-88C4-5F3DD19D6BE3}"/>
              </a:ext>
            </a:extLst>
          </p:cNvPr>
          <p:cNvSpPr txBox="1">
            <a:spLocks/>
          </p:cNvSpPr>
          <p:nvPr/>
        </p:nvSpPr>
        <p:spPr>
          <a:xfrm>
            <a:off x="1143000" y="5157788"/>
            <a:ext cx="10174516" cy="1051138"/>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endParaRPr lang="en-GB" sz="2000" dirty="0">
              <a:solidFill>
                <a:srgbClr val="4472C4">
                  <a:lumMod val="75000"/>
                </a:srgbClr>
              </a:solidFill>
              <a:latin typeface="Calibri" panose="020F0502020204030204"/>
            </a:endParaRPr>
          </a:p>
        </p:txBody>
      </p:sp>
      <p:pic>
        <p:nvPicPr>
          <p:cNvPr id="4" name="Picture 3">
            <a:extLst>
              <a:ext uri="{FF2B5EF4-FFF2-40B4-BE49-F238E27FC236}">
                <a16:creationId xmlns:a16="http://schemas.microsoft.com/office/drawing/2014/main" id="{CA1C17E9-D2A2-4D69-A09A-BB552C2B9914}"/>
              </a:ext>
            </a:extLst>
          </p:cNvPr>
          <p:cNvPicPr>
            <a:picLocks noChangeAspect="1"/>
          </p:cNvPicPr>
          <p:nvPr/>
        </p:nvPicPr>
        <p:blipFill>
          <a:blip r:embed="rId3"/>
          <a:stretch>
            <a:fillRect/>
          </a:stretch>
        </p:blipFill>
        <p:spPr>
          <a:xfrm>
            <a:off x="801601" y="2292626"/>
            <a:ext cx="10515915" cy="2959119"/>
          </a:xfrm>
          <a:prstGeom prst="rect">
            <a:avLst/>
          </a:prstGeom>
        </p:spPr>
      </p:pic>
      <p:sp>
        <p:nvSpPr>
          <p:cNvPr id="6" name="TextBox 5">
            <a:extLst>
              <a:ext uri="{FF2B5EF4-FFF2-40B4-BE49-F238E27FC236}">
                <a16:creationId xmlns:a16="http://schemas.microsoft.com/office/drawing/2014/main" id="{DD08D423-4EEA-4A45-A24C-FFB74A43FE68}"/>
              </a:ext>
            </a:extLst>
          </p:cNvPr>
          <p:cNvSpPr txBox="1"/>
          <p:nvPr/>
        </p:nvSpPr>
        <p:spPr>
          <a:xfrm>
            <a:off x="1533698" y="5286714"/>
            <a:ext cx="4950618" cy="1754326"/>
          </a:xfrm>
          <a:prstGeom prst="rect">
            <a:avLst/>
          </a:prstGeom>
          <a:noFill/>
        </p:spPr>
        <p:txBody>
          <a:bodyPr wrap="square">
            <a:spAutoFit/>
          </a:bodyPr>
          <a:lstStyle/>
          <a:p>
            <a:pPr defTabSz="914400">
              <a:defRPr/>
            </a:pPr>
            <a:r>
              <a:rPr lang="en-GB" b="1" dirty="0">
                <a:solidFill>
                  <a:srgbClr val="425563"/>
                </a:solidFill>
                <a:latin typeface="Frutiger"/>
              </a:rPr>
              <a:t>Choose from these programmes</a:t>
            </a:r>
          </a:p>
          <a:p>
            <a:pPr marL="271463" indent="-271463" defTabSz="914400">
              <a:buFont typeface="Arial" panose="020B0604020202020204" pitchFamily="34" charset="0"/>
              <a:buChar char="•"/>
              <a:defRPr/>
            </a:pPr>
            <a:r>
              <a:rPr lang="en-GB" dirty="0">
                <a:solidFill>
                  <a:srgbClr val="425563"/>
                </a:solidFill>
                <a:latin typeface="Frutiger"/>
              </a:rPr>
              <a:t>Space from Challenging times</a:t>
            </a:r>
          </a:p>
          <a:p>
            <a:pPr marL="271463" indent="-271463" defTabSz="914400">
              <a:buFont typeface="Arial" panose="020B0604020202020204" pitchFamily="34" charset="0"/>
              <a:buChar char="•"/>
              <a:defRPr/>
            </a:pPr>
            <a:r>
              <a:rPr lang="en-GB" dirty="0">
                <a:solidFill>
                  <a:srgbClr val="425563"/>
                </a:solidFill>
                <a:latin typeface="Frutiger"/>
              </a:rPr>
              <a:t>Space for Sleep </a:t>
            </a:r>
          </a:p>
          <a:p>
            <a:pPr marL="271463" indent="-271463" defTabSz="914400">
              <a:buFont typeface="Arial" panose="020B0604020202020204" pitchFamily="34" charset="0"/>
              <a:buChar char="•"/>
              <a:defRPr/>
            </a:pPr>
            <a:r>
              <a:rPr lang="en-GB" dirty="0">
                <a:solidFill>
                  <a:srgbClr val="425563"/>
                </a:solidFill>
                <a:latin typeface="Frutiger"/>
              </a:rPr>
              <a:t>Space from Stress </a:t>
            </a:r>
          </a:p>
          <a:p>
            <a:pPr marL="271463" indent="-271463" defTabSz="914400">
              <a:buFont typeface="Arial" panose="020B0604020202020204" pitchFamily="34" charset="0"/>
              <a:buChar char="•"/>
              <a:defRPr/>
            </a:pPr>
            <a:r>
              <a:rPr lang="en-GB" dirty="0">
                <a:solidFill>
                  <a:srgbClr val="425563"/>
                </a:solidFill>
                <a:latin typeface="Frutiger"/>
              </a:rPr>
              <a:t>Space for Resilience</a:t>
            </a:r>
          </a:p>
          <a:p>
            <a:pPr defTabSz="914400">
              <a:defRPr/>
            </a:pPr>
            <a:endParaRPr lang="en-GB" dirty="0">
              <a:solidFill>
                <a:srgbClr val="425563"/>
              </a:solidFill>
              <a:latin typeface="Frutiger"/>
            </a:endParaRPr>
          </a:p>
        </p:txBody>
      </p:sp>
      <p:sp>
        <p:nvSpPr>
          <p:cNvPr id="7" name="TextBox 6">
            <a:extLst>
              <a:ext uri="{FF2B5EF4-FFF2-40B4-BE49-F238E27FC236}">
                <a16:creationId xmlns:a16="http://schemas.microsoft.com/office/drawing/2014/main" id="{380BA5E6-CAF8-4988-B29C-953D452735B1}"/>
              </a:ext>
            </a:extLst>
          </p:cNvPr>
          <p:cNvSpPr txBox="1"/>
          <p:nvPr/>
        </p:nvSpPr>
        <p:spPr>
          <a:xfrm>
            <a:off x="6484316" y="5563713"/>
            <a:ext cx="4950618" cy="1200329"/>
          </a:xfrm>
          <a:prstGeom prst="rect">
            <a:avLst/>
          </a:prstGeom>
          <a:noFill/>
        </p:spPr>
        <p:txBody>
          <a:bodyPr wrap="square">
            <a:spAutoFit/>
          </a:bodyPr>
          <a:lstStyle/>
          <a:p>
            <a:pPr marL="185738" indent="-185738" defTabSz="914400">
              <a:buFont typeface="Arial" panose="020B0604020202020204" pitchFamily="34" charset="0"/>
              <a:buChar char="•"/>
              <a:defRPr/>
            </a:pPr>
            <a:r>
              <a:rPr lang="en-GB" dirty="0">
                <a:solidFill>
                  <a:srgbClr val="425563"/>
                </a:solidFill>
                <a:latin typeface="Frutiger"/>
              </a:rPr>
              <a:t>Space from Money worries</a:t>
            </a:r>
          </a:p>
          <a:p>
            <a:pPr marL="185738" indent="-185738" defTabSz="914400">
              <a:buFont typeface="Arial" panose="020B0604020202020204" pitchFamily="34" charset="0"/>
              <a:buChar char="•"/>
              <a:defRPr/>
            </a:pPr>
            <a:r>
              <a:rPr lang="en-GB" dirty="0">
                <a:solidFill>
                  <a:srgbClr val="425563"/>
                </a:solidFill>
                <a:latin typeface="Frutiger"/>
              </a:rPr>
              <a:t>Space from Alcohol</a:t>
            </a:r>
          </a:p>
          <a:p>
            <a:pPr marL="185738" indent="-185738" defTabSz="914400">
              <a:buFont typeface="Arial" panose="020B0604020202020204" pitchFamily="34" charset="0"/>
              <a:buChar char="•"/>
              <a:defRPr/>
            </a:pPr>
            <a:r>
              <a:rPr lang="en-GB" dirty="0">
                <a:solidFill>
                  <a:srgbClr val="425563"/>
                </a:solidFill>
                <a:latin typeface="Frutiger"/>
              </a:rPr>
              <a:t>Space from Anxiety and depression</a:t>
            </a:r>
          </a:p>
          <a:p>
            <a:pPr marL="185738" indent="-185738" defTabSz="914400">
              <a:buFont typeface="Arial" panose="020B0604020202020204" pitchFamily="34" charset="0"/>
              <a:buChar char="•"/>
              <a:defRPr/>
            </a:pPr>
            <a:r>
              <a:rPr lang="en-GB" dirty="0">
                <a:solidFill>
                  <a:srgbClr val="425563"/>
                </a:solidFill>
                <a:latin typeface="Frutiger"/>
              </a:rPr>
              <a:t>Space for Mindfulness</a:t>
            </a:r>
          </a:p>
        </p:txBody>
      </p:sp>
      <p:sp>
        <p:nvSpPr>
          <p:cNvPr id="8" name="TextBox 7">
            <a:extLst>
              <a:ext uri="{FF2B5EF4-FFF2-40B4-BE49-F238E27FC236}">
                <a16:creationId xmlns:a16="http://schemas.microsoft.com/office/drawing/2014/main" id="{31643393-AB2B-C28C-5622-070DA9A004E2}"/>
              </a:ext>
            </a:extLst>
          </p:cNvPr>
          <p:cNvSpPr txBox="1"/>
          <p:nvPr/>
        </p:nvSpPr>
        <p:spPr>
          <a:xfrm>
            <a:off x="4240695" y="1091221"/>
            <a:ext cx="6096000" cy="646331"/>
          </a:xfrm>
          <a:prstGeom prst="rect">
            <a:avLst/>
          </a:prstGeom>
          <a:noFill/>
        </p:spPr>
        <p:txBody>
          <a:bodyPr wrap="square">
            <a:spAutoFit/>
          </a:bodyPr>
          <a:lstStyle/>
          <a:p>
            <a:r>
              <a:rPr lang="en-GB" sz="3600" dirty="0">
                <a:solidFill>
                  <a:schemeClr val="bg1"/>
                </a:solidFill>
              </a:rPr>
              <a:t>SilverCloud for Staff</a:t>
            </a:r>
          </a:p>
        </p:txBody>
      </p:sp>
      <p:sp>
        <p:nvSpPr>
          <p:cNvPr id="10" name="TextBox 9">
            <a:extLst>
              <a:ext uri="{FF2B5EF4-FFF2-40B4-BE49-F238E27FC236}">
                <a16:creationId xmlns:a16="http://schemas.microsoft.com/office/drawing/2014/main" id="{4FA49B5F-D80E-6156-03D6-7371B245FF7B}"/>
              </a:ext>
            </a:extLst>
          </p:cNvPr>
          <p:cNvSpPr txBox="1"/>
          <p:nvPr/>
        </p:nvSpPr>
        <p:spPr>
          <a:xfrm>
            <a:off x="3483429" y="3327791"/>
            <a:ext cx="6966856" cy="369332"/>
          </a:xfrm>
          <a:prstGeom prst="rect">
            <a:avLst/>
          </a:prstGeom>
          <a:noFill/>
        </p:spPr>
        <p:txBody>
          <a:bodyPr wrap="square">
            <a:spAutoFit/>
          </a:bodyPr>
          <a:lstStyle/>
          <a:p>
            <a:pPr algn="l"/>
            <a:r>
              <a:rPr lang="en-GB" b="0" i="0" dirty="0">
                <a:solidFill>
                  <a:srgbClr val="425563"/>
                </a:solidFill>
                <a:effectLst/>
                <a:latin typeface="Frutiger"/>
              </a:rPr>
              <a:t>referred to it by their GP. </a:t>
            </a:r>
          </a:p>
        </p:txBody>
      </p:sp>
    </p:spTree>
    <p:extLst>
      <p:ext uri="{BB962C8B-B14F-4D97-AF65-F5344CB8AC3E}">
        <p14:creationId xmlns:p14="http://schemas.microsoft.com/office/powerpoint/2010/main" val="2172748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7D9DB-5D12-5902-886B-9293C28A4702}"/>
              </a:ext>
            </a:extLst>
          </p:cNvPr>
          <p:cNvSpPr>
            <a:spLocks noGrp="1"/>
          </p:cNvSpPr>
          <p:nvPr>
            <p:ph type="title"/>
          </p:nvPr>
        </p:nvSpPr>
        <p:spPr/>
        <p:txBody>
          <a:bodyPr/>
          <a:lstStyle/>
          <a:p>
            <a:r>
              <a:rPr lang="en-GB" dirty="0"/>
              <a:t>                 Dr Laura </a:t>
            </a:r>
            <a:r>
              <a:rPr lang="en-GB" dirty="0" err="1"/>
              <a:t>Ingenhaag</a:t>
            </a:r>
            <a:endParaRPr lang="en-GB" dirty="0"/>
          </a:p>
        </p:txBody>
      </p:sp>
      <p:sp>
        <p:nvSpPr>
          <p:cNvPr id="3" name="Content Placeholder 2">
            <a:extLst>
              <a:ext uri="{FF2B5EF4-FFF2-40B4-BE49-F238E27FC236}">
                <a16:creationId xmlns:a16="http://schemas.microsoft.com/office/drawing/2014/main" id="{93B67C54-B6B6-9A50-9C43-6DCF00C4E2A4}"/>
              </a:ext>
            </a:extLst>
          </p:cNvPr>
          <p:cNvSpPr>
            <a:spLocks noGrp="1"/>
          </p:cNvSpPr>
          <p:nvPr>
            <p:ph idx="1"/>
          </p:nvPr>
        </p:nvSpPr>
        <p:spPr/>
        <p:txBody>
          <a:bodyPr/>
          <a:lstStyle/>
          <a:p>
            <a:r>
              <a:rPr lang="en-GB" dirty="0"/>
              <a:t>                                       </a:t>
            </a:r>
          </a:p>
          <a:p>
            <a:endParaRPr lang="en-GB" dirty="0"/>
          </a:p>
          <a:p>
            <a:endParaRPr lang="en-GB" dirty="0"/>
          </a:p>
          <a:p>
            <a:r>
              <a:rPr lang="en-GB" dirty="0"/>
              <a:t>                                                      </a:t>
            </a:r>
            <a:r>
              <a:rPr lang="en-GB" sz="3600" dirty="0"/>
              <a:t>My story</a:t>
            </a:r>
          </a:p>
        </p:txBody>
      </p:sp>
    </p:spTree>
    <p:extLst>
      <p:ext uri="{BB962C8B-B14F-4D97-AF65-F5344CB8AC3E}">
        <p14:creationId xmlns:p14="http://schemas.microsoft.com/office/powerpoint/2010/main" val="4720854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for GPs and practice staff</a:t>
            </a:r>
          </a:p>
        </p:txBody>
      </p:sp>
      <p:sp>
        <p:nvSpPr>
          <p:cNvPr id="3" name="Content Placeholder 2"/>
          <p:cNvSpPr>
            <a:spLocks noGrp="1"/>
          </p:cNvSpPr>
          <p:nvPr>
            <p:ph idx="1"/>
          </p:nvPr>
        </p:nvSpPr>
        <p:spPr>
          <a:xfrm>
            <a:off x="1813380" y="2662494"/>
            <a:ext cx="8825659" cy="3416300"/>
          </a:xfrm>
        </p:spPr>
        <p:txBody>
          <a:bodyPr/>
          <a:lstStyle/>
          <a:p>
            <a:endParaRPr lang="en-US" dirty="0"/>
          </a:p>
          <a:p>
            <a:r>
              <a:rPr lang="en-US" dirty="0"/>
              <a:t>NHS practitioner health </a:t>
            </a:r>
            <a:r>
              <a:rPr lang="en-US" dirty="0" err="1"/>
              <a:t>programme</a:t>
            </a:r>
            <a:endParaRPr lang="en-US" dirty="0"/>
          </a:p>
          <a:p>
            <a:r>
              <a:rPr lang="en-US" dirty="0"/>
              <a:t>Doctors Support Network</a:t>
            </a:r>
          </a:p>
          <a:p>
            <a:r>
              <a:rPr lang="en-US" dirty="0"/>
              <a:t>DocHealth</a:t>
            </a:r>
          </a:p>
          <a:p>
            <a:r>
              <a:rPr lang="en-US" dirty="0"/>
              <a:t>BMA counselling &amp; peer support</a:t>
            </a:r>
          </a:p>
          <a:p>
            <a:endParaRPr lang="en-US" dirty="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BF2F8-84AF-2256-E381-53C083B95443}"/>
              </a:ext>
            </a:extLst>
          </p:cNvPr>
          <p:cNvSpPr>
            <a:spLocks noGrp="1"/>
          </p:cNvSpPr>
          <p:nvPr>
            <p:ph type="title"/>
          </p:nvPr>
        </p:nvSpPr>
        <p:spPr/>
        <p:txBody>
          <a:bodyPr/>
          <a:lstStyle/>
          <a:p>
            <a:r>
              <a:rPr lang="en-GB" dirty="0"/>
              <a:t>Free apps to support mental health for NHS staff</a:t>
            </a:r>
          </a:p>
        </p:txBody>
      </p:sp>
      <p:pic>
        <p:nvPicPr>
          <p:cNvPr id="4" name="Content Placeholder 3">
            <a:extLst>
              <a:ext uri="{FF2B5EF4-FFF2-40B4-BE49-F238E27FC236}">
                <a16:creationId xmlns:a16="http://schemas.microsoft.com/office/drawing/2014/main" id="{1C54F13F-7AF4-046A-CFE0-EB079B8C081E}"/>
              </a:ext>
            </a:extLst>
          </p:cNvPr>
          <p:cNvPicPr>
            <a:picLocks noGrp="1" noChangeAspect="1"/>
          </p:cNvPicPr>
          <p:nvPr>
            <p:ph idx="1"/>
          </p:nvPr>
        </p:nvPicPr>
        <p:blipFill>
          <a:blip r:embed="rId3"/>
          <a:stretch>
            <a:fillRect/>
          </a:stretch>
        </p:blipFill>
        <p:spPr>
          <a:xfrm>
            <a:off x="1154954" y="2860623"/>
            <a:ext cx="2168012" cy="2217841"/>
          </a:xfrm>
          <a:prstGeom prst="rect">
            <a:avLst/>
          </a:prstGeom>
        </p:spPr>
      </p:pic>
      <p:pic>
        <p:nvPicPr>
          <p:cNvPr id="5" name="Picture 4">
            <a:extLst>
              <a:ext uri="{FF2B5EF4-FFF2-40B4-BE49-F238E27FC236}">
                <a16:creationId xmlns:a16="http://schemas.microsoft.com/office/drawing/2014/main" id="{5CA65951-1BF0-BA01-C9AB-61A4D726CB36}"/>
              </a:ext>
            </a:extLst>
          </p:cNvPr>
          <p:cNvPicPr>
            <a:picLocks noChangeAspect="1"/>
          </p:cNvPicPr>
          <p:nvPr/>
        </p:nvPicPr>
        <p:blipFill>
          <a:blip r:embed="rId4"/>
          <a:stretch>
            <a:fillRect/>
          </a:stretch>
        </p:blipFill>
        <p:spPr>
          <a:xfrm>
            <a:off x="3996813" y="2608209"/>
            <a:ext cx="3972846" cy="2286001"/>
          </a:xfrm>
          <a:prstGeom prst="rect">
            <a:avLst/>
          </a:prstGeom>
        </p:spPr>
      </p:pic>
      <p:pic>
        <p:nvPicPr>
          <p:cNvPr id="6" name="Picture 5">
            <a:extLst>
              <a:ext uri="{FF2B5EF4-FFF2-40B4-BE49-F238E27FC236}">
                <a16:creationId xmlns:a16="http://schemas.microsoft.com/office/drawing/2014/main" id="{EB08384C-3F98-CE95-D330-F4A977775091}"/>
              </a:ext>
            </a:extLst>
          </p:cNvPr>
          <p:cNvPicPr>
            <a:picLocks noChangeAspect="1"/>
          </p:cNvPicPr>
          <p:nvPr/>
        </p:nvPicPr>
        <p:blipFill>
          <a:blip r:embed="rId5"/>
          <a:stretch>
            <a:fillRect/>
          </a:stretch>
        </p:blipFill>
        <p:spPr>
          <a:xfrm>
            <a:off x="8229600" y="2711448"/>
            <a:ext cx="3727498" cy="2367016"/>
          </a:xfrm>
          <a:prstGeom prst="rect">
            <a:avLst/>
          </a:prstGeom>
        </p:spPr>
      </p:pic>
    </p:spTree>
    <p:extLst>
      <p:ext uri="{BB962C8B-B14F-4D97-AF65-F5344CB8AC3E}">
        <p14:creationId xmlns:p14="http://schemas.microsoft.com/office/powerpoint/2010/main" val="128079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54293624-1A00-B76F-CAE2-A523272353C5}"/>
              </a:ext>
            </a:extLst>
          </p:cNvPr>
          <p:cNvSpPr/>
          <p:nvPr/>
        </p:nvSpPr>
        <p:spPr>
          <a:xfrm>
            <a:off x="8646401" y="2371689"/>
            <a:ext cx="1955410" cy="196947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Content Placeholder 2" descr="SmartArt graphic">
            <a:extLst>
              <a:ext uri="{FF2B5EF4-FFF2-40B4-BE49-F238E27FC236}">
                <a16:creationId xmlns:a16="http://schemas.microsoft.com/office/drawing/2014/main" id="{59F5A1AC-D08D-42AE-B94A-1CAFB517D8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p:txBody>
          <a:bodyPr>
            <a:normAutofit/>
          </a:bodyPr>
          <a:lstStyle/>
          <a:p>
            <a:r>
              <a:rPr lang="en-US" dirty="0"/>
              <a:t>Overview</a:t>
            </a:r>
          </a:p>
        </p:txBody>
      </p:sp>
    </p:spTree>
    <p:extLst>
      <p:ext uri="{BB962C8B-B14F-4D97-AF65-F5344CB8AC3E}">
        <p14:creationId xmlns:p14="http://schemas.microsoft.com/office/powerpoint/2010/main" val="21691177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43" name="Rectangle 42">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6" name="Rectangle 45">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382055" y="1241266"/>
            <a:ext cx="3161016" cy="3153753"/>
          </a:xfrm>
        </p:spPr>
        <p:txBody>
          <a:bodyPr vert="horz" lIns="91440" tIns="45720" rIns="91440" bIns="45720" rtlCol="0" anchor="b">
            <a:normAutofit/>
          </a:bodyPr>
          <a:lstStyle/>
          <a:p>
            <a:r>
              <a:rPr lang="en-US" sz="5000" b="0" i="0" kern="1200" dirty="0">
                <a:solidFill>
                  <a:srgbClr val="EBEBEB"/>
                </a:solidFill>
                <a:latin typeface="+mj-lt"/>
                <a:ea typeface="+mj-ea"/>
                <a:cs typeface="+mj-cs"/>
              </a:rPr>
              <a:t>Joiner model of suicidality</a:t>
            </a:r>
          </a:p>
        </p:txBody>
      </p:sp>
      <p:grpSp>
        <p:nvGrpSpPr>
          <p:cNvPr id="48" name="Group 47">
            <a:extLst>
              <a:ext uri="{FF2B5EF4-FFF2-40B4-BE49-F238E27FC236}">
                <a16:creationId xmlns:a16="http://schemas.microsoft.com/office/drawing/2014/main" id="{25A657F0-42F3-40D3-BC75-7DA1F5C6A22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49" name="Rectangle 48">
              <a:extLst>
                <a:ext uri="{FF2B5EF4-FFF2-40B4-BE49-F238E27FC236}">
                  <a16:creationId xmlns:a16="http://schemas.microsoft.com/office/drawing/2014/main" id="{2E94FF68-7A60-47B7-AB98-1674FC7F2D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50" name="Freeform 5">
              <a:extLst>
                <a:ext uri="{FF2B5EF4-FFF2-40B4-BE49-F238E27FC236}">
                  <a16:creationId xmlns:a16="http://schemas.microsoft.com/office/drawing/2014/main" id="{42B4F8D7-4E9C-45EF-9072-1AF32CEF71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51" name="Freeform 5">
              <a:extLst>
                <a:ext uri="{FF2B5EF4-FFF2-40B4-BE49-F238E27FC236}">
                  <a16:creationId xmlns:a16="http://schemas.microsoft.com/office/drawing/2014/main" id="{3ECBDDDB-593C-40F0-8E80-AA75798EE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6" name="Content Placeholder 5">
            <a:extLst>
              <a:ext uri="{FF2B5EF4-FFF2-40B4-BE49-F238E27FC236}">
                <a16:creationId xmlns:a16="http://schemas.microsoft.com/office/drawing/2014/main" id="{9527F4AB-8B21-FD06-6F96-63CDE0F88E2B}"/>
              </a:ext>
            </a:extLst>
          </p:cNvPr>
          <p:cNvPicPr>
            <a:picLocks noGrp="1" noChangeAspect="1"/>
          </p:cNvPicPr>
          <p:nvPr>
            <p:ph idx="1"/>
          </p:nvPr>
        </p:nvPicPr>
        <p:blipFill>
          <a:blip r:embed="rId4"/>
          <a:stretch>
            <a:fillRect/>
          </a:stretch>
        </p:blipFill>
        <p:spPr>
          <a:xfrm>
            <a:off x="217715" y="725714"/>
            <a:ext cx="7347532" cy="5500915"/>
          </a:xfrm>
          <a:prstGeom prst="rect">
            <a:avLst/>
          </a:prstGeom>
        </p:spPr>
      </p:pic>
      <p:sp>
        <p:nvSpPr>
          <p:cNvPr id="7" name="Rectangle 6">
            <a:extLst>
              <a:ext uri="{FF2B5EF4-FFF2-40B4-BE49-F238E27FC236}">
                <a16:creationId xmlns:a16="http://schemas.microsoft.com/office/drawing/2014/main" id="{712EF53B-057E-592D-F1F4-51E24B56EB45}"/>
              </a:ext>
            </a:extLst>
          </p:cNvPr>
          <p:cNvSpPr/>
          <p:nvPr/>
        </p:nvSpPr>
        <p:spPr>
          <a:xfrm>
            <a:off x="0" y="6452810"/>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   Joiner model is a means to assess suicide risk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p:cNvSpPr>
            <a:spLocks noGrp="1"/>
          </p:cNvSpPr>
          <p:nvPr>
            <p:ph type="title"/>
          </p:nvPr>
        </p:nvSpPr>
        <p:spPr>
          <a:xfrm>
            <a:off x="994087" y="1130603"/>
            <a:ext cx="3634846" cy="4596794"/>
          </a:xfrm>
        </p:spPr>
        <p:txBody>
          <a:bodyPr anchor="ctr">
            <a:normAutofit/>
          </a:bodyPr>
          <a:lstStyle/>
          <a:p>
            <a:r>
              <a:rPr lang="en-US" sz="3000" dirty="0">
                <a:solidFill>
                  <a:srgbClr val="EBEBEB"/>
                </a:solidFill>
              </a:rPr>
              <a:t>Perceived burdensomeness/</a:t>
            </a:r>
            <a:br>
              <a:rPr lang="en-US" sz="3000" dirty="0">
                <a:solidFill>
                  <a:srgbClr val="EBEBEB"/>
                </a:solidFill>
              </a:rPr>
            </a:br>
            <a:r>
              <a:rPr lang="en-US" sz="3000" dirty="0">
                <a:solidFill>
                  <a:srgbClr val="EBEBEB"/>
                </a:solidFill>
              </a:rPr>
              <a:t>Feeling a burden</a:t>
            </a:r>
          </a:p>
        </p:txBody>
      </p:sp>
      <p:sp>
        <p:nvSpPr>
          <p:cNvPr id="3" name="Content Placeholder 2"/>
          <p:cNvSpPr>
            <a:spLocks noGrp="1"/>
          </p:cNvSpPr>
          <p:nvPr>
            <p:ph idx="1"/>
          </p:nvPr>
        </p:nvSpPr>
        <p:spPr>
          <a:xfrm>
            <a:off x="5290077" y="437513"/>
            <a:ext cx="5502614" cy="5954325"/>
          </a:xfrm>
        </p:spPr>
        <p:txBody>
          <a:bodyPr anchor="ctr">
            <a:normAutofit/>
          </a:bodyPr>
          <a:lstStyle/>
          <a:p>
            <a:r>
              <a:rPr lang="en-US" sz="2000" dirty="0"/>
              <a:t>Calculation: “My death is worth more to others than my life”.</a:t>
            </a:r>
          </a:p>
          <a:p>
            <a:r>
              <a:rPr lang="en-US" sz="2000" dirty="0"/>
              <a:t>Thought: “I’m doing everyone else a </a:t>
            </a:r>
            <a:r>
              <a:rPr lang="en-US" sz="2000" dirty="0" err="1"/>
              <a:t>favour</a:t>
            </a:r>
            <a:r>
              <a:rPr lang="en-US" sz="2000" dirty="0"/>
              <a:t>”</a:t>
            </a:r>
          </a:p>
          <a:p>
            <a:pPr>
              <a:buNone/>
            </a:pPr>
            <a:r>
              <a:rPr lang="en-US" sz="2000" dirty="0"/>
              <a:t> </a:t>
            </a:r>
            <a:r>
              <a:rPr lang="en-US" sz="2000" dirty="0" err="1"/>
              <a:t>e.g</a:t>
            </a:r>
            <a:r>
              <a:rPr lang="en-US" sz="2000" dirty="0"/>
              <a:t> Life insurance pay out, those with LTC</a:t>
            </a:r>
          </a:p>
        </p:txBody>
      </p:sp>
      <p:sp>
        <p:nvSpPr>
          <p:cNvPr id="4" name="Rectangle 3">
            <a:extLst>
              <a:ext uri="{FF2B5EF4-FFF2-40B4-BE49-F238E27FC236}">
                <a16:creationId xmlns:a16="http://schemas.microsoft.com/office/drawing/2014/main" id="{1AB17C47-8281-340B-7D2C-38AF25F900CE}"/>
              </a:ext>
            </a:extLst>
          </p:cNvPr>
          <p:cNvSpPr/>
          <p:nvPr/>
        </p:nvSpPr>
        <p:spPr>
          <a:xfrm>
            <a:off x="0" y="6449786"/>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Feeling of being a burden increases the risk of suicide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28" name="Rectangle 27">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1" name="Rectangle 30">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3" name="Freeform 5">
            <a:extLst>
              <a:ext uri="{FF2B5EF4-FFF2-40B4-BE49-F238E27FC236}">
                <a16:creationId xmlns:a16="http://schemas.microsoft.com/office/drawing/2014/main" id="{2D529E20-662F-4915-ACD7-970C026FDB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677511" flipH="1">
            <a:off x="3527283" y="1857885"/>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pic>
        <p:nvPicPr>
          <p:cNvPr id="4" name="Content Placeholder 3" descr="9 11.jpg"/>
          <p:cNvPicPr>
            <a:picLocks noChangeAspect="1"/>
          </p:cNvPicPr>
          <p:nvPr/>
        </p:nvPicPr>
        <p:blipFill rotWithShape="1">
          <a:blip r:embed="rId4"/>
          <a:srcRect t="16533" r="2" b="2"/>
          <a:stretch/>
        </p:blipFill>
        <p:spPr>
          <a:xfrm>
            <a:off x="423337" y="286052"/>
            <a:ext cx="4932951" cy="6053670"/>
          </a:xfrm>
          <a:custGeom>
            <a:avLst/>
            <a:gdLst/>
            <a:ahLst/>
            <a:cxnLst/>
            <a:rect l="l" t="t" r="r" b="b"/>
            <a:pathLst>
              <a:path w="4932951" h="6053670">
                <a:moveTo>
                  <a:pt x="0" y="0"/>
                </a:moveTo>
                <a:lnTo>
                  <a:pt x="3678393" y="0"/>
                </a:lnTo>
                <a:lnTo>
                  <a:pt x="4478865" y="0"/>
                </a:lnTo>
                <a:lnTo>
                  <a:pt x="4931853" y="0"/>
                </a:lnTo>
                <a:lnTo>
                  <a:pt x="4908487" y="137419"/>
                </a:lnTo>
                <a:lnTo>
                  <a:pt x="4886218" y="274232"/>
                </a:lnTo>
                <a:lnTo>
                  <a:pt x="4864421" y="411650"/>
                </a:lnTo>
                <a:lnTo>
                  <a:pt x="4845759" y="549673"/>
                </a:lnTo>
                <a:lnTo>
                  <a:pt x="4826941" y="687092"/>
                </a:lnTo>
                <a:lnTo>
                  <a:pt x="4809377" y="825115"/>
                </a:lnTo>
                <a:lnTo>
                  <a:pt x="4794322" y="961323"/>
                </a:lnTo>
                <a:lnTo>
                  <a:pt x="4780052" y="1099347"/>
                </a:lnTo>
                <a:lnTo>
                  <a:pt x="4767035" y="1236765"/>
                </a:lnTo>
                <a:lnTo>
                  <a:pt x="4755744" y="1371761"/>
                </a:lnTo>
                <a:lnTo>
                  <a:pt x="4744453" y="1508574"/>
                </a:lnTo>
                <a:lnTo>
                  <a:pt x="4735044" y="1643572"/>
                </a:lnTo>
                <a:lnTo>
                  <a:pt x="4727674" y="1778568"/>
                </a:lnTo>
                <a:lnTo>
                  <a:pt x="4719990" y="1912960"/>
                </a:lnTo>
                <a:lnTo>
                  <a:pt x="4713560" y="2046141"/>
                </a:lnTo>
                <a:lnTo>
                  <a:pt x="4709012" y="2178111"/>
                </a:lnTo>
                <a:lnTo>
                  <a:pt x="4705092" y="2310081"/>
                </a:lnTo>
                <a:lnTo>
                  <a:pt x="4701328" y="2440840"/>
                </a:lnTo>
                <a:lnTo>
                  <a:pt x="4699603" y="2569783"/>
                </a:lnTo>
                <a:lnTo>
                  <a:pt x="4697721" y="2698726"/>
                </a:lnTo>
                <a:lnTo>
                  <a:pt x="4696780" y="2825853"/>
                </a:lnTo>
                <a:lnTo>
                  <a:pt x="4697721" y="2951770"/>
                </a:lnTo>
                <a:lnTo>
                  <a:pt x="4697721" y="3076475"/>
                </a:lnTo>
                <a:lnTo>
                  <a:pt x="4699603" y="3199970"/>
                </a:lnTo>
                <a:lnTo>
                  <a:pt x="4702426" y="3321043"/>
                </a:lnTo>
                <a:lnTo>
                  <a:pt x="4705092" y="3440906"/>
                </a:lnTo>
                <a:lnTo>
                  <a:pt x="4708071" y="3558347"/>
                </a:lnTo>
                <a:lnTo>
                  <a:pt x="4712619" y="3675183"/>
                </a:lnTo>
                <a:lnTo>
                  <a:pt x="4717480" y="3790203"/>
                </a:lnTo>
                <a:lnTo>
                  <a:pt x="4721871" y="3902801"/>
                </a:lnTo>
                <a:lnTo>
                  <a:pt x="4734260" y="4122549"/>
                </a:lnTo>
                <a:lnTo>
                  <a:pt x="4747433" y="4333217"/>
                </a:lnTo>
                <a:lnTo>
                  <a:pt x="4761233" y="4535409"/>
                </a:lnTo>
                <a:lnTo>
                  <a:pt x="4776445" y="4726705"/>
                </a:lnTo>
                <a:lnTo>
                  <a:pt x="4792283" y="4909526"/>
                </a:lnTo>
                <a:lnTo>
                  <a:pt x="4809377" y="5079029"/>
                </a:lnTo>
                <a:lnTo>
                  <a:pt x="4826157" y="5238240"/>
                </a:lnTo>
                <a:lnTo>
                  <a:pt x="4842936" y="5384739"/>
                </a:lnTo>
                <a:lnTo>
                  <a:pt x="4858775" y="5519131"/>
                </a:lnTo>
                <a:lnTo>
                  <a:pt x="4873830" y="5638388"/>
                </a:lnTo>
                <a:lnTo>
                  <a:pt x="4888100" y="5746143"/>
                </a:lnTo>
                <a:lnTo>
                  <a:pt x="4900019" y="5836948"/>
                </a:lnTo>
                <a:lnTo>
                  <a:pt x="4911310" y="5913225"/>
                </a:lnTo>
                <a:lnTo>
                  <a:pt x="4927462" y="6017953"/>
                </a:lnTo>
                <a:lnTo>
                  <a:pt x="4932951" y="6053670"/>
                </a:lnTo>
                <a:lnTo>
                  <a:pt x="4478865" y="6053670"/>
                </a:lnTo>
                <a:lnTo>
                  <a:pt x="3683097" y="6053670"/>
                </a:lnTo>
                <a:lnTo>
                  <a:pt x="0" y="6053670"/>
                </a:lnTo>
                <a:close/>
              </a:path>
            </a:pathLst>
          </a:custGeom>
        </p:spPr>
      </p:pic>
      <p:sp>
        <p:nvSpPr>
          <p:cNvPr id="35" name="Freeform 5">
            <a:extLst>
              <a:ext uri="{FF2B5EF4-FFF2-40B4-BE49-F238E27FC236}">
                <a16:creationId xmlns:a16="http://schemas.microsoft.com/office/drawing/2014/main" id="{1AD5EB79-7F9A-4BBC-92A5-188382CBA1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p:cNvSpPr>
            <a:spLocks noGrp="1"/>
          </p:cNvSpPr>
          <p:nvPr>
            <p:ph type="title"/>
          </p:nvPr>
        </p:nvSpPr>
        <p:spPr>
          <a:xfrm>
            <a:off x="5695061" y="2321169"/>
            <a:ext cx="5428551" cy="2483060"/>
          </a:xfrm>
        </p:spPr>
        <p:txBody>
          <a:bodyPr vert="horz" lIns="91440" tIns="45720" rIns="91440" bIns="45720" rtlCol="0" anchor="b">
            <a:normAutofit/>
          </a:bodyPr>
          <a:lstStyle/>
          <a:p>
            <a:pPr>
              <a:lnSpc>
                <a:spcPct val="90000"/>
              </a:lnSpc>
            </a:pPr>
            <a:r>
              <a:rPr lang="en-US" sz="2200" dirty="0"/>
              <a:t>USA suicide rates:</a:t>
            </a:r>
            <a:br>
              <a:rPr lang="en-US" sz="2200" dirty="0"/>
            </a:br>
            <a:r>
              <a:rPr lang="en-US" sz="2200" dirty="0"/>
              <a:t>Sept 9 2001 86 suicides </a:t>
            </a:r>
            <a:br>
              <a:rPr lang="en-US" sz="2200" dirty="0"/>
            </a:br>
            <a:r>
              <a:rPr lang="en-US" sz="2200" dirty="0"/>
              <a:t>Sept 10 2001 92 suicides</a:t>
            </a:r>
            <a:br>
              <a:rPr lang="en-US" sz="2200" dirty="0"/>
            </a:br>
            <a:r>
              <a:rPr lang="en-US" sz="2200" dirty="0"/>
              <a:t>Sept 11 2001 35 suicides</a:t>
            </a:r>
            <a:br>
              <a:rPr lang="en-US" sz="2200" dirty="0"/>
            </a:br>
            <a:br>
              <a:rPr lang="en-US" sz="2200" dirty="0"/>
            </a:br>
            <a:br>
              <a:rPr lang="en-US" sz="2200" dirty="0"/>
            </a:br>
            <a:r>
              <a:rPr lang="en-US" sz="2200" dirty="0"/>
              <a:t> Lowest ever suicide </a:t>
            </a:r>
          </a:p>
        </p:txBody>
      </p:sp>
      <p:sp>
        <p:nvSpPr>
          <p:cNvPr id="11" name="Content Placeholder 10">
            <a:extLst>
              <a:ext uri="{FF2B5EF4-FFF2-40B4-BE49-F238E27FC236}">
                <a16:creationId xmlns:a16="http://schemas.microsoft.com/office/drawing/2014/main" id="{D25A5535-BCD8-73ED-9100-A98189615622}"/>
              </a:ext>
            </a:extLst>
          </p:cNvPr>
          <p:cNvSpPr>
            <a:spLocks noGrp="1"/>
          </p:cNvSpPr>
          <p:nvPr>
            <p:ph idx="1"/>
          </p:nvPr>
        </p:nvSpPr>
        <p:spPr>
          <a:xfrm>
            <a:off x="5529759" y="647114"/>
            <a:ext cx="5593854" cy="1674055"/>
          </a:xfrm>
        </p:spPr>
        <p:txBody>
          <a:bodyPr vert="horz" lIns="91440" tIns="45720" rIns="91440" bIns="45720" rtlCol="0" anchor="t">
            <a:normAutofit lnSpcReduction="10000"/>
          </a:bodyPr>
          <a:lstStyle/>
          <a:p>
            <a:pPr marL="0" indent="0">
              <a:buNone/>
            </a:pPr>
            <a:r>
              <a:rPr lang="en-US" sz="3500" cap="all" dirty="0">
                <a:solidFill>
                  <a:schemeClr val="accent1">
                    <a:lumMod val="60000"/>
                    <a:lumOff val="40000"/>
                  </a:schemeClr>
                </a:solidFill>
              </a:rPr>
              <a:t>Thwarted belongingness/ Alienation</a:t>
            </a:r>
          </a:p>
          <a:p>
            <a:pPr marL="0" indent="0">
              <a:buNone/>
            </a:pPr>
            <a:endParaRPr lang="en-US" cap="all" dirty="0">
              <a:solidFill>
                <a:schemeClr val="accent1">
                  <a:lumMod val="60000"/>
                  <a:lumOff val="40000"/>
                </a:schemeClr>
              </a:solidFill>
            </a:endParaRPr>
          </a:p>
        </p:txBody>
      </p:sp>
      <p:sp>
        <p:nvSpPr>
          <p:cNvPr id="37" name="Rectangle 36">
            <a:extLst>
              <a:ext uri="{FF2B5EF4-FFF2-40B4-BE49-F238E27FC236}">
                <a16:creationId xmlns:a16="http://schemas.microsoft.com/office/drawing/2014/main" id="{B9B8A17F-DC3A-4D9A-AA53-9BFB894CD7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Rectangle 4">
            <a:extLst>
              <a:ext uri="{FF2B5EF4-FFF2-40B4-BE49-F238E27FC236}">
                <a16:creationId xmlns:a16="http://schemas.microsoft.com/office/drawing/2014/main" id="{CE6CA6C7-2D36-C24C-CF4B-EDC72B5A7AA2}"/>
              </a:ext>
            </a:extLst>
          </p:cNvPr>
          <p:cNvSpPr/>
          <p:nvPr/>
        </p:nvSpPr>
        <p:spPr>
          <a:xfrm>
            <a:off x="0" y="6478284"/>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Alienation/ social disconnection increases the risk of suicide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382055" y="1241266"/>
            <a:ext cx="3161016" cy="3153753"/>
          </a:xfrm>
        </p:spPr>
        <p:txBody>
          <a:bodyPr vert="horz" lIns="91440" tIns="45720" rIns="91440" bIns="45720" rtlCol="0" anchor="b">
            <a:normAutofit/>
          </a:bodyPr>
          <a:lstStyle/>
          <a:p>
            <a:r>
              <a:rPr lang="en-US" sz="5000" b="0" i="0" kern="1200" dirty="0">
                <a:solidFill>
                  <a:srgbClr val="EBEBEB"/>
                </a:solidFill>
                <a:latin typeface="+mj-lt"/>
                <a:ea typeface="+mj-ea"/>
                <a:cs typeface="+mj-cs"/>
              </a:rPr>
              <a:t>Joiner model of suicidality</a:t>
            </a:r>
          </a:p>
        </p:txBody>
      </p:sp>
      <p:grpSp>
        <p:nvGrpSpPr>
          <p:cNvPr id="15" name="Group 14">
            <a:extLst>
              <a:ext uri="{FF2B5EF4-FFF2-40B4-BE49-F238E27FC236}">
                <a16:creationId xmlns:a16="http://schemas.microsoft.com/office/drawing/2014/main" id="{25A657F0-42F3-40D3-BC75-7DA1F5C6A22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16" name="Rectangle 15">
              <a:extLst>
                <a:ext uri="{FF2B5EF4-FFF2-40B4-BE49-F238E27FC236}">
                  <a16:creationId xmlns:a16="http://schemas.microsoft.com/office/drawing/2014/main" id="{2E94FF68-7A60-47B7-AB98-1674FC7F2D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42B4F8D7-4E9C-45EF-9072-1AF32CEF71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a:extLst>
                <a:ext uri="{FF2B5EF4-FFF2-40B4-BE49-F238E27FC236}">
                  <a16:creationId xmlns:a16="http://schemas.microsoft.com/office/drawing/2014/main" id="{3ECBDDDB-593C-40F0-8E80-AA75798EE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pic>
        <p:nvPicPr>
          <p:cNvPr id="4" name="Content Placeholder 3" descr="joiner model.gif"/>
          <p:cNvPicPr>
            <a:picLocks noGrp="1" noChangeAspect="1"/>
          </p:cNvPicPr>
          <p:nvPr>
            <p:ph idx="1"/>
          </p:nvPr>
        </p:nvPicPr>
        <p:blipFill>
          <a:blip r:embed="rId4"/>
          <a:srcRect l="-31391" r="-31391"/>
          <a:stretch>
            <a:fillRect/>
          </a:stretch>
        </p:blipFill>
        <p:spPr>
          <a:xfrm>
            <a:off x="28668" y="775236"/>
            <a:ext cx="8079238" cy="5307527"/>
          </a:xfrm>
          <a:prstGeom prst="rect">
            <a:avLst/>
          </a:prstGeom>
        </p:spPr>
      </p:pic>
      <p:sp>
        <p:nvSpPr>
          <p:cNvPr id="3" name="Rectangle 2">
            <a:extLst>
              <a:ext uri="{FF2B5EF4-FFF2-40B4-BE49-F238E27FC236}">
                <a16:creationId xmlns:a16="http://schemas.microsoft.com/office/drawing/2014/main" id="{962382B8-1E0F-FCEA-1D9B-B9E6198DF80D}"/>
              </a:ext>
            </a:extLst>
          </p:cNvPr>
          <p:cNvSpPr/>
          <p:nvPr/>
        </p:nvSpPr>
        <p:spPr>
          <a:xfrm>
            <a:off x="0" y="6452810"/>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   Joiner model is a means to assess suicide risk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2" name="Group 10">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3" name="Rectangle 14">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4" name="Freeform 5">
            <a:extLst>
              <a:ext uri="{FF2B5EF4-FFF2-40B4-BE49-F238E27FC236}">
                <a16:creationId xmlns:a16="http://schemas.microsoft.com/office/drawing/2014/main" id="{4E212B76-74CB-461F-90A3-EF4F2397A8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p:cNvSpPr>
            <a:spLocks noGrp="1"/>
          </p:cNvSpPr>
          <p:nvPr>
            <p:ph type="title"/>
          </p:nvPr>
        </p:nvSpPr>
        <p:spPr>
          <a:xfrm>
            <a:off x="6744929" y="1241266"/>
            <a:ext cx="4798142" cy="3153753"/>
          </a:xfrm>
        </p:spPr>
        <p:txBody>
          <a:bodyPr vert="horz" lIns="91440" tIns="45720" rIns="91440" bIns="45720" rtlCol="0" anchor="b">
            <a:normAutofit/>
          </a:bodyPr>
          <a:lstStyle/>
          <a:p>
            <a:r>
              <a:rPr lang="en-US" sz="3000" b="0" i="0" kern="1200" dirty="0">
                <a:solidFill>
                  <a:srgbClr val="EBEBEB"/>
                </a:solidFill>
                <a:latin typeface="+mj-lt"/>
                <a:ea typeface="+mj-ea"/>
                <a:cs typeface="+mj-cs"/>
              </a:rPr>
              <a:t>Acquired capability/Fearlessness</a:t>
            </a:r>
          </a:p>
        </p:txBody>
      </p:sp>
      <p:sp>
        <p:nvSpPr>
          <p:cNvPr id="19" name="Rectangle 18">
            <a:extLst>
              <a:ext uri="{FF2B5EF4-FFF2-40B4-BE49-F238E27FC236}">
                <a16:creationId xmlns:a16="http://schemas.microsoft.com/office/drawing/2014/main" id="{81E746D0-4B37-4869-B2EF-79D5F0FFF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Content Placeholder 4" descr="kurt cobain.jpg"/>
          <p:cNvPicPr>
            <a:picLocks noGrp="1" noChangeAspect="1"/>
          </p:cNvPicPr>
          <p:nvPr>
            <p:ph idx="1"/>
          </p:nvPr>
        </p:nvPicPr>
        <p:blipFill>
          <a:blip r:embed="rId4"/>
          <a:stretch>
            <a:fillRect/>
          </a:stretch>
        </p:blipFill>
        <p:spPr>
          <a:xfrm>
            <a:off x="1288503" y="1113063"/>
            <a:ext cx="4628758" cy="4628758"/>
          </a:xfrm>
          <a:prstGeom prst="roundRect">
            <a:avLst>
              <a:gd name="adj" fmla="val 1858"/>
            </a:avLst>
          </a:prstGeom>
          <a:effectLst>
            <a:outerShdw blurRad="50800" dist="50800" dir="5400000" algn="tl" rotWithShape="0">
              <a:srgbClr val="000000">
                <a:alpha val="43000"/>
              </a:srgbClr>
            </a:outerShdw>
          </a:effectLst>
        </p:spPr>
      </p:pic>
      <p:sp>
        <p:nvSpPr>
          <p:cNvPr id="3" name="Rectangle 2">
            <a:extLst>
              <a:ext uri="{FF2B5EF4-FFF2-40B4-BE49-F238E27FC236}">
                <a16:creationId xmlns:a16="http://schemas.microsoft.com/office/drawing/2014/main" id="{E2C95183-85A0-9A0A-FF1A-962934449800}"/>
              </a:ext>
            </a:extLst>
          </p:cNvPr>
          <p:cNvSpPr/>
          <p:nvPr/>
        </p:nvSpPr>
        <p:spPr>
          <a:xfrm>
            <a:off x="0" y="6452810"/>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   Fearlessness of death = high risk</a:t>
            </a:r>
          </a:p>
        </p:txBody>
      </p:sp>
    </p:spTree>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3F598-7ACA-71E0-ECDA-ED2A34B54C69}"/>
              </a:ext>
            </a:extLst>
          </p:cNvPr>
          <p:cNvSpPr>
            <a:spLocks noGrp="1"/>
          </p:cNvSpPr>
          <p:nvPr>
            <p:ph type="title"/>
          </p:nvPr>
        </p:nvSpPr>
        <p:spPr/>
        <p:txBody>
          <a:bodyPr/>
          <a:lstStyle/>
          <a:p>
            <a:r>
              <a:rPr lang="en-GB" dirty="0"/>
              <a:t>Red Flags</a:t>
            </a:r>
          </a:p>
        </p:txBody>
      </p:sp>
      <p:sp>
        <p:nvSpPr>
          <p:cNvPr id="3" name="Content Placeholder 2">
            <a:extLst>
              <a:ext uri="{FF2B5EF4-FFF2-40B4-BE49-F238E27FC236}">
                <a16:creationId xmlns:a16="http://schemas.microsoft.com/office/drawing/2014/main" id="{C0FEEE5B-C78A-FA17-7845-1067A3A15B24}"/>
              </a:ext>
            </a:extLst>
          </p:cNvPr>
          <p:cNvSpPr>
            <a:spLocks noGrp="1"/>
          </p:cNvSpPr>
          <p:nvPr>
            <p:ph idx="1"/>
          </p:nvPr>
        </p:nvSpPr>
        <p:spPr/>
        <p:txBody>
          <a:bodyPr/>
          <a:lstStyle/>
          <a:p>
            <a:r>
              <a:rPr lang="en-GB" dirty="0"/>
              <a:t>Well formed suicide plans- ?visualisation</a:t>
            </a:r>
          </a:p>
          <a:p>
            <a:r>
              <a:rPr lang="en-GB" dirty="0"/>
              <a:t>Feelings of hopelessness</a:t>
            </a:r>
          </a:p>
          <a:p>
            <a:r>
              <a:rPr lang="en-GB" dirty="0"/>
              <a:t>Lack of social support</a:t>
            </a:r>
          </a:p>
          <a:p>
            <a:r>
              <a:rPr lang="en-GB" dirty="0"/>
              <a:t>Pain/ chronic medical illness</a:t>
            </a:r>
          </a:p>
          <a:p>
            <a:endParaRPr lang="en-GB" dirty="0"/>
          </a:p>
        </p:txBody>
      </p:sp>
    </p:spTree>
    <p:extLst>
      <p:ext uri="{BB962C8B-B14F-4D97-AF65-F5344CB8AC3E}">
        <p14:creationId xmlns:p14="http://schemas.microsoft.com/office/powerpoint/2010/main" val="4120133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694" name="Rectangle 28693">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96" name="Rectangle 28695">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8698"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8700" name="Freeform: Shape 28699">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28702"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p:cNvSpPr>
            <a:spLocks noGrp="1"/>
          </p:cNvSpPr>
          <p:nvPr>
            <p:ph type="title"/>
          </p:nvPr>
        </p:nvSpPr>
        <p:spPr>
          <a:xfrm>
            <a:off x="994087" y="1130603"/>
            <a:ext cx="3342442" cy="4596794"/>
          </a:xfrm>
        </p:spPr>
        <p:txBody>
          <a:bodyPr anchor="ctr">
            <a:normAutofit/>
          </a:bodyPr>
          <a:lstStyle/>
          <a:p>
            <a:pPr>
              <a:defRPr/>
            </a:pPr>
            <a:r>
              <a:rPr lang="en-GB" sz="3200" dirty="0">
                <a:solidFill>
                  <a:srgbClr val="EBEBEB"/>
                </a:solidFill>
                <a:latin typeface="+mn-lt"/>
                <a:cs typeface="Calibri" pitchFamily="34" charset="0"/>
              </a:rPr>
              <a:t>Myths about Risk-Suicide</a:t>
            </a:r>
          </a:p>
        </p:txBody>
      </p:sp>
      <p:sp>
        <p:nvSpPr>
          <p:cNvPr id="28676" name="Rectangle 3"/>
          <p:cNvSpPr>
            <a:spLocks noGrp="1" noChangeArrowheads="1"/>
          </p:cNvSpPr>
          <p:nvPr>
            <p:ph idx="1"/>
          </p:nvPr>
        </p:nvSpPr>
        <p:spPr>
          <a:xfrm>
            <a:off x="5290077" y="437513"/>
            <a:ext cx="5502614" cy="59543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lIns="90488" tIns="44450" rIns="90488" bIns="44450" rtlCol="0" anchor="ctr">
            <a:normAutofit/>
          </a:bodyPr>
          <a:lstStyle/>
          <a:p>
            <a:pPr eaLnBrk="1" hangingPunct="1">
              <a:lnSpc>
                <a:spcPct val="90000"/>
              </a:lnSpc>
              <a:buClr>
                <a:schemeClr val="tx1"/>
              </a:buClr>
            </a:pPr>
            <a:r>
              <a:rPr lang="en-US" altLang="en-US" sz="1700" b="1">
                <a:cs typeface="Calibri" pitchFamily="34" charset="0"/>
              </a:rPr>
              <a:t>MYTH: People who talk about suicide don’t die by suicide.</a:t>
            </a:r>
          </a:p>
          <a:p>
            <a:pPr eaLnBrk="1" hangingPunct="1">
              <a:lnSpc>
                <a:spcPct val="90000"/>
              </a:lnSpc>
              <a:buClr>
                <a:schemeClr val="tx1"/>
              </a:buClr>
            </a:pPr>
            <a:r>
              <a:rPr lang="en-US" altLang="en-US" sz="1700" b="1">
                <a:cs typeface="Calibri" pitchFamily="34" charset="0"/>
              </a:rPr>
              <a:t>FACT: 80% of completed suicides had given </a:t>
            </a:r>
            <a:r>
              <a:rPr lang="en-US" altLang="en-US" sz="1700" b="1" u="sng">
                <a:cs typeface="Calibri" pitchFamily="34" charset="0"/>
              </a:rPr>
              <a:t>definite indications of their intention.</a:t>
            </a:r>
          </a:p>
          <a:p>
            <a:pPr eaLnBrk="1" hangingPunct="1">
              <a:lnSpc>
                <a:spcPct val="90000"/>
              </a:lnSpc>
              <a:buClr>
                <a:schemeClr val="tx1"/>
              </a:buClr>
            </a:pPr>
            <a:r>
              <a:rPr lang="en-US" altLang="en-US" sz="1700" b="1">
                <a:cs typeface="Calibri" pitchFamily="34" charset="0"/>
              </a:rPr>
              <a:t>MYTH: Talking about suicide will give some an idea to do it.</a:t>
            </a:r>
          </a:p>
          <a:p>
            <a:pPr eaLnBrk="1" hangingPunct="1">
              <a:lnSpc>
                <a:spcPct val="90000"/>
              </a:lnSpc>
              <a:buClr>
                <a:schemeClr val="tx1"/>
              </a:buClr>
            </a:pPr>
            <a:r>
              <a:rPr lang="en-US" altLang="en-US" sz="1700" b="1">
                <a:cs typeface="Calibri" pitchFamily="34" charset="0"/>
              </a:rPr>
              <a:t>FACT: Suicidal people already have the idea. Talking about it may invite them to ask for help. </a:t>
            </a:r>
          </a:p>
          <a:p>
            <a:pPr eaLnBrk="1" hangingPunct="1">
              <a:lnSpc>
                <a:spcPct val="90000"/>
              </a:lnSpc>
              <a:buClr>
                <a:schemeClr val="tx1"/>
              </a:buClr>
            </a:pPr>
            <a:r>
              <a:rPr lang="en-GB" altLang="en-US" sz="1700" b="1">
                <a:cs typeface="Calibri" pitchFamily="34" charset="0"/>
              </a:rPr>
              <a:t>MYTH: All suicidal people are fully intent on dying. Nothing can be done about it.</a:t>
            </a:r>
            <a:endParaRPr lang="en-US" altLang="en-US" sz="1700" b="1">
              <a:cs typeface="Calibri" pitchFamily="34" charset="0"/>
            </a:endParaRPr>
          </a:p>
          <a:p>
            <a:pPr eaLnBrk="1" hangingPunct="1">
              <a:lnSpc>
                <a:spcPct val="90000"/>
              </a:lnSpc>
              <a:buClr>
                <a:schemeClr val="tx1"/>
              </a:buClr>
            </a:pPr>
            <a:r>
              <a:rPr lang="en-GB" altLang="en-US" sz="1700" b="1">
                <a:cs typeface="Calibri" pitchFamily="34" charset="0"/>
              </a:rPr>
              <a:t>FACT: 95% are undecided about it. They call for help before or after the attempt.</a:t>
            </a:r>
          </a:p>
          <a:p>
            <a:pPr eaLnBrk="1" hangingPunct="1">
              <a:lnSpc>
                <a:spcPct val="90000"/>
              </a:lnSpc>
              <a:buClr>
                <a:schemeClr val="tx1"/>
              </a:buClr>
            </a:pPr>
            <a:r>
              <a:rPr lang="en-GB" altLang="en-US" sz="1700" b="1">
                <a:cs typeface="Calibri" pitchFamily="34" charset="0"/>
              </a:rPr>
              <a:t>MYTH: Suicide is an impulsive act.</a:t>
            </a:r>
          </a:p>
          <a:p>
            <a:pPr eaLnBrk="1" hangingPunct="1">
              <a:lnSpc>
                <a:spcPct val="90000"/>
              </a:lnSpc>
              <a:buClr>
                <a:schemeClr val="tx1"/>
              </a:buClr>
            </a:pPr>
            <a:r>
              <a:rPr lang="en-GB" altLang="en-US" sz="1700" b="1">
                <a:cs typeface="Calibri" pitchFamily="34" charset="0"/>
              </a:rPr>
              <a:t>FACT: Most suicides are carefully planned and thought about for weeks.</a:t>
            </a:r>
          </a:p>
          <a:p>
            <a:pPr eaLnBrk="1" hangingPunct="1">
              <a:lnSpc>
                <a:spcPct val="90000"/>
              </a:lnSpc>
              <a:buClr>
                <a:schemeClr val="tx1"/>
              </a:buClr>
            </a:pPr>
            <a:r>
              <a:rPr lang="en-GB" altLang="en-US" sz="1700" b="1">
                <a:cs typeface="Calibri" pitchFamily="34" charset="0"/>
              </a:rPr>
              <a:t>MYTH: Suicidal people remain suicidal.</a:t>
            </a:r>
          </a:p>
          <a:p>
            <a:pPr eaLnBrk="1" hangingPunct="1">
              <a:lnSpc>
                <a:spcPct val="90000"/>
              </a:lnSpc>
              <a:buClr>
                <a:schemeClr val="tx1"/>
              </a:buClr>
            </a:pPr>
            <a:r>
              <a:rPr lang="en-GB" altLang="en-US" sz="1700" b="1">
                <a:cs typeface="Calibri" pitchFamily="34" charset="0"/>
              </a:rPr>
              <a:t>FACT: Most are suicidal for only a brief period. Timely intervention may save their lives.</a:t>
            </a:r>
            <a:endParaRPr lang="en-US" altLang="en-US" sz="1700" b="1">
              <a:cs typeface="Calibri" pitchFamily="34" charset="0"/>
            </a:endParaRPr>
          </a:p>
        </p:txBody>
      </p:sp>
    </p:spTree>
    <p:extLst>
      <p:ext uri="{BB962C8B-B14F-4D97-AF65-F5344CB8AC3E}">
        <p14:creationId xmlns:p14="http://schemas.microsoft.com/office/powerpoint/2010/main" val="2937004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54293624-1A00-B76F-CAE2-A523272353C5}"/>
              </a:ext>
            </a:extLst>
          </p:cNvPr>
          <p:cNvSpPr/>
          <p:nvPr/>
        </p:nvSpPr>
        <p:spPr>
          <a:xfrm>
            <a:off x="1631852" y="2363372"/>
            <a:ext cx="1955410" cy="196947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p:txBody>
          <a:bodyPr>
            <a:normAutofit/>
          </a:bodyPr>
          <a:lstStyle/>
          <a:p>
            <a:r>
              <a:rPr lang="en-US" dirty="0"/>
              <a:t>Overview</a:t>
            </a:r>
          </a:p>
        </p:txBody>
      </p:sp>
      <p:graphicFrame>
        <p:nvGraphicFramePr>
          <p:cNvPr id="4" name="Content Placeholder 2" descr="SmartArt graphic">
            <a:extLst>
              <a:ext uri="{FF2B5EF4-FFF2-40B4-BE49-F238E27FC236}">
                <a16:creationId xmlns:a16="http://schemas.microsoft.com/office/drawing/2014/main" id="{59F5A1AC-D08D-42AE-B94A-1CAFB517D846}"/>
              </a:ext>
            </a:extLst>
          </p:cNvPr>
          <p:cNvGraphicFramePr>
            <a:graphicFrameLocks noGrp="1"/>
          </p:cNvGraphicFramePr>
          <p:nvPr>
            <p:ph idx="1"/>
            <p:extLst>
              <p:ext uri="{D42A27DB-BD31-4B8C-83A1-F6EECF244321}">
                <p14:modId xmlns:p14="http://schemas.microsoft.com/office/powerpoint/2010/main" val="84089807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998919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power of a therapeutic relationship</a:t>
            </a:r>
          </a:p>
        </p:txBody>
      </p:sp>
      <p:sp>
        <p:nvSpPr>
          <p:cNvPr id="3" name="Content Placeholder 2"/>
          <p:cNvSpPr>
            <a:spLocks noGrp="1"/>
          </p:cNvSpPr>
          <p:nvPr>
            <p:ph idx="1"/>
          </p:nvPr>
        </p:nvSpPr>
        <p:spPr/>
        <p:txBody>
          <a:bodyPr/>
          <a:lstStyle/>
          <a:p>
            <a:r>
              <a:rPr lang="en-GB" dirty="0"/>
              <a:t>Suicidal patients noted a reduction in their suicidal thoughts if they felt that the observers were optimistic and gave emotional support. Conversely, the patients' distress was exacerbated if they perceived a lack of empathy or validation of their feelings (</a:t>
            </a:r>
            <a:r>
              <a:rPr lang="en-GB" dirty="0" err="1">
                <a:hlinkClick r:id="rId3"/>
              </a:rPr>
              <a:t>Pitula</a:t>
            </a:r>
            <a:r>
              <a:rPr lang="en-GB" dirty="0">
                <a:hlinkClick r:id="rId3"/>
              </a:rPr>
              <a:t> 1996</a:t>
            </a:r>
            <a:r>
              <a:rPr lang="en-GB" dirty="0"/>
              <a:t>). </a:t>
            </a:r>
          </a:p>
          <a:p>
            <a:r>
              <a:rPr lang="en-US" dirty="0"/>
              <a:t>Can foster feelings of hopefulness, connectedness and being cared for. </a:t>
            </a:r>
          </a:p>
          <a:p>
            <a:r>
              <a:rPr lang="en-US" dirty="0"/>
              <a:t>Counters feeling of being a burden and alienation/social disconnection</a:t>
            </a:r>
          </a:p>
        </p:txBody>
      </p:sp>
      <p:sp>
        <p:nvSpPr>
          <p:cNvPr id="4" name="Rectangle 3">
            <a:extLst>
              <a:ext uri="{FF2B5EF4-FFF2-40B4-BE49-F238E27FC236}">
                <a16:creationId xmlns:a16="http://schemas.microsoft.com/office/drawing/2014/main" id="{09EF9E5D-8F82-7119-0C8E-C79B3AE08E86}"/>
              </a:ext>
            </a:extLst>
          </p:cNvPr>
          <p:cNvSpPr/>
          <p:nvPr/>
        </p:nvSpPr>
        <p:spPr>
          <a:xfrm>
            <a:off x="0" y="6534454"/>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Nothing is more important to mitigating suicidal feelings than being listened to and being believed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50FC6-D199-DAEC-0ABA-42D0A7947A4B}"/>
              </a:ext>
            </a:extLst>
          </p:cNvPr>
          <p:cNvSpPr>
            <a:spLocks noGrp="1"/>
          </p:cNvSpPr>
          <p:nvPr>
            <p:ph type="title"/>
          </p:nvPr>
        </p:nvSpPr>
        <p:spPr/>
        <p:txBody>
          <a:bodyPr/>
          <a:lstStyle/>
          <a:p>
            <a:r>
              <a:rPr lang="en-GB" dirty="0"/>
              <a:t>Zero Suicide Alliance</a:t>
            </a:r>
          </a:p>
        </p:txBody>
      </p:sp>
      <p:pic>
        <p:nvPicPr>
          <p:cNvPr id="5" name="Content Placeholder 4">
            <a:extLst>
              <a:ext uri="{FF2B5EF4-FFF2-40B4-BE49-F238E27FC236}">
                <a16:creationId xmlns:a16="http://schemas.microsoft.com/office/drawing/2014/main" id="{80B9881B-C7B8-0658-3733-3E7BDA8DA90C}"/>
              </a:ext>
            </a:extLst>
          </p:cNvPr>
          <p:cNvPicPr>
            <a:picLocks noGrp="1" noChangeAspect="1"/>
          </p:cNvPicPr>
          <p:nvPr>
            <p:ph idx="1"/>
          </p:nvPr>
        </p:nvPicPr>
        <p:blipFill>
          <a:blip r:embed="rId3"/>
          <a:stretch>
            <a:fillRect/>
          </a:stretch>
        </p:blipFill>
        <p:spPr>
          <a:xfrm>
            <a:off x="1155700" y="2839750"/>
            <a:ext cx="8824913" cy="2943799"/>
          </a:xfrm>
        </p:spPr>
      </p:pic>
    </p:spTree>
    <p:extLst>
      <p:ext uri="{BB962C8B-B14F-4D97-AF65-F5344CB8AC3E}">
        <p14:creationId xmlns:p14="http://schemas.microsoft.com/office/powerpoint/2010/main" val="24119020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20172-D5CE-CA74-7156-39C7944A40B4}"/>
              </a:ext>
            </a:extLst>
          </p:cNvPr>
          <p:cNvSpPr>
            <a:spLocks noGrp="1"/>
          </p:cNvSpPr>
          <p:nvPr>
            <p:ph type="title"/>
          </p:nvPr>
        </p:nvSpPr>
        <p:spPr/>
        <p:txBody>
          <a:bodyPr/>
          <a:lstStyle/>
          <a:p>
            <a:r>
              <a:rPr lang="en-GB" dirty="0"/>
              <a:t>Zero Suicide Alliance </a:t>
            </a:r>
          </a:p>
        </p:txBody>
      </p:sp>
      <p:pic>
        <p:nvPicPr>
          <p:cNvPr id="5" name="Content Placeholder 4">
            <a:extLst>
              <a:ext uri="{FF2B5EF4-FFF2-40B4-BE49-F238E27FC236}">
                <a16:creationId xmlns:a16="http://schemas.microsoft.com/office/drawing/2014/main" id="{AE9920D8-BC2C-6AF7-A103-53124B5E4B1C}"/>
              </a:ext>
            </a:extLst>
          </p:cNvPr>
          <p:cNvPicPr>
            <a:picLocks noGrp="1" noChangeAspect="1"/>
          </p:cNvPicPr>
          <p:nvPr>
            <p:ph idx="1"/>
          </p:nvPr>
        </p:nvPicPr>
        <p:blipFill>
          <a:blip r:embed="rId2"/>
          <a:stretch>
            <a:fillRect/>
          </a:stretch>
        </p:blipFill>
        <p:spPr>
          <a:xfrm>
            <a:off x="962771" y="2276060"/>
            <a:ext cx="10074275" cy="4346155"/>
          </a:xfrm>
        </p:spPr>
      </p:pic>
    </p:spTree>
    <p:extLst>
      <p:ext uri="{BB962C8B-B14F-4D97-AF65-F5344CB8AC3E}">
        <p14:creationId xmlns:p14="http://schemas.microsoft.com/office/powerpoint/2010/main" val="31684274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735AE-7B16-8D6C-BE0A-D5F88A024023}"/>
              </a:ext>
            </a:extLst>
          </p:cNvPr>
          <p:cNvSpPr>
            <a:spLocks noGrp="1"/>
          </p:cNvSpPr>
          <p:nvPr>
            <p:ph type="title"/>
          </p:nvPr>
        </p:nvSpPr>
        <p:spPr/>
        <p:txBody>
          <a:bodyPr/>
          <a:lstStyle/>
          <a:p>
            <a:r>
              <a:rPr lang="en-GB" dirty="0"/>
              <a:t>Crisis Support</a:t>
            </a:r>
          </a:p>
        </p:txBody>
      </p:sp>
      <p:sp>
        <p:nvSpPr>
          <p:cNvPr id="3" name="Content Placeholder 2">
            <a:extLst>
              <a:ext uri="{FF2B5EF4-FFF2-40B4-BE49-F238E27FC236}">
                <a16:creationId xmlns:a16="http://schemas.microsoft.com/office/drawing/2014/main" id="{EAD363D2-6A41-0B6B-A650-1AA73AA4BA06}"/>
              </a:ext>
            </a:extLst>
          </p:cNvPr>
          <p:cNvSpPr>
            <a:spLocks noGrp="1"/>
          </p:cNvSpPr>
          <p:nvPr>
            <p:ph idx="1"/>
          </p:nvPr>
        </p:nvSpPr>
        <p:spPr/>
        <p:txBody>
          <a:bodyPr>
            <a:normAutofit fontScale="85000" lnSpcReduction="10000"/>
          </a:bodyPr>
          <a:lstStyle/>
          <a:p>
            <a:r>
              <a:rPr lang="en-GB" dirty="0"/>
              <a:t>For 24/7 support as an NHS worker – text FRONTLINE or NHSPH to 85258 </a:t>
            </a:r>
          </a:p>
          <a:p>
            <a:r>
              <a:rPr lang="en-GB" dirty="0"/>
              <a:t>East Berkshire CRHTT 0300 365 9999 or 0300 365 0300</a:t>
            </a:r>
          </a:p>
          <a:p>
            <a:r>
              <a:rPr lang="en-GB" dirty="0"/>
              <a:t>NEHF &amp; SH Mental Health Crisis Helpline: 0800 915 4644 or SMS text: 07717 989024</a:t>
            </a:r>
          </a:p>
          <a:p>
            <a:r>
              <a:rPr lang="en-GB" dirty="0"/>
              <a:t>Safe Havens Aldershot, Guilford, Slough</a:t>
            </a:r>
          </a:p>
          <a:p>
            <a:r>
              <a:rPr lang="en-GB" dirty="0"/>
              <a:t>Samaritans:  Tel 116 123 (24 hours)</a:t>
            </a:r>
          </a:p>
          <a:p>
            <a:r>
              <a:rPr lang="en-GB" dirty="0"/>
              <a:t>Papyrus Trust:  Tel 0800 068 4141 (Weekdays 10am-10pm &amp;  weekends 2pm -10pm)  Advice for CYP, parents &amp; carers)</a:t>
            </a:r>
          </a:p>
          <a:p>
            <a:r>
              <a:rPr lang="en-GB" dirty="0"/>
              <a:t>Sane Line 0300 304 7000 (4.30pm -10.30pm every day)</a:t>
            </a:r>
          </a:p>
          <a:p>
            <a:r>
              <a:rPr lang="en-GB" dirty="0"/>
              <a:t>www.nhs.uk/conditions/suicide</a:t>
            </a:r>
          </a:p>
          <a:p>
            <a:r>
              <a:rPr lang="en-GB" dirty="0"/>
              <a:t>CALM (Campaign Against Living Miserably) A website which offers support for distressed people, especially young men http://www.thecalmzone.net/what-is-calm/</a:t>
            </a:r>
          </a:p>
          <a:p>
            <a:endParaRPr lang="en-GB" dirty="0"/>
          </a:p>
        </p:txBody>
      </p:sp>
    </p:spTree>
    <p:extLst>
      <p:ext uri="{BB962C8B-B14F-4D97-AF65-F5344CB8AC3E}">
        <p14:creationId xmlns:p14="http://schemas.microsoft.com/office/powerpoint/2010/main" val="12103832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Postvention</a:t>
            </a:r>
            <a:endParaRPr lang="en-US" dirty="0"/>
          </a:p>
        </p:txBody>
      </p:sp>
      <p:sp>
        <p:nvSpPr>
          <p:cNvPr id="3" name="Content Placeholder 2"/>
          <p:cNvSpPr>
            <a:spLocks noGrp="1"/>
          </p:cNvSpPr>
          <p:nvPr>
            <p:ph idx="1"/>
          </p:nvPr>
        </p:nvSpPr>
        <p:spPr/>
        <p:txBody>
          <a:bodyPr/>
          <a:lstStyle/>
          <a:p>
            <a:r>
              <a:rPr lang="en-US" dirty="0"/>
              <a:t>SOBS Survivors of bereaved by suicide</a:t>
            </a:r>
          </a:p>
          <a:p>
            <a:endParaRPr lang="en-US" dirty="0"/>
          </a:p>
          <a:p>
            <a:r>
              <a:rPr lang="en-US" dirty="0"/>
              <a:t>Help is at hand Leaflet – available on-line</a:t>
            </a:r>
          </a:p>
          <a:p>
            <a:endParaRPr lang="en-US" dirty="0"/>
          </a:p>
          <a:p>
            <a:r>
              <a:rPr lang="en-US" dirty="0"/>
              <a:t>Suicide prevention alliance resources (</a:t>
            </a:r>
            <a:r>
              <a:rPr lang="en-US" dirty="0" err="1"/>
              <a:t>www.nspa.org.uk</a:t>
            </a:r>
            <a:r>
              <a:rPr lang="en-US" dirty="0"/>
              <a:t>)</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4" name="Rectangle 13">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id="{11CAC6F2-0806-417B-BF5D-5AEF6195F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8" name="Rectangle 17">
            <a:extLst>
              <a:ext uri="{FF2B5EF4-FFF2-40B4-BE49-F238E27FC236}">
                <a16:creationId xmlns:a16="http://schemas.microsoft.com/office/drawing/2014/main" id="{D4723B02-0AAB-4F6E-BA41-8ED99D559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AE36A9E6-4C7A-5483-310B-5F5433A81AB7}"/>
              </a:ext>
            </a:extLst>
          </p:cNvPr>
          <p:cNvSpPr>
            <a:spLocks noGrp="1"/>
          </p:cNvSpPr>
          <p:nvPr>
            <p:ph type="title"/>
          </p:nvPr>
        </p:nvSpPr>
        <p:spPr>
          <a:xfrm>
            <a:off x="8160773" y="1113062"/>
            <a:ext cx="3382297" cy="3281957"/>
          </a:xfrm>
        </p:spPr>
        <p:txBody>
          <a:bodyPr vert="horz" lIns="91440" tIns="45720" rIns="91440" bIns="45720" rtlCol="0" anchor="b">
            <a:normAutofit/>
          </a:bodyPr>
          <a:lstStyle/>
          <a:p>
            <a:pPr>
              <a:lnSpc>
                <a:spcPct val="90000"/>
              </a:lnSpc>
            </a:pPr>
            <a:r>
              <a:rPr lang="en-US" sz="3000" b="0" i="0" kern="1200" dirty="0">
                <a:solidFill>
                  <a:srgbClr val="EBEBEB"/>
                </a:solidFill>
                <a:latin typeface="+mj-lt"/>
                <a:ea typeface="+mj-ea"/>
                <a:cs typeface="+mj-cs"/>
              </a:rPr>
              <a:t>Nine simple words stopped man jumping from London’s Waterloo Bridge</a:t>
            </a:r>
            <a:br>
              <a:rPr lang="en-US" sz="3000" b="0" i="0" kern="1200" dirty="0">
                <a:solidFill>
                  <a:srgbClr val="EBEBEB"/>
                </a:solidFill>
                <a:latin typeface="+mj-lt"/>
                <a:ea typeface="+mj-ea"/>
                <a:cs typeface="+mj-cs"/>
              </a:rPr>
            </a:br>
            <a:endParaRPr lang="en-US" sz="3000" b="0" i="0" kern="1200" dirty="0">
              <a:solidFill>
                <a:srgbClr val="EBEBEB"/>
              </a:solidFill>
              <a:latin typeface="+mj-lt"/>
              <a:ea typeface="+mj-ea"/>
              <a:cs typeface="+mj-cs"/>
            </a:endParaRPr>
          </a:p>
        </p:txBody>
      </p:sp>
      <p:pic>
        <p:nvPicPr>
          <p:cNvPr id="5" name="Content Placeholder 4" descr="Two men sitting on a bench&#10;&#10;Description automatically generated with low confidence">
            <a:extLst>
              <a:ext uri="{FF2B5EF4-FFF2-40B4-BE49-F238E27FC236}">
                <a16:creationId xmlns:a16="http://schemas.microsoft.com/office/drawing/2014/main" id="{92601F25-642E-FD8D-32CF-186E1BA331D9}"/>
              </a:ext>
            </a:extLst>
          </p:cNvPr>
          <p:cNvPicPr>
            <a:picLocks noGrp="1" noChangeAspect="1"/>
          </p:cNvPicPr>
          <p:nvPr>
            <p:ph idx="1"/>
          </p:nvPr>
        </p:nvPicPr>
        <p:blipFill>
          <a:blip r:embed="rId4"/>
          <a:stretch>
            <a:fillRect/>
          </a:stretch>
        </p:blipFill>
        <p:spPr>
          <a:xfrm>
            <a:off x="1152970" y="1113063"/>
            <a:ext cx="6384493" cy="4628758"/>
          </a:xfrm>
          <a:prstGeom prst="roundRect">
            <a:avLst>
              <a:gd name="adj" fmla="val 1858"/>
            </a:avLst>
          </a:prstGeom>
          <a:effectLst>
            <a:outerShdw blurRad="50800" dist="50800" dir="5400000" algn="tl" rotWithShape="0">
              <a:srgbClr val="000000">
                <a:alpha val="43000"/>
              </a:srgbClr>
            </a:outerShdw>
          </a:effectLst>
        </p:spPr>
      </p:pic>
      <p:sp>
        <p:nvSpPr>
          <p:cNvPr id="3" name="Rectangle 2">
            <a:extLst>
              <a:ext uri="{FF2B5EF4-FFF2-40B4-BE49-F238E27FC236}">
                <a16:creationId xmlns:a16="http://schemas.microsoft.com/office/drawing/2014/main" id="{4DE3CEC8-4084-62D3-3C2C-8F89FE7B6220}"/>
              </a:ext>
            </a:extLst>
          </p:cNvPr>
          <p:cNvSpPr/>
          <p:nvPr/>
        </p:nvSpPr>
        <p:spPr>
          <a:xfrm>
            <a:off x="0" y="6452810"/>
            <a:ext cx="12192000" cy="408214"/>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t>                                                        </a:t>
            </a:r>
            <a:r>
              <a:rPr lang="en-GB" dirty="0"/>
              <a:t> ‘It will get better mate, you will get better.’ </a:t>
            </a:r>
            <a:endParaRPr lang="en-GB" b="1" dirty="0"/>
          </a:p>
        </p:txBody>
      </p:sp>
    </p:spTree>
    <p:extLst>
      <p:ext uri="{BB962C8B-B14F-4D97-AF65-F5344CB8AC3E}">
        <p14:creationId xmlns:p14="http://schemas.microsoft.com/office/powerpoint/2010/main" val="505595273"/>
      </p:ext>
    </p:extLst>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3759-CCBD-FF13-0FEA-81993934B03C}"/>
              </a:ext>
            </a:extLst>
          </p:cNvPr>
          <p:cNvSpPr>
            <a:spLocks noGrp="1"/>
          </p:cNvSpPr>
          <p:nvPr>
            <p:ph type="title"/>
          </p:nvPr>
        </p:nvSpPr>
        <p:spPr>
          <a:xfrm>
            <a:off x="1219200" y="973668"/>
            <a:ext cx="8761413" cy="706964"/>
          </a:xfrm>
        </p:spPr>
        <p:txBody>
          <a:bodyPr/>
          <a:lstStyle/>
          <a:p>
            <a:br>
              <a:rPr lang="en-GB" dirty="0"/>
            </a:br>
            <a:r>
              <a:rPr lang="en-GB" dirty="0"/>
              <a:t>             Thank you for listening</a:t>
            </a:r>
            <a:br>
              <a:rPr lang="en-GB" dirty="0"/>
            </a:br>
            <a:endParaRPr lang="en-GB" dirty="0"/>
          </a:p>
        </p:txBody>
      </p:sp>
      <p:sp>
        <p:nvSpPr>
          <p:cNvPr id="3" name="Content Placeholder 2">
            <a:extLst>
              <a:ext uri="{FF2B5EF4-FFF2-40B4-BE49-F238E27FC236}">
                <a16:creationId xmlns:a16="http://schemas.microsoft.com/office/drawing/2014/main" id="{65725280-F416-563F-FA2F-68F8473F2BFF}"/>
              </a:ext>
            </a:extLst>
          </p:cNvPr>
          <p:cNvSpPr>
            <a:spLocks noGrp="1"/>
          </p:cNvSpPr>
          <p:nvPr>
            <p:ph idx="1"/>
          </p:nvPr>
        </p:nvSpPr>
        <p:spPr>
          <a:xfrm>
            <a:off x="3066757" y="2603500"/>
            <a:ext cx="6913856" cy="3416300"/>
          </a:xfrm>
        </p:spPr>
        <p:txBody>
          <a:bodyPr/>
          <a:lstStyle/>
          <a:p>
            <a:endParaRPr lang="en-GB" dirty="0"/>
          </a:p>
          <a:p>
            <a:pPr marL="0" indent="0">
              <a:buNone/>
            </a:pPr>
            <a:endParaRPr lang="en-GB" dirty="0">
              <a:hlinkClick r:id="rId2"/>
            </a:endParaRPr>
          </a:p>
          <a:p>
            <a:pPr marL="0" indent="0">
              <a:buNone/>
            </a:pPr>
            <a:r>
              <a:rPr lang="en-GB" dirty="0">
                <a:hlinkClick r:id="rId2"/>
              </a:rPr>
              <a:t>katiesimpson3@nhs.net</a:t>
            </a:r>
            <a:endParaRPr lang="en-GB" dirty="0"/>
          </a:p>
          <a:p>
            <a:pPr marL="0" indent="0">
              <a:buNone/>
            </a:pPr>
            <a:r>
              <a:rPr lang="en-GB" dirty="0">
                <a:hlinkClick r:id="rId3"/>
              </a:rPr>
              <a:t>lauraingenhaag@nhs.net</a:t>
            </a:r>
            <a:endParaRPr lang="en-GB" dirty="0"/>
          </a:p>
          <a:p>
            <a:pPr marL="0" indent="0">
              <a:buNone/>
            </a:pPr>
            <a:endParaRPr lang="en-GB" dirty="0"/>
          </a:p>
        </p:txBody>
      </p:sp>
    </p:spTree>
    <p:extLst>
      <p:ext uri="{BB962C8B-B14F-4D97-AF65-F5344CB8AC3E}">
        <p14:creationId xmlns:p14="http://schemas.microsoft.com/office/powerpoint/2010/main" val="2941750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B0B3E-B50C-A65A-2D5F-5F9021C226E1}"/>
              </a:ext>
            </a:extLst>
          </p:cNvPr>
          <p:cNvSpPr>
            <a:spLocks noGrp="1"/>
          </p:cNvSpPr>
          <p:nvPr>
            <p:ph type="title"/>
          </p:nvPr>
        </p:nvSpPr>
        <p:spPr/>
        <p:txBody>
          <a:bodyPr/>
          <a:lstStyle/>
          <a:p>
            <a:r>
              <a:rPr lang="en-GB" dirty="0"/>
              <a:t>Scale of the problem</a:t>
            </a:r>
          </a:p>
        </p:txBody>
      </p:sp>
      <p:sp>
        <p:nvSpPr>
          <p:cNvPr id="3" name="Content Placeholder 2">
            <a:extLst>
              <a:ext uri="{FF2B5EF4-FFF2-40B4-BE49-F238E27FC236}">
                <a16:creationId xmlns:a16="http://schemas.microsoft.com/office/drawing/2014/main" id="{9D25A4AA-AAC5-239A-A284-39BF7557BC7B}"/>
              </a:ext>
            </a:extLst>
          </p:cNvPr>
          <p:cNvSpPr>
            <a:spLocks noGrp="1"/>
          </p:cNvSpPr>
          <p:nvPr>
            <p:ph idx="1"/>
          </p:nvPr>
        </p:nvSpPr>
        <p:spPr/>
        <p:txBody>
          <a:bodyPr>
            <a:normAutofit fontScale="92500" lnSpcReduction="20000"/>
          </a:bodyPr>
          <a:lstStyle/>
          <a:p>
            <a:r>
              <a:rPr lang="en-GB" dirty="0"/>
              <a:t>I in 4 people have been affected by a Mental Health problem.</a:t>
            </a:r>
          </a:p>
          <a:p>
            <a:r>
              <a:rPr lang="en-GB" dirty="0"/>
              <a:t>A 2018 survey Mental Health Foundation found that almost three quarters (74%) of people have at some point felt so stressed they felt overwhelmed or unable to cope.</a:t>
            </a:r>
          </a:p>
          <a:p>
            <a:r>
              <a:rPr lang="en-GB" dirty="0"/>
              <a:t>Pandemic effects: 56% UK adults reported feeling stressed, anxious or depressed re effects of pandemic on their future</a:t>
            </a:r>
          </a:p>
          <a:p>
            <a:r>
              <a:rPr lang="en-GB" dirty="0"/>
              <a:t>67% of CYP 13-25 </a:t>
            </a:r>
            <a:r>
              <a:rPr lang="en-GB" dirty="0" err="1"/>
              <a:t>yrs</a:t>
            </a:r>
            <a:r>
              <a:rPr lang="en-GB" dirty="0"/>
              <a:t> agreed pandemic will have a long lasting effect on their MH:  Young Minds</a:t>
            </a:r>
          </a:p>
          <a:p>
            <a:r>
              <a:rPr lang="en-GB" dirty="0"/>
              <a:t>YBS 2022: 67% of UK adults worried about impact of cost of living crisis 46% reported worsening mental state as a result </a:t>
            </a:r>
          </a:p>
          <a:p>
            <a:r>
              <a:rPr lang="en-GB" dirty="0"/>
              <a:t>For some of us these difficulties may come and go, and for others they may be more long-lasting.</a:t>
            </a:r>
          </a:p>
          <a:p>
            <a:endParaRPr lang="en-GB" dirty="0"/>
          </a:p>
        </p:txBody>
      </p:sp>
    </p:spTree>
    <p:extLst>
      <p:ext uri="{BB962C8B-B14F-4D97-AF65-F5344CB8AC3E}">
        <p14:creationId xmlns:p14="http://schemas.microsoft.com/office/powerpoint/2010/main" val="2527408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5C80B-FF4A-1ED2-9A49-85659D14F5BF}"/>
              </a:ext>
            </a:extLst>
          </p:cNvPr>
          <p:cNvSpPr>
            <a:spLocks noGrp="1"/>
          </p:cNvSpPr>
          <p:nvPr>
            <p:ph type="title"/>
          </p:nvPr>
        </p:nvSpPr>
        <p:spPr/>
        <p:txBody>
          <a:bodyPr/>
          <a:lstStyle/>
          <a:p>
            <a:r>
              <a:rPr lang="en-GB" dirty="0"/>
              <a:t>Good Mental Health</a:t>
            </a:r>
          </a:p>
        </p:txBody>
      </p:sp>
      <p:sp>
        <p:nvSpPr>
          <p:cNvPr id="3" name="Content Placeholder 2">
            <a:extLst>
              <a:ext uri="{FF2B5EF4-FFF2-40B4-BE49-F238E27FC236}">
                <a16:creationId xmlns:a16="http://schemas.microsoft.com/office/drawing/2014/main" id="{688C0249-0165-CB30-8CE0-5332F541FCDF}"/>
              </a:ext>
            </a:extLst>
          </p:cNvPr>
          <p:cNvSpPr>
            <a:spLocks noGrp="1"/>
          </p:cNvSpPr>
          <p:nvPr>
            <p:ph idx="1"/>
          </p:nvPr>
        </p:nvSpPr>
        <p:spPr/>
        <p:txBody>
          <a:bodyPr>
            <a:normAutofit/>
          </a:bodyPr>
          <a:lstStyle/>
          <a:p>
            <a:pPr marL="0" indent="0">
              <a:buNone/>
            </a:pPr>
            <a:r>
              <a:rPr lang="en-GB" dirty="0"/>
              <a:t> Is more than just the absence of illness, rather it’s a state of overall wellbeing.</a:t>
            </a:r>
          </a:p>
          <a:p>
            <a:pPr marL="0" indent="0">
              <a:buNone/>
            </a:pPr>
            <a:endParaRPr lang="en-GB" dirty="0"/>
          </a:p>
          <a:p>
            <a:r>
              <a:rPr lang="en-GB" dirty="0"/>
              <a:t>Enjoyment of life</a:t>
            </a:r>
          </a:p>
          <a:p>
            <a:r>
              <a:rPr lang="en-GB" dirty="0"/>
              <a:t>Having the ability to cope with and ‘bounce back’ from stress and sadness</a:t>
            </a:r>
          </a:p>
          <a:p>
            <a:r>
              <a:rPr lang="en-GB" dirty="0"/>
              <a:t>Being able to set and fulfil goals</a:t>
            </a:r>
          </a:p>
          <a:p>
            <a:r>
              <a:rPr lang="en-GB" dirty="0"/>
              <a:t>Having the capability to build and maintain relationships with others.</a:t>
            </a:r>
          </a:p>
        </p:txBody>
      </p:sp>
    </p:spTree>
    <p:extLst>
      <p:ext uri="{BB962C8B-B14F-4D97-AF65-F5344CB8AC3E}">
        <p14:creationId xmlns:p14="http://schemas.microsoft.com/office/powerpoint/2010/main" val="3497436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B1311-26B5-35C6-097B-D29DCAC54A5E}"/>
              </a:ext>
            </a:extLst>
          </p:cNvPr>
          <p:cNvSpPr>
            <a:spLocks noGrp="1"/>
          </p:cNvSpPr>
          <p:nvPr>
            <p:ph type="title"/>
          </p:nvPr>
        </p:nvSpPr>
        <p:spPr/>
        <p:txBody>
          <a:bodyPr/>
          <a:lstStyle/>
          <a:p>
            <a:r>
              <a:rPr lang="en-GB" dirty="0"/>
              <a:t>Protecting our mental health</a:t>
            </a:r>
          </a:p>
        </p:txBody>
      </p:sp>
      <p:pic>
        <p:nvPicPr>
          <p:cNvPr id="4" name="Content Placeholder 3">
            <a:extLst>
              <a:ext uri="{FF2B5EF4-FFF2-40B4-BE49-F238E27FC236}">
                <a16:creationId xmlns:a16="http://schemas.microsoft.com/office/drawing/2014/main" id="{EE6E681B-1326-84A2-105A-A3F765BF9623}"/>
              </a:ext>
            </a:extLst>
          </p:cNvPr>
          <p:cNvPicPr>
            <a:picLocks noGrp="1" noChangeAspect="1"/>
          </p:cNvPicPr>
          <p:nvPr>
            <p:ph idx="1"/>
          </p:nvPr>
        </p:nvPicPr>
        <p:blipFill>
          <a:blip r:embed="rId3"/>
          <a:stretch>
            <a:fillRect/>
          </a:stretch>
        </p:blipFill>
        <p:spPr>
          <a:xfrm>
            <a:off x="1983546" y="2603499"/>
            <a:ext cx="7638756" cy="3923909"/>
          </a:xfrm>
          <a:prstGeom prst="rect">
            <a:avLst/>
          </a:prstGeom>
        </p:spPr>
      </p:pic>
    </p:spTree>
    <p:extLst>
      <p:ext uri="{BB962C8B-B14F-4D97-AF65-F5344CB8AC3E}">
        <p14:creationId xmlns:p14="http://schemas.microsoft.com/office/powerpoint/2010/main" val="993433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6FBAF-5856-ACB8-7707-BFD44B2A5F92}"/>
              </a:ext>
            </a:extLst>
          </p:cNvPr>
          <p:cNvSpPr>
            <a:spLocks noGrp="1"/>
          </p:cNvSpPr>
          <p:nvPr>
            <p:ph type="title"/>
          </p:nvPr>
        </p:nvSpPr>
        <p:spPr/>
        <p:txBody>
          <a:bodyPr/>
          <a:lstStyle/>
          <a:p>
            <a:r>
              <a:rPr lang="en-GB" dirty="0"/>
              <a:t>Causes of depression</a:t>
            </a:r>
          </a:p>
        </p:txBody>
      </p:sp>
      <p:sp>
        <p:nvSpPr>
          <p:cNvPr id="3" name="Content Placeholder 2">
            <a:extLst>
              <a:ext uri="{FF2B5EF4-FFF2-40B4-BE49-F238E27FC236}">
                <a16:creationId xmlns:a16="http://schemas.microsoft.com/office/drawing/2014/main" id="{A3D4B08F-8B9D-4A44-3172-FA0CD66B5421}"/>
              </a:ext>
            </a:extLst>
          </p:cNvPr>
          <p:cNvSpPr>
            <a:spLocks noGrp="1"/>
          </p:cNvSpPr>
          <p:nvPr>
            <p:ph idx="1"/>
          </p:nvPr>
        </p:nvSpPr>
        <p:spPr/>
        <p:txBody>
          <a:bodyPr>
            <a:normAutofit fontScale="92500" lnSpcReduction="20000"/>
          </a:bodyPr>
          <a:lstStyle/>
          <a:p>
            <a:r>
              <a:rPr lang="en-GB" dirty="0"/>
              <a:t>Childhood experiences</a:t>
            </a:r>
          </a:p>
          <a:p>
            <a:r>
              <a:rPr lang="en-GB" dirty="0"/>
              <a:t>Life events</a:t>
            </a:r>
          </a:p>
          <a:p>
            <a:r>
              <a:rPr lang="en-GB" dirty="0"/>
              <a:t>Other mental health problems</a:t>
            </a:r>
          </a:p>
          <a:p>
            <a:r>
              <a:rPr lang="en-GB" dirty="0"/>
              <a:t>Physical health problems</a:t>
            </a:r>
          </a:p>
          <a:p>
            <a:r>
              <a:rPr lang="en-GB" dirty="0"/>
              <a:t>Family history</a:t>
            </a:r>
          </a:p>
          <a:p>
            <a:r>
              <a:rPr lang="en-GB" dirty="0"/>
              <a:t>Medication, recreational drugs, smoking and alcohol</a:t>
            </a:r>
          </a:p>
          <a:p>
            <a:r>
              <a:rPr lang="en-GB" dirty="0"/>
              <a:t>Sleep, diet and exercise</a:t>
            </a:r>
          </a:p>
          <a:p>
            <a:r>
              <a:rPr lang="en-GB" dirty="0"/>
              <a:t>Loneliness</a:t>
            </a:r>
          </a:p>
          <a:p>
            <a:r>
              <a:rPr lang="en-GB" dirty="0"/>
              <a:t>Stress</a:t>
            </a:r>
          </a:p>
          <a:p>
            <a:r>
              <a:rPr lang="en-GB" dirty="0"/>
              <a:t>Debt</a:t>
            </a:r>
          </a:p>
        </p:txBody>
      </p:sp>
    </p:spTree>
    <p:extLst>
      <p:ext uri="{BB962C8B-B14F-4D97-AF65-F5344CB8AC3E}">
        <p14:creationId xmlns:p14="http://schemas.microsoft.com/office/powerpoint/2010/main" val="2747922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A593B-A462-6E01-67A7-B5E0F6E48D57}"/>
              </a:ext>
            </a:extLst>
          </p:cNvPr>
          <p:cNvSpPr>
            <a:spLocks noGrp="1"/>
          </p:cNvSpPr>
          <p:nvPr>
            <p:ph type="title"/>
          </p:nvPr>
        </p:nvSpPr>
        <p:spPr/>
        <p:txBody>
          <a:bodyPr/>
          <a:lstStyle/>
          <a:p>
            <a:r>
              <a:rPr lang="en-GB" dirty="0"/>
              <a:t>Unemployment benefits are too low</a:t>
            </a:r>
          </a:p>
        </p:txBody>
      </p:sp>
      <p:pic>
        <p:nvPicPr>
          <p:cNvPr id="6" name="Content Placeholder 5">
            <a:extLst>
              <a:ext uri="{FF2B5EF4-FFF2-40B4-BE49-F238E27FC236}">
                <a16:creationId xmlns:a16="http://schemas.microsoft.com/office/drawing/2014/main" id="{ACA97F28-92D2-9D52-2943-D84C855618AC}"/>
              </a:ext>
            </a:extLst>
          </p:cNvPr>
          <p:cNvPicPr>
            <a:picLocks noGrp="1" noChangeAspect="1"/>
          </p:cNvPicPr>
          <p:nvPr>
            <p:ph idx="1"/>
          </p:nvPr>
        </p:nvPicPr>
        <p:blipFill>
          <a:blip r:embed="rId3"/>
          <a:stretch>
            <a:fillRect/>
          </a:stretch>
        </p:blipFill>
        <p:spPr>
          <a:xfrm>
            <a:off x="1696066" y="2603500"/>
            <a:ext cx="8967018" cy="3959532"/>
          </a:xfrm>
          <a:prstGeom prst="rect">
            <a:avLst/>
          </a:prstGeom>
        </p:spPr>
      </p:pic>
    </p:spTree>
    <p:extLst>
      <p:ext uri="{BB962C8B-B14F-4D97-AF65-F5344CB8AC3E}">
        <p14:creationId xmlns:p14="http://schemas.microsoft.com/office/powerpoint/2010/main" val="11721012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3CD65D-61A5-43C9-A837-6EC73C7DA8AB}">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31F006B4-A9E1-4F39-85C8-FB836F919348}">
  <ds:schemaRefs>
    <ds:schemaRef ds:uri="http://schemas.microsoft.com/sharepoint/v3/contenttype/forms"/>
  </ds:schemaRefs>
</ds:datastoreItem>
</file>

<file path=customXml/itemProps3.xml><?xml version="1.0" encoding="utf-8"?>
<ds:datastoreItem xmlns:ds="http://schemas.openxmlformats.org/officeDocument/2006/customXml" ds:itemID="{16377351-63A1-4C2E-8C9A-66CDD70F16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 Boardroom</Template>
  <TotalTime>46097</TotalTime>
  <Words>5404</Words>
  <Application>Microsoft Office PowerPoint</Application>
  <PresentationFormat>Widescreen</PresentationFormat>
  <Paragraphs>405</Paragraphs>
  <Slides>46</Slides>
  <Notes>36</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46</vt:i4>
      </vt:variant>
    </vt:vector>
  </HeadingPairs>
  <TitlesOfParts>
    <vt:vector size="63" baseType="lpstr">
      <vt:lpstr>-apple-system</vt:lpstr>
      <vt:lpstr>Arial</vt:lpstr>
      <vt:lpstr>Arial</vt:lpstr>
      <vt:lpstr>Calibri</vt:lpstr>
      <vt:lpstr>Calibri Light</vt:lpstr>
      <vt:lpstr>Century Gothic</vt:lpstr>
      <vt:lpstr>Frutiger</vt:lpstr>
      <vt:lpstr>inherit</vt:lpstr>
      <vt:lpstr>Libre Franklin</vt:lpstr>
      <vt:lpstr>Lora</vt:lpstr>
      <vt:lpstr>Open Sans</vt:lpstr>
      <vt:lpstr>Palatino</vt:lpstr>
      <vt:lpstr>Roboto</vt:lpstr>
      <vt:lpstr>Roboto Slab</vt:lpstr>
      <vt:lpstr>Segoe UI Light</vt:lpstr>
      <vt:lpstr>Wingdings 3</vt:lpstr>
      <vt:lpstr>Ion Boardroom</vt:lpstr>
      <vt:lpstr>Mental wellbeing &amp; suicide prevention</vt:lpstr>
      <vt:lpstr>Overview</vt:lpstr>
      <vt:lpstr>                 Dr Laura Ingenhaag</vt:lpstr>
      <vt:lpstr>Overview</vt:lpstr>
      <vt:lpstr>Scale of the problem</vt:lpstr>
      <vt:lpstr>Good Mental Health</vt:lpstr>
      <vt:lpstr>Protecting our mental health</vt:lpstr>
      <vt:lpstr>Causes of depression</vt:lpstr>
      <vt:lpstr>Unemployment benefits are too low</vt:lpstr>
      <vt:lpstr>Women &amp; mental health</vt:lpstr>
      <vt:lpstr>Personality traits linked to depression</vt:lpstr>
      <vt:lpstr>Brain</vt:lpstr>
      <vt:lpstr>Overview</vt:lpstr>
      <vt:lpstr>Sleep</vt:lpstr>
      <vt:lpstr>Exercise</vt:lpstr>
      <vt:lpstr>Diet</vt:lpstr>
      <vt:lpstr>Gut Brain connection</vt:lpstr>
      <vt:lpstr>Alcohol &amp; smoking</vt:lpstr>
      <vt:lpstr>Meditation ‘Rule your mind or it will rule you’ Horace 65-8 BCE </vt:lpstr>
      <vt:lpstr>Getting into nature</vt:lpstr>
      <vt:lpstr>Gratitude</vt:lpstr>
      <vt:lpstr>Emotional contagion</vt:lpstr>
      <vt:lpstr>Self efficacy</vt:lpstr>
      <vt:lpstr>Loneliness</vt:lpstr>
      <vt:lpstr>Problem   Solving</vt:lpstr>
      <vt:lpstr>Staff Mental Health &amp; Wellbeing hubs</vt:lpstr>
      <vt:lpstr>Staff Mental Health &amp; Wellbeing hubs</vt:lpstr>
      <vt:lpstr>Staff Mental Health &amp; Wellbeing hubs</vt:lpstr>
      <vt:lpstr>PowerPoint Presentation</vt:lpstr>
      <vt:lpstr>Support for GPs and practice staff</vt:lpstr>
      <vt:lpstr>Free apps to support mental health for NHS staff</vt:lpstr>
      <vt:lpstr>Overview</vt:lpstr>
      <vt:lpstr>Joiner model of suicidality</vt:lpstr>
      <vt:lpstr>Perceived burdensomeness/ Feeling a burden</vt:lpstr>
      <vt:lpstr>USA suicide rates: Sept 9 2001 86 suicides  Sept 10 2001 92 suicides Sept 11 2001 35 suicides    Lowest ever suicide </vt:lpstr>
      <vt:lpstr>Joiner model of suicidality</vt:lpstr>
      <vt:lpstr>Acquired capability/Fearlessness</vt:lpstr>
      <vt:lpstr>Red Flags</vt:lpstr>
      <vt:lpstr>Myths about Risk-Suicide</vt:lpstr>
      <vt:lpstr>The power of a therapeutic relationship</vt:lpstr>
      <vt:lpstr>Zero Suicide Alliance</vt:lpstr>
      <vt:lpstr>Zero Suicide Alliance </vt:lpstr>
      <vt:lpstr>Crisis Support</vt:lpstr>
      <vt:lpstr>Postvention</vt:lpstr>
      <vt:lpstr>Nine simple words stopped man jumping from London’s Waterloo Bridge </vt:lpstr>
      <vt:lpstr>              Thank you for listening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SIMPSON, Katie (SOUTH MEADOW SURGERY)</dc:creator>
  <cp:lastModifiedBy>SIMPSON, Katie (SOUTH MEADOW SURGERY)</cp:lastModifiedBy>
  <cp:revision>47</cp:revision>
  <dcterms:created xsi:type="dcterms:W3CDTF">2022-08-26T16:18:58Z</dcterms:created>
  <dcterms:modified xsi:type="dcterms:W3CDTF">2022-09-29T09:43:25Z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