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</p:sldIdLst>
  <p:sldSz cx="6858000" cy="9144000" type="screen4x3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FF5050"/>
    <a:srgbClr val="4FC4FF"/>
    <a:srgbClr val="33CCCC"/>
    <a:srgbClr val="66CCFF"/>
    <a:srgbClr val="99CCFF"/>
    <a:srgbClr val="33CCFF"/>
    <a:srgbClr val="66CCF1"/>
    <a:srgbClr val="FF9933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526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255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010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8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18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42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268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965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56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489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57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968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4F901-1E86-4B56-A108-C3CA2D9B1D5A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20CFA-346E-4AAD-9632-D1DE09AE0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43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6633" y="513964"/>
            <a:ext cx="6607232" cy="5040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GP Practice Site – IPC guide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256" y="35496"/>
            <a:ext cx="976065" cy="401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16633" y="1109303"/>
            <a:ext cx="6592687" cy="1944216"/>
          </a:xfrm>
          <a:prstGeom prst="roundRect">
            <a:avLst>
              <a:gd name="adj" fmla="val 5216"/>
            </a:avLst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116634" y="3110399"/>
            <a:ext cx="6607232" cy="1944216"/>
          </a:xfrm>
          <a:prstGeom prst="roundRect">
            <a:avLst>
              <a:gd name="adj" fmla="val 4890"/>
            </a:avLst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16634" y="5136519"/>
            <a:ext cx="6592687" cy="2165430"/>
          </a:xfrm>
          <a:prstGeom prst="roundRect">
            <a:avLst>
              <a:gd name="adj" fmla="val 4871"/>
            </a:avLst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678359" y="1083645"/>
            <a:ext cx="417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</a:rPr>
              <a:t>Are you ‘Bare Below the Elbows’?</a:t>
            </a:r>
          </a:p>
          <a:p>
            <a:endParaRPr lang="en-GB" sz="800" b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Sleeves rolled up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No wrist watches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No rings or jewellery on the wrist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No nail varnish or artificial nails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690912" y="3109297"/>
            <a:ext cx="4176464" cy="1931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</a:rPr>
              <a:t>Do you have the correct PPE?</a:t>
            </a:r>
          </a:p>
          <a:p>
            <a:endParaRPr lang="en-GB" sz="700" b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Fluid repellent surgical mask</a:t>
            </a:r>
          </a:p>
          <a:p>
            <a:pPr marL="285750" indent="-285750">
              <a:buFontTx/>
              <a:buChar char="-"/>
            </a:pPr>
            <a:endParaRPr lang="en-GB" sz="1050" dirty="0">
              <a:solidFill>
                <a:schemeClr val="bg1"/>
              </a:solidFill>
            </a:endParaRPr>
          </a:p>
          <a:p>
            <a:r>
              <a:rPr lang="en-GB" sz="2000" b="1" dirty="0">
                <a:solidFill>
                  <a:schemeClr val="bg1"/>
                </a:solidFill>
              </a:rPr>
              <a:t>Gloves or aprons are required</a:t>
            </a:r>
          </a:p>
          <a:p>
            <a:endParaRPr lang="en-GB" sz="600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When coming into contact with patients’ blood or body fluids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702016" y="5123090"/>
            <a:ext cx="410203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</a:rPr>
              <a:t>Hand hygiene is key</a:t>
            </a:r>
          </a:p>
          <a:p>
            <a:endParaRPr lang="en-GB" sz="500" b="1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Hands must be cleaned: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Before vaccine preparation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After touching equipment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After contact with the surroundings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Before patient contact 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After patient contact</a:t>
            </a:r>
          </a:p>
        </p:txBody>
      </p:sp>
      <p:pic>
        <p:nvPicPr>
          <p:cNvPr id="12" name="Picture 2" descr="Surgical mask, medical mask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6" y="2847383"/>
            <a:ext cx="2341912" cy="234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www.nice.org.uk/Media/Default/About/NICE-Communities/Social-care/quick-guides/3472_bare-hands-ar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85" y="1344229"/>
            <a:ext cx="2496874" cy="1417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s://www.nice.org.uk/Media/Default/About/NICE-Communities/Social-care/quick-guides/3472_hand-washin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09" y="5263741"/>
            <a:ext cx="1054222" cy="105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www.nice.org.uk/Media/Default/About/NICE-Communities/Social-care/quick-guides/3472_hand-ge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172" y="6030105"/>
            <a:ext cx="1109609" cy="110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116635" y="7395770"/>
            <a:ext cx="6606116" cy="1586188"/>
          </a:xfrm>
          <a:prstGeom prst="roundRect">
            <a:avLst>
              <a:gd name="adj" fmla="val 6258"/>
            </a:avLst>
          </a:prstGeom>
          <a:solidFill>
            <a:srgbClr val="4FC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/>
          </a:p>
        </p:txBody>
      </p:sp>
      <p:pic>
        <p:nvPicPr>
          <p:cNvPr id="17" name="Picture 2" descr="Clean High Res Stock Images | Shutterstock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706" b="29152"/>
          <a:stretch/>
        </p:blipFill>
        <p:spPr bwMode="auto">
          <a:xfrm>
            <a:off x="341606" y="7627524"/>
            <a:ext cx="2152650" cy="112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690912" y="7389674"/>
            <a:ext cx="4176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</a:rPr>
              <a:t>Environmental Cleaning</a:t>
            </a:r>
          </a:p>
          <a:p>
            <a:endParaRPr lang="en-GB" sz="400" b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Chair and vaccinating table must be cleaned after each patient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All high touch points must be cleaned regularly throughout the day</a:t>
            </a:r>
          </a:p>
          <a:p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6633" y="8955481"/>
            <a:ext cx="66874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4FC4FF"/>
                </a:solidFill>
              </a:rPr>
              <a:t>Infection Prevention and Control Team                                     			</a:t>
            </a:r>
            <a:r>
              <a:rPr lang="en-GB" sz="800">
                <a:solidFill>
                  <a:srgbClr val="4FC4FF"/>
                </a:solidFill>
              </a:rPr>
              <a:t>	              December 2021</a:t>
            </a:r>
            <a:endParaRPr lang="en-GB" sz="800" dirty="0">
              <a:solidFill>
                <a:srgbClr val="4FC4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833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277019" y="6116673"/>
            <a:ext cx="6303962" cy="2847816"/>
          </a:xfrm>
          <a:prstGeom prst="roundRect">
            <a:avLst>
              <a:gd name="adj" fmla="val 7818"/>
            </a:avLst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/>
          <p:cNvSpPr/>
          <p:nvPr/>
        </p:nvSpPr>
        <p:spPr>
          <a:xfrm>
            <a:off x="260648" y="513964"/>
            <a:ext cx="6320334" cy="5040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GP Practice – Patient guide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256" y="104131"/>
            <a:ext cx="976065" cy="401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508135" y="2089872"/>
            <a:ext cx="3072846" cy="3948236"/>
          </a:xfrm>
          <a:prstGeom prst="roundRect">
            <a:avLst>
              <a:gd name="adj" fmla="val 42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260646" y="2089872"/>
            <a:ext cx="3190384" cy="3928534"/>
          </a:xfrm>
          <a:prstGeom prst="roundRect">
            <a:avLst>
              <a:gd name="adj" fmla="val 5750"/>
            </a:avLst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4" descr="https://www.nice.org.uk/Media/Default/About/NICE-Communities/Social-care/quick-guides/3472_hand-wash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20" y="2243017"/>
            <a:ext cx="1299066" cy="1299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www.nice.org.uk/Media/Default/About/NICE-Communities/Social-care/quick-guides/3472_hand-ge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325" y="3029297"/>
            <a:ext cx="1307784" cy="1299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New campaign to prevent spread of coronavirus indoors this winter - GOV.UK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65" t="25960" r="3775" b="36375"/>
          <a:stretch/>
        </p:blipFill>
        <p:spPr bwMode="auto">
          <a:xfrm>
            <a:off x="4127944" y="2305312"/>
            <a:ext cx="1905530" cy="192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2519334" y="6176725"/>
            <a:ext cx="39901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Patients must wear a face covering</a:t>
            </a:r>
          </a:p>
          <a:p>
            <a:endParaRPr lang="en-GB" sz="1200" b="1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Please ensure that the face covering or mask: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Covers both your nose and mouth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Fits snugly </a:t>
            </a:r>
            <a:endParaRPr lang="en-GB" sz="2000" dirty="0"/>
          </a:p>
        </p:txBody>
      </p:sp>
      <p:pic>
        <p:nvPicPr>
          <p:cNvPr id="30" name="Picture 2" descr="DO choose masks that completely cover your nose and mouth;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11"/>
          <a:stretch/>
        </p:blipFill>
        <p:spPr bwMode="auto">
          <a:xfrm>
            <a:off x="277019" y="6458577"/>
            <a:ext cx="1961468" cy="200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260646" y="4319173"/>
            <a:ext cx="3115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Hand hygiene is key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Please use hand gel provided throughout your appointment</a:t>
            </a:r>
          </a:p>
          <a:p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6633" y="8955481"/>
            <a:ext cx="66874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FF5050"/>
                </a:solidFill>
              </a:rPr>
              <a:t>Infection Prevention and Control Team                                     				          December 2021</a:t>
            </a:r>
          </a:p>
        </p:txBody>
      </p:sp>
      <p:sp>
        <p:nvSpPr>
          <p:cNvPr id="16" name="Rounded Rectangle 5">
            <a:extLst>
              <a:ext uri="{FF2B5EF4-FFF2-40B4-BE49-F238E27FC236}">
                <a16:creationId xmlns:a16="http://schemas.microsoft.com/office/drawing/2014/main" id="{E073CC6D-5118-43CD-9D71-788BE776E74B}"/>
              </a:ext>
            </a:extLst>
          </p:cNvPr>
          <p:cNvSpPr/>
          <p:nvPr/>
        </p:nvSpPr>
        <p:spPr>
          <a:xfrm>
            <a:off x="281015" y="1078071"/>
            <a:ext cx="6299966" cy="913534"/>
          </a:xfrm>
          <a:prstGeom prst="roundRect">
            <a:avLst>
              <a:gd name="adj" fmla="val 13839"/>
            </a:avLst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Please continue to adhere to IPC measures to protect everyone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16BC02-64C6-4C69-97D3-7333FFE0A546}"/>
              </a:ext>
            </a:extLst>
          </p:cNvPr>
          <p:cNvSpPr txBox="1"/>
          <p:nvPr/>
        </p:nvSpPr>
        <p:spPr>
          <a:xfrm>
            <a:off x="3764551" y="4283996"/>
            <a:ext cx="2632315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Social distancing</a:t>
            </a:r>
          </a:p>
          <a:p>
            <a:endParaRPr lang="en-GB" sz="400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Please keep your distance from others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Maintain 1m, 2m where possible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1716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1571</TotalTime>
  <Words>197</Words>
  <Application>Microsoft Office PowerPoint</Application>
  <PresentationFormat>On-screen Show (4:3)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NHS South West Commissioning Support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Seeboruth</dc:creator>
  <cp:lastModifiedBy>SEEBORUTH, Vanessa (NHS FRIMLEY CCG)</cp:lastModifiedBy>
  <cp:revision>31</cp:revision>
  <cp:lastPrinted>2021-04-09T12:58:13Z</cp:lastPrinted>
  <dcterms:created xsi:type="dcterms:W3CDTF">2021-04-08T14:21:04Z</dcterms:created>
  <dcterms:modified xsi:type="dcterms:W3CDTF">2021-12-14T15:15:41Z</dcterms:modified>
</cp:coreProperties>
</file>