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3"/>
  </p:notesMasterIdLst>
  <p:sldIdLst>
    <p:sldId id="256" r:id="rId5"/>
    <p:sldId id="378" r:id="rId6"/>
    <p:sldId id="358" r:id="rId7"/>
    <p:sldId id="339" r:id="rId8"/>
    <p:sldId id="410" r:id="rId9"/>
    <p:sldId id="411" r:id="rId10"/>
    <p:sldId id="396" r:id="rId11"/>
    <p:sldId id="397" r:id="rId12"/>
    <p:sldId id="398" r:id="rId13"/>
    <p:sldId id="795" r:id="rId14"/>
    <p:sldId id="794" r:id="rId15"/>
    <p:sldId id="793" r:id="rId16"/>
    <p:sldId id="384" r:id="rId17"/>
    <p:sldId id="386" r:id="rId18"/>
    <p:sldId id="407" r:id="rId19"/>
    <p:sldId id="389" r:id="rId20"/>
    <p:sldId id="390" r:id="rId21"/>
    <p:sldId id="391" r:id="rId22"/>
    <p:sldId id="395" r:id="rId23"/>
    <p:sldId id="399" r:id="rId24"/>
    <p:sldId id="363" r:id="rId25"/>
    <p:sldId id="409" r:id="rId26"/>
    <p:sldId id="400" r:id="rId27"/>
    <p:sldId id="402" r:id="rId28"/>
    <p:sldId id="401" r:id="rId29"/>
    <p:sldId id="403" r:id="rId30"/>
    <p:sldId id="405" r:id="rId31"/>
    <p:sldId id="366"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tephanie Bell" initials="SB" lastIdx="2" clrIdx="0"/>
  <p:cmAuthor id="1" name="CLACK, Becky (NHS SURREY HEARTLANDS CCG)" initials="CB(SHC" lastIdx="4" clrIdx="1">
    <p:extLst>
      <p:ext uri="{19B8F6BF-5375-455C-9EA6-DF929625EA0E}">
        <p15:presenceInfo xmlns:p15="http://schemas.microsoft.com/office/powerpoint/2012/main" userId="CLACK, Becky (NHS SURREY HEARTLANDS CC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0202"/>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3B3771-11E5-4BD3-8CB7-599F40B4EBAA}" v="14" dt="2021-08-18T14:08:16.2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7797" autoAdjust="0"/>
    <p:restoredTop sz="83481" autoAdjust="0"/>
  </p:normalViewPr>
  <p:slideViewPr>
    <p:cSldViewPr>
      <p:cViewPr varScale="1">
        <p:scale>
          <a:sx n="96" d="100"/>
          <a:sy n="96" d="100"/>
        </p:scale>
        <p:origin x="1656"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Hinxman" userId="045a6b17-1217-4f34-9a60-e2d5d40786ea" providerId="ADAL" clId="{AB3B3771-11E5-4BD3-8CB7-599F40B4EBAA}"/>
    <pc:docChg chg="undo custSel modSld sldOrd">
      <pc:chgData name="Rachel Hinxman" userId="045a6b17-1217-4f34-9a60-e2d5d40786ea" providerId="ADAL" clId="{AB3B3771-11E5-4BD3-8CB7-599F40B4EBAA}" dt="2021-08-18T14:11:04.894" v="606" actId="20577"/>
      <pc:docMkLst>
        <pc:docMk/>
      </pc:docMkLst>
      <pc:sldChg chg="modSp">
        <pc:chgData name="Rachel Hinxman" userId="045a6b17-1217-4f34-9a60-e2d5d40786ea" providerId="ADAL" clId="{AB3B3771-11E5-4BD3-8CB7-599F40B4EBAA}" dt="2021-08-18T08:48:27.806" v="40" actId="27636"/>
        <pc:sldMkLst>
          <pc:docMk/>
          <pc:sldMk cId="3412867897" sldId="358"/>
        </pc:sldMkLst>
        <pc:spChg chg="mod">
          <ac:chgData name="Rachel Hinxman" userId="045a6b17-1217-4f34-9a60-e2d5d40786ea" providerId="ADAL" clId="{AB3B3771-11E5-4BD3-8CB7-599F40B4EBAA}" dt="2021-08-18T08:48:27.806" v="40" actId="27636"/>
          <ac:spMkLst>
            <pc:docMk/>
            <pc:sldMk cId="3412867897" sldId="358"/>
            <ac:spMk id="2" creationId="{00000000-0000-0000-0000-000000000000}"/>
          </ac:spMkLst>
        </pc:spChg>
      </pc:sldChg>
      <pc:sldChg chg="ord delCm">
        <pc:chgData name="Rachel Hinxman" userId="045a6b17-1217-4f34-9a60-e2d5d40786ea" providerId="ADAL" clId="{AB3B3771-11E5-4BD3-8CB7-599F40B4EBAA}" dt="2021-08-18T08:50:00.039" v="41" actId="1592"/>
        <pc:sldMkLst>
          <pc:docMk/>
          <pc:sldMk cId="393327134" sldId="386"/>
        </pc:sldMkLst>
      </pc:sldChg>
      <pc:sldChg chg="modSp">
        <pc:chgData name="Rachel Hinxman" userId="045a6b17-1217-4f34-9a60-e2d5d40786ea" providerId="ADAL" clId="{AB3B3771-11E5-4BD3-8CB7-599F40B4EBAA}" dt="2021-08-18T13:57:13.756" v="336" actId="5793"/>
        <pc:sldMkLst>
          <pc:docMk/>
          <pc:sldMk cId="1784118348" sldId="389"/>
        </pc:sldMkLst>
        <pc:graphicFrameChg chg="mod modGraphic">
          <ac:chgData name="Rachel Hinxman" userId="045a6b17-1217-4f34-9a60-e2d5d40786ea" providerId="ADAL" clId="{AB3B3771-11E5-4BD3-8CB7-599F40B4EBAA}" dt="2021-08-18T13:57:13.756" v="336" actId="5793"/>
          <ac:graphicFrameMkLst>
            <pc:docMk/>
            <pc:sldMk cId="1784118348" sldId="389"/>
            <ac:graphicFrameMk id="6" creationId="{00000000-0000-0000-0000-000000000000}"/>
          </ac:graphicFrameMkLst>
        </pc:graphicFrameChg>
      </pc:sldChg>
      <pc:sldChg chg="modSp delCm">
        <pc:chgData name="Rachel Hinxman" userId="045a6b17-1217-4f34-9a60-e2d5d40786ea" providerId="ADAL" clId="{AB3B3771-11E5-4BD3-8CB7-599F40B4EBAA}" dt="2021-08-18T08:44:03.610" v="17" actId="1592"/>
        <pc:sldMkLst>
          <pc:docMk/>
          <pc:sldMk cId="3449228863" sldId="391"/>
        </pc:sldMkLst>
        <pc:spChg chg="mod">
          <ac:chgData name="Rachel Hinxman" userId="045a6b17-1217-4f34-9a60-e2d5d40786ea" providerId="ADAL" clId="{AB3B3771-11E5-4BD3-8CB7-599F40B4EBAA}" dt="2021-08-18T08:43:25.354" v="16"/>
          <ac:spMkLst>
            <pc:docMk/>
            <pc:sldMk cId="3449228863" sldId="391"/>
            <ac:spMk id="5" creationId="{00000000-0000-0000-0000-000000000000}"/>
          </ac:spMkLst>
        </pc:spChg>
      </pc:sldChg>
      <pc:sldChg chg="modSp">
        <pc:chgData name="Rachel Hinxman" userId="045a6b17-1217-4f34-9a60-e2d5d40786ea" providerId="ADAL" clId="{AB3B3771-11E5-4BD3-8CB7-599F40B4EBAA}" dt="2021-08-18T14:01:03.467" v="467" actId="20577"/>
        <pc:sldMkLst>
          <pc:docMk/>
          <pc:sldMk cId="945371391" sldId="395"/>
        </pc:sldMkLst>
        <pc:spChg chg="mod">
          <ac:chgData name="Rachel Hinxman" userId="045a6b17-1217-4f34-9a60-e2d5d40786ea" providerId="ADAL" clId="{AB3B3771-11E5-4BD3-8CB7-599F40B4EBAA}" dt="2021-08-18T14:01:03.467" v="467" actId="20577"/>
          <ac:spMkLst>
            <pc:docMk/>
            <pc:sldMk cId="945371391" sldId="395"/>
            <ac:spMk id="5" creationId="{00000000-0000-0000-0000-000000000000}"/>
          </ac:spMkLst>
        </pc:spChg>
        <pc:spChg chg="mod">
          <ac:chgData name="Rachel Hinxman" userId="045a6b17-1217-4f34-9a60-e2d5d40786ea" providerId="ADAL" clId="{AB3B3771-11E5-4BD3-8CB7-599F40B4EBAA}" dt="2021-08-18T14:00:03.666" v="461" actId="1076"/>
          <ac:spMkLst>
            <pc:docMk/>
            <pc:sldMk cId="945371391" sldId="395"/>
            <ac:spMk id="12" creationId="{00000000-0000-0000-0000-000000000000}"/>
          </ac:spMkLst>
        </pc:spChg>
      </pc:sldChg>
      <pc:sldChg chg="modSp">
        <pc:chgData name="Rachel Hinxman" userId="045a6b17-1217-4f34-9a60-e2d5d40786ea" providerId="ADAL" clId="{AB3B3771-11E5-4BD3-8CB7-599F40B4EBAA}" dt="2021-08-18T14:08:24.864" v="510" actId="20577"/>
        <pc:sldMkLst>
          <pc:docMk/>
          <pc:sldMk cId="485612567" sldId="402"/>
        </pc:sldMkLst>
        <pc:graphicFrameChg chg="mod modGraphic">
          <ac:chgData name="Rachel Hinxman" userId="045a6b17-1217-4f34-9a60-e2d5d40786ea" providerId="ADAL" clId="{AB3B3771-11E5-4BD3-8CB7-599F40B4EBAA}" dt="2021-08-18T14:08:24.864" v="510" actId="20577"/>
          <ac:graphicFrameMkLst>
            <pc:docMk/>
            <pc:sldMk cId="485612567" sldId="402"/>
            <ac:graphicFrameMk id="6" creationId="{00000000-0000-0000-0000-000000000000}"/>
          </ac:graphicFrameMkLst>
        </pc:graphicFrameChg>
      </pc:sldChg>
      <pc:sldChg chg="modSp">
        <pc:chgData name="Rachel Hinxman" userId="045a6b17-1217-4f34-9a60-e2d5d40786ea" providerId="ADAL" clId="{AB3B3771-11E5-4BD3-8CB7-599F40B4EBAA}" dt="2021-08-18T14:11:04.894" v="606" actId="20577"/>
        <pc:sldMkLst>
          <pc:docMk/>
          <pc:sldMk cId="2049201008" sldId="405"/>
        </pc:sldMkLst>
        <pc:spChg chg="mod">
          <ac:chgData name="Rachel Hinxman" userId="045a6b17-1217-4f34-9a60-e2d5d40786ea" providerId="ADAL" clId="{AB3B3771-11E5-4BD3-8CB7-599F40B4EBAA}" dt="2021-08-18T14:11:04.894" v="606" actId="20577"/>
          <ac:spMkLst>
            <pc:docMk/>
            <pc:sldMk cId="2049201008" sldId="405"/>
            <ac:spMk id="4" creationId="{00000000-0000-0000-0000-000000000000}"/>
          </ac:spMkLst>
        </pc:spChg>
      </pc:sldChg>
      <pc:sldChg chg="ord delCm">
        <pc:chgData name="Rachel Hinxman" userId="045a6b17-1217-4f34-9a60-e2d5d40786ea" providerId="ADAL" clId="{AB3B3771-11E5-4BD3-8CB7-599F40B4EBAA}" dt="2021-08-18T08:45:09.211" v="20" actId="1592"/>
        <pc:sldMkLst>
          <pc:docMk/>
          <pc:sldMk cId="2230962936" sldId="407"/>
        </pc:sldMkLst>
      </pc:sldChg>
      <pc:sldChg chg="modSp delCm">
        <pc:chgData name="Rachel Hinxman" userId="045a6b17-1217-4f34-9a60-e2d5d40786ea" providerId="ADAL" clId="{AB3B3771-11E5-4BD3-8CB7-599F40B4EBAA}" dt="2021-08-18T08:42:33.260" v="13" actId="1592"/>
        <pc:sldMkLst>
          <pc:docMk/>
          <pc:sldMk cId="2659319438" sldId="794"/>
        </pc:sldMkLst>
        <pc:spChg chg="mod">
          <ac:chgData name="Rachel Hinxman" userId="045a6b17-1217-4f34-9a60-e2d5d40786ea" providerId="ADAL" clId="{AB3B3771-11E5-4BD3-8CB7-599F40B4EBAA}" dt="2021-08-18T08:42:26.789" v="12" actId="20577"/>
          <ac:spMkLst>
            <pc:docMk/>
            <pc:sldMk cId="2659319438" sldId="794"/>
            <ac:spMk id="5" creationId="{2781C5D6-61F2-4143-9CD3-2CDD0ECED1EF}"/>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086D20-AD5A-4665-807C-A79E0C032C78}"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en-GB"/>
        </a:p>
      </dgm:t>
    </dgm:pt>
    <dgm:pt modelId="{F21BCB8D-3549-470C-BAC1-33631371EB0B}">
      <dgm:prSet phldrT="[Text]" custT="1"/>
      <dgm:spPr/>
      <dgm:t>
        <a:bodyPr lIns="36000" tIns="36000" rIns="36000" bIns="36000"/>
        <a:lstStyle/>
        <a:p>
          <a:pPr marL="0" marR="0" indent="0" defTabSz="914400" eaLnBrk="1" fontAlgn="auto" latinLnBrk="0" hangingPunct="1">
            <a:lnSpc>
              <a:spcPct val="100000"/>
            </a:lnSpc>
            <a:spcBef>
              <a:spcPts val="0"/>
            </a:spcBef>
            <a:spcAft>
              <a:spcPts val="0"/>
            </a:spcAft>
            <a:buClrTx/>
            <a:buSzTx/>
            <a:buFontTx/>
            <a:buNone/>
            <a:tabLst/>
            <a:defRPr/>
          </a:pPr>
          <a:r>
            <a:rPr lang="en-GB" sz="1400" b="1" dirty="0">
              <a:latin typeface="Arial" pitchFamily="34" charset="0"/>
              <a:cs typeface="Arial" pitchFamily="34" charset="0"/>
            </a:rPr>
            <a:t>Improving population health: </a:t>
          </a:r>
          <a:r>
            <a:rPr lang="en-GB" sz="1400" dirty="0">
              <a:latin typeface="Arial" pitchFamily="34" charset="0"/>
              <a:cs typeface="Arial" pitchFamily="34" charset="0"/>
            </a:rPr>
            <a:t>teachable moments, lifestyle advice, smoking cessation, encouraging uptake of cancer screening programmes</a:t>
          </a:r>
        </a:p>
        <a:p>
          <a:pPr defTabSz="844550">
            <a:lnSpc>
              <a:spcPct val="90000"/>
            </a:lnSpc>
            <a:spcBef>
              <a:spcPct val="0"/>
            </a:spcBef>
            <a:spcAft>
              <a:spcPct val="35000"/>
            </a:spcAft>
          </a:pPr>
          <a:endParaRPr lang="en-GB" sz="1300" dirty="0"/>
        </a:p>
      </dgm:t>
    </dgm:pt>
    <dgm:pt modelId="{AA3E51A7-D229-43A3-B2EB-BA385EF6E4A4}" type="parTrans" cxnId="{768150AE-B3BE-4BB0-9EDE-7597EE7A5BBC}">
      <dgm:prSet/>
      <dgm:spPr/>
      <dgm:t>
        <a:bodyPr/>
        <a:lstStyle/>
        <a:p>
          <a:endParaRPr lang="en-GB"/>
        </a:p>
      </dgm:t>
    </dgm:pt>
    <dgm:pt modelId="{6128CCFD-AC29-4C96-85FE-D62B100B9434}" type="sibTrans" cxnId="{768150AE-B3BE-4BB0-9EDE-7597EE7A5BBC}">
      <dgm:prSet/>
      <dgm:spPr/>
      <dgm:t>
        <a:bodyPr/>
        <a:lstStyle/>
        <a:p>
          <a:endParaRPr lang="en-GB"/>
        </a:p>
      </dgm:t>
    </dgm:pt>
    <dgm:pt modelId="{7B55A1A8-BD5E-4216-870D-C9D1BA93C5B0}">
      <dgm:prSet custT="1"/>
      <dgm:spPr/>
      <dgm:t>
        <a:bodyPr/>
        <a:lstStyle/>
        <a:p>
          <a:r>
            <a:rPr lang="en-GB" sz="1400" b="1" dirty="0">
              <a:latin typeface="Arial" pitchFamily="34" charset="0"/>
              <a:cs typeface="Arial" pitchFamily="34" charset="0"/>
            </a:rPr>
            <a:t>Spotting the early signs of cancer and referrals: </a:t>
          </a:r>
          <a:r>
            <a:rPr lang="en-GB" sz="1400" dirty="0">
              <a:latin typeface="Arial" pitchFamily="34" charset="0"/>
              <a:cs typeface="Arial" pitchFamily="34" charset="0"/>
            </a:rPr>
            <a:t>people with suspected cancer are promptly referred and informed about their referral pathway</a:t>
          </a:r>
        </a:p>
      </dgm:t>
    </dgm:pt>
    <dgm:pt modelId="{B1213F7A-8CFF-49F4-A32E-7A7AE2A599F4}" type="parTrans" cxnId="{2F9CA4A1-2F9F-416C-AFCC-327695C2864A}">
      <dgm:prSet/>
      <dgm:spPr/>
      <dgm:t>
        <a:bodyPr/>
        <a:lstStyle/>
        <a:p>
          <a:endParaRPr lang="en-GB"/>
        </a:p>
      </dgm:t>
    </dgm:pt>
    <dgm:pt modelId="{D4A1FC43-1E8B-4EE0-A715-9366C4B69E72}" type="sibTrans" cxnId="{2F9CA4A1-2F9F-416C-AFCC-327695C2864A}">
      <dgm:prSet/>
      <dgm:spPr/>
      <dgm:t>
        <a:bodyPr/>
        <a:lstStyle/>
        <a:p>
          <a:endParaRPr lang="en-GB"/>
        </a:p>
      </dgm:t>
    </dgm:pt>
    <dgm:pt modelId="{D15CC35F-57A4-4030-9F6C-FE33A0FC9B17}">
      <dgm:prSet custT="1"/>
      <dgm:spPr/>
      <dgm:t>
        <a:bodyPr/>
        <a:lstStyle/>
        <a:p>
          <a:r>
            <a:rPr lang="en-GB" sz="1400" b="1" dirty="0">
              <a:latin typeface="Arial" pitchFamily="34" charset="0"/>
              <a:cs typeface="Arial" pitchFamily="34" charset="0"/>
            </a:rPr>
            <a:t>Safety netting: </a:t>
          </a:r>
          <a:r>
            <a:rPr lang="en-GB" sz="1400" dirty="0">
              <a:latin typeface="Arial" pitchFamily="34" charset="0"/>
              <a:cs typeface="Arial" pitchFamily="34" charset="0"/>
            </a:rPr>
            <a:t>putting in place agreed processes, conducting investigative tests, on-going review and follow-up of 2WW non attenders, monitoring of people with non-specific symptoms that do not meet a current referral threshold</a:t>
          </a:r>
        </a:p>
      </dgm:t>
    </dgm:pt>
    <dgm:pt modelId="{2DA706B3-6F5D-4FD2-B63F-FDF8D95DD798}" type="parTrans" cxnId="{94D74C3E-9AE9-470A-91D3-538337653082}">
      <dgm:prSet/>
      <dgm:spPr/>
      <dgm:t>
        <a:bodyPr/>
        <a:lstStyle/>
        <a:p>
          <a:endParaRPr lang="en-GB"/>
        </a:p>
      </dgm:t>
    </dgm:pt>
    <dgm:pt modelId="{5227F8C3-5D90-4404-99B0-E1DF26F19F7E}" type="sibTrans" cxnId="{94D74C3E-9AE9-470A-91D3-538337653082}">
      <dgm:prSet/>
      <dgm:spPr/>
      <dgm:t>
        <a:bodyPr/>
        <a:lstStyle/>
        <a:p>
          <a:endParaRPr lang="en-GB"/>
        </a:p>
      </dgm:t>
    </dgm:pt>
    <dgm:pt modelId="{C7403C41-4066-4D08-B355-E5C720CE1295}">
      <dgm:prSet custT="1"/>
      <dgm:spPr/>
      <dgm:t>
        <a:bodyPr/>
        <a:lstStyle/>
        <a:p>
          <a:r>
            <a:rPr lang="en-GB" sz="1400" b="1" dirty="0">
              <a:latin typeface="Arial" pitchFamily="34" charset="0"/>
              <a:cs typeface="Arial" pitchFamily="34" charset="0"/>
            </a:rPr>
            <a:t>Follow Up and on-going management</a:t>
          </a:r>
          <a:r>
            <a:rPr lang="en-GB" sz="1400" dirty="0">
              <a:latin typeface="Arial" pitchFamily="34" charset="0"/>
              <a:cs typeface="Arial" pitchFamily="34" charset="0"/>
            </a:rPr>
            <a:t>: Cancer Care Reviews, acting on treatment summaries, stratified follow-up, secondary prevention, lifestyle advice and managing co-morbidities, spotting recurrence and helping to manage the consequence of treatment </a:t>
          </a:r>
        </a:p>
      </dgm:t>
    </dgm:pt>
    <dgm:pt modelId="{97A037D2-39F5-49DE-B580-1AF190C3871C}" type="parTrans" cxnId="{02F3E7F3-E4BE-4634-823E-B10B1C7B6B02}">
      <dgm:prSet/>
      <dgm:spPr/>
      <dgm:t>
        <a:bodyPr/>
        <a:lstStyle/>
        <a:p>
          <a:endParaRPr lang="en-GB"/>
        </a:p>
      </dgm:t>
    </dgm:pt>
    <dgm:pt modelId="{2B236A67-BF64-46AF-A564-EE6FC3EB46B7}" type="sibTrans" cxnId="{02F3E7F3-E4BE-4634-823E-B10B1C7B6B02}">
      <dgm:prSet/>
      <dgm:spPr/>
      <dgm:t>
        <a:bodyPr/>
        <a:lstStyle/>
        <a:p>
          <a:endParaRPr lang="en-GB"/>
        </a:p>
      </dgm:t>
    </dgm:pt>
    <dgm:pt modelId="{C2497B4F-4AF7-4DC4-8FC5-4E30B507B149}" type="pres">
      <dgm:prSet presAssocID="{7B086D20-AD5A-4665-807C-A79E0C032C78}" presName="outerComposite" presStyleCnt="0">
        <dgm:presLayoutVars>
          <dgm:chMax val="5"/>
          <dgm:dir/>
          <dgm:resizeHandles val="exact"/>
        </dgm:presLayoutVars>
      </dgm:prSet>
      <dgm:spPr/>
      <dgm:t>
        <a:bodyPr/>
        <a:lstStyle/>
        <a:p>
          <a:endParaRPr lang="en-US"/>
        </a:p>
      </dgm:t>
    </dgm:pt>
    <dgm:pt modelId="{62AFA3C9-62F5-4F1F-B5D2-8A2B972A7CC0}" type="pres">
      <dgm:prSet presAssocID="{7B086D20-AD5A-4665-807C-A79E0C032C78}" presName="dummyMaxCanvas" presStyleCnt="0">
        <dgm:presLayoutVars/>
      </dgm:prSet>
      <dgm:spPr/>
    </dgm:pt>
    <dgm:pt modelId="{5D158034-CB66-4BF0-B774-E37AD67A64B5}" type="pres">
      <dgm:prSet presAssocID="{7B086D20-AD5A-4665-807C-A79E0C032C78}" presName="FourNodes_1" presStyleLbl="node1" presStyleIdx="0" presStyleCnt="4">
        <dgm:presLayoutVars>
          <dgm:bulletEnabled val="1"/>
        </dgm:presLayoutVars>
      </dgm:prSet>
      <dgm:spPr/>
      <dgm:t>
        <a:bodyPr/>
        <a:lstStyle/>
        <a:p>
          <a:endParaRPr lang="en-US"/>
        </a:p>
      </dgm:t>
    </dgm:pt>
    <dgm:pt modelId="{0F89D9B1-B338-4CEA-AF24-5CB67EC8E268}" type="pres">
      <dgm:prSet presAssocID="{7B086D20-AD5A-4665-807C-A79E0C032C78}" presName="FourNodes_2" presStyleLbl="node1" presStyleIdx="1" presStyleCnt="4">
        <dgm:presLayoutVars>
          <dgm:bulletEnabled val="1"/>
        </dgm:presLayoutVars>
      </dgm:prSet>
      <dgm:spPr/>
      <dgm:t>
        <a:bodyPr/>
        <a:lstStyle/>
        <a:p>
          <a:endParaRPr lang="en-US"/>
        </a:p>
      </dgm:t>
    </dgm:pt>
    <dgm:pt modelId="{61505637-5C37-4D83-8D6F-79DE83C06DE1}" type="pres">
      <dgm:prSet presAssocID="{7B086D20-AD5A-4665-807C-A79E0C032C78}" presName="FourNodes_3" presStyleLbl="node1" presStyleIdx="2" presStyleCnt="4">
        <dgm:presLayoutVars>
          <dgm:bulletEnabled val="1"/>
        </dgm:presLayoutVars>
      </dgm:prSet>
      <dgm:spPr/>
      <dgm:t>
        <a:bodyPr/>
        <a:lstStyle/>
        <a:p>
          <a:endParaRPr lang="en-US"/>
        </a:p>
      </dgm:t>
    </dgm:pt>
    <dgm:pt modelId="{CDE7F010-337C-4B47-8B8D-6451EDE74334}" type="pres">
      <dgm:prSet presAssocID="{7B086D20-AD5A-4665-807C-A79E0C032C78}" presName="FourNodes_4" presStyleLbl="node1" presStyleIdx="3" presStyleCnt="4">
        <dgm:presLayoutVars>
          <dgm:bulletEnabled val="1"/>
        </dgm:presLayoutVars>
      </dgm:prSet>
      <dgm:spPr/>
      <dgm:t>
        <a:bodyPr/>
        <a:lstStyle/>
        <a:p>
          <a:endParaRPr lang="en-US"/>
        </a:p>
      </dgm:t>
    </dgm:pt>
    <dgm:pt modelId="{A7203461-31C9-4A4C-BA39-ADA1698AD3F7}" type="pres">
      <dgm:prSet presAssocID="{7B086D20-AD5A-4665-807C-A79E0C032C78}" presName="FourConn_1-2" presStyleLbl="fgAccFollowNode1" presStyleIdx="0" presStyleCnt="3">
        <dgm:presLayoutVars>
          <dgm:bulletEnabled val="1"/>
        </dgm:presLayoutVars>
      </dgm:prSet>
      <dgm:spPr/>
      <dgm:t>
        <a:bodyPr/>
        <a:lstStyle/>
        <a:p>
          <a:endParaRPr lang="en-US"/>
        </a:p>
      </dgm:t>
    </dgm:pt>
    <dgm:pt modelId="{12B562DE-CD13-4961-AAD0-E63C94EC29E1}" type="pres">
      <dgm:prSet presAssocID="{7B086D20-AD5A-4665-807C-A79E0C032C78}" presName="FourConn_2-3" presStyleLbl="fgAccFollowNode1" presStyleIdx="1" presStyleCnt="3">
        <dgm:presLayoutVars>
          <dgm:bulletEnabled val="1"/>
        </dgm:presLayoutVars>
      </dgm:prSet>
      <dgm:spPr/>
      <dgm:t>
        <a:bodyPr/>
        <a:lstStyle/>
        <a:p>
          <a:endParaRPr lang="en-US"/>
        </a:p>
      </dgm:t>
    </dgm:pt>
    <dgm:pt modelId="{76D34B99-5B96-40A7-9944-6CC8EFABA570}" type="pres">
      <dgm:prSet presAssocID="{7B086D20-AD5A-4665-807C-A79E0C032C78}" presName="FourConn_3-4" presStyleLbl="fgAccFollowNode1" presStyleIdx="2" presStyleCnt="3">
        <dgm:presLayoutVars>
          <dgm:bulletEnabled val="1"/>
        </dgm:presLayoutVars>
      </dgm:prSet>
      <dgm:spPr/>
      <dgm:t>
        <a:bodyPr/>
        <a:lstStyle/>
        <a:p>
          <a:endParaRPr lang="en-US"/>
        </a:p>
      </dgm:t>
    </dgm:pt>
    <dgm:pt modelId="{8E7E95D8-F116-4F00-BD6E-C2F5759A5171}" type="pres">
      <dgm:prSet presAssocID="{7B086D20-AD5A-4665-807C-A79E0C032C78}" presName="FourNodes_1_text" presStyleLbl="node1" presStyleIdx="3" presStyleCnt="4">
        <dgm:presLayoutVars>
          <dgm:bulletEnabled val="1"/>
        </dgm:presLayoutVars>
      </dgm:prSet>
      <dgm:spPr/>
      <dgm:t>
        <a:bodyPr/>
        <a:lstStyle/>
        <a:p>
          <a:endParaRPr lang="en-US"/>
        </a:p>
      </dgm:t>
    </dgm:pt>
    <dgm:pt modelId="{F100F3B3-EE8E-42DC-B738-564533F550C1}" type="pres">
      <dgm:prSet presAssocID="{7B086D20-AD5A-4665-807C-A79E0C032C78}" presName="FourNodes_2_text" presStyleLbl="node1" presStyleIdx="3" presStyleCnt="4">
        <dgm:presLayoutVars>
          <dgm:bulletEnabled val="1"/>
        </dgm:presLayoutVars>
      </dgm:prSet>
      <dgm:spPr/>
      <dgm:t>
        <a:bodyPr/>
        <a:lstStyle/>
        <a:p>
          <a:endParaRPr lang="en-US"/>
        </a:p>
      </dgm:t>
    </dgm:pt>
    <dgm:pt modelId="{9DF2BBA5-F4CC-416D-9BE1-BFBA90A4A8CA}" type="pres">
      <dgm:prSet presAssocID="{7B086D20-AD5A-4665-807C-A79E0C032C78}" presName="FourNodes_3_text" presStyleLbl="node1" presStyleIdx="3" presStyleCnt="4">
        <dgm:presLayoutVars>
          <dgm:bulletEnabled val="1"/>
        </dgm:presLayoutVars>
      </dgm:prSet>
      <dgm:spPr/>
      <dgm:t>
        <a:bodyPr/>
        <a:lstStyle/>
        <a:p>
          <a:endParaRPr lang="en-US"/>
        </a:p>
      </dgm:t>
    </dgm:pt>
    <dgm:pt modelId="{6A8FB936-7F1C-44ED-944B-1B3CA144F180}" type="pres">
      <dgm:prSet presAssocID="{7B086D20-AD5A-4665-807C-A79E0C032C78}" presName="FourNodes_4_text" presStyleLbl="node1" presStyleIdx="3" presStyleCnt="4">
        <dgm:presLayoutVars>
          <dgm:bulletEnabled val="1"/>
        </dgm:presLayoutVars>
      </dgm:prSet>
      <dgm:spPr/>
      <dgm:t>
        <a:bodyPr/>
        <a:lstStyle/>
        <a:p>
          <a:endParaRPr lang="en-US"/>
        </a:p>
      </dgm:t>
    </dgm:pt>
  </dgm:ptLst>
  <dgm:cxnLst>
    <dgm:cxn modelId="{B0753855-D3BB-4640-974F-63D992572B22}" type="presOf" srcId="{6128CCFD-AC29-4C96-85FE-D62B100B9434}" destId="{A7203461-31C9-4A4C-BA39-ADA1698AD3F7}" srcOrd="0" destOrd="0" presId="urn:microsoft.com/office/officeart/2005/8/layout/vProcess5"/>
    <dgm:cxn modelId="{2F9CA4A1-2F9F-416C-AFCC-327695C2864A}" srcId="{7B086D20-AD5A-4665-807C-A79E0C032C78}" destId="{7B55A1A8-BD5E-4216-870D-C9D1BA93C5B0}" srcOrd="1" destOrd="0" parTransId="{B1213F7A-8CFF-49F4-A32E-7A7AE2A599F4}" sibTransId="{D4A1FC43-1E8B-4EE0-A715-9366C4B69E72}"/>
    <dgm:cxn modelId="{94D74C3E-9AE9-470A-91D3-538337653082}" srcId="{7B086D20-AD5A-4665-807C-A79E0C032C78}" destId="{D15CC35F-57A4-4030-9F6C-FE33A0FC9B17}" srcOrd="2" destOrd="0" parTransId="{2DA706B3-6F5D-4FD2-B63F-FDF8D95DD798}" sibTransId="{5227F8C3-5D90-4404-99B0-E1DF26F19F7E}"/>
    <dgm:cxn modelId="{0B8FC57F-2A30-4559-9457-901BFEC4C80D}" type="presOf" srcId="{C7403C41-4066-4D08-B355-E5C720CE1295}" destId="{CDE7F010-337C-4B47-8B8D-6451EDE74334}" srcOrd="0" destOrd="0" presId="urn:microsoft.com/office/officeart/2005/8/layout/vProcess5"/>
    <dgm:cxn modelId="{02F3E7F3-E4BE-4634-823E-B10B1C7B6B02}" srcId="{7B086D20-AD5A-4665-807C-A79E0C032C78}" destId="{C7403C41-4066-4D08-B355-E5C720CE1295}" srcOrd="3" destOrd="0" parTransId="{97A037D2-39F5-49DE-B580-1AF190C3871C}" sibTransId="{2B236A67-BF64-46AF-A564-EE6FC3EB46B7}"/>
    <dgm:cxn modelId="{C382CA06-83AF-462C-A342-4626730D03A8}" type="presOf" srcId="{F21BCB8D-3549-470C-BAC1-33631371EB0B}" destId="{5D158034-CB66-4BF0-B774-E37AD67A64B5}" srcOrd="0" destOrd="0" presId="urn:microsoft.com/office/officeart/2005/8/layout/vProcess5"/>
    <dgm:cxn modelId="{B1CFBF6F-2657-48AC-94C9-0431E74B509B}" type="presOf" srcId="{D4A1FC43-1E8B-4EE0-A715-9366C4B69E72}" destId="{12B562DE-CD13-4961-AAD0-E63C94EC29E1}" srcOrd="0" destOrd="0" presId="urn:microsoft.com/office/officeart/2005/8/layout/vProcess5"/>
    <dgm:cxn modelId="{7571C6C5-640C-423E-BC32-A2B3FAAD525F}" type="presOf" srcId="{5227F8C3-5D90-4404-99B0-E1DF26F19F7E}" destId="{76D34B99-5B96-40A7-9944-6CC8EFABA570}" srcOrd="0" destOrd="0" presId="urn:microsoft.com/office/officeart/2005/8/layout/vProcess5"/>
    <dgm:cxn modelId="{3E995C0B-E513-400D-8837-492B68DC9A5E}" type="presOf" srcId="{7B55A1A8-BD5E-4216-870D-C9D1BA93C5B0}" destId="{F100F3B3-EE8E-42DC-B738-564533F550C1}" srcOrd="1" destOrd="0" presId="urn:microsoft.com/office/officeart/2005/8/layout/vProcess5"/>
    <dgm:cxn modelId="{231C728B-72F8-452F-86A6-1F91423BB413}" type="presOf" srcId="{7B086D20-AD5A-4665-807C-A79E0C032C78}" destId="{C2497B4F-4AF7-4DC4-8FC5-4E30B507B149}" srcOrd="0" destOrd="0" presId="urn:microsoft.com/office/officeart/2005/8/layout/vProcess5"/>
    <dgm:cxn modelId="{768150AE-B3BE-4BB0-9EDE-7597EE7A5BBC}" srcId="{7B086D20-AD5A-4665-807C-A79E0C032C78}" destId="{F21BCB8D-3549-470C-BAC1-33631371EB0B}" srcOrd="0" destOrd="0" parTransId="{AA3E51A7-D229-43A3-B2EB-BA385EF6E4A4}" sibTransId="{6128CCFD-AC29-4C96-85FE-D62B100B9434}"/>
    <dgm:cxn modelId="{F90171E9-5C87-41FB-B5C4-71A7F3022287}" type="presOf" srcId="{7B55A1A8-BD5E-4216-870D-C9D1BA93C5B0}" destId="{0F89D9B1-B338-4CEA-AF24-5CB67EC8E268}" srcOrd="0" destOrd="0" presId="urn:microsoft.com/office/officeart/2005/8/layout/vProcess5"/>
    <dgm:cxn modelId="{E6F98308-0845-4D07-AEE1-485D9EA5F79B}" type="presOf" srcId="{D15CC35F-57A4-4030-9F6C-FE33A0FC9B17}" destId="{61505637-5C37-4D83-8D6F-79DE83C06DE1}" srcOrd="0" destOrd="0" presId="urn:microsoft.com/office/officeart/2005/8/layout/vProcess5"/>
    <dgm:cxn modelId="{8B33F232-BFB9-4BE9-9F3F-A98E06BB6166}" type="presOf" srcId="{D15CC35F-57A4-4030-9F6C-FE33A0FC9B17}" destId="{9DF2BBA5-F4CC-416D-9BE1-BFBA90A4A8CA}" srcOrd="1" destOrd="0" presId="urn:microsoft.com/office/officeart/2005/8/layout/vProcess5"/>
    <dgm:cxn modelId="{79D780E8-1B33-4EE9-9724-224FC45D31D6}" type="presOf" srcId="{C7403C41-4066-4D08-B355-E5C720CE1295}" destId="{6A8FB936-7F1C-44ED-944B-1B3CA144F180}" srcOrd="1" destOrd="0" presId="urn:microsoft.com/office/officeart/2005/8/layout/vProcess5"/>
    <dgm:cxn modelId="{2294A089-67CC-4A6F-B431-E6F9274BF230}" type="presOf" srcId="{F21BCB8D-3549-470C-BAC1-33631371EB0B}" destId="{8E7E95D8-F116-4F00-BD6E-C2F5759A5171}" srcOrd="1" destOrd="0" presId="urn:microsoft.com/office/officeart/2005/8/layout/vProcess5"/>
    <dgm:cxn modelId="{52343884-522F-479D-996D-A6D7291F904D}" type="presParOf" srcId="{C2497B4F-4AF7-4DC4-8FC5-4E30B507B149}" destId="{62AFA3C9-62F5-4F1F-B5D2-8A2B972A7CC0}" srcOrd="0" destOrd="0" presId="urn:microsoft.com/office/officeart/2005/8/layout/vProcess5"/>
    <dgm:cxn modelId="{2C952A50-FA8C-42D1-9A17-EE5E105F134A}" type="presParOf" srcId="{C2497B4F-4AF7-4DC4-8FC5-4E30B507B149}" destId="{5D158034-CB66-4BF0-B774-E37AD67A64B5}" srcOrd="1" destOrd="0" presId="urn:microsoft.com/office/officeart/2005/8/layout/vProcess5"/>
    <dgm:cxn modelId="{137BC953-1895-45B3-976E-C1BFEFD2594C}" type="presParOf" srcId="{C2497B4F-4AF7-4DC4-8FC5-4E30B507B149}" destId="{0F89D9B1-B338-4CEA-AF24-5CB67EC8E268}" srcOrd="2" destOrd="0" presId="urn:microsoft.com/office/officeart/2005/8/layout/vProcess5"/>
    <dgm:cxn modelId="{87740D2C-5868-43F3-960B-AE555FD9D7E4}" type="presParOf" srcId="{C2497B4F-4AF7-4DC4-8FC5-4E30B507B149}" destId="{61505637-5C37-4D83-8D6F-79DE83C06DE1}" srcOrd="3" destOrd="0" presId="urn:microsoft.com/office/officeart/2005/8/layout/vProcess5"/>
    <dgm:cxn modelId="{C2696919-8D4D-4593-B30B-71415E766950}" type="presParOf" srcId="{C2497B4F-4AF7-4DC4-8FC5-4E30B507B149}" destId="{CDE7F010-337C-4B47-8B8D-6451EDE74334}" srcOrd="4" destOrd="0" presId="urn:microsoft.com/office/officeart/2005/8/layout/vProcess5"/>
    <dgm:cxn modelId="{50AE782B-E29B-4A1B-A95D-188B133B387A}" type="presParOf" srcId="{C2497B4F-4AF7-4DC4-8FC5-4E30B507B149}" destId="{A7203461-31C9-4A4C-BA39-ADA1698AD3F7}" srcOrd="5" destOrd="0" presId="urn:microsoft.com/office/officeart/2005/8/layout/vProcess5"/>
    <dgm:cxn modelId="{67BBF5C2-1E8A-45BA-98D3-F6A066B5AAB1}" type="presParOf" srcId="{C2497B4F-4AF7-4DC4-8FC5-4E30B507B149}" destId="{12B562DE-CD13-4961-AAD0-E63C94EC29E1}" srcOrd="6" destOrd="0" presId="urn:microsoft.com/office/officeart/2005/8/layout/vProcess5"/>
    <dgm:cxn modelId="{0A5C6764-2E63-49D5-96C1-94EEC7B48617}" type="presParOf" srcId="{C2497B4F-4AF7-4DC4-8FC5-4E30B507B149}" destId="{76D34B99-5B96-40A7-9944-6CC8EFABA570}" srcOrd="7" destOrd="0" presId="urn:microsoft.com/office/officeart/2005/8/layout/vProcess5"/>
    <dgm:cxn modelId="{10990589-4950-46D8-B9B1-797379058233}" type="presParOf" srcId="{C2497B4F-4AF7-4DC4-8FC5-4E30B507B149}" destId="{8E7E95D8-F116-4F00-BD6E-C2F5759A5171}" srcOrd="8" destOrd="0" presId="urn:microsoft.com/office/officeart/2005/8/layout/vProcess5"/>
    <dgm:cxn modelId="{B288F98F-E719-421D-BC67-F8171E6EE59F}" type="presParOf" srcId="{C2497B4F-4AF7-4DC4-8FC5-4E30B507B149}" destId="{F100F3B3-EE8E-42DC-B738-564533F550C1}" srcOrd="9" destOrd="0" presId="urn:microsoft.com/office/officeart/2005/8/layout/vProcess5"/>
    <dgm:cxn modelId="{A6CA35A2-9867-4BB2-A2BC-636CCCBB7C0E}" type="presParOf" srcId="{C2497B4F-4AF7-4DC4-8FC5-4E30B507B149}" destId="{9DF2BBA5-F4CC-416D-9BE1-BFBA90A4A8CA}" srcOrd="10" destOrd="0" presId="urn:microsoft.com/office/officeart/2005/8/layout/vProcess5"/>
    <dgm:cxn modelId="{1A2661D1-89B2-49D6-8006-6ADB58840702}" type="presParOf" srcId="{C2497B4F-4AF7-4DC4-8FC5-4E30B507B149}" destId="{6A8FB936-7F1C-44ED-944B-1B3CA144F180}"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158034-CB66-4BF0-B774-E37AD67A64B5}">
      <dsp:nvSpPr>
        <dsp:cNvPr id="0" name=""/>
        <dsp:cNvSpPr/>
      </dsp:nvSpPr>
      <dsp:spPr>
        <a:xfrm>
          <a:off x="0" y="0"/>
          <a:ext cx="6634995" cy="79881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0" tIns="36000" rIns="36000" bIns="360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GB" sz="1400" b="1" kern="1200" dirty="0">
              <a:latin typeface="Arial" pitchFamily="34" charset="0"/>
              <a:cs typeface="Arial" pitchFamily="34" charset="0"/>
            </a:rPr>
            <a:t>Improving population health: </a:t>
          </a:r>
          <a:r>
            <a:rPr lang="en-GB" sz="1400" kern="1200" dirty="0">
              <a:latin typeface="Arial" pitchFamily="34" charset="0"/>
              <a:cs typeface="Arial" pitchFamily="34" charset="0"/>
            </a:rPr>
            <a:t>teachable moments, lifestyle advice, smoking cessation, encouraging uptake of cancer screening programmes</a:t>
          </a:r>
        </a:p>
        <a:p>
          <a:pPr lvl="0" algn="l" defTabSz="844550">
            <a:lnSpc>
              <a:spcPct val="90000"/>
            </a:lnSpc>
            <a:spcBef>
              <a:spcPct val="0"/>
            </a:spcBef>
            <a:spcAft>
              <a:spcPct val="35000"/>
            </a:spcAft>
          </a:pPr>
          <a:endParaRPr lang="en-GB" sz="1300" kern="1200" dirty="0"/>
        </a:p>
      </dsp:txBody>
      <dsp:txXfrm>
        <a:off x="23396" y="23396"/>
        <a:ext cx="5705513" cy="752022"/>
      </dsp:txXfrm>
    </dsp:sp>
    <dsp:sp modelId="{0F89D9B1-B338-4CEA-AF24-5CB67EC8E268}">
      <dsp:nvSpPr>
        <dsp:cNvPr id="0" name=""/>
        <dsp:cNvSpPr/>
      </dsp:nvSpPr>
      <dsp:spPr>
        <a:xfrm>
          <a:off x="555680" y="944052"/>
          <a:ext cx="6634995" cy="79881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GB" sz="1400" b="1" kern="1200" dirty="0">
              <a:latin typeface="Arial" pitchFamily="34" charset="0"/>
              <a:cs typeface="Arial" pitchFamily="34" charset="0"/>
            </a:rPr>
            <a:t>Spotting the early signs of cancer and referrals: </a:t>
          </a:r>
          <a:r>
            <a:rPr lang="en-GB" sz="1400" kern="1200" dirty="0">
              <a:latin typeface="Arial" pitchFamily="34" charset="0"/>
              <a:cs typeface="Arial" pitchFamily="34" charset="0"/>
            </a:rPr>
            <a:t>people with suspected cancer are promptly referred and informed about their referral pathway</a:t>
          </a:r>
        </a:p>
      </dsp:txBody>
      <dsp:txXfrm>
        <a:off x="579076" y="967448"/>
        <a:ext cx="5513293" cy="752022"/>
      </dsp:txXfrm>
    </dsp:sp>
    <dsp:sp modelId="{61505637-5C37-4D83-8D6F-79DE83C06DE1}">
      <dsp:nvSpPr>
        <dsp:cNvPr id="0" name=""/>
        <dsp:cNvSpPr/>
      </dsp:nvSpPr>
      <dsp:spPr>
        <a:xfrm>
          <a:off x="1103067" y="1888105"/>
          <a:ext cx="6634995" cy="798814"/>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GB" sz="1400" b="1" kern="1200" dirty="0">
              <a:latin typeface="Arial" pitchFamily="34" charset="0"/>
              <a:cs typeface="Arial" pitchFamily="34" charset="0"/>
            </a:rPr>
            <a:t>Safety netting: </a:t>
          </a:r>
          <a:r>
            <a:rPr lang="en-GB" sz="1400" kern="1200" dirty="0">
              <a:latin typeface="Arial" pitchFamily="34" charset="0"/>
              <a:cs typeface="Arial" pitchFamily="34" charset="0"/>
            </a:rPr>
            <a:t>putting in place agreed processes, conducting investigative tests, on-going review and follow-up of 2WW non attenders, monitoring of people with non-specific symptoms that do not meet a current referral threshold</a:t>
          </a:r>
        </a:p>
      </dsp:txBody>
      <dsp:txXfrm>
        <a:off x="1126463" y="1911501"/>
        <a:ext cx="5521586" cy="752022"/>
      </dsp:txXfrm>
    </dsp:sp>
    <dsp:sp modelId="{CDE7F010-337C-4B47-8B8D-6451EDE74334}">
      <dsp:nvSpPr>
        <dsp:cNvPr id="0" name=""/>
        <dsp:cNvSpPr/>
      </dsp:nvSpPr>
      <dsp:spPr>
        <a:xfrm>
          <a:off x="1658748" y="2832158"/>
          <a:ext cx="6634995" cy="79881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GB" sz="1400" b="1" kern="1200" dirty="0">
              <a:latin typeface="Arial" pitchFamily="34" charset="0"/>
              <a:cs typeface="Arial" pitchFamily="34" charset="0"/>
            </a:rPr>
            <a:t>Follow Up and on-going management</a:t>
          </a:r>
          <a:r>
            <a:rPr lang="en-GB" sz="1400" kern="1200" dirty="0">
              <a:latin typeface="Arial" pitchFamily="34" charset="0"/>
              <a:cs typeface="Arial" pitchFamily="34" charset="0"/>
            </a:rPr>
            <a:t>: Cancer Care Reviews, acting on treatment summaries, stratified follow-up, secondary prevention, lifestyle advice and managing co-morbidities, spotting recurrence and helping to manage the consequence of treatment </a:t>
          </a:r>
        </a:p>
      </dsp:txBody>
      <dsp:txXfrm>
        <a:off x="1682144" y="2855554"/>
        <a:ext cx="5513293" cy="752022"/>
      </dsp:txXfrm>
    </dsp:sp>
    <dsp:sp modelId="{A7203461-31C9-4A4C-BA39-ADA1698AD3F7}">
      <dsp:nvSpPr>
        <dsp:cNvPr id="0" name=""/>
        <dsp:cNvSpPr/>
      </dsp:nvSpPr>
      <dsp:spPr>
        <a:xfrm>
          <a:off x="6115766" y="611818"/>
          <a:ext cx="519229" cy="519229"/>
        </a:xfrm>
        <a:prstGeom prst="downArrow">
          <a:avLst>
            <a:gd name="adj1" fmla="val 55000"/>
            <a:gd name="adj2" fmla="val 45000"/>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en-GB" sz="2300" kern="1200"/>
        </a:p>
      </dsp:txBody>
      <dsp:txXfrm>
        <a:off x="6232593" y="611818"/>
        <a:ext cx="285575" cy="390720"/>
      </dsp:txXfrm>
    </dsp:sp>
    <dsp:sp modelId="{12B562DE-CD13-4961-AAD0-E63C94EC29E1}">
      <dsp:nvSpPr>
        <dsp:cNvPr id="0" name=""/>
        <dsp:cNvSpPr/>
      </dsp:nvSpPr>
      <dsp:spPr>
        <a:xfrm>
          <a:off x="6671446" y="1555871"/>
          <a:ext cx="519229" cy="519229"/>
        </a:xfrm>
        <a:prstGeom prst="downArrow">
          <a:avLst>
            <a:gd name="adj1" fmla="val 55000"/>
            <a:gd name="adj2" fmla="val 45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en-GB" sz="2300" kern="1200"/>
        </a:p>
      </dsp:txBody>
      <dsp:txXfrm>
        <a:off x="6788273" y="1555871"/>
        <a:ext cx="285575" cy="390720"/>
      </dsp:txXfrm>
    </dsp:sp>
    <dsp:sp modelId="{76D34B99-5B96-40A7-9944-6CC8EFABA570}">
      <dsp:nvSpPr>
        <dsp:cNvPr id="0" name=""/>
        <dsp:cNvSpPr/>
      </dsp:nvSpPr>
      <dsp:spPr>
        <a:xfrm>
          <a:off x="7218834" y="2499924"/>
          <a:ext cx="519229" cy="519229"/>
        </a:xfrm>
        <a:prstGeom prst="downArrow">
          <a:avLst>
            <a:gd name="adj1" fmla="val 55000"/>
            <a:gd name="adj2" fmla="val 45000"/>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en-GB" sz="2300" kern="1200"/>
        </a:p>
      </dsp:txBody>
      <dsp:txXfrm>
        <a:off x="7335661" y="2499924"/>
        <a:ext cx="285575" cy="390720"/>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022C1A-FF95-4E3A-BC0F-A4AADF131515}" type="datetimeFigureOut">
              <a:rPr lang="en-GB" smtClean="0"/>
              <a:t>20/08/2021</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043C22-84AA-46FA-AD26-7E253F761ED1}" type="slidenum">
              <a:rPr lang="en-GB" smtClean="0"/>
              <a:t>‹#›</a:t>
            </a:fld>
            <a:endParaRPr lang="en-GB" dirty="0"/>
          </a:p>
        </p:txBody>
      </p:sp>
    </p:spTree>
    <p:extLst>
      <p:ext uri="{BB962C8B-B14F-4D97-AF65-F5344CB8AC3E}">
        <p14:creationId xmlns:p14="http://schemas.microsoft.com/office/powerpoint/2010/main" val="2102870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043C22-84AA-46FA-AD26-7E253F761ED1}" type="slidenum">
              <a:rPr lang="en-GB" smtClean="0"/>
              <a:t>2</a:t>
            </a:fld>
            <a:endParaRPr lang="en-GB" dirty="0"/>
          </a:p>
        </p:txBody>
      </p:sp>
    </p:spTree>
    <p:extLst>
      <p:ext uri="{BB962C8B-B14F-4D97-AF65-F5344CB8AC3E}">
        <p14:creationId xmlns:p14="http://schemas.microsoft.com/office/powerpoint/2010/main" val="21025068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043C22-84AA-46FA-AD26-7E253F761ED1}" type="slidenum">
              <a:rPr lang="en-GB" smtClean="0"/>
              <a:t>18</a:t>
            </a:fld>
            <a:endParaRPr lang="en-GB" dirty="0"/>
          </a:p>
        </p:txBody>
      </p:sp>
    </p:spTree>
    <p:extLst>
      <p:ext uri="{BB962C8B-B14F-4D97-AF65-F5344CB8AC3E}">
        <p14:creationId xmlns:p14="http://schemas.microsoft.com/office/powerpoint/2010/main" val="31065511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dirty="0"/>
              <a:t>Video calls and telephone calls </a:t>
            </a:r>
          </a:p>
        </p:txBody>
      </p:sp>
      <p:sp>
        <p:nvSpPr>
          <p:cNvPr id="4" name="Slide Number Placeholder 3"/>
          <p:cNvSpPr>
            <a:spLocks noGrp="1"/>
          </p:cNvSpPr>
          <p:nvPr>
            <p:ph type="sldNum" sz="quarter" idx="10"/>
          </p:nvPr>
        </p:nvSpPr>
        <p:spPr/>
        <p:txBody>
          <a:bodyPr/>
          <a:lstStyle/>
          <a:p>
            <a:fld id="{3A043C22-84AA-46FA-AD26-7E253F761ED1}" type="slidenum">
              <a:rPr lang="en-GB" smtClean="0"/>
              <a:t>20</a:t>
            </a:fld>
            <a:endParaRPr lang="en-GB" dirty="0"/>
          </a:p>
        </p:txBody>
      </p:sp>
    </p:spTree>
    <p:extLst>
      <p:ext uri="{BB962C8B-B14F-4D97-AF65-F5344CB8AC3E}">
        <p14:creationId xmlns:p14="http://schemas.microsoft.com/office/powerpoint/2010/main" val="24447429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dirty="0"/>
              <a:t>Video calls and telephone calls </a:t>
            </a:r>
          </a:p>
        </p:txBody>
      </p:sp>
      <p:sp>
        <p:nvSpPr>
          <p:cNvPr id="4" name="Slide Number Placeholder 3"/>
          <p:cNvSpPr>
            <a:spLocks noGrp="1"/>
          </p:cNvSpPr>
          <p:nvPr>
            <p:ph type="sldNum" sz="quarter" idx="10"/>
          </p:nvPr>
        </p:nvSpPr>
        <p:spPr/>
        <p:txBody>
          <a:bodyPr/>
          <a:lstStyle/>
          <a:p>
            <a:fld id="{3A043C22-84AA-46FA-AD26-7E253F761ED1}" type="slidenum">
              <a:rPr lang="en-GB" smtClean="0"/>
              <a:t>21</a:t>
            </a:fld>
            <a:endParaRPr lang="en-GB" dirty="0"/>
          </a:p>
        </p:txBody>
      </p:sp>
    </p:spTree>
    <p:extLst>
      <p:ext uri="{BB962C8B-B14F-4D97-AF65-F5344CB8AC3E}">
        <p14:creationId xmlns:p14="http://schemas.microsoft.com/office/powerpoint/2010/main" val="24447429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043C22-84AA-46FA-AD26-7E253F761ED1}" type="slidenum">
              <a:rPr lang="en-GB" smtClean="0"/>
              <a:t>24</a:t>
            </a:fld>
            <a:endParaRPr lang="en-GB" dirty="0"/>
          </a:p>
        </p:txBody>
      </p:sp>
    </p:spTree>
    <p:extLst>
      <p:ext uri="{BB962C8B-B14F-4D97-AF65-F5344CB8AC3E}">
        <p14:creationId xmlns:p14="http://schemas.microsoft.com/office/powerpoint/2010/main" val="32078251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dirty="0"/>
              <a:t>Video calls and telephone calls </a:t>
            </a:r>
          </a:p>
        </p:txBody>
      </p:sp>
      <p:sp>
        <p:nvSpPr>
          <p:cNvPr id="4" name="Slide Number Placeholder 3"/>
          <p:cNvSpPr>
            <a:spLocks noGrp="1"/>
          </p:cNvSpPr>
          <p:nvPr>
            <p:ph type="sldNum" sz="quarter" idx="10"/>
          </p:nvPr>
        </p:nvSpPr>
        <p:spPr/>
        <p:txBody>
          <a:bodyPr/>
          <a:lstStyle/>
          <a:p>
            <a:fld id="{3A043C22-84AA-46FA-AD26-7E253F761ED1}" type="slidenum">
              <a:rPr lang="en-GB" smtClean="0"/>
              <a:t>27</a:t>
            </a:fld>
            <a:endParaRPr lang="en-GB" dirty="0"/>
          </a:p>
        </p:txBody>
      </p:sp>
    </p:spTree>
    <p:extLst>
      <p:ext uri="{BB962C8B-B14F-4D97-AF65-F5344CB8AC3E}">
        <p14:creationId xmlns:p14="http://schemas.microsoft.com/office/powerpoint/2010/main" val="2444742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043C22-84AA-46FA-AD26-7E253F761ED1}" type="slidenum">
              <a:rPr lang="en-GB" smtClean="0"/>
              <a:t>4</a:t>
            </a:fld>
            <a:endParaRPr lang="en-GB" dirty="0"/>
          </a:p>
        </p:txBody>
      </p:sp>
    </p:spTree>
    <p:extLst>
      <p:ext uri="{BB962C8B-B14F-4D97-AF65-F5344CB8AC3E}">
        <p14:creationId xmlns:p14="http://schemas.microsoft.com/office/powerpoint/2010/main" val="38749431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043C22-84AA-46FA-AD26-7E253F761ED1}" type="slidenum">
              <a:rPr lang="en-GB" smtClean="0"/>
              <a:t>8</a:t>
            </a:fld>
            <a:endParaRPr lang="en-GB" dirty="0"/>
          </a:p>
        </p:txBody>
      </p:sp>
    </p:spTree>
    <p:extLst>
      <p:ext uri="{BB962C8B-B14F-4D97-AF65-F5344CB8AC3E}">
        <p14:creationId xmlns:p14="http://schemas.microsoft.com/office/powerpoint/2010/main" val="2444742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043C22-84AA-46FA-AD26-7E253F761ED1}" type="slidenum">
              <a:rPr lang="en-GB" smtClean="0"/>
              <a:t>9</a:t>
            </a:fld>
            <a:endParaRPr lang="en-GB" dirty="0"/>
          </a:p>
        </p:txBody>
      </p:sp>
    </p:spTree>
    <p:extLst>
      <p:ext uri="{BB962C8B-B14F-4D97-AF65-F5344CB8AC3E}">
        <p14:creationId xmlns:p14="http://schemas.microsoft.com/office/powerpoint/2010/main" val="2444742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043C22-84AA-46FA-AD26-7E253F761ED1}" type="slidenum">
              <a:rPr lang="en-GB" smtClean="0"/>
              <a:t>10</a:t>
            </a:fld>
            <a:endParaRPr lang="en-GB" dirty="0"/>
          </a:p>
        </p:txBody>
      </p:sp>
    </p:spTree>
    <p:extLst>
      <p:ext uri="{BB962C8B-B14F-4D97-AF65-F5344CB8AC3E}">
        <p14:creationId xmlns:p14="http://schemas.microsoft.com/office/powerpoint/2010/main" val="10084646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043C22-84AA-46FA-AD26-7E253F761ED1}" type="slidenum">
              <a:rPr lang="en-GB" smtClean="0"/>
              <a:t>11</a:t>
            </a:fld>
            <a:endParaRPr lang="en-GB" dirty="0"/>
          </a:p>
        </p:txBody>
      </p:sp>
    </p:spTree>
    <p:extLst>
      <p:ext uri="{BB962C8B-B14F-4D97-AF65-F5344CB8AC3E}">
        <p14:creationId xmlns:p14="http://schemas.microsoft.com/office/powerpoint/2010/main" val="2573359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F810945-F0A3-4696-BB1D-ED6E561C0483}" type="slidenum">
              <a:rPr lang="en-GB" smtClean="0"/>
              <a:t>12</a:t>
            </a:fld>
            <a:endParaRPr lang="en-GB"/>
          </a:p>
        </p:txBody>
      </p:sp>
    </p:spTree>
    <p:extLst>
      <p:ext uri="{BB962C8B-B14F-4D97-AF65-F5344CB8AC3E}">
        <p14:creationId xmlns:p14="http://schemas.microsoft.com/office/powerpoint/2010/main" val="31134108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043C22-84AA-46FA-AD26-7E253F761ED1}" type="slidenum">
              <a:rPr lang="en-GB" smtClean="0"/>
              <a:t>14</a:t>
            </a:fld>
            <a:endParaRPr lang="en-GB" dirty="0"/>
          </a:p>
        </p:txBody>
      </p:sp>
    </p:spTree>
    <p:extLst>
      <p:ext uri="{BB962C8B-B14F-4D97-AF65-F5344CB8AC3E}">
        <p14:creationId xmlns:p14="http://schemas.microsoft.com/office/powerpoint/2010/main" val="23270755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043C22-84AA-46FA-AD26-7E253F761ED1}" type="slidenum">
              <a:rPr lang="en-GB" smtClean="0"/>
              <a:t>16</a:t>
            </a:fld>
            <a:endParaRPr lang="en-GB" dirty="0"/>
          </a:p>
        </p:txBody>
      </p:sp>
    </p:spTree>
    <p:extLst>
      <p:ext uri="{BB962C8B-B14F-4D97-AF65-F5344CB8AC3E}">
        <p14:creationId xmlns:p14="http://schemas.microsoft.com/office/powerpoint/2010/main" val="1316181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a:prstGeom prst="rect">
            <a:avLst/>
          </a:prstGeo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A303F57-1303-45FE-BBBC-0E00B4298CD6}" type="datetime1">
              <a:rPr lang="en-GB" smtClean="0"/>
              <a:t>20/08/2021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C017B12-17B6-4311-9E19-9EA664804E19}" type="slidenum">
              <a:rPr lang="en-GB" smtClean="0"/>
              <a:t>‹#›</a:t>
            </a:fld>
            <a:endParaRPr lang="en-GB" dirty="0"/>
          </a:p>
        </p:txBody>
      </p:sp>
    </p:spTree>
    <p:extLst>
      <p:ext uri="{BB962C8B-B14F-4D97-AF65-F5344CB8AC3E}">
        <p14:creationId xmlns:p14="http://schemas.microsoft.com/office/powerpoint/2010/main" val="2969923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A01FC64-2B07-4BDF-8D84-9D9E2A17B759}" type="datetime1">
              <a:rPr lang="en-GB" smtClean="0"/>
              <a:t>20/08/2021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C017B12-17B6-4311-9E19-9EA664804E19}" type="slidenum">
              <a:rPr lang="en-GB" smtClean="0"/>
              <a:t>‹#›</a:t>
            </a:fld>
            <a:endParaRPr lang="en-GB" dirty="0"/>
          </a:p>
        </p:txBody>
      </p:sp>
    </p:spTree>
    <p:extLst>
      <p:ext uri="{BB962C8B-B14F-4D97-AF65-F5344CB8AC3E}">
        <p14:creationId xmlns:p14="http://schemas.microsoft.com/office/powerpoint/2010/main" val="26382761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7AFC40A-E8DC-4C19-9322-3D63D4B71F25}" type="datetime1">
              <a:rPr lang="en-GB" smtClean="0"/>
              <a:t>20/08/2021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C017B12-17B6-4311-9E19-9EA664804E19}" type="slidenum">
              <a:rPr lang="en-GB" smtClean="0"/>
              <a:t>‹#›</a:t>
            </a:fld>
            <a:endParaRPr lang="en-GB" dirty="0"/>
          </a:p>
        </p:txBody>
      </p:sp>
    </p:spTree>
    <p:extLst>
      <p:ext uri="{BB962C8B-B14F-4D97-AF65-F5344CB8AC3E}">
        <p14:creationId xmlns:p14="http://schemas.microsoft.com/office/powerpoint/2010/main" val="32146220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EC28A3A-B486-4C17-92B6-C880100AF73F}" type="datetime1">
              <a:rPr lang="en-GB" smtClean="0"/>
              <a:t>20/08/2021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C017B12-17B6-4311-9E19-9EA664804E19}" type="slidenum">
              <a:rPr lang="en-GB" smtClean="0"/>
              <a:t>‹#›</a:t>
            </a:fld>
            <a:endParaRPr lang="en-GB" dirty="0"/>
          </a:p>
        </p:txBody>
      </p:sp>
    </p:spTree>
    <p:extLst>
      <p:ext uri="{BB962C8B-B14F-4D97-AF65-F5344CB8AC3E}">
        <p14:creationId xmlns:p14="http://schemas.microsoft.com/office/powerpoint/2010/main" val="3932534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atin typeface="Arial" pitchFamily="34" charset="0"/>
                <a:cs typeface="Arial" pitchFamily="34" charset="0"/>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defRPr sz="2800">
                <a:latin typeface="Arial" pitchFamily="34" charset="0"/>
                <a:cs typeface="Arial" pitchFamily="34" charset="0"/>
              </a:defRPr>
            </a:lvl1pPr>
            <a:lvl2pPr marL="742950" indent="-285750">
              <a:buFont typeface="Arial" pitchFamily="34" charset="0"/>
              <a:buChar char="•"/>
              <a:defRPr sz="2400">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C0264D7A-0AD6-444E-9383-CD9A76571F90}" type="datetime1">
              <a:rPr lang="en-GB" smtClean="0"/>
              <a:t>20/08/2021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C017B12-17B6-4311-9E19-9EA664804E19}" type="slidenum">
              <a:rPr lang="en-GB" smtClean="0"/>
              <a:t>‹#›</a:t>
            </a:fld>
            <a:endParaRPr lang="en-GB" dirty="0"/>
          </a:p>
        </p:txBody>
      </p:sp>
    </p:spTree>
    <p:extLst>
      <p:ext uri="{BB962C8B-B14F-4D97-AF65-F5344CB8AC3E}">
        <p14:creationId xmlns:p14="http://schemas.microsoft.com/office/powerpoint/2010/main" val="830195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7C8C89D-24D9-46D6-A7DD-23C2D884AA09}" type="datetime1">
              <a:rPr lang="en-GB" smtClean="0"/>
              <a:t>20/08/2021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AC017B12-17B6-4311-9E19-9EA664804E19}" type="slidenum">
              <a:rPr lang="en-GB" smtClean="0"/>
              <a:t>‹#›</a:t>
            </a:fld>
            <a:endParaRPr lang="en-GB" dirty="0"/>
          </a:p>
        </p:txBody>
      </p:sp>
    </p:spTree>
    <p:extLst>
      <p:ext uri="{BB962C8B-B14F-4D97-AF65-F5344CB8AC3E}">
        <p14:creationId xmlns:p14="http://schemas.microsoft.com/office/powerpoint/2010/main" val="21589118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CE0B228-BE64-44E6-8390-665560D9F178}" type="datetime1">
              <a:rPr lang="en-GB" smtClean="0"/>
              <a:t>20/08/2021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C017B12-17B6-4311-9E19-9EA664804E19}" type="slidenum">
              <a:rPr lang="en-GB" smtClean="0"/>
              <a:t>‹#›</a:t>
            </a:fld>
            <a:endParaRPr lang="en-GB" dirty="0"/>
          </a:p>
        </p:txBody>
      </p:sp>
    </p:spTree>
    <p:extLst>
      <p:ext uri="{BB962C8B-B14F-4D97-AF65-F5344CB8AC3E}">
        <p14:creationId xmlns:p14="http://schemas.microsoft.com/office/powerpoint/2010/main" val="181203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6550CF5-FFB3-4142-895F-410539B12719}" type="datetime1">
              <a:rPr lang="en-GB" smtClean="0"/>
              <a:t>20/08/2021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C017B12-17B6-4311-9E19-9EA664804E19}" type="slidenum">
              <a:rPr lang="en-GB" smtClean="0"/>
              <a:t>‹#›</a:t>
            </a:fld>
            <a:endParaRPr lang="en-GB" dirty="0"/>
          </a:p>
        </p:txBody>
      </p:sp>
    </p:spTree>
    <p:extLst>
      <p:ext uri="{BB962C8B-B14F-4D97-AF65-F5344CB8AC3E}">
        <p14:creationId xmlns:p14="http://schemas.microsoft.com/office/powerpoint/2010/main" val="32270709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EA38D7D1-63BC-4E08-9A3D-7A224479DFF0}" type="datetime1">
              <a:rPr lang="en-GB" smtClean="0"/>
              <a:t>20/08/2021</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AC017B12-17B6-4311-9E19-9EA664804E19}" type="slidenum">
              <a:rPr lang="en-GB" smtClean="0"/>
              <a:t>‹#›</a:t>
            </a:fld>
            <a:endParaRPr lang="en-GB" dirty="0"/>
          </a:p>
        </p:txBody>
      </p:sp>
    </p:spTree>
    <p:extLst>
      <p:ext uri="{BB962C8B-B14F-4D97-AF65-F5344CB8AC3E}">
        <p14:creationId xmlns:p14="http://schemas.microsoft.com/office/powerpoint/2010/main" val="3720596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171BC63-5CE2-4855-AE78-2FB84A55201D}" type="datetime1">
              <a:rPr lang="en-GB" smtClean="0"/>
              <a:t>20/08/2021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AC017B12-17B6-4311-9E19-9EA664804E19}" type="slidenum">
              <a:rPr lang="en-GB" smtClean="0"/>
              <a:t>‹#›</a:t>
            </a:fld>
            <a:endParaRPr lang="en-GB" dirty="0"/>
          </a:p>
        </p:txBody>
      </p:sp>
    </p:spTree>
    <p:extLst>
      <p:ext uri="{BB962C8B-B14F-4D97-AF65-F5344CB8AC3E}">
        <p14:creationId xmlns:p14="http://schemas.microsoft.com/office/powerpoint/2010/main" val="4027914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D1E2F1-A457-4775-AAB9-DE91BB87C726}" type="datetime1">
              <a:rPr lang="en-GB" smtClean="0"/>
              <a:t>20/08/2021</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AC017B12-17B6-4311-9E19-9EA664804E19}" type="slidenum">
              <a:rPr lang="en-GB" smtClean="0"/>
              <a:t>‹#›</a:t>
            </a:fld>
            <a:endParaRPr lang="en-GB" dirty="0"/>
          </a:p>
        </p:txBody>
      </p:sp>
    </p:spTree>
    <p:extLst>
      <p:ext uri="{BB962C8B-B14F-4D97-AF65-F5344CB8AC3E}">
        <p14:creationId xmlns:p14="http://schemas.microsoft.com/office/powerpoint/2010/main" val="1340694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a:prstGeom prst="rect">
            <a:avLst/>
          </a:prstGeo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BD7DF0C-532D-435F-91DE-7FE564E558EF}" type="datetime1">
              <a:rPr lang="en-GB" smtClean="0"/>
              <a:t>20/08/2021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C017B12-17B6-4311-9E19-9EA664804E19}" type="slidenum">
              <a:rPr lang="en-GB" smtClean="0"/>
              <a:t>‹#›</a:t>
            </a:fld>
            <a:endParaRPr lang="en-GB" dirty="0"/>
          </a:p>
        </p:txBody>
      </p:sp>
    </p:spTree>
    <p:extLst>
      <p:ext uri="{BB962C8B-B14F-4D97-AF65-F5344CB8AC3E}">
        <p14:creationId xmlns:p14="http://schemas.microsoft.com/office/powerpoint/2010/main" val="2907073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C8C89D-24D9-46D6-A7DD-23C2D884AA09}" type="datetime1">
              <a:rPr lang="en-GB" smtClean="0"/>
              <a:t>20/08/2021</a:t>
            </a:fld>
            <a:endParaRPr lang="en-GB" dirty="0"/>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017B12-17B6-4311-9E19-9EA664804E19}" type="slidenum">
              <a:rPr lang="en-GB" smtClean="0"/>
              <a:t>‹#›</a:t>
            </a:fld>
            <a:endParaRPr lang="en-GB" dirty="0"/>
          </a:p>
        </p:txBody>
      </p:sp>
    </p:spTree>
    <p:extLst>
      <p:ext uri="{BB962C8B-B14F-4D97-AF65-F5344CB8AC3E}">
        <p14:creationId xmlns:p14="http://schemas.microsoft.com/office/powerpoint/2010/main" val="3392804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microsoft.com/office/2007/relationships/hdphoto" Target="../media/hdphoto1.wdp"/><Relationship Id="rId10" Type="http://schemas.openxmlformats.org/officeDocument/2006/relationships/image" Target="../media/image7.png"/><Relationship Id="rId4" Type="http://schemas.openxmlformats.org/officeDocument/2006/relationships/image" Target="../media/image3.png"/><Relationship Id="rId9" Type="http://schemas.microsoft.com/office/2007/relationships/hdphoto" Target="../media/hdphoto2.wdp"/></Relationships>
</file>

<file path=ppt/slides/_rels/slide10.xml.rels><?xml version="1.0" encoding="UTF-8" standalone="yes"?>
<Relationships xmlns="http://schemas.openxmlformats.org/package/2006/relationships"><Relationship Id="rId3" Type="http://schemas.openxmlformats.org/officeDocument/2006/relationships/hyperlink" Target="https://www.cancerresearchuk.org/health-professional/learning-and-support/resources/gp-contract-guide/delivering-the-pcn-service" TargetMode="External"/><Relationship Id="rId7"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www.cancerresearchuk.org/sites/default/files/pcn_case_study_suffolk_pcns.pdf" TargetMode="External"/><Relationship Id="rId5" Type="http://schemas.openxmlformats.org/officeDocument/2006/relationships/hyperlink" Target="https://www.cancerresearchuk.org/sites/default/files/pcn_case_study_coventry_sowe_valley_pcns_final.pdf" TargetMode="External"/><Relationship Id="rId4" Type="http://schemas.openxmlformats.org/officeDocument/2006/relationships/hyperlink" Target="https://www.cancerresearchuk.org/sites/default/files/981_pcn_good_practice_v01.pdf"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networks.nhs.uk/news/primary-care-network-pcn-dashboard"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app.powerbi.com/view?r=eyJrIjoiOGUzMWNhMTItODRhMS00YzM4LWI2ZWQtZmNhNDkwODIzYzkyIiwidCI6IjUwZjYwNzFmLWJiZmUtNDAxYS04ODAzLTY3Mzc0OGU2MjllMiIsImMiOjh9" TargetMode="External"/><Relationship Id="rId7" Type="http://schemas.openxmlformats.org/officeDocument/2006/relationships/hyperlink" Target="https://www.rcgp.org.uk/cancer" TargetMode="External"/><Relationship Id="rId2" Type="http://schemas.openxmlformats.org/officeDocument/2006/relationships/hyperlink" Target="https://fingertips.phe.org.uk/profile/cancerservices" TargetMode="External"/><Relationship Id="rId1" Type="http://schemas.openxmlformats.org/officeDocument/2006/relationships/slideLayout" Target="../slideLayouts/slideLayout2.xml"/><Relationship Id="rId6" Type="http://schemas.openxmlformats.org/officeDocument/2006/relationships/hyperlink" Target="https://www.macmillan.org.uk/about-us/health-professionals/resources/resources-for-gps.html" TargetMode="External"/><Relationship Id="rId11" Type="http://schemas.openxmlformats.org/officeDocument/2006/relationships/image" Target="../media/image1.png"/><Relationship Id="rId5" Type="http://schemas.openxmlformats.org/officeDocument/2006/relationships/hyperlink" Target="https://www.cancerresearchuk.org/health-professional/learning-and-support/resources/gp-contract-guide/working-on-the-qof" TargetMode="External"/><Relationship Id="rId10" Type="http://schemas.openxmlformats.org/officeDocument/2006/relationships/image" Target="../media/image17.png"/><Relationship Id="rId4" Type="http://schemas.openxmlformats.org/officeDocument/2006/relationships/hyperlink" Target="https://www.cancerresearchuk.org/health-professional/learning-and-support/resources/gp-contract-guide" TargetMode="External"/><Relationship Id="rId9" Type="http://schemas.openxmlformats.org/officeDocument/2006/relationships/image" Target="../media/image16.png"/></Relationships>
</file>

<file path=ppt/slides/_rels/slide14.xml.rels><?xml version="1.0" encoding="UTF-8" standalone="yes"?>
<Relationships xmlns="http://schemas.openxmlformats.org/package/2006/relationships"><Relationship Id="rId8" Type="http://schemas.openxmlformats.org/officeDocument/2006/relationships/hyperlink" Target="https://www.cancerresearchuk.org/health-professional/screening/bowel-screening-evidence-and-resources/bowel-screening-resources" TargetMode="External"/><Relationship Id="rId13" Type="http://schemas.openxmlformats.org/officeDocument/2006/relationships/hyperlink" Target="https://publications.cancerresearchuk.org/sites/default/files/publication-files/ED076B_BOWEL_PDF.pdf" TargetMode="External"/><Relationship Id="rId3" Type="http://schemas.openxmlformats.org/officeDocument/2006/relationships/hyperlink" Target="https://fingertips.phe.org.uk/profile/cancerservices" TargetMode="External"/><Relationship Id="rId7" Type="http://schemas.openxmlformats.org/officeDocument/2006/relationships/hyperlink" Target="https://www.macmillan.org.uk/healthcare-professionals/news-and-resources/guides/cancer-screening-quality-improvement-toolkit" TargetMode="External"/><Relationship Id="rId12" Type="http://schemas.openxmlformats.org/officeDocument/2006/relationships/hyperlink" Target="https://youtu.be/il6VSceMWfM" TargetMode="External"/><Relationship Id="rId17" Type="http://schemas.openxmlformats.org/officeDocument/2006/relationships/image" Target="../media/image1.png"/><Relationship Id="rId2" Type="http://schemas.openxmlformats.org/officeDocument/2006/relationships/notesSlide" Target="../notesSlides/notesSlide8.xml"/><Relationship Id="rId16"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hyperlink" Target="https://www.england.nhs.uk/wp-content/uploads/2019/02/report-of-the-independent-review-of-adult-screening-programme-in-england.pdf" TargetMode="External"/><Relationship Id="rId11" Type="http://schemas.openxmlformats.org/officeDocument/2006/relationships/hyperlink" Target="https://www.cancerresearchuk.org/sites/default/files/741_bowel_screening_fit_england_print.pdf" TargetMode="External"/><Relationship Id="rId5" Type="http://schemas.openxmlformats.org/officeDocument/2006/relationships/hyperlink" Target="https://www.gov.uk/government/publications/nhs-population-screening-inequalities-strategy/phe-screening-inequalities-strategy" TargetMode="External"/><Relationship Id="rId15" Type="http://schemas.openxmlformats.org/officeDocument/2006/relationships/image" Target="../media/image17.png"/><Relationship Id="rId10" Type="http://schemas.openxmlformats.org/officeDocument/2006/relationships/hyperlink" Target="https://www.cancerresearchuk.org/sites/default/files/reducing_inequalities.pdf" TargetMode="External"/><Relationship Id="rId4" Type="http://schemas.openxmlformats.org/officeDocument/2006/relationships/hyperlink" Target="https://app.powerbi.com/view?r=eyJrIjoiOGUzMWNhMTItODRhMS00YzM4LWI2ZWQtZmNhNDkwODIzYzkyIiwidCI6IjUwZjYwNzFmLWJiZmUtNDAxYS04ODAzLTY3Mzc0OGU2MjllMiIsImMiOjh9" TargetMode="External"/><Relationship Id="rId9" Type="http://schemas.openxmlformats.org/officeDocument/2006/relationships/hyperlink" Target="https://www.cancerresearchuk.org/sites/default/files/england_gp_good_practice_guide_2018_v6_web.pdf" TargetMode="External"/><Relationship Id="rId1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hyperlink" Target="https://www.cancerresearchuk.org/sites/default/files/final_uk_cervical_screening_guide_july_21.pdf" TargetMode="External"/><Relationship Id="rId7" Type="http://schemas.openxmlformats.org/officeDocument/2006/relationships/image" Target="../media/image1.png"/><Relationship Id="rId2" Type="http://schemas.openxmlformats.org/officeDocument/2006/relationships/hyperlink" Target="https://www.cancerresearchuk.org/about-cancer/breast-cancer/getting-diagnosed/screening/breast-screening" TargetMode="Externa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hyperlink" Target="https://publications.cancerresearchuk.org/publication/spot-cervical-cancer-early" TargetMode="External"/><Relationship Id="rId4" Type="http://schemas.openxmlformats.org/officeDocument/2006/relationships/hyperlink" Target="https://publications.cancerresearchuk.org/sites/default/files/publication-files/607_Dec18_CI%20cervical%20screening_GPN_FINAL%20pdf.pdf"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england.nhs.uk/wp-content/uploads/2021/03/qsir-developing-your-aims-statement.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macmillan.org.uk/healthcare-professionals/news-and-resources/guides/early-cancer-diagnosis-quality-improvement-toolkit"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hyperlink" Target="https://www.england.nhs.uk/wp-content/uploads/2020/02/20-21-qof-qi-cases-studies.pdf" TargetMode="External"/><Relationship Id="rId4" Type="http://schemas.openxmlformats.org/officeDocument/2006/relationships/hyperlink" Target="https://www.rcgp.org.uk/-/media/Files/CIRC/Toolkits-2017/Cancer/NCDA-toolkit-110917b.ashx?la=en"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publications.cancerresearchuk.org/publication/safety-netting-gps-cancer-insight"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8" Type="http://schemas.openxmlformats.org/officeDocument/2006/relationships/hyperlink" Target="https://www.macmillan.org.uk/documents/aboutus/health_professionals/earlydiagnosis/rapid-referral-guidelines-2014-mobile.pdf" TargetMode="External"/><Relationship Id="rId13" Type="http://schemas.openxmlformats.org/officeDocument/2006/relationships/image" Target="../media/image23.png"/><Relationship Id="rId3" Type="http://schemas.openxmlformats.org/officeDocument/2006/relationships/hyperlink" Target="https://www.cancerresearchuk.org/sites/default/files/safety_netting_guide_for_gps_and_practices_11.06.20.pdf" TargetMode="External"/><Relationship Id="rId7" Type="http://schemas.openxmlformats.org/officeDocument/2006/relationships/hyperlink" Target="https://learnzone.org.uk/courses/course.php?id=323" TargetMode="External"/><Relationship Id="rId12" Type="http://schemas.openxmlformats.org/officeDocument/2006/relationships/image" Target="../media/image22.png"/><Relationship Id="rId2" Type="http://schemas.openxmlformats.org/officeDocument/2006/relationships/hyperlink" Target="https://www.cancerresearchuk.org/health-professional/diagnosis/suspected-cancer-referral-best-practice/safety-netting" TargetMode="External"/><Relationship Id="rId1" Type="http://schemas.openxmlformats.org/officeDocument/2006/relationships/slideLayout" Target="../slideLayouts/slideLayout2.xml"/><Relationship Id="rId6" Type="http://schemas.openxmlformats.org/officeDocument/2006/relationships/hyperlink" Target="https://www.cancerresearchuk.org/health-professional/diagnosis/national-cancer-diagnosis-audit" TargetMode="External"/><Relationship Id="rId11" Type="http://schemas.openxmlformats.org/officeDocument/2006/relationships/image" Target="../media/image15.png"/><Relationship Id="rId5" Type="http://schemas.openxmlformats.org/officeDocument/2006/relationships/hyperlink" Target="https://www.cancerresearchuk.org/sites/default/files/nice_desk_easel_interactive_march_2020.pdf" TargetMode="External"/><Relationship Id="rId10" Type="http://schemas.openxmlformats.org/officeDocument/2006/relationships/hyperlink" Target="https://www.nice.org.uk/guidance/ng12" TargetMode="External"/><Relationship Id="rId4" Type="http://schemas.openxmlformats.org/officeDocument/2006/relationships/hyperlink" Target="https://publications.cancerresearchuk.org/publication/symptom-reference-guide-infographic-version?_ga=2.58210282.1990979363.1594297801-2114032062.1567695900" TargetMode="External"/><Relationship Id="rId9" Type="http://schemas.openxmlformats.org/officeDocument/2006/relationships/hyperlink" Target="https://www.macmillan.org.uk/healthcare-professionals/cancer-pathways/prevention-and-diagnosis/safety-netting/toolkit" TargetMode="External"/><Relationship Id="rId14" Type="http://schemas.openxmlformats.org/officeDocument/2006/relationships/image" Target="../media/image1.png"/></Relationships>
</file>

<file path=ppt/slides/_rels/slide2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hyperlink" Target="https://www.dxs-systems.co.uk/index.php" TargetMode="External"/><Relationship Id="rId7" Type="http://schemas.openxmlformats.org/officeDocument/2006/relationships/image" Target="../media/image26.png"/><Relationship Id="rId2" Type="http://schemas.openxmlformats.org/officeDocument/2006/relationships/hyperlink" Target="https://support.ardens.org.uk/support/solutions/articles/31000145116-webinars" TargetMode="Externa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hyperlink" Target="https://docsend.com/view/7rwz8w3vhvh6chm4"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ww.accurx.com/get-chain" TargetMode="External"/><Relationship Id="rId7"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hyperlink" Target="https://www.qcancer.org/"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s://learnzone.org.uk/courses/course.php?id=297" TargetMode="External"/><Relationship Id="rId13" Type="http://schemas.openxmlformats.org/officeDocument/2006/relationships/image" Target="../media/image18.png"/><Relationship Id="rId3" Type="http://schemas.openxmlformats.org/officeDocument/2006/relationships/hyperlink" Target="https://learnzone.org.uk/courses/course.php?id=323" TargetMode="External"/><Relationship Id="rId7" Type="http://schemas.openxmlformats.org/officeDocument/2006/relationships/hyperlink" Target="https://learnzone.org.uk/courses/course.php?id=292" TargetMode="External"/><Relationship Id="rId12" Type="http://schemas.openxmlformats.org/officeDocument/2006/relationships/image" Target="../media/image30.png"/><Relationship Id="rId2" Type="http://schemas.openxmlformats.org/officeDocument/2006/relationships/hyperlink" Target="https://www.gatewayc.org.uk/courses/" TargetMode="External"/><Relationship Id="rId1" Type="http://schemas.openxmlformats.org/officeDocument/2006/relationships/slideLayout" Target="../slideLayouts/slideLayout2.xml"/><Relationship Id="rId6" Type="http://schemas.openxmlformats.org/officeDocument/2006/relationships/hyperlink" Target="https://learnzone.org.uk/macprofs/88" TargetMode="External"/><Relationship Id="rId11" Type="http://schemas.openxmlformats.org/officeDocument/2006/relationships/image" Target="../media/image29.png"/><Relationship Id="rId5" Type="http://schemas.openxmlformats.org/officeDocument/2006/relationships/hyperlink" Target="https://learnzone.org.uk/macprofs/229" TargetMode="External"/><Relationship Id="rId10" Type="http://schemas.openxmlformats.org/officeDocument/2006/relationships/hyperlink" Target="https://www.cancerresearchuk.org/health-professional/awareness-and-prevention" TargetMode="External"/><Relationship Id="rId4" Type="http://schemas.openxmlformats.org/officeDocument/2006/relationships/hyperlink" Target="https://learnzone.org.uk/courses/course.php?id=324" TargetMode="External"/><Relationship Id="rId9" Type="http://schemas.openxmlformats.org/officeDocument/2006/relationships/hyperlink" Target="https://www.cancerresearchuk.org/health-professional/learning-and-support/online-learning/primary-care-and-cancer-matters-the-essentials" TargetMode="External"/><Relationship Id="rId14" Type="http://schemas.openxmlformats.org/officeDocument/2006/relationships/image" Target="../media/image1.png"/></Relationships>
</file>

<file path=ppt/slides/_rels/slide26.xml.rels><?xml version="1.0" encoding="UTF-8" standalone="yes"?>
<Relationships xmlns="http://schemas.openxmlformats.org/package/2006/relationships"><Relationship Id="rId8" Type="http://schemas.openxmlformats.org/officeDocument/2006/relationships/hyperlink" Target="https://www.e-lfh.org.uk/programmes/nhs-screening-programmes/" TargetMode="External"/><Relationship Id="rId13" Type="http://schemas.openxmlformats.org/officeDocument/2006/relationships/image" Target="../media/image31.png"/><Relationship Id="rId3" Type="http://schemas.openxmlformats.org/officeDocument/2006/relationships/hyperlink" Target="https://www.e-lfh.org.uk/programmes/obesity/" TargetMode="External"/><Relationship Id="rId7" Type="http://schemas.openxmlformats.org/officeDocument/2006/relationships/hyperlink" Target="https://www.e-lfh.org.uk/programmes/general-practice-assistant/" TargetMode="External"/><Relationship Id="rId12" Type="http://schemas.openxmlformats.org/officeDocument/2006/relationships/hyperlink" Target="https://www.e-lfh.org.uk/programmes/social-prescribing/" TargetMode="External"/><Relationship Id="rId2" Type="http://schemas.openxmlformats.org/officeDocument/2006/relationships/hyperlink" Target="https://www.e-lfh.org.uk/programmes/alcohol-and-tobacco-brief-interventions/" TargetMode="External"/><Relationship Id="rId1" Type="http://schemas.openxmlformats.org/officeDocument/2006/relationships/slideLayout" Target="../slideLayouts/slideLayout2.xml"/><Relationship Id="rId6" Type="http://schemas.openxmlformats.org/officeDocument/2006/relationships/hyperlink" Target="https://www.e-lfh.org.uk/programmes/general-practitioners/" TargetMode="External"/><Relationship Id="rId11" Type="http://schemas.openxmlformats.org/officeDocument/2006/relationships/hyperlink" Target="https://www.e-lfh.org.uk/programmes/population-health-management/" TargetMode="External"/><Relationship Id="rId5" Type="http://schemas.openxmlformats.org/officeDocument/2006/relationships/hyperlink" Target="https://www.e-lfh.org.uk/programmes/engaging-with-people-and-communities/" TargetMode="External"/><Relationship Id="rId10" Type="http://schemas.openxmlformats.org/officeDocument/2006/relationships/hyperlink" Target="https://www.e-lfh.org.uk/programmes/personal-health-budgets/" TargetMode="External"/><Relationship Id="rId4" Type="http://schemas.openxmlformats.org/officeDocument/2006/relationships/hyperlink" Target="https://www.e-lfh.org.uk/programmes/cancer-in-the-community/" TargetMode="External"/><Relationship Id="rId9" Type="http://schemas.openxmlformats.org/officeDocument/2006/relationships/hyperlink" Target="https://www.e-lfh.org.uk/programmes/person-centred-approaches/" TargetMode="External"/><Relationship Id="rId1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hyperlink" Target="mailto:rachel.hinxman@cancer.org.uk"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rsch.sscaadmin@nhs.ne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england.nhs.uk/wp-content/uploads/2021/03/B0456-update-on-quality-outcomes-framework-changes-for-21-22-.pdf" TargetMode="External"/><Relationship Id="rId2" Type="http://schemas.openxmlformats.org/officeDocument/2006/relationships/hyperlink" Target="https://www.england.nhs.uk/wp-content/uploads/2021/03/B0431-network-contract-des-specification-pcn-requirements-and-entitlements-21-22.pdf"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0643" y="4537435"/>
            <a:ext cx="8626946" cy="1858699"/>
          </a:xfrm>
        </p:spPr>
        <p:txBody>
          <a:bodyPr>
            <a:normAutofit fontScale="85000" lnSpcReduction="20000"/>
          </a:bodyPr>
          <a:lstStyle/>
          <a:p>
            <a:pPr algn="l"/>
            <a:r>
              <a:rPr lang="en-US" sz="2800" b="1" dirty="0">
                <a:solidFill>
                  <a:srgbClr val="0070C0"/>
                </a:solidFill>
                <a:latin typeface="Arial" pitchFamily="34" charset="0"/>
                <a:cs typeface="Arial" pitchFamily="34" charset="0"/>
              </a:rPr>
              <a:t>Primary Care Network: Directed Enhanced Service &amp; </a:t>
            </a:r>
          </a:p>
          <a:p>
            <a:pPr algn="l"/>
            <a:r>
              <a:rPr lang="en-US" sz="2800" b="1" dirty="0">
                <a:solidFill>
                  <a:srgbClr val="0070C0"/>
                </a:solidFill>
                <a:latin typeface="Arial" pitchFamily="34" charset="0"/>
                <a:cs typeface="Arial" pitchFamily="34" charset="0"/>
              </a:rPr>
              <a:t>Quality Outcomes Framework Quality Improvement</a:t>
            </a:r>
          </a:p>
          <a:p>
            <a:pPr algn="l"/>
            <a:endParaRPr lang="en-US" sz="2800" b="1" dirty="0">
              <a:solidFill>
                <a:srgbClr val="0070C0"/>
              </a:solidFill>
              <a:latin typeface="Arial" pitchFamily="34" charset="0"/>
              <a:cs typeface="Arial" pitchFamily="34" charset="0"/>
            </a:endParaRPr>
          </a:p>
          <a:p>
            <a:pPr algn="l"/>
            <a:r>
              <a:rPr lang="en-US" sz="2800" b="1" dirty="0">
                <a:solidFill>
                  <a:srgbClr val="0070C0"/>
                </a:solidFill>
                <a:latin typeface="Arial" pitchFamily="34" charset="0"/>
                <a:cs typeface="Arial" pitchFamily="34" charset="0"/>
              </a:rPr>
              <a:t>Early Diagnosis of Cancer Guidance and Resource Pack</a:t>
            </a:r>
          </a:p>
          <a:p>
            <a:pPr algn="l"/>
            <a:r>
              <a:rPr lang="en-US" sz="2800" b="1" dirty="0" smtClean="0">
                <a:solidFill>
                  <a:srgbClr val="0070C0"/>
                </a:solidFill>
                <a:latin typeface="Arial" pitchFamily="34" charset="0"/>
                <a:cs typeface="Arial" pitchFamily="34" charset="0"/>
              </a:rPr>
              <a:t>September </a:t>
            </a:r>
            <a:r>
              <a:rPr lang="en-US" sz="2800" b="1" dirty="0">
                <a:solidFill>
                  <a:srgbClr val="0070C0"/>
                </a:solidFill>
                <a:latin typeface="Arial" pitchFamily="34" charset="0"/>
                <a:cs typeface="Arial" pitchFamily="34" charset="0"/>
              </a:rPr>
              <a:t>2021</a:t>
            </a:r>
          </a:p>
        </p:txBody>
      </p:sp>
      <p:sp>
        <p:nvSpPr>
          <p:cNvPr id="2" name="Slide Number Placeholder 1"/>
          <p:cNvSpPr>
            <a:spLocks noGrp="1"/>
          </p:cNvSpPr>
          <p:nvPr>
            <p:ph type="sldNum" sz="quarter" idx="12"/>
          </p:nvPr>
        </p:nvSpPr>
        <p:spPr/>
        <p:txBody>
          <a:bodyPr/>
          <a:lstStyle/>
          <a:p>
            <a:fld id="{AC017B12-17B6-4311-9E19-9EA664804E19}" type="slidenum">
              <a:rPr lang="en-GB" smtClean="0"/>
              <a:t>1</a:t>
            </a:fld>
            <a:endParaRPr lang="en-GB"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29265"/>
          <a:stretch/>
        </p:blipFill>
        <p:spPr bwMode="auto">
          <a:xfrm>
            <a:off x="0" y="1628800"/>
            <a:ext cx="9144000" cy="257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oup 6"/>
          <p:cNvGrpSpPr/>
          <p:nvPr/>
        </p:nvGrpSpPr>
        <p:grpSpPr>
          <a:xfrm>
            <a:off x="7156930" y="6445895"/>
            <a:ext cx="870686" cy="313922"/>
            <a:chOff x="5564029" y="6123642"/>
            <a:chExt cx="1910904" cy="660771"/>
          </a:xfrm>
        </p:grpSpPr>
        <p:pic>
          <p:nvPicPr>
            <p:cNvPr id="8" name="Picture 3"/>
            <p:cNvPicPr>
              <a:picLocks noChangeAspect="1" noChangeArrowheads="1"/>
            </p:cNvPicPr>
            <p:nvPr/>
          </p:nvPicPr>
          <p:blipFill>
            <a:blip r:embed="rId4" cstate="print">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rcRect/>
            <a:stretch>
              <a:fillRect/>
            </a:stretch>
          </p:blipFill>
          <p:spPr bwMode="auto">
            <a:xfrm rot="9759801" flipV="1">
              <a:off x="6970877" y="6211800"/>
              <a:ext cx="504056" cy="504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486443">
              <a:off x="6261072" y="6144650"/>
              <a:ext cx="633413"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8533225">
              <a:off x="5567204" y="6120467"/>
              <a:ext cx="633413"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1" name="Picture 3"/>
          <p:cNvPicPr>
            <a:picLocks noChangeAspect="1" noChangeArrowheads="1"/>
          </p:cNvPicPr>
          <p:nvPr/>
        </p:nvPicPr>
        <p:blipFill>
          <a:blip r:embed="rId8" cstate="print">
            <a:duotone>
              <a:schemeClr val="accent5">
                <a:shade val="45000"/>
                <a:satMod val="135000"/>
              </a:schemeClr>
              <a:prstClr val="white"/>
            </a:duotone>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8316416" y="6113463"/>
            <a:ext cx="806192" cy="668381"/>
          </a:xfrm>
          <a:prstGeom prst="rect">
            <a:avLst/>
          </a:prstGeom>
          <a:noFill/>
          <a:ln>
            <a:noFill/>
          </a:ln>
          <a:effectLst/>
        </p:spPr>
      </p:pic>
      <p:pic>
        <p:nvPicPr>
          <p:cNvPr id="12" name="Picture 11"/>
          <p:cNvPicPr>
            <a:picLocks noChangeAspect="1"/>
          </p:cNvPicPr>
          <p:nvPr/>
        </p:nvPicPr>
        <p:blipFill rotWithShape="1">
          <a:blip r:embed="rId10"/>
          <a:srcRect l="1" t="5323" r="64904" b="22506"/>
          <a:stretch/>
        </p:blipFill>
        <p:spPr>
          <a:xfrm>
            <a:off x="490674" y="147835"/>
            <a:ext cx="1200400" cy="973273"/>
          </a:xfrm>
          <a:prstGeom prst="rect">
            <a:avLst/>
          </a:prstGeom>
        </p:spPr>
      </p:pic>
    </p:spTree>
    <p:extLst>
      <p:ext uri="{BB962C8B-B14F-4D97-AF65-F5344CB8AC3E}">
        <p14:creationId xmlns:p14="http://schemas.microsoft.com/office/powerpoint/2010/main" val="1027547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287524" y="235330"/>
            <a:ext cx="6912768" cy="523220"/>
          </a:xfrm>
          <a:prstGeom prst="rect">
            <a:avLst/>
          </a:prstGeom>
          <a:noFill/>
        </p:spPr>
        <p:txBody>
          <a:bodyPr wrap="square" rtlCol="0">
            <a:spAutoFit/>
          </a:bodyPr>
          <a:lstStyle/>
          <a:p>
            <a:r>
              <a:rPr lang="en-GB" sz="2800" b="1" dirty="0">
                <a:solidFill>
                  <a:srgbClr val="0070C0"/>
                </a:solidFill>
                <a:latin typeface="Arial" pitchFamily="34" charset="0"/>
                <a:ea typeface="+mj-ea"/>
                <a:cs typeface="Arial" pitchFamily="34" charset="0"/>
              </a:rPr>
              <a:t>PCN DES specifications (3)</a:t>
            </a:r>
          </a:p>
        </p:txBody>
      </p:sp>
      <p:sp>
        <p:nvSpPr>
          <p:cNvPr id="4" name="Content Placeholder 3"/>
          <p:cNvSpPr>
            <a:spLocks noGrp="1"/>
          </p:cNvSpPr>
          <p:nvPr>
            <p:ph idx="1"/>
          </p:nvPr>
        </p:nvSpPr>
        <p:spPr>
          <a:xfrm>
            <a:off x="287524" y="1196752"/>
            <a:ext cx="8460940" cy="3888432"/>
          </a:xfrm>
        </p:spPr>
        <p:txBody>
          <a:bodyPr>
            <a:noAutofit/>
          </a:bodyPr>
          <a:lstStyle/>
          <a:p>
            <a:pPr marL="0" indent="0">
              <a:lnSpc>
                <a:spcPct val="120000"/>
              </a:lnSpc>
              <a:spcBef>
                <a:spcPts val="600"/>
              </a:spcBef>
              <a:spcAft>
                <a:spcPts val="600"/>
              </a:spcAft>
              <a:buNone/>
            </a:pPr>
            <a:r>
              <a:rPr lang="en-GB" sz="1400" b="1" dirty="0"/>
              <a:t>PCN DES compared with the </a:t>
            </a:r>
            <a:r>
              <a:rPr lang="en-GB" sz="1400" b="1" dirty="0" err="1"/>
              <a:t>QoF</a:t>
            </a:r>
            <a:r>
              <a:rPr lang="en-GB" sz="1400" b="1" dirty="0"/>
              <a:t> QI</a:t>
            </a:r>
          </a:p>
          <a:p>
            <a:pPr marL="0" indent="0">
              <a:lnSpc>
                <a:spcPct val="120000"/>
              </a:lnSpc>
              <a:spcBef>
                <a:spcPts val="300"/>
              </a:spcBef>
              <a:spcAft>
                <a:spcPts val="300"/>
              </a:spcAft>
              <a:buNone/>
            </a:pPr>
            <a:r>
              <a:rPr lang="en-GB" sz="1400" dirty="0"/>
              <a:t>The PCNs DES and </a:t>
            </a:r>
            <a:r>
              <a:rPr lang="en-GB" sz="1400" dirty="0" err="1"/>
              <a:t>QoF</a:t>
            </a:r>
            <a:r>
              <a:rPr lang="en-GB" sz="1400" dirty="0"/>
              <a:t> QI are complementary and recognise the pivotal role of primary care within the early diagnosis of cancer. </a:t>
            </a:r>
          </a:p>
          <a:p>
            <a:pPr marL="0" indent="0">
              <a:lnSpc>
                <a:spcPct val="120000"/>
              </a:lnSpc>
              <a:spcBef>
                <a:spcPts val="300"/>
              </a:spcBef>
              <a:spcAft>
                <a:spcPts val="300"/>
              </a:spcAft>
              <a:buNone/>
            </a:pPr>
            <a:r>
              <a:rPr lang="en-GB" sz="1400" dirty="0"/>
              <a:t>The </a:t>
            </a:r>
            <a:r>
              <a:rPr lang="en-GB" sz="1400" dirty="0" err="1"/>
              <a:t>QoF</a:t>
            </a:r>
            <a:r>
              <a:rPr lang="en-GB" sz="1400" dirty="0"/>
              <a:t> QI work is undertaken at an individual practice level whereas the PCN specification applies to a larger population ‘at scale’ and builds on the QI activity. </a:t>
            </a:r>
          </a:p>
          <a:p>
            <a:pPr marL="0" indent="0">
              <a:lnSpc>
                <a:spcPct val="120000"/>
              </a:lnSpc>
              <a:spcBef>
                <a:spcPts val="300"/>
              </a:spcBef>
              <a:spcAft>
                <a:spcPts val="300"/>
              </a:spcAft>
              <a:buNone/>
            </a:pPr>
            <a:r>
              <a:rPr lang="en-GB" sz="1400" dirty="0"/>
              <a:t>At a PCN level, practices can discuss variation, build consensus, implement best practice and hold each other to account. They can potentially benefit from operational economies of scale and a shared primary care workforce.</a:t>
            </a:r>
          </a:p>
          <a:p>
            <a:pPr marL="0" indent="0">
              <a:lnSpc>
                <a:spcPct val="120000"/>
              </a:lnSpc>
              <a:spcBef>
                <a:spcPts val="300"/>
              </a:spcBef>
              <a:spcAft>
                <a:spcPts val="300"/>
              </a:spcAft>
              <a:buNone/>
            </a:pPr>
            <a:endParaRPr lang="en-GB" sz="1400" dirty="0"/>
          </a:p>
          <a:p>
            <a:pPr marL="0" indent="0">
              <a:lnSpc>
                <a:spcPct val="120000"/>
              </a:lnSpc>
              <a:spcBef>
                <a:spcPts val="300"/>
              </a:spcBef>
              <a:spcAft>
                <a:spcPts val="300"/>
              </a:spcAft>
              <a:buNone/>
            </a:pPr>
            <a:r>
              <a:rPr lang="en-GB" sz="1400" b="1" dirty="0"/>
              <a:t>Useful Resources on PCN DES from Cancer Research UK</a:t>
            </a:r>
          </a:p>
          <a:p>
            <a:pPr marL="0" indent="0">
              <a:lnSpc>
                <a:spcPct val="120000"/>
              </a:lnSpc>
              <a:spcBef>
                <a:spcPts val="300"/>
              </a:spcBef>
              <a:spcAft>
                <a:spcPts val="300"/>
              </a:spcAft>
              <a:buNone/>
            </a:pPr>
            <a:r>
              <a:rPr lang="en-GB" sz="1400" dirty="0">
                <a:hlinkClick r:id="rId3"/>
              </a:rPr>
              <a:t>PCN DES Video Mini-Series </a:t>
            </a:r>
            <a:endParaRPr lang="en-GB" sz="1400" dirty="0"/>
          </a:p>
          <a:p>
            <a:pPr marL="0" indent="0">
              <a:lnSpc>
                <a:spcPct val="120000"/>
              </a:lnSpc>
              <a:spcBef>
                <a:spcPts val="300"/>
              </a:spcBef>
              <a:spcAft>
                <a:spcPts val="300"/>
              </a:spcAft>
              <a:buNone/>
            </a:pPr>
            <a:r>
              <a:rPr lang="en-GB" sz="1400" dirty="0">
                <a:hlinkClick r:id="rId4"/>
              </a:rPr>
              <a:t>Examples of good practice 2020/21</a:t>
            </a:r>
          </a:p>
          <a:p>
            <a:pPr marL="0" indent="0">
              <a:lnSpc>
                <a:spcPct val="120000"/>
              </a:lnSpc>
              <a:spcBef>
                <a:spcPts val="300"/>
              </a:spcBef>
              <a:spcAft>
                <a:spcPts val="300"/>
              </a:spcAft>
              <a:buNone/>
            </a:pPr>
            <a:r>
              <a:rPr lang="en-GB" sz="1400" dirty="0">
                <a:hlinkClick r:id="rId5"/>
              </a:rPr>
              <a:t>Case Study Coventry </a:t>
            </a:r>
            <a:r>
              <a:rPr lang="en-GB" sz="1400" dirty="0" err="1">
                <a:hlinkClick r:id="rId5"/>
              </a:rPr>
              <a:t>Sowe</a:t>
            </a:r>
            <a:r>
              <a:rPr lang="en-GB" sz="1400" dirty="0">
                <a:hlinkClick r:id="rId5"/>
              </a:rPr>
              <a:t> Valley</a:t>
            </a:r>
            <a:endParaRPr lang="en-GB" sz="1400" dirty="0"/>
          </a:p>
          <a:p>
            <a:pPr marL="0" indent="0">
              <a:lnSpc>
                <a:spcPct val="120000"/>
              </a:lnSpc>
              <a:spcBef>
                <a:spcPts val="300"/>
              </a:spcBef>
              <a:spcAft>
                <a:spcPts val="300"/>
              </a:spcAft>
              <a:buNone/>
            </a:pPr>
            <a:r>
              <a:rPr lang="en-GB" sz="1400" dirty="0">
                <a:hlinkClick r:id="rId6"/>
              </a:rPr>
              <a:t>Case Study Suffolk PCNs</a:t>
            </a:r>
            <a:endParaRPr lang="en-GB" sz="1400" dirty="0"/>
          </a:p>
          <a:p>
            <a:pPr marL="0" indent="0">
              <a:lnSpc>
                <a:spcPct val="120000"/>
              </a:lnSpc>
              <a:spcBef>
                <a:spcPts val="300"/>
              </a:spcBef>
              <a:spcAft>
                <a:spcPts val="300"/>
              </a:spcAft>
              <a:buNone/>
            </a:pPr>
            <a:endParaRPr lang="en-GB" sz="1400" dirty="0"/>
          </a:p>
          <a:p>
            <a:pPr marL="0" indent="0">
              <a:lnSpc>
                <a:spcPct val="120000"/>
              </a:lnSpc>
              <a:spcBef>
                <a:spcPts val="300"/>
              </a:spcBef>
              <a:spcAft>
                <a:spcPts val="300"/>
              </a:spcAft>
              <a:buNone/>
            </a:pPr>
            <a:endParaRPr lang="en-GB" sz="1400" dirty="0"/>
          </a:p>
          <a:p>
            <a:pPr marL="0" indent="0">
              <a:lnSpc>
                <a:spcPct val="120000"/>
              </a:lnSpc>
              <a:spcBef>
                <a:spcPts val="300"/>
              </a:spcBef>
              <a:spcAft>
                <a:spcPts val="300"/>
              </a:spcAft>
              <a:buNone/>
            </a:pPr>
            <a:endParaRPr lang="en-GB" sz="1000" dirty="0"/>
          </a:p>
        </p:txBody>
      </p:sp>
      <p:sp>
        <p:nvSpPr>
          <p:cNvPr id="3" name="Slide Number Placeholder 2"/>
          <p:cNvSpPr>
            <a:spLocks noGrp="1"/>
          </p:cNvSpPr>
          <p:nvPr>
            <p:ph type="sldNum" sz="quarter" idx="12"/>
          </p:nvPr>
        </p:nvSpPr>
        <p:spPr/>
        <p:txBody>
          <a:bodyPr/>
          <a:lstStyle/>
          <a:p>
            <a:fld id="{8D5A467E-3033-4000-9E75-5EC3763562AC}" type="slidenum">
              <a:rPr lang="en-GB" smtClean="0"/>
              <a:t>10</a:t>
            </a:fld>
            <a:endParaRPr lang="en-GB" dirty="0"/>
          </a:p>
        </p:txBody>
      </p:sp>
      <p:pic>
        <p:nvPicPr>
          <p:cNvPr id="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2243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3528" y="374090"/>
            <a:ext cx="6912768" cy="523220"/>
          </a:xfrm>
          <a:prstGeom prst="rect">
            <a:avLst/>
          </a:prstGeom>
          <a:noFill/>
        </p:spPr>
        <p:txBody>
          <a:bodyPr wrap="square" rtlCol="0">
            <a:spAutoFit/>
          </a:bodyPr>
          <a:lstStyle/>
          <a:p>
            <a:r>
              <a:rPr lang="en-GB" sz="2800" b="1" dirty="0">
                <a:solidFill>
                  <a:srgbClr val="0070C0"/>
                </a:solidFill>
                <a:latin typeface="Arial" pitchFamily="34" charset="0"/>
                <a:ea typeface="+mj-ea"/>
                <a:cs typeface="Arial" pitchFamily="34" charset="0"/>
              </a:rPr>
              <a:t>PCN DES specifications (4)</a:t>
            </a:r>
          </a:p>
        </p:txBody>
      </p:sp>
      <p:sp>
        <p:nvSpPr>
          <p:cNvPr id="5" name="Rectangle 4">
            <a:extLst>
              <a:ext uri="{FF2B5EF4-FFF2-40B4-BE49-F238E27FC236}">
                <a16:creationId xmlns:a16="http://schemas.microsoft.com/office/drawing/2014/main" id="{2781C5D6-61F2-4143-9CD3-2CDD0ECED1EF}"/>
              </a:ext>
            </a:extLst>
          </p:cNvPr>
          <p:cNvSpPr/>
          <p:nvPr/>
        </p:nvSpPr>
        <p:spPr>
          <a:xfrm>
            <a:off x="323528" y="1213429"/>
            <a:ext cx="8676964" cy="2954655"/>
          </a:xfrm>
          <a:prstGeom prst="rect">
            <a:avLst/>
          </a:prstGeom>
        </p:spPr>
        <p:txBody>
          <a:bodyPr wrap="square">
            <a:spAutoFit/>
          </a:bodyPr>
          <a:lstStyle/>
          <a:p>
            <a:r>
              <a:rPr lang="en-GB" b="1" dirty="0">
                <a:latin typeface="Arial" panose="020B0604020202020204" pitchFamily="34" charset="0"/>
                <a:cs typeface="Arial" panose="020B0604020202020204" pitchFamily="34" charset="0"/>
              </a:rPr>
              <a:t>Monitoring and Reporting</a:t>
            </a:r>
          </a:p>
          <a:p>
            <a:endParaRPr lang="en-GB" sz="1400" b="1" dirty="0">
              <a:latin typeface="Arial" panose="020B0604020202020204" pitchFamily="34" charset="0"/>
              <a:cs typeface="Arial" panose="020B0604020202020204" pitchFamily="34" charset="0"/>
            </a:endParaRPr>
          </a:p>
          <a:p>
            <a:r>
              <a:rPr lang="en-GB" sz="1400" b="1" dirty="0">
                <a:latin typeface="Arial" panose="020B0604020202020204" pitchFamily="34" charset="0"/>
                <a:cs typeface="Arial" panose="020B0604020202020204" pitchFamily="34" charset="0"/>
              </a:rPr>
              <a:t>PCN Dashboard</a:t>
            </a:r>
          </a:p>
          <a:p>
            <a:r>
              <a:rPr lang="en-GB" sz="1400" dirty="0">
                <a:latin typeface="Arial" panose="020B0604020202020204" pitchFamily="34" charset="0"/>
                <a:cs typeface="Arial" panose="020B0604020202020204" pitchFamily="34" charset="0"/>
              </a:rPr>
              <a:t>Where to access: </a:t>
            </a:r>
            <a:r>
              <a:rPr lang="en-GB" sz="1400" dirty="0">
                <a:latin typeface="Arial" panose="020B0604020202020204" pitchFamily="34" charset="0"/>
                <a:cs typeface="Arial" panose="020B0604020202020204" pitchFamily="34" charset="0"/>
                <a:hlinkClick r:id="rId3"/>
              </a:rPr>
              <a:t>www.networks.nhs.uk/news/primary-care-network-pcn-dashboard</a:t>
            </a:r>
            <a:endParaRPr lang="en-GB" sz="1400" dirty="0">
              <a:latin typeface="Arial" panose="020B0604020202020204" pitchFamily="34" charset="0"/>
              <a:cs typeface="Arial" panose="020B0604020202020204" pitchFamily="34" charset="0"/>
            </a:endParaRPr>
          </a:p>
          <a:p>
            <a:endParaRPr lang="en-GB" sz="1400" b="1" dirty="0">
              <a:latin typeface="Arial" panose="020B0604020202020204" pitchFamily="34" charset="0"/>
              <a:cs typeface="Arial" panose="020B0604020202020204" pitchFamily="34" charset="0"/>
            </a:endParaRPr>
          </a:p>
          <a:p>
            <a:r>
              <a:rPr lang="en-GB" sz="1400" b="1" dirty="0">
                <a:latin typeface="Arial" panose="020B0604020202020204" pitchFamily="34" charset="0"/>
                <a:cs typeface="Arial" panose="020B0604020202020204" pitchFamily="34" charset="0"/>
              </a:rPr>
              <a:t>Indicators:</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Percentage females, aged 25-49, attending cervical screening within target period            (3.5 years) – annual/PHE Fingertips</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Percentage females, aged 50-64, attending cervical screening within target period            (5.5 years) – annual/PHE Fingertips</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The proportion of patients who were placed on an urgent referral pathway for suspected cancer where safety netting was recorded – </a:t>
            </a:r>
            <a:r>
              <a:rPr lang="en-GB" sz="1400" b="1" dirty="0">
                <a:solidFill>
                  <a:srgbClr val="00B0F0"/>
                </a:solidFill>
                <a:latin typeface="Arial" panose="020B0604020202020204" pitchFamily="34" charset="0"/>
                <a:cs typeface="Arial" panose="020B0604020202020204" pitchFamily="34" charset="0"/>
              </a:rPr>
              <a:t>NEW</a:t>
            </a:r>
            <a:r>
              <a:rPr lang="en-GB" sz="1400" dirty="0">
                <a:latin typeface="Arial" panose="020B0604020202020204" pitchFamily="34" charset="0"/>
                <a:cs typeface="Arial" panose="020B0604020202020204" pitchFamily="34" charset="0"/>
              </a:rPr>
              <a:t> </a:t>
            </a:r>
            <a:r>
              <a:rPr lang="en-GB" sz="1400" dirty="0">
                <a:solidFill>
                  <a:srgbClr val="00B6ED"/>
                </a:solidFill>
                <a:latin typeface="Arial" panose="020B0604020202020204" pitchFamily="34" charset="0"/>
                <a:cs typeface="Arial" panose="020B0604020202020204" pitchFamily="34" charset="0"/>
              </a:rPr>
              <a:t>quarterly CQRS/NCDR extract (using </a:t>
            </a:r>
            <a:r>
              <a:rPr lang="en-GB" sz="1400" dirty="0" err="1">
                <a:solidFill>
                  <a:srgbClr val="00B6ED"/>
                </a:solidFill>
                <a:latin typeface="Arial" panose="020B0604020202020204" pitchFamily="34" charset="0"/>
                <a:cs typeface="Arial" panose="020B0604020202020204" pitchFamily="34" charset="0"/>
              </a:rPr>
              <a:t>Snomed</a:t>
            </a:r>
            <a:r>
              <a:rPr lang="en-GB" sz="1400" dirty="0">
                <a:solidFill>
                  <a:srgbClr val="00B6ED"/>
                </a:solidFill>
                <a:latin typeface="Arial" panose="020B0604020202020204" pitchFamily="34" charset="0"/>
                <a:cs typeface="Arial" panose="020B0604020202020204" pitchFamily="34" charset="0"/>
              </a:rPr>
              <a:t> codes)</a:t>
            </a:r>
          </a:p>
          <a:p>
            <a:endParaRPr lang="en-GB" sz="1400" dirty="0">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318F2E9E-0DC9-4746-9B16-8CD231B75739}"/>
              </a:ext>
            </a:extLst>
          </p:cNvPr>
          <p:cNvPicPr>
            <a:picLocks noChangeAspect="1"/>
          </p:cNvPicPr>
          <p:nvPr/>
        </p:nvPicPr>
        <p:blipFill>
          <a:blip r:embed="rId4"/>
          <a:stretch>
            <a:fillRect/>
          </a:stretch>
        </p:blipFill>
        <p:spPr>
          <a:xfrm>
            <a:off x="4824508" y="4272841"/>
            <a:ext cx="4094480" cy="2111467"/>
          </a:xfrm>
          <a:prstGeom prst="rect">
            <a:avLst/>
          </a:prstGeom>
        </p:spPr>
      </p:pic>
      <p:sp>
        <p:nvSpPr>
          <p:cNvPr id="7" name="TextBox 6">
            <a:extLst>
              <a:ext uri="{FF2B5EF4-FFF2-40B4-BE49-F238E27FC236}">
                <a16:creationId xmlns:a16="http://schemas.microsoft.com/office/drawing/2014/main" id="{3DB18F35-11C8-4789-B7EC-0DE964E5BE43}"/>
              </a:ext>
            </a:extLst>
          </p:cNvPr>
          <p:cNvSpPr txBox="1"/>
          <p:nvPr/>
        </p:nvSpPr>
        <p:spPr>
          <a:xfrm>
            <a:off x="323528" y="4272840"/>
            <a:ext cx="4248472" cy="4001095"/>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Core Network Practices of a PCN </a:t>
            </a:r>
            <a:r>
              <a:rPr lang="en-GB" sz="1400" b="1" dirty="0">
                <a:latin typeface="Arial" panose="020B0604020202020204" pitchFamily="34" charset="0"/>
                <a:cs typeface="Arial" panose="020B0604020202020204" pitchFamily="34" charset="0"/>
              </a:rPr>
              <a:t>must use the relevant SNOMED codes </a:t>
            </a:r>
            <a:r>
              <a:rPr lang="en-GB" sz="1400" dirty="0">
                <a:latin typeface="Arial" panose="020B0604020202020204" pitchFamily="34" charset="0"/>
                <a:cs typeface="Arial" panose="020B0604020202020204" pitchFamily="34" charset="0"/>
              </a:rPr>
              <a:t>and other agreed approaches, some of which will be included in the Network Dashboard.</a:t>
            </a:r>
          </a:p>
          <a:p>
            <a:endParaRPr lang="en-GB" sz="1400" dirty="0">
              <a:latin typeface="Arial" panose="020B0604020202020204" pitchFamily="34" charset="0"/>
              <a:cs typeface="Arial" panose="020B0604020202020204" pitchFamily="34" charset="0"/>
            </a:endParaRPr>
          </a:p>
          <a:p>
            <a:r>
              <a:rPr lang="en-GB" sz="1400" dirty="0">
                <a:latin typeface="Arial" panose="020B0604020202020204" pitchFamily="34" charset="0"/>
                <a:cs typeface="Arial" panose="020B0604020202020204" pitchFamily="34" charset="0"/>
              </a:rPr>
              <a:t>Practices will therefore need to ensure that they use the relevant codes and if necessary, re-code patients. The applicable SNOMED codes are available in the relevant business rules published by NHS Digital. </a:t>
            </a:r>
          </a:p>
          <a:p>
            <a:endParaRPr lang="en-GB" dirty="0">
              <a:latin typeface="Arial" panose="020B0604020202020204" pitchFamily="34" charset="0"/>
              <a:cs typeface="Arial" panose="020B0604020202020204" pitchFamily="34" charset="0"/>
            </a:endParaRPr>
          </a:p>
          <a:p>
            <a:endParaRPr lang="en-GB" sz="2800" b="1" dirty="0">
              <a:solidFill>
                <a:srgbClr val="EC008C"/>
              </a:solidFill>
            </a:endParaRPr>
          </a:p>
          <a:p>
            <a:endParaRPr lang="en-GB" sz="3200" b="1" dirty="0">
              <a:solidFill>
                <a:srgbClr val="EC008C"/>
              </a:solidFill>
            </a:endParaRPr>
          </a:p>
          <a:p>
            <a:endParaRPr lang="en-GB" dirty="0"/>
          </a:p>
          <a:p>
            <a:endParaRPr lang="en-GB" dirty="0"/>
          </a:p>
        </p:txBody>
      </p:sp>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93194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20DC2D9-F0BA-4BC0-85ED-2EBC808E857E}"/>
              </a:ext>
            </a:extLst>
          </p:cNvPr>
          <p:cNvSpPr/>
          <p:nvPr/>
        </p:nvSpPr>
        <p:spPr>
          <a:xfrm>
            <a:off x="293282" y="311524"/>
            <a:ext cx="8557436" cy="580421"/>
          </a:xfrm>
          <a:prstGeom prst="rect">
            <a:avLst/>
          </a:prstGeom>
        </p:spPr>
        <p:txBody>
          <a:bodyPr vert="horz" lIns="68580" tIns="34290" rIns="68580" bIns="34290" rtlCol="0" anchor="b">
            <a:noAutofit/>
          </a:bodyPr>
          <a:lstStyle/>
          <a:p>
            <a:pPr>
              <a:lnSpc>
                <a:spcPct val="90000"/>
              </a:lnSpc>
              <a:spcBef>
                <a:spcPct val="0"/>
              </a:spcBef>
              <a:spcAft>
                <a:spcPts val="450"/>
              </a:spcAft>
            </a:pPr>
            <a:r>
              <a:rPr lang="en-GB" sz="2400" b="1" dirty="0">
                <a:solidFill>
                  <a:srgbClr val="2E008B"/>
                </a:solidFill>
                <a:latin typeface="Arial" panose="020B0604020202020204" pitchFamily="34" charset="0"/>
                <a:cs typeface="Arial" panose="020B0604020202020204" pitchFamily="34" charset="0"/>
              </a:rPr>
              <a:t>The QOF QI 2021-22 guidance requires </a:t>
            </a:r>
            <a:endParaRPr lang="en-GB" sz="2400" b="1" dirty="0" smtClean="0">
              <a:solidFill>
                <a:srgbClr val="2E008B"/>
              </a:solidFill>
              <a:latin typeface="Arial" panose="020B0604020202020204" pitchFamily="34" charset="0"/>
              <a:cs typeface="Arial" panose="020B0604020202020204" pitchFamily="34" charset="0"/>
            </a:endParaRPr>
          </a:p>
          <a:p>
            <a:pPr>
              <a:lnSpc>
                <a:spcPct val="90000"/>
              </a:lnSpc>
              <a:spcBef>
                <a:spcPct val="0"/>
              </a:spcBef>
              <a:spcAft>
                <a:spcPts val="450"/>
              </a:spcAft>
            </a:pPr>
            <a:r>
              <a:rPr lang="en-GB" sz="2400" b="1" dirty="0" smtClean="0">
                <a:solidFill>
                  <a:srgbClr val="2E008B"/>
                </a:solidFill>
                <a:latin typeface="Arial" panose="020B0604020202020204" pitchFamily="34" charset="0"/>
                <a:cs typeface="Arial" panose="020B0604020202020204" pitchFamily="34" charset="0"/>
              </a:rPr>
              <a:t>practices </a:t>
            </a:r>
            <a:r>
              <a:rPr lang="en-GB" sz="2400" b="1" dirty="0">
                <a:solidFill>
                  <a:srgbClr val="2E008B"/>
                </a:solidFill>
                <a:latin typeface="Arial" panose="020B0604020202020204" pitchFamily="34" charset="0"/>
                <a:cs typeface="Arial" panose="020B0604020202020204" pitchFamily="34" charset="0"/>
              </a:rPr>
              <a:t>to:</a:t>
            </a:r>
            <a:endParaRPr lang="en-US" sz="2400" b="1" dirty="0">
              <a:solidFill>
                <a:srgbClr val="2E008B"/>
              </a:solidFill>
              <a:latin typeface="Arial" panose="020B0604020202020204" pitchFamily="34" charset="0"/>
              <a:cs typeface="Arial" panose="020B0604020202020204" pitchFamily="34" charset="0"/>
            </a:endParaRPr>
          </a:p>
        </p:txBody>
      </p:sp>
      <p:pic>
        <p:nvPicPr>
          <p:cNvPr id="14" name="Picture 13">
            <a:extLst>
              <a:ext uri="{FF2B5EF4-FFF2-40B4-BE49-F238E27FC236}">
                <a16:creationId xmlns:a16="http://schemas.microsoft.com/office/drawing/2014/main" id="{DDD4842E-760F-40BE-889E-6ED69A3D697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07" r="3354" b="-5"/>
          <a:stretch/>
        </p:blipFill>
        <p:spPr>
          <a:xfrm>
            <a:off x="189549" y="2398708"/>
            <a:ext cx="1231841" cy="1276059"/>
          </a:xfrm>
          <a:prstGeom prst="rect">
            <a:avLst/>
          </a:prstGeom>
        </p:spPr>
      </p:pic>
      <p:pic>
        <p:nvPicPr>
          <p:cNvPr id="24" name="Picture 23">
            <a:extLst>
              <a:ext uri="{FF2B5EF4-FFF2-40B4-BE49-F238E27FC236}">
                <a16:creationId xmlns:a16="http://schemas.microsoft.com/office/drawing/2014/main" id="{AC26972A-CA80-4336-9E88-7C3CAFAE605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74" r="2087" b="-5"/>
          <a:stretch/>
        </p:blipFill>
        <p:spPr>
          <a:xfrm>
            <a:off x="229857" y="5185897"/>
            <a:ext cx="1231841" cy="1276059"/>
          </a:xfrm>
          <a:prstGeom prst="rect">
            <a:avLst/>
          </a:prstGeom>
        </p:spPr>
      </p:pic>
      <p:pic>
        <p:nvPicPr>
          <p:cNvPr id="13" name="Picture 5" descr="Icon for stats">
            <a:extLst>
              <a:ext uri="{FF2B5EF4-FFF2-40B4-BE49-F238E27FC236}">
                <a16:creationId xmlns:a16="http://schemas.microsoft.com/office/drawing/2014/main" id="{8D5E5A96-32F5-4409-8D89-34571364F24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3589" y="1103247"/>
            <a:ext cx="1276059" cy="127605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EC18B40-215C-41FF-9937-39A6C2E99D25}"/>
              </a:ext>
            </a:extLst>
          </p:cNvPr>
          <p:cNvSpPr txBox="1"/>
          <p:nvPr/>
        </p:nvSpPr>
        <p:spPr>
          <a:xfrm>
            <a:off x="1458586" y="1196139"/>
            <a:ext cx="7073854" cy="923330"/>
          </a:xfrm>
          <a:prstGeom prst="rect">
            <a:avLst/>
          </a:prstGeom>
          <a:noFill/>
        </p:spPr>
        <p:txBody>
          <a:bodyPr wrap="square" rtlCol="0">
            <a:spAutoFit/>
          </a:bodyPr>
          <a:lstStyle/>
          <a:p>
            <a:r>
              <a:rPr lang="en-GB" b="1" dirty="0">
                <a:solidFill>
                  <a:srgbClr val="2E008B"/>
                </a:solidFill>
              </a:rPr>
              <a:t>Identify areas for improvement:</a:t>
            </a:r>
          </a:p>
          <a:p>
            <a:r>
              <a:rPr lang="en-GB" dirty="0">
                <a:solidFill>
                  <a:srgbClr val="2E008B"/>
                </a:solidFill>
              </a:rPr>
              <a:t>This should including assessment of </a:t>
            </a:r>
            <a:r>
              <a:rPr lang="en-GB" dirty="0">
                <a:solidFill>
                  <a:srgbClr val="EC008C"/>
                </a:solidFill>
              </a:rPr>
              <a:t>screening uptake rates</a:t>
            </a:r>
            <a:r>
              <a:rPr lang="en-GB" dirty="0">
                <a:solidFill>
                  <a:srgbClr val="2E008B"/>
                </a:solidFill>
              </a:rPr>
              <a:t>; </a:t>
            </a:r>
            <a:r>
              <a:rPr lang="en-GB" dirty="0">
                <a:solidFill>
                  <a:srgbClr val="EC008C"/>
                </a:solidFill>
              </a:rPr>
              <a:t>referral processes </a:t>
            </a:r>
            <a:r>
              <a:rPr lang="en-GB" dirty="0">
                <a:solidFill>
                  <a:srgbClr val="2E008B"/>
                </a:solidFill>
              </a:rPr>
              <a:t>and </a:t>
            </a:r>
            <a:r>
              <a:rPr lang="en-GB" dirty="0">
                <a:solidFill>
                  <a:srgbClr val="EC008C"/>
                </a:solidFill>
              </a:rPr>
              <a:t>safety netting protocols</a:t>
            </a:r>
          </a:p>
        </p:txBody>
      </p:sp>
      <p:sp>
        <p:nvSpPr>
          <p:cNvPr id="15" name="TextBox 14">
            <a:extLst>
              <a:ext uri="{FF2B5EF4-FFF2-40B4-BE49-F238E27FC236}">
                <a16:creationId xmlns:a16="http://schemas.microsoft.com/office/drawing/2014/main" id="{54528A8B-4811-4B22-A5DF-9AC0A701E99E}"/>
              </a:ext>
            </a:extLst>
          </p:cNvPr>
          <p:cNvSpPr txBox="1"/>
          <p:nvPr/>
        </p:nvSpPr>
        <p:spPr>
          <a:xfrm>
            <a:off x="1457205" y="2355870"/>
            <a:ext cx="7086904" cy="1384995"/>
          </a:xfrm>
          <a:prstGeom prst="rect">
            <a:avLst/>
          </a:prstGeom>
          <a:noFill/>
        </p:spPr>
        <p:txBody>
          <a:bodyPr wrap="square" rtlCol="0">
            <a:spAutoFit/>
          </a:bodyPr>
          <a:lstStyle/>
          <a:p>
            <a:r>
              <a:rPr lang="en-GB" b="1" dirty="0">
                <a:solidFill>
                  <a:srgbClr val="2E008B"/>
                </a:solidFill>
              </a:rPr>
              <a:t>Create an improvement plan:</a:t>
            </a:r>
          </a:p>
          <a:p>
            <a:r>
              <a:rPr lang="en-GB" dirty="0">
                <a:solidFill>
                  <a:srgbClr val="2E008B"/>
                </a:solidFill>
              </a:rPr>
              <a:t>This should include increase in the </a:t>
            </a:r>
            <a:r>
              <a:rPr lang="en-GB" dirty="0">
                <a:solidFill>
                  <a:srgbClr val="EC008C"/>
                </a:solidFill>
              </a:rPr>
              <a:t>follow up for screening</a:t>
            </a:r>
            <a:r>
              <a:rPr lang="en-GB" dirty="0">
                <a:solidFill>
                  <a:srgbClr val="2E008B"/>
                </a:solidFill>
              </a:rPr>
              <a:t>; </a:t>
            </a:r>
            <a:r>
              <a:rPr lang="en-GB" dirty="0">
                <a:solidFill>
                  <a:srgbClr val="EC008C"/>
                </a:solidFill>
              </a:rPr>
              <a:t>reduction in inequitable uptake</a:t>
            </a:r>
            <a:r>
              <a:rPr lang="en-GB" dirty="0">
                <a:solidFill>
                  <a:srgbClr val="2E008B"/>
                </a:solidFill>
              </a:rPr>
              <a:t>; increase in </a:t>
            </a:r>
            <a:r>
              <a:rPr lang="en-GB" dirty="0">
                <a:solidFill>
                  <a:srgbClr val="EC008C"/>
                </a:solidFill>
              </a:rPr>
              <a:t>safety netting</a:t>
            </a:r>
            <a:r>
              <a:rPr lang="en-GB" dirty="0">
                <a:solidFill>
                  <a:srgbClr val="2E008B"/>
                </a:solidFill>
              </a:rPr>
              <a:t>; decrease in </a:t>
            </a:r>
            <a:r>
              <a:rPr lang="en-GB" dirty="0">
                <a:solidFill>
                  <a:srgbClr val="EC008C"/>
                </a:solidFill>
              </a:rPr>
              <a:t>time from presentation to referral</a:t>
            </a:r>
          </a:p>
          <a:p>
            <a:endParaRPr lang="en-GB" sz="1200" dirty="0">
              <a:solidFill>
                <a:srgbClr val="2E008B"/>
              </a:solidFill>
            </a:endParaRPr>
          </a:p>
        </p:txBody>
      </p:sp>
      <p:sp>
        <p:nvSpPr>
          <p:cNvPr id="17" name="TextBox 16">
            <a:extLst>
              <a:ext uri="{FF2B5EF4-FFF2-40B4-BE49-F238E27FC236}">
                <a16:creationId xmlns:a16="http://schemas.microsoft.com/office/drawing/2014/main" id="{238D3CE4-9B3B-4478-8B9E-50C09A0A2DEF}"/>
              </a:ext>
            </a:extLst>
          </p:cNvPr>
          <p:cNvSpPr txBox="1"/>
          <p:nvPr/>
        </p:nvSpPr>
        <p:spPr>
          <a:xfrm>
            <a:off x="1421390" y="3805915"/>
            <a:ext cx="4152443" cy="1200329"/>
          </a:xfrm>
          <a:prstGeom prst="rect">
            <a:avLst/>
          </a:prstGeom>
          <a:noFill/>
        </p:spPr>
        <p:txBody>
          <a:bodyPr wrap="square" rtlCol="0">
            <a:spAutoFit/>
          </a:bodyPr>
          <a:lstStyle/>
          <a:p>
            <a:r>
              <a:rPr lang="en-GB" b="1" dirty="0">
                <a:solidFill>
                  <a:srgbClr val="2E008B"/>
                </a:solidFill>
              </a:rPr>
              <a:t>Implement the plan:</a:t>
            </a:r>
          </a:p>
          <a:p>
            <a:r>
              <a:rPr lang="en-GB" dirty="0">
                <a:solidFill>
                  <a:srgbClr val="2E008B"/>
                </a:solidFill>
              </a:rPr>
              <a:t>This should include </a:t>
            </a:r>
            <a:r>
              <a:rPr lang="en-GB" dirty="0">
                <a:solidFill>
                  <a:srgbClr val="EC008C"/>
                </a:solidFill>
              </a:rPr>
              <a:t>engagement with external colleagues </a:t>
            </a:r>
            <a:r>
              <a:rPr lang="en-GB" dirty="0">
                <a:solidFill>
                  <a:srgbClr val="2E008B"/>
                </a:solidFill>
              </a:rPr>
              <a:t>(</a:t>
            </a:r>
            <a:r>
              <a:rPr lang="en-GB" dirty="0" err="1">
                <a:solidFill>
                  <a:srgbClr val="2E008B"/>
                </a:solidFill>
              </a:rPr>
              <a:t>eg.</a:t>
            </a:r>
            <a:r>
              <a:rPr lang="en-GB" dirty="0">
                <a:solidFill>
                  <a:srgbClr val="2E008B"/>
                </a:solidFill>
              </a:rPr>
              <a:t> Public health) </a:t>
            </a:r>
            <a:r>
              <a:rPr lang="en-GB" dirty="0">
                <a:solidFill>
                  <a:srgbClr val="EC008C"/>
                </a:solidFill>
              </a:rPr>
              <a:t>and patient groups </a:t>
            </a:r>
            <a:r>
              <a:rPr lang="en-GB" dirty="0">
                <a:solidFill>
                  <a:srgbClr val="2E008B"/>
                </a:solidFill>
              </a:rPr>
              <a:t>where appropriate</a:t>
            </a:r>
          </a:p>
        </p:txBody>
      </p:sp>
      <p:sp>
        <p:nvSpPr>
          <p:cNvPr id="6" name="TextBox 5">
            <a:extLst>
              <a:ext uri="{FF2B5EF4-FFF2-40B4-BE49-F238E27FC236}">
                <a16:creationId xmlns:a16="http://schemas.microsoft.com/office/drawing/2014/main" id="{0C93EE1D-916E-4982-8EBF-A1A77D44C029}"/>
              </a:ext>
            </a:extLst>
          </p:cNvPr>
          <p:cNvSpPr txBox="1"/>
          <p:nvPr/>
        </p:nvSpPr>
        <p:spPr>
          <a:xfrm>
            <a:off x="5638945" y="3616188"/>
            <a:ext cx="3125834" cy="2754600"/>
          </a:xfrm>
          <a:prstGeom prst="rect">
            <a:avLst/>
          </a:prstGeom>
          <a:noFill/>
          <a:ln>
            <a:solidFill>
              <a:srgbClr val="EC008C"/>
            </a:solidFill>
          </a:ln>
        </p:spPr>
        <p:txBody>
          <a:bodyPr wrap="square" rtlCol="0">
            <a:spAutoFit/>
          </a:bodyPr>
          <a:lstStyle/>
          <a:p>
            <a:pPr>
              <a:spcAft>
                <a:spcPts val="600"/>
              </a:spcAft>
            </a:pPr>
            <a:r>
              <a:rPr lang="en-GB" sz="1400" b="1" dirty="0">
                <a:solidFill>
                  <a:srgbClr val="2E008B"/>
                </a:solidFill>
              </a:rPr>
              <a:t>Early cancer diagnosis: QOF indicators</a:t>
            </a:r>
          </a:p>
          <a:p>
            <a:r>
              <a:rPr lang="en-GB" sz="1400" b="1" dirty="0">
                <a:solidFill>
                  <a:srgbClr val="EC008C"/>
                </a:solidFill>
              </a:rPr>
              <a:t>QI005: </a:t>
            </a:r>
            <a:r>
              <a:rPr lang="en-GB" sz="1400" dirty="0"/>
              <a:t>The contractor can demonstrate continuous quality improvement activity focussed upon early cancer diagnosis as specified in the QOF guidance </a:t>
            </a:r>
            <a:r>
              <a:rPr lang="en-GB" sz="1400" dirty="0">
                <a:solidFill>
                  <a:srgbClr val="00B0F0"/>
                </a:solidFill>
              </a:rPr>
              <a:t>(27 points)</a:t>
            </a:r>
          </a:p>
          <a:p>
            <a:r>
              <a:rPr lang="en-GB" sz="1400" b="1" dirty="0">
                <a:solidFill>
                  <a:srgbClr val="EC008C"/>
                </a:solidFill>
              </a:rPr>
              <a:t>QI006: </a:t>
            </a:r>
            <a:r>
              <a:rPr lang="en-GB" sz="1400" dirty="0"/>
              <a:t>The contractor has participated in network activity to regularly share activity as specified in the QOF guidance. This would usually include participating in a minimum of two peer review meetings </a:t>
            </a:r>
            <a:r>
              <a:rPr lang="en-GB" sz="1400" dirty="0">
                <a:solidFill>
                  <a:srgbClr val="00B0F0"/>
                </a:solidFill>
              </a:rPr>
              <a:t>(10 points)</a:t>
            </a:r>
          </a:p>
        </p:txBody>
      </p:sp>
      <p:pic>
        <p:nvPicPr>
          <p:cNvPr id="10" name="Picture 9" descr="Icon of a laptop">
            <a:extLst>
              <a:ext uri="{FF2B5EF4-FFF2-40B4-BE49-F238E27FC236}">
                <a16:creationId xmlns:a16="http://schemas.microsoft.com/office/drawing/2014/main" id="{AD963637-196A-4D6D-A2D8-834B2990064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3699268"/>
            <a:ext cx="1593275" cy="159327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A50E4FE0-2E4E-430B-9531-8133EBB6AFFA}"/>
              </a:ext>
            </a:extLst>
          </p:cNvPr>
          <p:cNvSpPr txBox="1"/>
          <p:nvPr/>
        </p:nvSpPr>
        <p:spPr>
          <a:xfrm>
            <a:off x="1436627" y="5362262"/>
            <a:ext cx="4289161" cy="923330"/>
          </a:xfrm>
          <a:prstGeom prst="rect">
            <a:avLst/>
          </a:prstGeom>
          <a:noFill/>
        </p:spPr>
        <p:txBody>
          <a:bodyPr wrap="square" rtlCol="0">
            <a:spAutoFit/>
          </a:bodyPr>
          <a:lstStyle/>
          <a:p>
            <a:r>
              <a:rPr lang="en-GB" b="1" dirty="0">
                <a:solidFill>
                  <a:srgbClr val="2E008B"/>
                </a:solidFill>
              </a:rPr>
              <a:t>GP Network Peer Review Meetings:</a:t>
            </a:r>
          </a:p>
          <a:p>
            <a:r>
              <a:rPr lang="en-GB" dirty="0">
                <a:solidFill>
                  <a:srgbClr val="2E008B"/>
                </a:solidFill>
              </a:rPr>
              <a:t>There should be a minimum of </a:t>
            </a:r>
            <a:r>
              <a:rPr lang="en-GB" dirty="0">
                <a:solidFill>
                  <a:srgbClr val="EC008C"/>
                </a:solidFill>
              </a:rPr>
              <a:t>2 GP network peer review meetings</a:t>
            </a:r>
            <a:endParaRPr lang="en-GB" dirty="0">
              <a:solidFill>
                <a:srgbClr val="2E008B"/>
              </a:solidFill>
            </a:endParaRPr>
          </a:p>
        </p:txBody>
      </p:sp>
      <p:pic>
        <p:nvPicPr>
          <p:cNvPr id="1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84545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95536" y="374091"/>
            <a:ext cx="6912768" cy="523220"/>
          </a:xfrm>
          <a:prstGeom prst="rect">
            <a:avLst/>
          </a:prstGeom>
          <a:noFill/>
        </p:spPr>
        <p:txBody>
          <a:bodyPr wrap="square" rtlCol="0">
            <a:spAutoFit/>
          </a:bodyPr>
          <a:lstStyle/>
          <a:p>
            <a:r>
              <a:rPr lang="en-GB" sz="2800" b="1" dirty="0">
                <a:solidFill>
                  <a:srgbClr val="0070C0"/>
                </a:solidFill>
                <a:latin typeface="Arial" pitchFamily="34" charset="0"/>
                <a:cs typeface="Arial" pitchFamily="34" charset="0"/>
              </a:rPr>
              <a:t>Getting started</a:t>
            </a:r>
            <a:endParaRPr lang="en-GB" sz="2800" b="1" dirty="0">
              <a:solidFill>
                <a:srgbClr val="0070C0"/>
              </a:solidFill>
              <a:latin typeface="Arial" pitchFamily="34" charset="0"/>
              <a:ea typeface="+mj-ea"/>
              <a:cs typeface="Arial" pitchFamily="34" charset="0"/>
            </a:endParaRPr>
          </a:p>
        </p:txBody>
      </p:sp>
      <p:sp>
        <p:nvSpPr>
          <p:cNvPr id="3" name="Slide Number Placeholder 2"/>
          <p:cNvSpPr>
            <a:spLocks noGrp="1"/>
          </p:cNvSpPr>
          <p:nvPr>
            <p:ph type="sldNum" sz="quarter" idx="12"/>
          </p:nvPr>
        </p:nvSpPr>
        <p:spPr/>
        <p:txBody>
          <a:bodyPr/>
          <a:lstStyle/>
          <a:p>
            <a:fld id="{8D5A467E-3033-4000-9E75-5EC3763562AC}" type="slidenum">
              <a:rPr lang="en-GB" smtClean="0"/>
              <a:t>13</a:t>
            </a:fld>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3311375855"/>
              </p:ext>
            </p:extLst>
          </p:nvPr>
        </p:nvGraphicFramePr>
        <p:xfrm>
          <a:off x="395536" y="1844824"/>
          <a:ext cx="8584506" cy="4207256"/>
        </p:xfrm>
        <a:graphic>
          <a:graphicData uri="http://schemas.openxmlformats.org/drawingml/2006/table">
            <a:tbl>
              <a:tblPr firstRow="1" bandRow="1">
                <a:tableStyleId>{5C22544A-7EE6-4342-B048-85BDC9FD1C3A}</a:tableStyleId>
              </a:tblPr>
              <a:tblGrid>
                <a:gridCol w="1527722">
                  <a:extLst>
                    <a:ext uri="{9D8B030D-6E8A-4147-A177-3AD203B41FA5}">
                      <a16:colId xmlns:a16="http://schemas.microsoft.com/office/drawing/2014/main" val="20000"/>
                    </a:ext>
                  </a:extLst>
                </a:gridCol>
                <a:gridCol w="1552752">
                  <a:extLst>
                    <a:ext uri="{9D8B030D-6E8A-4147-A177-3AD203B41FA5}">
                      <a16:colId xmlns:a16="http://schemas.microsoft.com/office/drawing/2014/main" val="20001"/>
                    </a:ext>
                  </a:extLst>
                </a:gridCol>
                <a:gridCol w="5504032">
                  <a:extLst>
                    <a:ext uri="{9D8B030D-6E8A-4147-A177-3AD203B41FA5}">
                      <a16:colId xmlns:a16="http://schemas.microsoft.com/office/drawing/2014/main" val="20002"/>
                    </a:ext>
                  </a:extLst>
                </a:gridCol>
              </a:tblGrid>
              <a:tr h="370840">
                <a:tc>
                  <a:txBody>
                    <a:bodyPr/>
                    <a:lstStyle/>
                    <a:p>
                      <a:pPr algn="l"/>
                      <a:r>
                        <a:rPr lang="en-GB" sz="1400" b="1" dirty="0">
                          <a:latin typeface="Arial" pitchFamily="34" charset="0"/>
                          <a:cs typeface="Arial" pitchFamily="34" charset="0"/>
                        </a:rPr>
                        <a:t>Source</a:t>
                      </a: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l"/>
                      <a:r>
                        <a:rPr lang="en-GB" sz="1400" b="1" dirty="0">
                          <a:latin typeface="Arial" pitchFamily="34" charset="0"/>
                          <a:cs typeface="Arial" pitchFamily="34" charset="0"/>
                        </a:rPr>
                        <a:t>Resource</a:t>
                      </a:r>
                    </a:p>
                  </a:txBody>
                  <a:tcP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l"/>
                      <a:r>
                        <a:rPr lang="en-GB" sz="1400" b="1" dirty="0">
                          <a:latin typeface="Arial" pitchFamily="34" charset="0"/>
                          <a:cs typeface="Arial" pitchFamily="34" charset="0"/>
                        </a:rPr>
                        <a:t>Link</a:t>
                      </a: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algn="l"/>
                      <a:r>
                        <a:rPr lang="en-GB" sz="1400" b="1" dirty="0">
                          <a:latin typeface="Arial" pitchFamily="34" charset="0"/>
                          <a:cs typeface="Arial" pitchFamily="34" charset="0"/>
                        </a:rPr>
                        <a:t>Practice and PCN level data</a:t>
                      </a:r>
                    </a:p>
                  </a:txBody>
                  <a:tcP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15000"/>
                        </a:lnSpc>
                        <a:spcBef>
                          <a:spcPct val="20000"/>
                        </a:spcBef>
                        <a:spcAft>
                          <a:spcPts val="1000"/>
                        </a:spcAft>
                        <a:buClrTx/>
                        <a:buSzTx/>
                        <a:buFont typeface="Arial" pitchFamily="34" charset="0"/>
                        <a:buNone/>
                        <a:tabLst/>
                        <a:defRPr/>
                      </a:pPr>
                      <a:r>
                        <a:rPr kumimoji="0" lang="en-GB" sz="1400" b="0" i="0" u="sng" strike="noStrike" kern="1200" cap="none" spc="0" normalizeH="0" baseline="0" noProof="0" dirty="0">
                          <a:ln>
                            <a:noFill/>
                          </a:ln>
                          <a:solidFill>
                            <a:srgbClr val="0000FF"/>
                          </a:solidFill>
                          <a:effectLst/>
                          <a:uLnTx/>
                          <a:uFillTx/>
                          <a:latin typeface="Arial" pitchFamily="34" charset="0"/>
                          <a:ea typeface="Calibri"/>
                          <a:cs typeface="Arial" pitchFamily="34" charset="0"/>
                          <a:hlinkClick r:id="rId2"/>
                        </a:rPr>
                        <a:t>PHE Fingertips Cancer Services</a:t>
                      </a:r>
                      <a:endParaRPr kumimoji="0" lang="en-GB" sz="1400" b="0" i="0" u="sng" strike="noStrike" kern="1200" cap="none" spc="0" normalizeH="0" baseline="0" noProof="0" dirty="0">
                        <a:ln>
                          <a:noFill/>
                        </a:ln>
                        <a:solidFill>
                          <a:srgbClr val="0000FF"/>
                        </a:solidFill>
                        <a:effectLst/>
                        <a:uLnTx/>
                        <a:uFillTx/>
                        <a:latin typeface="Arial" pitchFamily="34" charset="0"/>
                        <a:ea typeface="Calibri"/>
                        <a:cs typeface="Arial" pitchFamily="34" charset="0"/>
                      </a:endParaRPr>
                    </a:p>
                    <a:p>
                      <a:pPr marL="0" marR="0" lvl="0" indent="0" algn="l" defTabSz="914400" rtl="0" eaLnBrk="1" fontAlgn="auto" latinLnBrk="0" hangingPunct="1">
                        <a:lnSpc>
                          <a:spcPct val="115000"/>
                        </a:lnSpc>
                        <a:spcBef>
                          <a:spcPts val="0"/>
                        </a:spcBef>
                        <a:spcAft>
                          <a:spcPts val="0"/>
                        </a:spcAft>
                        <a:buClrTx/>
                        <a:buSzTx/>
                        <a:buFont typeface="Arial" pitchFamily="34" charset="0"/>
                        <a:buNone/>
                        <a:tabLst/>
                        <a:defRPr/>
                      </a:pPr>
                      <a:r>
                        <a:rPr kumimoji="0" lang="en-GB" sz="1400" b="0" i="0" u="sng" strike="noStrike" kern="1200" cap="none" spc="0" normalizeH="0" baseline="0" noProof="0" dirty="0">
                          <a:ln>
                            <a:noFill/>
                          </a:ln>
                          <a:solidFill>
                            <a:srgbClr val="0000FF"/>
                          </a:solidFill>
                          <a:effectLst/>
                          <a:uLnTx/>
                          <a:uFillTx/>
                          <a:latin typeface="Arial" pitchFamily="34" charset="0"/>
                          <a:ea typeface="Calibri"/>
                          <a:cs typeface="Arial" pitchFamily="34" charset="0"/>
                          <a:hlinkClick r:id="rId3"/>
                        </a:rPr>
                        <a:t>Power Bi Cervical Screening Dashboard</a:t>
                      </a:r>
                      <a:endParaRPr kumimoji="0" lang="en-GB" sz="1400" b="0" i="0" u="sng" strike="noStrike" kern="1200" cap="none" spc="0" normalizeH="0" baseline="0" noProof="0" dirty="0">
                        <a:ln>
                          <a:noFill/>
                        </a:ln>
                        <a:solidFill>
                          <a:srgbClr val="0000FF"/>
                        </a:solidFill>
                        <a:effectLst/>
                        <a:uLnTx/>
                        <a:uFillTx/>
                        <a:latin typeface="Arial" pitchFamily="34" charset="0"/>
                        <a:ea typeface="Calibri"/>
                        <a:cs typeface="Arial" pitchFamily="34" charset="0"/>
                      </a:endParaRPr>
                    </a:p>
                    <a:p>
                      <a:pPr marL="0" marR="0" lvl="0" indent="0" algn="l" defTabSz="914400" rtl="0" eaLnBrk="1" fontAlgn="auto" latinLnBrk="0" hangingPunct="1">
                        <a:lnSpc>
                          <a:spcPct val="115000"/>
                        </a:lnSpc>
                        <a:spcBef>
                          <a:spcPts val="0"/>
                        </a:spcBef>
                        <a:spcAft>
                          <a:spcPts val="0"/>
                        </a:spcAft>
                        <a:buClrTx/>
                        <a:buSzTx/>
                        <a:buFont typeface="Arial" pitchFamily="34" charset="0"/>
                        <a:buNone/>
                        <a:tabLst/>
                        <a:defRPr/>
                      </a:pPr>
                      <a:endParaRPr kumimoji="0" lang="en-GB" sz="1400" b="0" i="0" u="sng" strike="noStrike" kern="1200" cap="none" spc="0" normalizeH="0" baseline="0" noProof="0" dirty="0">
                        <a:ln>
                          <a:noFill/>
                        </a:ln>
                        <a:solidFill>
                          <a:srgbClr val="0000FF"/>
                        </a:solidFill>
                        <a:effectLst/>
                        <a:uLnTx/>
                        <a:uFillTx/>
                        <a:latin typeface="Arial" pitchFamily="34" charset="0"/>
                        <a:ea typeface="Calibri"/>
                        <a:cs typeface="Arial" pitchFamily="34" charset="0"/>
                      </a:endParaRPr>
                    </a:p>
                    <a:p>
                      <a:pPr marL="0" marR="0" lvl="0" indent="0" algn="l" defTabSz="914400" rtl="0" eaLnBrk="1" fontAlgn="auto" latinLnBrk="0" hangingPunct="1">
                        <a:lnSpc>
                          <a:spcPct val="115000"/>
                        </a:lnSpc>
                        <a:spcBef>
                          <a:spcPts val="0"/>
                        </a:spcBef>
                        <a:spcAft>
                          <a:spcPts val="0"/>
                        </a:spcAft>
                        <a:buClrTx/>
                        <a:buSzTx/>
                        <a:buFont typeface="Arial" pitchFamily="34" charset="0"/>
                        <a:buNone/>
                        <a:tabLst/>
                        <a:defRPr/>
                      </a:pPr>
                      <a:endParaRPr kumimoji="0" lang="en-GB" sz="1400" b="0" i="0" u="sng" strike="noStrike" kern="1200" cap="none" spc="0" normalizeH="0" baseline="0" noProof="0" dirty="0">
                        <a:ln>
                          <a:noFill/>
                        </a:ln>
                        <a:solidFill>
                          <a:srgbClr val="0000FF"/>
                        </a:solidFill>
                        <a:effectLst/>
                        <a:uLnTx/>
                        <a:uFillTx/>
                        <a:latin typeface="Arial" pitchFamily="34" charset="0"/>
                        <a:ea typeface="Calibri"/>
                        <a:cs typeface="Arial" pitchFamily="34" charset="0"/>
                      </a:endParaRP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dirty="0">
                          <a:latin typeface="Arial" pitchFamily="34" charset="0"/>
                          <a:cs typeface="Arial" pitchFamily="34" charset="0"/>
                        </a:rPr>
                        <a:t>GP Contract Hub</a:t>
                      </a:r>
                    </a:p>
                    <a:p>
                      <a:pPr algn="l"/>
                      <a:endParaRPr lang="en-GB" sz="1400" b="1" dirty="0">
                        <a:latin typeface="Arial" pitchFamily="34" charset="0"/>
                        <a:cs typeface="Arial" pitchFamily="34" charset="0"/>
                      </a:endParaRPr>
                    </a:p>
                  </a:txBody>
                  <a:tcP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l">
                        <a:spcBef>
                          <a:spcPts val="600"/>
                        </a:spcBef>
                        <a:spcAft>
                          <a:spcPts val="600"/>
                        </a:spcAft>
                      </a:pPr>
                      <a:r>
                        <a:rPr lang="en-GB" sz="1400" u="sng" dirty="0">
                          <a:solidFill>
                            <a:srgbClr val="0563C1"/>
                          </a:solidFill>
                          <a:effectLst/>
                          <a:latin typeface="Arial" pitchFamily="34" charset="0"/>
                          <a:ea typeface="Calibri"/>
                          <a:cs typeface="Arial" pitchFamily="34" charset="0"/>
                          <a:hlinkClick r:id="rId4"/>
                        </a:rPr>
                        <a:t>CRUK GP Contract Hub</a:t>
                      </a:r>
                      <a:endParaRPr lang="en-GB" sz="1400" u="sng" dirty="0">
                        <a:solidFill>
                          <a:srgbClr val="0563C1"/>
                        </a:solidFill>
                        <a:effectLst/>
                        <a:latin typeface="Arial" pitchFamily="34" charset="0"/>
                        <a:ea typeface="Calibri"/>
                        <a:cs typeface="Arial" pitchFamily="34" charset="0"/>
                      </a:endParaRP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rial" pitchFamily="34" charset="0"/>
                          <a:cs typeface="Arial" pitchFamily="34" charset="0"/>
                          <a:hlinkClick r:id="rId5"/>
                        </a:rPr>
                        <a:t>CRUK QOF QI module on early cancer diagnosis</a:t>
                      </a:r>
                      <a:endParaRPr kumimoji="0" lang="en-GB" sz="1400" b="0" i="0" u="none" strike="noStrike" kern="1200" cap="none" spc="0" normalizeH="0" baseline="0" noProof="0" dirty="0">
                        <a:ln>
                          <a:noFill/>
                        </a:ln>
                        <a:solidFill>
                          <a:prstClr val="black"/>
                        </a:solidFill>
                        <a:effectLst/>
                        <a:uLnTx/>
                        <a:uFillTx/>
                        <a:latin typeface="Arial" pitchFamily="34" charset="0"/>
                        <a:cs typeface="Arial" pitchFamily="34" charset="0"/>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Arial" pitchFamily="34" charset="0"/>
                        <a:cs typeface="Arial" pitchFamily="34" charset="0"/>
                      </a:endParaRP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algn="l"/>
                      <a:r>
                        <a:rPr lang="en-GB" sz="1400" b="1" dirty="0">
                          <a:latin typeface="Arial" pitchFamily="34" charset="0"/>
                          <a:cs typeface="Arial" pitchFamily="34" charset="0"/>
                        </a:rPr>
                        <a:t>GP resources</a:t>
                      </a:r>
                    </a:p>
                    <a:p>
                      <a:pPr algn="l"/>
                      <a:endParaRPr lang="en-GB" sz="1400" b="1" dirty="0">
                        <a:latin typeface="Arial" pitchFamily="34" charset="0"/>
                        <a:cs typeface="Arial" pitchFamily="34" charset="0"/>
                      </a:endParaRPr>
                    </a:p>
                    <a:p>
                      <a:pPr algn="l"/>
                      <a:endParaRPr lang="en-GB" sz="1400" b="1" dirty="0">
                        <a:latin typeface="Arial" pitchFamily="34" charset="0"/>
                        <a:cs typeface="Arial" pitchFamily="34" charset="0"/>
                      </a:endParaRPr>
                    </a:p>
                    <a:p>
                      <a:pPr algn="l"/>
                      <a:endParaRPr lang="en-GB" sz="1400" b="1" dirty="0">
                        <a:latin typeface="Arial" pitchFamily="34" charset="0"/>
                        <a:cs typeface="Arial" pitchFamily="34" charset="0"/>
                      </a:endParaRPr>
                    </a:p>
                  </a:txBody>
                  <a:tcP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nSpc>
                          <a:spcPct val="115000"/>
                        </a:lnSpc>
                        <a:spcAft>
                          <a:spcPts val="1000"/>
                        </a:spcAft>
                      </a:pPr>
                      <a:r>
                        <a:rPr lang="en-GB" sz="1400" u="sng" dirty="0">
                          <a:solidFill>
                            <a:srgbClr val="0000FF"/>
                          </a:solidFill>
                          <a:effectLst/>
                          <a:latin typeface="Arial" pitchFamily="34" charset="0"/>
                          <a:ea typeface="Calibri"/>
                          <a:cs typeface="Arial" pitchFamily="34" charset="0"/>
                          <a:hlinkClick r:id="rId6"/>
                        </a:rPr>
                        <a:t>Macmillan Resources for Professionals</a:t>
                      </a:r>
                      <a:endParaRPr lang="en-GB" sz="1400" dirty="0">
                        <a:effectLst/>
                        <a:latin typeface="Arial" pitchFamily="34" charset="0"/>
                        <a:ea typeface="Calibri"/>
                        <a:cs typeface="Arial" pitchFamily="34" charset="0"/>
                      </a:endParaRPr>
                    </a:p>
                    <a:p>
                      <a:pPr algn="l"/>
                      <a:endParaRPr lang="en-GB" sz="1400" dirty="0">
                        <a:latin typeface="Arial" pitchFamily="34" charset="0"/>
                        <a:cs typeface="Arial" pitchFamily="34" charset="0"/>
                      </a:endParaRP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algn="l"/>
                      <a:r>
                        <a:rPr lang="en-GB" sz="1400" b="1" dirty="0">
                          <a:latin typeface="Arial" pitchFamily="34" charset="0"/>
                          <a:cs typeface="Arial" pitchFamily="34" charset="0"/>
                        </a:rPr>
                        <a:t>RCGP Cancer </a:t>
                      </a:r>
                      <a:r>
                        <a:rPr lang="en-GB" sz="1400" b="1" dirty="0" err="1">
                          <a:latin typeface="Arial" pitchFamily="34" charset="0"/>
                          <a:cs typeface="Arial" pitchFamily="34" charset="0"/>
                        </a:rPr>
                        <a:t>Toolits</a:t>
                      </a:r>
                      <a:endParaRPr lang="en-GB" sz="1400" b="1" dirty="0">
                        <a:latin typeface="Arial" pitchFamily="34" charset="0"/>
                        <a:cs typeface="Arial" pitchFamily="34" charset="0"/>
                      </a:endParaRPr>
                    </a:p>
                  </a:txBody>
                  <a:tcP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l"/>
                      <a:r>
                        <a:rPr lang="en-GB" sz="1400" dirty="0">
                          <a:latin typeface="Arial" pitchFamily="34" charset="0"/>
                          <a:cs typeface="Arial" pitchFamily="34" charset="0"/>
                          <a:hlinkClick r:id="rId7"/>
                        </a:rPr>
                        <a:t>RCGP Cancer Resources &amp; Toolkits</a:t>
                      </a:r>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102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0404" y="3654376"/>
            <a:ext cx="1584176" cy="961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5536" y="2377977"/>
            <a:ext cx="1512168" cy="10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rotWithShape="1">
          <a:blip r:embed="rId10">
            <a:extLst>
              <a:ext uri="{28A0092B-C50C-407E-A947-70E740481C1C}">
                <a14:useLocalDpi xmlns:a14="http://schemas.microsoft.com/office/drawing/2010/main" val="0"/>
              </a:ext>
            </a:extLst>
          </a:blip>
          <a:srcRect b="15889"/>
          <a:stretch/>
        </p:blipFill>
        <p:spPr bwMode="auto">
          <a:xfrm>
            <a:off x="395536" y="4859423"/>
            <a:ext cx="1514388" cy="680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16433" y="1316700"/>
            <a:ext cx="8280920" cy="307777"/>
          </a:xfrm>
          <a:prstGeom prst="rect">
            <a:avLst/>
          </a:prstGeom>
          <a:noFill/>
        </p:spPr>
        <p:txBody>
          <a:bodyPr wrap="square" rtlCol="0">
            <a:spAutoFit/>
          </a:bodyPr>
          <a:lstStyle/>
          <a:p>
            <a:r>
              <a:rPr lang="en-GB" sz="1400" dirty="0">
                <a:latin typeface="Arial" pitchFamily="34" charset="0"/>
                <a:cs typeface="Arial" pitchFamily="34" charset="0"/>
              </a:rPr>
              <a:t>You will find key information and useful guides here to help your practice and PCN get started:</a:t>
            </a:r>
          </a:p>
        </p:txBody>
      </p:sp>
      <p:pic>
        <p:nvPicPr>
          <p:cNvPr id="10"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51930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D5A467E-3033-4000-9E75-5EC3763562AC}" type="slidenum">
              <a:rPr lang="en-GB" smtClean="0"/>
              <a:t>14</a:t>
            </a:fld>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1107226371"/>
              </p:ext>
            </p:extLst>
          </p:nvPr>
        </p:nvGraphicFramePr>
        <p:xfrm>
          <a:off x="396982" y="1335591"/>
          <a:ext cx="8584506" cy="4578095"/>
        </p:xfrm>
        <a:graphic>
          <a:graphicData uri="http://schemas.openxmlformats.org/drawingml/2006/table">
            <a:tbl>
              <a:tblPr firstRow="1" bandRow="1">
                <a:tableStyleId>{5C22544A-7EE6-4342-B048-85BDC9FD1C3A}</a:tableStyleId>
              </a:tblPr>
              <a:tblGrid>
                <a:gridCol w="1944216">
                  <a:extLst>
                    <a:ext uri="{9D8B030D-6E8A-4147-A177-3AD203B41FA5}">
                      <a16:colId xmlns:a16="http://schemas.microsoft.com/office/drawing/2014/main" val="20000"/>
                    </a:ext>
                  </a:extLst>
                </a:gridCol>
                <a:gridCol w="6640290">
                  <a:extLst>
                    <a:ext uri="{9D8B030D-6E8A-4147-A177-3AD203B41FA5}">
                      <a16:colId xmlns:a16="http://schemas.microsoft.com/office/drawing/2014/main" val="20001"/>
                    </a:ext>
                  </a:extLst>
                </a:gridCol>
              </a:tblGrid>
              <a:tr h="301785">
                <a:tc>
                  <a:txBody>
                    <a:bodyPr/>
                    <a:lstStyle/>
                    <a:p>
                      <a:pPr algn="l"/>
                      <a:r>
                        <a:rPr lang="en-GB" sz="1400" b="1" dirty="0">
                          <a:latin typeface="Arial" pitchFamily="34" charset="0"/>
                          <a:cs typeface="Arial" pitchFamily="34" charset="0"/>
                        </a:rPr>
                        <a:t>Source</a:t>
                      </a: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l"/>
                      <a:r>
                        <a:rPr lang="en-GB" sz="1400" b="1" dirty="0">
                          <a:latin typeface="Arial" pitchFamily="34" charset="0"/>
                          <a:cs typeface="Arial" pitchFamily="34" charset="0"/>
                        </a:rPr>
                        <a:t>Resource</a:t>
                      </a: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1099080">
                <a:tc>
                  <a:txBody>
                    <a:bodyPr/>
                    <a:lstStyle/>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algn="l">
                        <a:spcBef>
                          <a:spcPts val="600"/>
                        </a:spcBef>
                        <a:spcAft>
                          <a:spcPts val="0"/>
                        </a:spcAft>
                      </a:pPr>
                      <a:r>
                        <a:rPr lang="en-GB" sz="1400" b="1" dirty="0">
                          <a:latin typeface="Arial" pitchFamily="34" charset="0"/>
                          <a:cs typeface="Arial" pitchFamily="34" charset="0"/>
                        </a:rPr>
                        <a:t>Practice and PCN level data:</a:t>
                      </a:r>
                      <a:endParaRPr lang="en-GB" sz="1400" b="0" dirty="0">
                        <a:latin typeface="Arial" pitchFamily="34" charset="0"/>
                        <a:cs typeface="Arial" pitchFamily="34" charset="0"/>
                      </a:endParaRPr>
                    </a:p>
                    <a:p>
                      <a:pPr marL="0" marR="0" lvl="0" indent="0" algn="l" defTabSz="914400" rtl="0" eaLnBrk="1" fontAlgn="auto" latinLnBrk="0" hangingPunct="1">
                        <a:lnSpc>
                          <a:spcPct val="115000"/>
                        </a:lnSpc>
                        <a:spcBef>
                          <a:spcPts val="600"/>
                        </a:spcBef>
                        <a:spcAft>
                          <a:spcPts val="0"/>
                        </a:spcAft>
                        <a:buClrTx/>
                        <a:buSzTx/>
                        <a:buFont typeface="Arial" pitchFamily="34" charset="0"/>
                        <a:buNone/>
                        <a:tabLst/>
                        <a:defRPr/>
                      </a:pPr>
                      <a:r>
                        <a:rPr kumimoji="0" lang="en-GB" sz="1400" b="0" i="0" u="sng" strike="noStrike" kern="1200" cap="none" spc="0" normalizeH="0" baseline="0" noProof="0" dirty="0">
                          <a:ln>
                            <a:noFill/>
                          </a:ln>
                          <a:solidFill>
                            <a:srgbClr val="0000FF"/>
                          </a:solidFill>
                          <a:effectLst/>
                          <a:uLnTx/>
                          <a:uFillTx/>
                          <a:latin typeface="Arial" pitchFamily="34" charset="0"/>
                          <a:ea typeface="Calibri"/>
                          <a:cs typeface="Arial" pitchFamily="34" charset="0"/>
                          <a:hlinkClick r:id="rId3"/>
                        </a:rPr>
                        <a:t>PHE Fingertips Cancer Services</a:t>
                      </a:r>
                      <a:endParaRPr kumimoji="0" lang="en-GB" sz="1400" b="0" i="0" u="sng" strike="noStrike" kern="1200" cap="none" spc="0" normalizeH="0" baseline="0" noProof="0" dirty="0">
                        <a:ln>
                          <a:noFill/>
                        </a:ln>
                        <a:solidFill>
                          <a:srgbClr val="0000FF"/>
                        </a:solidFill>
                        <a:effectLst/>
                        <a:uLnTx/>
                        <a:uFillTx/>
                        <a:latin typeface="Arial" pitchFamily="34" charset="0"/>
                        <a:ea typeface="Calibri"/>
                        <a:cs typeface="Arial" pitchFamily="34" charset="0"/>
                      </a:endParaRPr>
                    </a:p>
                    <a:p>
                      <a:pPr marL="0" marR="0" lvl="0" indent="0" algn="l" defTabSz="914400" rtl="0" eaLnBrk="1" fontAlgn="auto" latinLnBrk="0" hangingPunct="1">
                        <a:lnSpc>
                          <a:spcPct val="115000"/>
                        </a:lnSpc>
                        <a:spcBef>
                          <a:spcPts val="600"/>
                        </a:spcBef>
                        <a:spcAft>
                          <a:spcPts val="0"/>
                        </a:spcAft>
                        <a:buClrTx/>
                        <a:buSzTx/>
                        <a:buFont typeface="Arial" pitchFamily="34" charset="0"/>
                        <a:buNone/>
                        <a:tabLst/>
                        <a:defRPr/>
                      </a:pPr>
                      <a:r>
                        <a:rPr lang="en-GB" sz="1400" b="0" dirty="0">
                          <a:latin typeface="Arial" panose="020B0604020202020204" pitchFamily="34" charset="0"/>
                          <a:cs typeface="Arial" panose="020B0604020202020204" pitchFamily="34" charset="0"/>
                          <a:hlinkClick r:id="rId4"/>
                        </a:rPr>
                        <a:t>Power Bi Cervical Screening dashboard</a:t>
                      </a:r>
                      <a:endParaRPr lang="en-GB" sz="1400" b="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15000"/>
                        </a:lnSpc>
                        <a:spcBef>
                          <a:spcPts val="600"/>
                        </a:spcBef>
                        <a:spcAft>
                          <a:spcPts val="0"/>
                        </a:spcAft>
                        <a:buClrTx/>
                        <a:buSzTx/>
                        <a:buFont typeface="Arial" pitchFamily="34" charset="0"/>
                        <a:buNone/>
                        <a:tabLst/>
                        <a:defRPr/>
                      </a:pPr>
                      <a:r>
                        <a:rPr kumimoji="0" lang="en-GB" sz="1400" b="0" i="0" u="sng" strike="noStrike" kern="1200" cap="none" spc="0" normalizeH="0" baseline="0" noProof="0" dirty="0">
                          <a:ln>
                            <a:noFill/>
                          </a:ln>
                          <a:solidFill>
                            <a:srgbClr val="0000FF"/>
                          </a:solidFill>
                          <a:effectLst/>
                          <a:uLnTx/>
                          <a:uFillTx/>
                          <a:latin typeface="Arial" pitchFamily="34" charset="0"/>
                          <a:ea typeface="Calibri"/>
                          <a:cs typeface="Arial" pitchFamily="34" charset="0"/>
                          <a:hlinkClick r:id="rId5"/>
                        </a:rPr>
                        <a:t>PHE Inequalities Screening Strategy</a:t>
                      </a:r>
                      <a:endParaRPr kumimoji="0" lang="en-GB" sz="1400" b="0" i="0" u="sng" strike="noStrike" kern="1200" cap="none" spc="0" normalizeH="0" baseline="0" noProof="0" dirty="0">
                        <a:ln>
                          <a:noFill/>
                        </a:ln>
                        <a:solidFill>
                          <a:srgbClr val="0000FF"/>
                        </a:solidFill>
                        <a:effectLst/>
                        <a:uLnTx/>
                        <a:uFillTx/>
                        <a:latin typeface="Arial" pitchFamily="34" charset="0"/>
                        <a:ea typeface="Calibri"/>
                        <a:cs typeface="Arial" pitchFamily="34" charset="0"/>
                      </a:endParaRPr>
                    </a:p>
                    <a:p>
                      <a:pPr marL="0" marR="0" lvl="0" indent="0" algn="l" defTabSz="914400" rtl="0" eaLnBrk="1" fontAlgn="auto" latinLnBrk="0" hangingPunct="1">
                        <a:lnSpc>
                          <a:spcPct val="115000"/>
                        </a:lnSpc>
                        <a:spcBef>
                          <a:spcPts val="600"/>
                        </a:spcBef>
                        <a:spcAft>
                          <a:spcPts val="0"/>
                        </a:spcAft>
                        <a:buClrTx/>
                        <a:buSzTx/>
                        <a:buFont typeface="Arial" pitchFamily="34" charset="0"/>
                        <a:buNone/>
                        <a:tabLst/>
                        <a:defRPr/>
                      </a:pPr>
                      <a:r>
                        <a:rPr kumimoji="0" lang="en-GB" sz="1400" b="0" i="0" u="sng" strike="noStrike" kern="1200" cap="none" spc="0" normalizeH="0" baseline="0" noProof="0" dirty="0">
                          <a:ln>
                            <a:noFill/>
                          </a:ln>
                          <a:solidFill>
                            <a:srgbClr val="0000FF"/>
                          </a:solidFill>
                          <a:effectLst/>
                          <a:uLnTx/>
                          <a:uFillTx/>
                          <a:latin typeface="Arial" pitchFamily="34" charset="0"/>
                          <a:ea typeface="Calibri"/>
                          <a:cs typeface="Arial" pitchFamily="34" charset="0"/>
                          <a:hlinkClick r:id="rId6"/>
                        </a:rPr>
                        <a:t>Report on Independent Review National Screening Programmes</a:t>
                      </a:r>
                      <a:endParaRPr kumimoji="0" lang="en-GB" sz="1400" b="0" i="0" u="sng" strike="noStrike" kern="1200" cap="none" spc="0" normalizeH="0" baseline="0" noProof="0" dirty="0">
                        <a:ln>
                          <a:noFill/>
                        </a:ln>
                        <a:solidFill>
                          <a:srgbClr val="0000FF"/>
                        </a:solidFill>
                        <a:effectLst/>
                        <a:uLnTx/>
                        <a:uFillTx/>
                        <a:latin typeface="Arial" pitchFamily="34" charset="0"/>
                        <a:ea typeface="Calibri"/>
                        <a:cs typeface="Arial" pitchFamily="34" charset="0"/>
                      </a:endParaRPr>
                    </a:p>
                    <a:p>
                      <a:pPr marL="0" marR="0" lvl="0" indent="0" algn="l" defTabSz="914400" rtl="0" eaLnBrk="1" fontAlgn="auto" latinLnBrk="0" hangingPunct="1">
                        <a:lnSpc>
                          <a:spcPct val="115000"/>
                        </a:lnSpc>
                        <a:spcBef>
                          <a:spcPct val="20000"/>
                        </a:spcBef>
                        <a:spcAft>
                          <a:spcPts val="0"/>
                        </a:spcAft>
                        <a:buClrTx/>
                        <a:buSzTx/>
                        <a:buFont typeface="Arial" pitchFamily="34" charset="0"/>
                        <a:buNone/>
                        <a:tabLst/>
                        <a:defRPr/>
                      </a:pPr>
                      <a:endParaRPr kumimoji="0" lang="en-GB" sz="1400" b="0" i="0" u="sng" strike="noStrike" kern="1200" cap="none" spc="0" normalizeH="0" baseline="0" noProof="0" dirty="0">
                        <a:ln>
                          <a:noFill/>
                        </a:ln>
                        <a:solidFill>
                          <a:srgbClr val="0000FF"/>
                        </a:solidFill>
                        <a:effectLst/>
                        <a:uLnTx/>
                        <a:uFillTx/>
                        <a:latin typeface="Arial" pitchFamily="34" charset="0"/>
                        <a:ea typeface="Calibri"/>
                        <a:cs typeface="Arial" pitchFamily="34" charset="0"/>
                      </a:endParaRP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425068">
                <a:tc>
                  <a:txBody>
                    <a:bodyPr/>
                    <a:lstStyle/>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algn="l"/>
                      <a:r>
                        <a:rPr lang="en-GB" sz="1400" b="0" dirty="0">
                          <a:latin typeface="Arial" pitchFamily="34" charset="0"/>
                          <a:cs typeface="Arial" pitchFamily="34" charset="0"/>
                          <a:hlinkClick r:id="rId7"/>
                        </a:rPr>
                        <a:t>Macmillan Cancer Screening QI Toolkit</a:t>
                      </a:r>
                      <a:endParaRPr lang="en-GB" sz="1400" b="0" dirty="0">
                        <a:latin typeface="Arial" pitchFamily="34" charset="0"/>
                        <a:cs typeface="Arial" pitchFamily="34" charset="0"/>
                      </a:endParaRP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654327">
                <a:tc>
                  <a:txBody>
                    <a:bodyPr/>
                    <a:lstStyle/>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800"/>
                        </a:spcAft>
                        <a:buClrTx/>
                        <a:buSzTx/>
                        <a:buFont typeface="Wingdings"/>
                        <a:buNone/>
                        <a:tabLst/>
                        <a:defRPr/>
                      </a:pPr>
                      <a:r>
                        <a:rPr kumimoji="0" lang="en-GB" sz="1400" b="0" i="0" u="sng" strike="noStrike" kern="1200" cap="none" spc="0" normalizeH="0" baseline="0" noProof="0" dirty="0">
                          <a:ln>
                            <a:noFill/>
                          </a:ln>
                          <a:solidFill>
                            <a:srgbClr val="A7A8AA"/>
                          </a:solidFill>
                          <a:effectLst/>
                          <a:uLnTx/>
                          <a:uFillTx/>
                          <a:latin typeface="Arial" panose="020B0604020202020204" pitchFamily="34" charset="0"/>
                          <a:ea typeface="Calibri"/>
                          <a:cs typeface="Arial" panose="020B0604020202020204" pitchFamily="34" charset="0"/>
                          <a:hlinkClick r:id="rId8"/>
                        </a:rPr>
                        <a:t>Bowel screening resources</a:t>
                      </a:r>
                      <a:endParaRPr kumimoji="0" lang="en-GB" sz="1400" b="0" i="0" u="sng" strike="noStrike" kern="1200" cap="none" spc="0" normalizeH="0" baseline="0" noProof="0" dirty="0">
                        <a:ln>
                          <a:noFill/>
                        </a:ln>
                        <a:solidFill>
                          <a:srgbClr val="A7A8AA"/>
                        </a:solidFill>
                        <a:effectLst/>
                        <a:uLnTx/>
                        <a:uFillTx/>
                        <a:latin typeface="Arial" panose="020B0604020202020204" pitchFamily="34" charset="0"/>
                        <a:ea typeface="Calibri"/>
                        <a:cs typeface="Arial" panose="020B0604020202020204" pitchFamily="34" charset="0"/>
                      </a:endParaRPr>
                    </a:p>
                    <a:p>
                      <a:pPr marL="0" marR="0" lvl="0" indent="0" algn="l" defTabSz="914400" rtl="0" eaLnBrk="1" fontAlgn="auto" latinLnBrk="0" hangingPunct="1">
                        <a:lnSpc>
                          <a:spcPct val="107000"/>
                        </a:lnSpc>
                        <a:spcBef>
                          <a:spcPts val="0"/>
                        </a:spcBef>
                        <a:spcAft>
                          <a:spcPts val="800"/>
                        </a:spcAft>
                        <a:buClrTx/>
                        <a:buSzTx/>
                        <a:buFont typeface="Wingdings"/>
                        <a:buNone/>
                        <a:tabLst/>
                        <a:defRPr/>
                      </a:pPr>
                      <a:r>
                        <a:rPr kumimoji="0" lang="en-GB" sz="1400" b="0" i="0" u="sng" strike="noStrike" kern="1200" cap="none" spc="0" normalizeH="0" baseline="0" noProof="0" dirty="0">
                          <a:ln>
                            <a:noFill/>
                          </a:ln>
                          <a:solidFill>
                            <a:srgbClr val="A7A8AA"/>
                          </a:solidFill>
                          <a:effectLst/>
                          <a:uLnTx/>
                          <a:uFillTx/>
                          <a:latin typeface="Arial" panose="020B0604020202020204" pitchFamily="34" charset="0"/>
                          <a:ea typeface="Calibri"/>
                          <a:cs typeface="Arial" panose="020B0604020202020204" pitchFamily="34" charset="0"/>
                          <a:hlinkClick r:id="rId9"/>
                        </a:rPr>
                        <a:t>GP Good practice guide bowel screening</a:t>
                      </a:r>
                      <a:endParaRPr kumimoji="0" lang="en-GB" sz="1400" b="0" i="0" u="sng" strike="noStrike" kern="1200" cap="none" spc="0" normalizeH="0" baseline="0" noProof="0" dirty="0">
                        <a:ln>
                          <a:noFill/>
                        </a:ln>
                        <a:solidFill>
                          <a:srgbClr val="A7A8AA"/>
                        </a:solidFill>
                        <a:effectLst/>
                        <a:uLnTx/>
                        <a:uFillTx/>
                        <a:latin typeface="Arial" panose="020B0604020202020204" pitchFamily="34" charset="0"/>
                        <a:ea typeface="Calibri"/>
                        <a:cs typeface="Arial" panose="020B0604020202020204" pitchFamily="34" charset="0"/>
                      </a:endParaRPr>
                    </a:p>
                    <a:p>
                      <a:pPr marL="0" marR="0" lvl="0" indent="0" algn="l" defTabSz="914400" rtl="0" eaLnBrk="1" fontAlgn="auto" latinLnBrk="0" hangingPunct="1">
                        <a:lnSpc>
                          <a:spcPct val="107000"/>
                        </a:lnSpc>
                        <a:spcBef>
                          <a:spcPts val="0"/>
                        </a:spcBef>
                        <a:spcAft>
                          <a:spcPts val="800"/>
                        </a:spcAft>
                        <a:buClrTx/>
                        <a:buSzTx/>
                        <a:buFont typeface="Wingdings"/>
                        <a:buNone/>
                        <a:tabLst/>
                        <a:defRPr/>
                      </a:pPr>
                      <a:r>
                        <a:rPr kumimoji="0" lang="en-GB" sz="1400" b="0" i="0" u="sng" strike="noStrike" kern="1200" cap="none" spc="0" normalizeH="0" baseline="0" noProof="0" dirty="0">
                          <a:ln>
                            <a:noFill/>
                          </a:ln>
                          <a:solidFill>
                            <a:srgbClr val="A7A8AA"/>
                          </a:solidFill>
                          <a:effectLst/>
                          <a:uLnTx/>
                          <a:uFillTx/>
                          <a:latin typeface="Arial" panose="020B0604020202020204" pitchFamily="34" charset="0"/>
                          <a:ea typeface="Calibri"/>
                          <a:cs typeface="Arial" panose="020B0604020202020204" pitchFamily="34" charset="0"/>
                          <a:hlinkClick r:id="rId10"/>
                        </a:rPr>
                        <a:t>Reducing inequalities bowel cancer screening</a:t>
                      </a:r>
                      <a:endParaRPr kumimoji="0" lang="en-GB" sz="1400" b="0" i="0" u="sng" strike="noStrike" kern="1200" cap="none" spc="0" normalizeH="0" baseline="0" noProof="0" dirty="0">
                        <a:ln>
                          <a:noFill/>
                        </a:ln>
                        <a:solidFill>
                          <a:srgbClr val="A7A8AA"/>
                        </a:solidFill>
                        <a:effectLst/>
                        <a:uLnTx/>
                        <a:uFillTx/>
                        <a:latin typeface="Arial" panose="020B0604020202020204" pitchFamily="34" charset="0"/>
                        <a:ea typeface="Calibri"/>
                        <a:cs typeface="Arial" panose="020B0604020202020204" pitchFamily="34" charset="0"/>
                      </a:endParaRPr>
                    </a:p>
                    <a:p>
                      <a:pPr marL="0" marR="0" lvl="0" indent="0" algn="l" defTabSz="914400" rtl="0" eaLnBrk="1" fontAlgn="auto" latinLnBrk="0" hangingPunct="1">
                        <a:lnSpc>
                          <a:spcPct val="107000"/>
                        </a:lnSpc>
                        <a:spcBef>
                          <a:spcPts val="0"/>
                        </a:spcBef>
                        <a:spcAft>
                          <a:spcPts val="800"/>
                        </a:spcAft>
                        <a:buClrTx/>
                        <a:buSzTx/>
                        <a:buFont typeface="Wingdings"/>
                        <a:buNone/>
                        <a:tabLst/>
                        <a:defRPr/>
                      </a:pPr>
                      <a:r>
                        <a:rPr kumimoji="0" lang="en-GB" sz="1400" b="0" i="0" u="sng" strike="noStrike" kern="1200" cap="none" spc="0" normalizeH="0" baseline="0" noProof="0" dirty="0">
                          <a:ln>
                            <a:noFill/>
                          </a:ln>
                          <a:solidFill>
                            <a:srgbClr val="A7A8AA"/>
                          </a:solidFill>
                          <a:effectLst/>
                          <a:uLnTx/>
                          <a:uFillTx/>
                          <a:latin typeface="Arial" panose="020B0604020202020204" pitchFamily="34" charset="0"/>
                          <a:ea typeface="Calibri"/>
                          <a:cs typeface="Arial" panose="020B0604020202020204" pitchFamily="34" charset="0"/>
                          <a:hlinkClick r:id="rId11"/>
                        </a:rPr>
                        <a:t>Bowel screening FIT Leaflet (England)</a:t>
                      </a:r>
                      <a:endParaRPr kumimoji="0" lang="en-GB" sz="1400" b="0" i="0" u="sng" strike="noStrike" kern="1200" cap="none" spc="0" normalizeH="0" baseline="0" noProof="0" dirty="0">
                        <a:ln>
                          <a:noFill/>
                        </a:ln>
                        <a:solidFill>
                          <a:srgbClr val="A7A8AA"/>
                        </a:solidFill>
                        <a:effectLst/>
                        <a:uLnTx/>
                        <a:uFillTx/>
                        <a:latin typeface="Arial" panose="020B0604020202020204" pitchFamily="34" charset="0"/>
                        <a:ea typeface="Calibri"/>
                        <a:cs typeface="Arial" panose="020B0604020202020204" pitchFamily="34" charset="0"/>
                      </a:endParaRPr>
                    </a:p>
                    <a:p>
                      <a:pPr marL="0" marR="0" lvl="0" indent="0" algn="l" defTabSz="914400" rtl="0" eaLnBrk="1" fontAlgn="auto" latinLnBrk="0" hangingPunct="1">
                        <a:lnSpc>
                          <a:spcPct val="107000"/>
                        </a:lnSpc>
                        <a:spcBef>
                          <a:spcPts val="0"/>
                        </a:spcBef>
                        <a:spcAft>
                          <a:spcPts val="800"/>
                        </a:spcAft>
                        <a:buClrTx/>
                        <a:buSzTx/>
                        <a:buFont typeface="Wingdings"/>
                        <a:buNone/>
                        <a:tabLst/>
                        <a:defRPr/>
                      </a:pPr>
                      <a:r>
                        <a:rPr kumimoji="0" lang="en-GB" sz="1400" b="0" i="0" u="sng" strike="noStrike" kern="1200" cap="none" spc="0" normalizeH="0" baseline="0" noProof="0" dirty="0">
                          <a:ln>
                            <a:noFill/>
                          </a:ln>
                          <a:solidFill>
                            <a:srgbClr val="A7A8AA"/>
                          </a:solidFill>
                          <a:effectLst/>
                          <a:uLnTx/>
                          <a:uFillTx/>
                          <a:latin typeface="Arial" panose="020B0604020202020204" pitchFamily="34" charset="0"/>
                          <a:ea typeface="Calibri"/>
                          <a:cs typeface="Arial" panose="020B0604020202020204" pitchFamily="34" charset="0"/>
                          <a:hlinkClick r:id="rId12"/>
                        </a:rPr>
                        <a:t>Video - how to do the bowel screening test</a:t>
                      </a:r>
                      <a:endParaRPr kumimoji="0" lang="en-GB" sz="1400" b="0" i="0" u="none" strike="noStrike" kern="1200" cap="none" spc="0" normalizeH="0" baseline="0" noProof="0" dirty="0">
                        <a:ln>
                          <a:noFill/>
                        </a:ln>
                        <a:solidFill>
                          <a:srgbClr val="A7A8AA"/>
                        </a:solidFill>
                        <a:effectLst/>
                        <a:uLnTx/>
                        <a:uFillTx/>
                        <a:latin typeface="Arial" panose="020B0604020202020204" pitchFamily="34" charset="0"/>
                        <a:ea typeface="Calibri"/>
                        <a:cs typeface="Arial" panose="020B0604020202020204" pitchFamily="34" charset="0"/>
                      </a:endParaRPr>
                    </a:p>
                    <a:p>
                      <a:pPr marL="0" marR="0" lvl="0" indent="0" algn="l" defTabSz="914400" rtl="0" eaLnBrk="1" fontAlgn="auto" latinLnBrk="0" hangingPunct="1">
                        <a:lnSpc>
                          <a:spcPct val="107000"/>
                        </a:lnSpc>
                        <a:spcBef>
                          <a:spcPts val="0"/>
                        </a:spcBef>
                        <a:spcAft>
                          <a:spcPts val="800"/>
                        </a:spcAft>
                        <a:buClrTx/>
                        <a:buSzTx/>
                        <a:buFont typeface="Wingdings"/>
                        <a:buNone/>
                        <a:tabLst/>
                        <a:defRPr/>
                      </a:pPr>
                      <a:r>
                        <a:rPr kumimoji="0" lang="en-GB" sz="1400" b="0" i="0" u="sng" strike="noStrike" kern="1200" cap="none" spc="0" normalizeH="0" baseline="0" noProof="0" dirty="0">
                          <a:ln>
                            <a:noFill/>
                          </a:ln>
                          <a:solidFill>
                            <a:srgbClr val="A7A8AA"/>
                          </a:solidFill>
                          <a:effectLst/>
                          <a:uLnTx/>
                          <a:uFillTx/>
                          <a:latin typeface="Arial" panose="020B0604020202020204" pitchFamily="34" charset="0"/>
                          <a:ea typeface="Calibri"/>
                          <a:cs typeface="Arial" panose="020B0604020202020204" pitchFamily="34" charset="0"/>
                          <a:hlinkClick r:id="rId13"/>
                        </a:rPr>
                        <a:t>Patient leaflet - Spot bowel cancer early</a:t>
                      </a:r>
                      <a:endParaRPr kumimoji="0" lang="en-GB" sz="1400" b="0" i="0" u="none" strike="noStrike" kern="1200" cap="none" spc="0" normalizeH="0" baseline="0" noProof="0" dirty="0">
                        <a:ln>
                          <a:noFill/>
                        </a:ln>
                        <a:solidFill>
                          <a:srgbClr val="A7A8AA"/>
                        </a:solidFill>
                        <a:effectLst/>
                        <a:uLnTx/>
                        <a:uFillTx/>
                        <a:latin typeface="Arial" panose="020B0604020202020204" pitchFamily="34" charset="0"/>
                        <a:ea typeface="Calibri"/>
                        <a:cs typeface="Arial" panose="020B0604020202020204" pitchFamily="34" charset="0"/>
                      </a:endParaRP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1027" name="Picture 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31374" y="1628800"/>
            <a:ext cx="1870762"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rotWithShape="1">
          <a:blip r:embed="rId15">
            <a:extLst>
              <a:ext uri="{28A0092B-C50C-407E-A947-70E740481C1C}">
                <a14:useLocalDpi xmlns:a14="http://schemas.microsoft.com/office/drawing/2010/main" val="0"/>
              </a:ext>
            </a:extLst>
          </a:blip>
          <a:srcRect b="15889"/>
          <a:stretch/>
        </p:blipFill>
        <p:spPr bwMode="auto">
          <a:xfrm>
            <a:off x="395663" y="3416726"/>
            <a:ext cx="1872982"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395663" y="434628"/>
            <a:ext cx="6912768" cy="954107"/>
          </a:xfrm>
          <a:prstGeom prst="rect">
            <a:avLst/>
          </a:prstGeom>
          <a:noFill/>
        </p:spPr>
        <p:txBody>
          <a:bodyPr wrap="square" rtlCol="0">
            <a:spAutoFit/>
          </a:bodyPr>
          <a:lstStyle/>
          <a:p>
            <a:r>
              <a:rPr lang="en-GB" sz="2800" b="1" dirty="0">
                <a:solidFill>
                  <a:srgbClr val="0070C0"/>
                </a:solidFill>
                <a:latin typeface="Arial" pitchFamily="34" charset="0"/>
                <a:ea typeface="+mj-ea"/>
                <a:cs typeface="Arial" pitchFamily="34" charset="0"/>
              </a:rPr>
              <a:t>Screening resources</a:t>
            </a:r>
          </a:p>
          <a:p>
            <a:endParaRPr lang="en-GB" sz="2800" b="1" dirty="0">
              <a:solidFill>
                <a:srgbClr val="0070C0"/>
              </a:solidFill>
              <a:latin typeface="Arial" pitchFamily="34" charset="0"/>
              <a:ea typeface="+mj-ea"/>
              <a:cs typeface="Arial" pitchFamily="34" charset="0"/>
            </a:endParaRPr>
          </a:p>
        </p:txBody>
      </p:sp>
      <p:pic>
        <p:nvPicPr>
          <p:cNvPr id="2050" name="Picture 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96982" y="4392530"/>
            <a:ext cx="1871663" cy="96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327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D5A467E-3033-4000-9E75-5EC3763562AC}" type="slidenum">
              <a:rPr lang="en-GB" smtClean="0"/>
              <a:t>15</a:t>
            </a:fld>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1888595311"/>
              </p:ext>
            </p:extLst>
          </p:nvPr>
        </p:nvGraphicFramePr>
        <p:xfrm>
          <a:off x="324974" y="1412776"/>
          <a:ext cx="8655199" cy="3298534"/>
        </p:xfrm>
        <a:graphic>
          <a:graphicData uri="http://schemas.openxmlformats.org/drawingml/2006/table">
            <a:tbl>
              <a:tblPr firstRow="1" bandRow="1">
                <a:tableStyleId>{5C22544A-7EE6-4342-B048-85BDC9FD1C3A}</a:tableStyleId>
              </a:tblPr>
              <a:tblGrid>
                <a:gridCol w="1887626">
                  <a:extLst>
                    <a:ext uri="{9D8B030D-6E8A-4147-A177-3AD203B41FA5}">
                      <a16:colId xmlns:a16="http://schemas.microsoft.com/office/drawing/2014/main" val="20000"/>
                    </a:ext>
                  </a:extLst>
                </a:gridCol>
                <a:gridCol w="6767573">
                  <a:extLst>
                    <a:ext uri="{9D8B030D-6E8A-4147-A177-3AD203B41FA5}">
                      <a16:colId xmlns:a16="http://schemas.microsoft.com/office/drawing/2014/main" val="20001"/>
                    </a:ext>
                  </a:extLst>
                </a:gridCol>
              </a:tblGrid>
              <a:tr h="501041">
                <a:tc>
                  <a:txBody>
                    <a:bodyPr/>
                    <a:lstStyle/>
                    <a:p>
                      <a:pPr algn="l"/>
                      <a:r>
                        <a:rPr lang="en-GB" sz="1400" b="1" dirty="0">
                          <a:latin typeface="Arial" pitchFamily="34" charset="0"/>
                          <a:cs typeface="Arial" pitchFamily="34" charset="0"/>
                        </a:rPr>
                        <a:t>Source</a:t>
                      </a: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l"/>
                      <a:r>
                        <a:rPr lang="en-GB" sz="1400" b="1" dirty="0">
                          <a:latin typeface="Arial" pitchFamily="34" charset="0"/>
                          <a:cs typeface="Arial" pitchFamily="34" charset="0"/>
                        </a:rPr>
                        <a:t>Resource</a:t>
                      </a: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800"/>
                        </a:spcAft>
                        <a:buClrTx/>
                        <a:buSzTx/>
                        <a:buFont typeface="Wingdings"/>
                        <a:buNone/>
                        <a:tabLst/>
                        <a:defRPr/>
                      </a:pPr>
                      <a:r>
                        <a:rPr kumimoji="0" lang="en-GB" sz="1400" b="1" i="0" u="none" strike="noStrike" kern="1200" cap="none" spc="0" normalizeH="0" baseline="0" noProof="0" dirty="0">
                          <a:ln>
                            <a:noFill/>
                          </a:ln>
                          <a:solidFill>
                            <a:prstClr val="black"/>
                          </a:solidFill>
                          <a:effectLst/>
                          <a:uLnTx/>
                          <a:uFillTx/>
                          <a:latin typeface="Arial" pitchFamily="34" charset="0"/>
                          <a:ea typeface="Calibri"/>
                          <a:cs typeface="Arial" pitchFamily="34" charset="0"/>
                        </a:rPr>
                        <a:t>Breast Screening</a:t>
                      </a:r>
                    </a:p>
                    <a:p>
                      <a:pPr marL="0" marR="0" lvl="0" indent="0" algn="l" defTabSz="914400" rtl="0" eaLnBrk="1" fontAlgn="auto" latinLnBrk="0" hangingPunct="1">
                        <a:lnSpc>
                          <a:spcPct val="107000"/>
                        </a:lnSpc>
                        <a:spcBef>
                          <a:spcPts val="0"/>
                        </a:spcBef>
                        <a:spcAft>
                          <a:spcPts val="800"/>
                        </a:spcAft>
                        <a:buClrTx/>
                        <a:buSzTx/>
                        <a:buFont typeface="Wingdings"/>
                        <a:buNone/>
                        <a:tabLst/>
                        <a:defRPr/>
                      </a:pPr>
                      <a:r>
                        <a:rPr kumimoji="0" lang="en-GB" sz="1400" b="1" i="0" u="none" strike="noStrike" kern="1200" cap="none" spc="0" normalizeH="0" baseline="0" noProof="0" dirty="0">
                          <a:ln>
                            <a:noFill/>
                          </a:ln>
                          <a:solidFill>
                            <a:prstClr val="black"/>
                          </a:solidFill>
                          <a:effectLst/>
                          <a:uLnTx/>
                          <a:uFillTx/>
                          <a:latin typeface="Arial" pitchFamily="34" charset="0"/>
                          <a:ea typeface="Calibri"/>
                          <a:cs typeface="Arial" pitchFamily="34" charset="0"/>
                          <a:hlinkClick r:id="rId2"/>
                        </a:rPr>
                        <a:t>CRUK Breast Cancer Screening Information</a:t>
                      </a:r>
                      <a:endParaRPr kumimoji="0" lang="en-GB" sz="1400" b="1" i="0" u="none" strike="noStrike" kern="1200" cap="none" spc="0" normalizeH="0" baseline="0" noProof="0" dirty="0">
                        <a:ln>
                          <a:noFill/>
                        </a:ln>
                        <a:solidFill>
                          <a:prstClr val="black"/>
                        </a:solidFill>
                        <a:effectLst/>
                        <a:uLnTx/>
                        <a:uFillTx/>
                        <a:latin typeface="Arial" pitchFamily="34" charset="0"/>
                        <a:ea typeface="Calibri"/>
                        <a:cs typeface="Arial" pitchFamily="34" charset="0"/>
                      </a:endParaRP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1099080">
                <a:tc>
                  <a:txBody>
                    <a:bodyPr/>
                    <a:lstStyle/>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marL="0" lvl="0" indent="0">
                        <a:lnSpc>
                          <a:spcPct val="107000"/>
                        </a:lnSpc>
                        <a:spcAft>
                          <a:spcPts val="800"/>
                        </a:spcAft>
                        <a:buFont typeface="Wingdings"/>
                        <a:buNone/>
                      </a:pPr>
                      <a:r>
                        <a:rPr lang="en-GB" sz="1400" b="1" dirty="0">
                          <a:solidFill>
                            <a:schemeClr val="tx1"/>
                          </a:solidFill>
                          <a:effectLst/>
                          <a:latin typeface="Arial" pitchFamily="34" charset="0"/>
                          <a:ea typeface="Calibri"/>
                          <a:cs typeface="Arial" pitchFamily="34" charset="0"/>
                        </a:rPr>
                        <a:t>Cervical Screening</a:t>
                      </a:r>
                    </a:p>
                    <a:p>
                      <a:pPr marL="0" lvl="0" indent="0">
                        <a:lnSpc>
                          <a:spcPct val="107000"/>
                        </a:lnSpc>
                        <a:spcAft>
                          <a:spcPts val="800"/>
                        </a:spcAft>
                        <a:buFont typeface="Wingdings"/>
                        <a:buNone/>
                      </a:pPr>
                      <a:r>
                        <a:rPr lang="en-GB" sz="1400" b="1" u="sng" dirty="0">
                          <a:solidFill>
                            <a:srgbClr val="A7A8AA"/>
                          </a:solidFill>
                          <a:effectLst/>
                          <a:latin typeface="Museo Sans Rounded 300"/>
                          <a:ea typeface="Calibri"/>
                          <a:cs typeface="Times New Roman"/>
                          <a:hlinkClick r:id="rId3"/>
                        </a:rPr>
                        <a:t>Good practice guide primary care cervical screening</a:t>
                      </a:r>
                      <a:endParaRPr lang="en-GB" sz="1400" b="1" u="sng" dirty="0">
                        <a:solidFill>
                          <a:srgbClr val="A7A8AA"/>
                        </a:solidFill>
                        <a:effectLst/>
                        <a:latin typeface="Museo Sans Rounded 300"/>
                        <a:ea typeface="Calibri"/>
                        <a:cs typeface="Times New Roman"/>
                      </a:endParaRPr>
                    </a:p>
                    <a:p>
                      <a:pPr marL="0" lvl="0" indent="0">
                        <a:lnSpc>
                          <a:spcPct val="107000"/>
                        </a:lnSpc>
                        <a:spcAft>
                          <a:spcPts val="800"/>
                        </a:spcAft>
                        <a:buFont typeface="Wingdings"/>
                        <a:buNone/>
                      </a:pPr>
                      <a:r>
                        <a:rPr lang="en-GB" sz="1400" b="1" u="sng" dirty="0">
                          <a:solidFill>
                            <a:srgbClr val="A7A8AA"/>
                          </a:solidFill>
                          <a:effectLst/>
                          <a:latin typeface="Museo Sans Rounded 300"/>
                          <a:ea typeface="Calibri"/>
                          <a:cs typeface="Times New Roman"/>
                          <a:hlinkClick r:id="rId4"/>
                        </a:rPr>
                        <a:t>CRUK Cancer Insight: Cervical screening update</a:t>
                      </a:r>
                      <a:endParaRPr lang="en-GB" sz="1400" b="1" u="sng" dirty="0">
                        <a:solidFill>
                          <a:srgbClr val="A7A8AA"/>
                        </a:solidFill>
                        <a:effectLst/>
                        <a:latin typeface="Museo Sans Rounded 300"/>
                        <a:ea typeface="Calibri"/>
                        <a:cs typeface="Times New Roman"/>
                      </a:endParaRPr>
                    </a:p>
                    <a:p>
                      <a:pPr marL="0" marR="0" lvl="0" indent="0" algn="l" defTabSz="914400" rtl="0" eaLnBrk="1" fontAlgn="auto" latinLnBrk="0" hangingPunct="1">
                        <a:lnSpc>
                          <a:spcPct val="107000"/>
                        </a:lnSpc>
                        <a:spcBef>
                          <a:spcPts val="0"/>
                        </a:spcBef>
                        <a:spcAft>
                          <a:spcPts val="800"/>
                        </a:spcAft>
                        <a:buClrTx/>
                        <a:buSzTx/>
                        <a:buFont typeface="Wingdings"/>
                        <a:buNone/>
                        <a:tabLst/>
                        <a:defRPr/>
                      </a:pPr>
                      <a:r>
                        <a:rPr lang="en-GB" sz="1400" b="1" u="sng" dirty="0">
                          <a:solidFill>
                            <a:srgbClr val="A7A8AA"/>
                          </a:solidFill>
                          <a:effectLst/>
                          <a:latin typeface="Museo Sans Rounded 300"/>
                          <a:ea typeface="Calibri"/>
                          <a:cs typeface="Times New Roman"/>
                          <a:hlinkClick r:id="rId5"/>
                        </a:rPr>
                        <a:t>Patient leaflet - Spot cervical cancer early</a:t>
                      </a:r>
                      <a:endParaRPr kumimoji="0" lang="en-GB" sz="1400" b="1" i="0" u="none" strike="noStrike" kern="1200" cap="none" spc="0" normalizeH="0" baseline="0" noProof="0" dirty="0">
                        <a:ln>
                          <a:noFill/>
                        </a:ln>
                        <a:solidFill>
                          <a:schemeClr val="tx1"/>
                        </a:solidFill>
                        <a:effectLst/>
                        <a:uLnTx/>
                        <a:uFillTx/>
                        <a:latin typeface="Arial" pitchFamily="34" charset="0"/>
                        <a:ea typeface="Calibri"/>
                        <a:cs typeface="Arial" pitchFamily="34" charset="0"/>
                      </a:endParaRPr>
                    </a:p>
                    <a:p>
                      <a:pPr marL="0" lvl="0" indent="0">
                        <a:lnSpc>
                          <a:spcPct val="107000"/>
                        </a:lnSpc>
                        <a:spcAft>
                          <a:spcPts val="800"/>
                        </a:spcAft>
                        <a:buFont typeface="Wingdings"/>
                        <a:buNone/>
                      </a:pPr>
                      <a:endParaRPr lang="en-GB" sz="1400" b="1" dirty="0">
                        <a:solidFill>
                          <a:srgbClr val="A7A8AA"/>
                        </a:solidFill>
                        <a:effectLst/>
                        <a:latin typeface="Museo Sans Rounded 300"/>
                        <a:ea typeface="Calibri"/>
                        <a:cs typeface="Times New Roman"/>
                      </a:endParaRP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4974" y="1988840"/>
            <a:ext cx="1870762" cy="961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526728" y="374092"/>
            <a:ext cx="6912768" cy="523220"/>
          </a:xfrm>
          <a:prstGeom prst="rect">
            <a:avLst/>
          </a:prstGeom>
          <a:noFill/>
        </p:spPr>
        <p:txBody>
          <a:bodyPr wrap="square" rtlCol="0">
            <a:spAutoFit/>
          </a:bodyPr>
          <a:lstStyle/>
          <a:p>
            <a:r>
              <a:rPr lang="en-GB" sz="2800" b="1" dirty="0">
                <a:solidFill>
                  <a:srgbClr val="0070C0"/>
                </a:solidFill>
                <a:latin typeface="Arial" pitchFamily="34" charset="0"/>
                <a:ea typeface="+mj-ea"/>
                <a:cs typeface="Arial" pitchFamily="34" charset="0"/>
              </a:rPr>
              <a:t>Screening resources</a:t>
            </a:r>
          </a:p>
        </p:txBody>
      </p:sp>
      <p:pic>
        <p:nvPicPr>
          <p:cNvPr id="7"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09629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39371" y="370757"/>
            <a:ext cx="6912768" cy="523220"/>
          </a:xfrm>
          <a:prstGeom prst="rect">
            <a:avLst/>
          </a:prstGeom>
          <a:noFill/>
        </p:spPr>
        <p:txBody>
          <a:bodyPr wrap="square" rtlCol="0">
            <a:spAutoFit/>
          </a:bodyPr>
          <a:lstStyle/>
          <a:p>
            <a:r>
              <a:rPr lang="en-GB" sz="2800" b="1" dirty="0">
                <a:solidFill>
                  <a:srgbClr val="0070C0"/>
                </a:solidFill>
                <a:latin typeface="Arial" pitchFamily="34" charset="0"/>
                <a:cs typeface="Arial" pitchFamily="34" charset="0"/>
              </a:rPr>
              <a:t>Practice Review</a:t>
            </a:r>
            <a:endParaRPr lang="en-GB" sz="2800" b="1" dirty="0">
              <a:solidFill>
                <a:srgbClr val="0070C0"/>
              </a:solidFill>
              <a:latin typeface="Arial" pitchFamily="34" charset="0"/>
              <a:ea typeface="+mj-ea"/>
              <a:cs typeface="Arial" pitchFamily="34" charset="0"/>
            </a:endParaRPr>
          </a:p>
        </p:txBody>
      </p:sp>
      <p:sp>
        <p:nvSpPr>
          <p:cNvPr id="3" name="Slide Number Placeholder 2"/>
          <p:cNvSpPr>
            <a:spLocks noGrp="1"/>
          </p:cNvSpPr>
          <p:nvPr>
            <p:ph type="sldNum" sz="quarter" idx="12"/>
          </p:nvPr>
        </p:nvSpPr>
        <p:spPr/>
        <p:txBody>
          <a:bodyPr/>
          <a:lstStyle/>
          <a:p>
            <a:fld id="{8D5A467E-3033-4000-9E75-5EC3763562AC}" type="slidenum">
              <a:rPr lang="en-GB" smtClean="0"/>
              <a:t>16</a:t>
            </a:fld>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1785014586"/>
              </p:ext>
            </p:extLst>
          </p:nvPr>
        </p:nvGraphicFramePr>
        <p:xfrm>
          <a:off x="75069" y="1135642"/>
          <a:ext cx="8856674" cy="5718810"/>
        </p:xfrm>
        <a:graphic>
          <a:graphicData uri="http://schemas.openxmlformats.org/drawingml/2006/table">
            <a:tbl>
              <a:tblPr firstRow="1" bandRow="1">
                <a:tableStyleId>{5C22544A-7EE6-4342-B048-85BDC9FD1C3A}</a:tableStyleId>
              </a:tblPr>
              <a:tblGrid>
                <a:gridCol w="1262947">
                  <a:extLst>
                    <a:ext uri="{9D8B030D-6E8A-4147-A177-3AD203B41FA5}">
                      <a16:colId xmlns:a16="http://schemas.microsoft.com/office/drawing/2014/main" val="20000"/>
                    </a:ext>
                  </a:extLst>
                </a:gridCol>
                <a:gridCol w="1077219">
                  <a:extLst>
                    <a:ext uri="{9D8B030D-6E8A-4147-A177-3AD203B41FA5}">
                      <a16:colId xmlns:a16="http://schemas.microsoft.com/office/drawing/2014/main" val="20001"/>
                    </a:ext>
                  </a:extLst>
                </a:gridCol>
                <a:gridCol w="6516508">
                  <a:extLst>
                    <a:ext uri="{9D8B030D-6E8A-4147-A177-3AD203B41FA5}">
                      <a16:colId xmlns:a16="http://schemas.microsoft.com/office/drawing/2014/main" val="20002"/>
                    </a:ext>
                  </a:extLst>
                </a:gridCol>
              </a:tblGrid>
              <a:tr h="1131308">
                <a:tc>
                  <a:txBody>
                    <a:bodyPr/>
                    <a:lstStyle/>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algn="l"/>
                      <a:r>
                        <a:rPr lang="en-GB" sz="1400" b="1" dirty="0">
                          <a:solidFill>
                            <a:schemeClr val="tx1"/>
                          </a:solidFill>
                          <a:latin typeface="Arial" pitchFamily="34" charset="0"/>
                          <a:cs typeface="Arial" pitchFamily="34" charset="0"/>
                        </a:rPr>
                        <a:t>Screening</a:t>
                      </a:r>
                    </a:p>
                  </a:txBody>
                  <a:tcP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lumMod val="60000"/>
                        <a:lumOff val="40000"/>
                      </a:schemeClr>
                    </a:solidFill>
                  </a:tcPr>
                </a:tc>
                <a:tc>
                  <a:txBody>
                    <a:bodyPr/>
                    <a:lstStyle/>
                    <a:p>
                      <a:pPr marL="285750" marR="0" lvl="0" indent="-285750" algn="l" defTabSz="914400" rtl="0" eaLnBrk="1" fontAlgn="auto" latinLnBrk="0" hangingPunct="1">
                        <a:lnSpc>
                          <a:spcPct val="115000"/>
                        </a:lnSpc>
                        <a:spcBef>
                          <a:spcPts val="0"/>
                        </a:spcBef>
                        <a:spcAft>
                          <a:spcPts val="0"/>
                        </a:spcAft>
                        <a:buClrTx/>
                        <a:buSzTx/>
                        <a:buFont typeface="Arial" pitchFamily="34" charset="0"/>
                        <a:buChar char="•"/>
                        <a:tabLst/>
                        <a:defRPr/>
                      </a:pPr>
                      <a:r>
                        <a:rPr kumimoji="0" lang="en-GB" sz="1400" b="0" i="0" u="none" strike="noStrike" kern="1200" cap="none" spc="0" normalizeH="0" baseline="0" noProof="0" dirty="0">
                          <a:ln>
                            <a:noFill/>
                          </a:ln>
                          <a:solidFill>
                            <a:prstClr val="black"/>
                          </a:solidFill>
                          <a:effectLst/>
                          <a:uLnTx/>
                          <a:uFillTx/>
                          <a:latin typeface="Arial" pitchFamily="34" charset="0"/>
                          <a:ea typeface="Calibri"/>
                          <a:cs typeface="Arial" pitchFamily="34" charset="0"/>
                        </a:rPr>
                        <a:t>Review screening programme uptake rates for your practice compared to local or national baselines</a:t>
                      </a:r>
                    </a:p>
                    <a:p>
                      <a:pPr marL="285750" marR="0" lvl="0" indent="-285750" algn="l" defTabSz="914400" rtl="0" eaLnBrk="1" fontAlgn="auto" latinLnBrk="0" hangingPunct="1">
                        <a:lnSpc>
                          <a:spcPct val="115000"/>
                        </a:lnSpc>
                        <a:spcBef>
                          <a:spcPts val="0"/>
                        </a:spcBef>
                        <a:spcAft>
                          <a:spcPts val="0"/>
                        </a:spcAft>
                        <a:buClrTx/>
                        <a:buSzTx/>
                        <a:buFont typeface="Arial" pitchFamily="34" charset="0"/>
                        <a:buChar char="•"/>
                        <a:tabLst/>
                        <a:defRPr/>
                      </a:pPr>
                      <a:r>
                        <a:rPr kumimoji="0" lang="en-GB" sz="1400" b="0" i="0" u="none" strike="noStrike" kern="1200" cap="none" spc="0" normalizeH="0" baseline="0" noProof="0" dirty="0">
                          <a:ln>
                            <a:noFill/>
                          </a:ln>
                          <a:solidFill>
                            <a:prstClr val="black"/>
                          </a:solidFill>
                          <a:effectLst/>
                          <a:uLnTx/>
                          <a:uFillTx/>
                          <a:latin typeface="Arial" pitchFamily="34" charset="0"/>
                          <a:ea typeface="Calibri"/>
                          <a:cs typeface="Arial" pitchFamily="34" charset="0"/>
                        </a:rPr>
                        <a:t>You may wish to focus upon inequalities in screening, particularly for those at risk and with low uptake.</a:t>
                      </a: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10001"/>
                  </a:ext>
                </a:extLst>
              </a:tr>
              <a:tr h="3652563">
                <a:tc>
                  <a:txBody>
                    <a:bodyPr/>
                    <a:lstStyle/>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algn="l"/>
                      <a:r>
                        <a:rPr lang="en-GB" sz="1400" b="1" dirty="0">
                          <a:latin typeface="Arial" pitchFamily="34" charset="0"/>
                          <a:cs typeface="Arial" pitchFamily="34" charset="0"/>
                        </a:rPr>
                        <a:t>Current referral practice</a:t>
                      </a:r>
                    </a:p>
                  </a:txBody>
                  <a:tcP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marL="285750" indent="-285750" algn="l">
                        <a:lnSpc>
                          <a:spcPct val="114000"/>
                        </a:lnSpc>
                        <a:spcBef>
                          <a:spcPts val="0"/>
                        </a:spcBef>
                        <a:spcAft>
                          <a:spcPts val="0"/>
                        </a:spcAft>
                        <a:buFont typeface="Arial" pitchFamily="34" charset="0"/>
                        <a:buChar char="•"/>
                      </a:pPr>
                      <a:r>
                        <a:rPr lang="en-GB" sz="1400" dirty="0">
                          <a:latin typeface="Arial" pitchFamily="34" charset="0"/>
                          <a:cs typeface="Arial" pitchFamily="34" charset="0"/>
                        </a:rPr>
                        <a:t>You could audit current referral practice by using the National Cancer Diagnosis Audit template or other retrospective audit of recent cancer diagnoses.</a:t>
                      </a:r>
                    </a:p>
                    <a:p>
                      <a:pPr marL="285750" indent="-285750" algn="l">
                        <a:lnSpc>
                          <a:spcPct val="114000"/>
                        </a:lnSpc>
                        <a:spcBef>
                          <a:spcPts val="0"/>
                        </a:spcBef>
                        <a:spcAft>
                          <a:spcPts val="0"/>
                        </a:spcAft>
                        <a:buFont typeface="Arial" pitchFamily="34" charset="0"/>
                        <a:buChar char="•"/>
                      </a:pPr>
                      <a:r>
                        <a:rPr lang="en-GB" sz="1400" dirty="0">
                          <a:latin typeface="Arial" pitchFamily="34" charset="0"/>
                          <a:cs typeface="Arial" pitchFamily="34" charset="0"/>
                        </a:rPr>
                        <a:t>Data sample suggestions: route to diagnosis; referral pathways used, including faster time pathways with tests required in primary care; time from first presentation of symptoms/signs in primary care to referral and investigations; proportion of referrals meeting Faster Diagnostic Standard.</a:t>
                      </a:r>
                    </a:p>
                    <a:p>
                      <a:pPr marL="285750" indent="-285750" algn="l">
                        <a:lnSpc>
                          <a:spcPct val="114000"/>
                        </a:lnSpc>
                        <a:spcBef>
                          <a:spcPts val="0"/>
                        </a:spcBef>
                        <a:spcAft>
                          <a:spcPts val="0"/>
                        </a:spcAft>
                        <a:buFont typeface="Arial" pitchFamily="34" charset="0"/>
                        <a:buChar char="•"/>
                      </a:pPr>
                      <a:r>
                        <a:rPr lang="en-GB" sz="1400" dirty="0">
                          <a:latin typeface="Arial" pitchFamily="34" charset="0"/>
                          <a:cs typeface="Arial" pitchFamily="34" charset="0"/>
                        </a:rPr>
                        <a:t>Aim to audit either a minimum of 20 consecutive cancer diagnoses or a randomly selected sample of at least 20 cases from the previous 12 months.</a:t>
                      </a:r>
                    </a:p>
                    <a:p>
                      <a:pPr marL="285750" indent="-285750" algn="l">
                        <a:lnSpc>
                          <a:spcPct val="114000"/>
                        </a:lnSpc>
                        <a:spcBef>
                          <a:spcPts val="0"/>
                        </a:spcBef>
                        <a:spcAft>
                          <a:spcPts val="0"/>
                        </a:spcAft>
                        <a:buFont typeface="Arial" pitchFamily="34" charset="0"/>
                        <a:buChar char="•"/>
                      </a:pPr>
                      <a:r>
                        <a:rPr lang="en-GB" sz="1400" kern="1200" dirty="0">
                          <a:solidFill>
                            <a:schemeClr val="dk1"/>
                          </a:solidFill>
                          <a:latin typeface="Arial" pitchFamily="34" charset="0"/>
                          <a:ea typeface="+mn-ea"/>
                          <a:cs typeface="Arial" pitchFamily="34" charset="0"/>
                        </a:rPr>
                        <a:t>Review how the pattern of referrals has changed following the pandemic. Have you seen a reduction and then recovery in the number of referrals for different tumour pathways. Are there differences in referrals for patients seen face to face compared with remote consultations? </a:t>
                      </a:r>
                    </a:p>
                    <a:p>
                      <a:pPr marL="285750" indent="-285750" algn="l">
                        <a:lnSpc>
                          <a:spcPct val="114000"/>
                        </a:lnSpc>
                        <a:spcBef>
                          <a:spcPts val="0"/>
                        </a:spcBef>
                        <a:spcAft>
                          <a:spcPts val="0"/>
                        </a:spcAft>
                        <a:buFont typeface="Arial" pitchFamily="34" charset="0"/>
                        <a:buChar char="•"/>
                      </a:pPr>
                      <a:r>
                        <a:rPr lang="en-GB" sz="1400" kern="1200" dirty="0">
                          <a:solidFill>
                            <a:schemeClr val="dk1"/>
                          </a:solidFill>
                          <a:latin typeface="Arial" pitchFamily="34" charset="0"/>
                          <a:ea typeface="+mn-ea"/>
                          <a:cs typeface="Arial" pitchFamily="34" charset="0"/>
                        </a:rPr>
                        <a:t>You may want to focus in more depth on cancers such as lung where there is often more unmet need.</a:t>
                      </a: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801964">
                <a:tc>
                  <a:txBody>
                    <a:bodyPr/>
                    <a:lstStyle/>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algn="l"/>
                      <a:r>
                        <a:rPr lang="en-GB" sz="1400" b="1" dirty="0">
                          <a:latin typeface="Arial" pitchFamily="34" charset="0"/>
                          <a:cs typeface="Arial" pitchFamily="34" charset="0"/>
                        </a:rPr>
                        <a:t>Safety Netting</a:t>
                      </a:r>
                    </a:p>
                  </a:txBody>
                  <a:tcP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marL="285750" indent="-285750" algn="l">
                        <a:lnSpc>
                          <a:spcPct val="114000"/>
                        </a:lnSpc>
                        <a:spcBef>
                          <a:spcPts val="0"/>
                        </a:spcBef>
                        <a:spcAft>
                          <a:spcPts val="0"/>
                        </a:spcAft>
                        <a:buFont typeface="Arial" pitchFamily="34" charset="0"/>
                        <a:buChar char="•"/>
                      </a:pPr>
                      <a:r>
                        <a:rPr lang="en-GB" sz="1400" kern="1200" dirty="0">
                          <a:solidFill>
                            <a:schemeClr val="dk1"/>
                          </a:solidFill>
                          <a:latin typeface="Arial" pitchFamily="34" charset="0"/>
                          <a:ea typeface="+mn-ea"/>
                          <a:cs typeface="Arial" pitchFamily="34" charset="0"/>
                        </a:rPr>
                        <a:t>Review your current safety netting processes and ensure this is understood by the whole practice team. Consider using the CRUK safety-netting checklist or workbook. </a:t>
                      </a: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9371" y="1188544"/>
            <a:ext cx="863484" cy="869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b="22677"/>
          <a:stretch/>
        </p:blipFill>
        <p:spPr bwMode="auto">
          <a:xfrm>
            <a:off x="220665" y="3392313"/>
            <a:ext cx="1034444" cy="942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t="19457" b="15687"/>
          <a:stretch/>
        </p:blipFill>
        <p:spPr bwMode="auto">
          <a:xfrm>
            <a:off x="220867" y="5967320"/>
            <a:ext cx="1042852"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41183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95536" y="374091"/>
            <a:ext cx="6912768" cy="523220"/>
          </a:xfrm>
          <a:prstGeom prst="rect">
            <a:avLst/>
          </a:prstGeom>
          <a:noFill/>
        </p:spPr>
        <p:txBody>
          <a:bodyPr wrap="square" rtlCol="0">
            <a:spAutoFit/>
          </a:bodyPr>
          <a:lstStyle/>
          <a:p>
            <a:r>
              <a:rPr lang="en-GB" sz="2800" b="1" dirty="0">
                <a:solidFill>
                  <a:srgbClr val="0070C0"/>
                </a:solidFill>
                <a:latin typeface="Arial" pitchFamily="34" charset="0"/>
                <a:cs typeface="Arial" pitchFamily="34" charset="0"/>
              </a:rPr>
              <a:t>Creating a plan (1)</a:t>
            </a:r>
            <a:endParaRPr lang="en-GB" sz="2800" b="1" dirty="0">
              <a:solidFill>
                <a:srgbClr val="0070C0"/>
              </a:solidFill>
              <a:latin typeface="Arial" pitchFamily="34" charset="0"/>
              <a:ea typeface="+mj-ea"/>
              <a:cs typeface="Arial" pitchFamily="34" charset="0"/>
            </a:endParaRPr>
          </a:p>
        </p:txBody>
      </p:sp>
      <p:sp>
        <p:nvSpPr>
          <p:cNvPr id="3" name="Slide Number Placeholder 2"/>
          <p:cNvSpPr>
            <a:spLocks noGrp="1"/>
          </p:cNvSpPr>
          <p:nvPr>
            <p:ph type="sldNum" sz="quarter" idx="12"/>
          </p:nvPr>
        </p:nvSpPr>
        <p:spPr/>
        <p:txBody>
          <a:bodyPr/>
          <a:lstStyle/>
          <a:p>
            <a:fld id="{8D5A467E-3033-4000-9E75-5EC3763562AC}" type="slidenum">
              <a:rPr lang="en-GB" smtClean="0"/>
              <a:t>17</a:t>
            </a:fld>
            <a:endParaRPr lang="en-GB" dirty="0"/>
          </a:p>
        </p:txBody>
      </p:sp>
      <p:sp>
        <p:nvSpPr>
          <p:cNvPr id="5" name="TextBox 4"/>
          <p:cNvSpPr txBox="1"/>
          <p:nvPr/>
        </p:nvSpPr>
        <p:spPr>
          <a:xfrm>
            <a:off x="378768" y="1268760"/>
            <a:ext cx="8280920" cy="5001369"/>
          </a:xfrm>
          <a:prstGeom prst="rect">
            <a:avLst/>
          </a:prstGeom>
          <a:noFill/>
        </p:spPr>
        <p:txBody>
          <a:bodyPr wrap="square" rtlCol="0">
            <a:spAutoFit/>
          </a:bodyPr>
          <a:lstStyle/>
          <a:p>
            <a:pPr>
              <a:spcAft>
                <a:spcPts val="600"/>
              </a:spcAft>
            </a:pPr>
            <a:r>
              <a:rPr lang="en-GB" sz="1400" b="1" dirty="0">
                <a:latin typeface="Arial" pitchFamily="34" charset="0"/>
                <a:cs typeface="Arial" pitchFamily="34" charset="0"/>
              </a:rPr>
              <a:t>Step 1: Define QI activities that focus on outcomes such as:</a:t>
            </a:r>
          </a:p>
          <a:p>
            <a:pPr marL="285750" indent="-285750">
              <a:buFont typeface="Arial" pitchFamily="34" charset="0"/>
              <a:buChar char="•"/>
            </a:pPr>
            <a:r>
              <a:rPr lang="en-GB" sz="1400" dirty="0">
                <a:latin typeface="Arial" pitchFamily="34" charset="0"/>
                <a:cs typeface="Arial" pitchFamily="34" charset="0"/>
              </a:rPr>
              <a:t>An increase in the follow-up and informed consent/refusal of screening for cervical, breast or bowel cancer.</a:t>
            </a:r>
          </a:p>
          <a:p>
            <a:pPr marL="285750" indent="-285750">
              <a:buFont typeface="Arial" pitchFamily="34" charset="0"/>
              <a:buChar char="•"/>
            </a:pPr>
            <a:r>
              <a:rPr lang="en-GB" sz="1400" dirty="0">
                <a:latin typeface="Arial" pitchFamily="34" charset="0"/>
                <a:cs typeface="Arial" pitchFamily="34" charset="0"/>
              </a:rPr>
              <a:t>A reduction in inequitable uptake of screening in population groups identified by the practice.</a:t>
            </a:r>
          </a:p>
          <a:p>
            <a:pPr marL="285750" indent="-285750">
              <a:buFont typeface="Arial" pitchFamily="34" charset="0"/>
              <a:buChar char="•"/>
            </a:pPr>
            <a:r>
              <a:rPr lang="en-GB" sz="1400" dirty="0">
                <a:latin typeface="Arial" pitchFamily="34" charset="0"/>
                <a:cs typeface="Arial" pitchFamily="34" charset="0"/>
              </a:rPr>
              <a:t>An increase in the proportion of cases where cancer diagnoses are reviewed and learnt from </a:t>
            </a:r>
          </a:p>
          <a:p>
            <a:pPr marL="285750" indent="-285750">
              <a:buFont typeface="Arial" pitchFamily="34" charset="0"/>
              <a:buChar char="•"/>
            </a:pPr>
            <a:r>
              <a:rPr lang="en-GB" sz="1400" dirty="0">
                <a:latin typeface="Arial" pitchFamily="34" charset="0"/>
                <a:cs typeface="Arial" pitchFamily="34" charset="0"/>
              </a:rPr>
              <a:t>A decrease in the time from presentation to referral.</a:t>
            </a:r>
          </a:p>
          <a:p>
            <a:pPr marL="285750" indent="-285750">
              <a:buFont typeface="Arial" pitchFamily="34" charset="0"/>
              <a:buChar char="•"/>
            </a:pPr>
            <a:r>
              <a:rPr lang="en-GB" sz="1400" dirty="0">
                <a:latin typeface="Arial" pitchFamily="34" charset="0"/>
                <a:cs typeface="Arial" pitchFamily="34" charset="0"/>
              </a:rPr>
              <a:t>An increase in the proportion of suspected cancer referrals where a demonstrably robust practice-wide system for safety-netting is used.</a:t>
            </a:r>
          </a:p>
          <a:p>
            <a:pPr>
              <a:spcAft>
                <a:spcPts val="600"/>
              </a:spcAft>
            </a:pPr>
            <a:endParaRPr lang="en-GB" sz="1400" b="1" dirty="0">
              <a:latin typeface="Arial" pitchFamily="34" charset="0"/>
              <a:cs typeface="Arial" pitchFamily="34" charset="0"/>
            </a:endParaRPr>
          </a:p>
          <a:p>
            <a:pPr>
              <a:spcAft>
                <a:spcPts val="600"/>
              </a:spcAft>
            </a:pPr>
            <a:r>
              <a:rPr lang="en-GB" sz="1400" dirty="0">
                <a:latin typeface="Arial" pitchFamily="34" charset="0"/>
                <a:cs typeface="Arial" pitchFamily="34" charset="0"/>
              </a:rPr>
              <a:t>We encourage you  to seek the views of patients and carers where this will help with quality improvement activity. You could do this through engagement with a patient participation group and/or a survey of patients.</a:t>
            </a:r>
          </a:p>
          <a:p>
            <a:pPr>
              <a:spcAft>
                <a:spcPts val="600"/>
              </a:spcAft>
            </a:pPr>
            <a:endParaRPr lang="en-GB" sz="1400" b="1" dirty="0">
              <a:latin typeface="Arial" pitchFamily="34" charset="0"/>
              <a:cs typeface="Arial" pitchFamily="34" charset="0"/>
            </a:endParaRPr>
          </a:p>
          <a:p>
            <a:pPr>
              <a:spcAft>
                <a:spcPts val="600"/>
              </a:spcAft>
            </a:pPr>
            <a:r>
              <a:rPr lang="en-GB" sz="1400" b="1" dirty="0">
                <a:latin typeface="Arial" pitchFamily="34" charset="0"/>
                <a:cs typeface="Arial" pitchFamily="34" charset="0"/>
              </a:rPr>
              <a:t>Step 2: Decide on your AIMS</a:t>
            </a:r>
          </a:p>
          <a:p>
            <a:r>
              <a:rPr lang="en-GB" sz="1400" dirty="0">
                <a:latin typeface="Arial" pitchFamily="34" charset="0"/>
                <a:cs typeface="Arial" pitchFamily="34" charset="0"/>
              </a:rPr>
              <a:t>Write an aims statement of what you want to achieve from your quality improvement project including the timeframe. This will help you to be clear about what your project is and what you want to achieve.</a:t>
            </a:r>
          </a:p>
          <a:p>
            <a:r>
              <a:rPr lang="en-GB" sz="1400" dirty="0">
                <a:latin typeface="Arial" pitchFamily="34" charset="0"/>
                <a:cs typeface="Arial" pitchFamily="34" charset="0"/>
                <a:hlinkClick r:id="rId2"/>
              </a:rPr>
              <a:t>The NHSEI Guide to developing an AIMS statement is here</a:t>
            </a:r>
            <a:endParaRPr lang="en-GB" sz="1400" dirty="0">
              <a:latin typeface="Arial" pitchFamily="34" charset="0"/>
              <a:cs typeface="Arial" pitchFamily="34" charset="0"/>
            </a:endParaRPr>
          </a:p>
          <a:p>
            <a:endParaRPr lang="en-GB" sz="1400" dirty="0">
              <a:latin typeface="Arial" pitchFamily="34" charset="0"/>
              <a:cs typeface="Arial" pitchFamily="34" charset="0"/>
            </a:endParaRPr>
          </a:p>
          <a:p>
            <a:r>
              <a:rPr lang="en-GB" sz="1400" dirty="0">
                <a:latin typeface="Arial" pitchFamily="34" charset="0"/>
                <a:cs typeface="Arial" pitchFamily="34" charset="0"/>
              </a:rPr>
              <a:t>Ensure these aims are SMART - specific, measurable, achievable, relevant, and time-bound. </a:t>
            </a:r>
          </a:p>
          <a:p>
            <a:r>
              <a:rPr lang="en-GB" sz="1400" dirty="0">
                <a:latin typeface="Arial" pitchFamily="34" charset="0"/>
                <a:cs typeface="Arial" pitchFamily="34" charset="0"/>
              </a:rPr>
              <a:t>Consider what measurements are needed to assess the effectiveness of the change and what data needs to be collected. This should be straightforward to collect regularly. </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13524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95536" y="374091"/>
            <a:ext cx="6912768" cy="523220"/>
          </a:xfrm>
          <a:prstGeom prst="rect">
            <a:avLst/>
          </a:prstGeom>
          <a:noFill/>
        </p:spPr>
        <p:txBody>
          <a:bodyPr wrap="square" rtlCol="0">
            <a:spAutoFit/>
          </a:bodyPr>
          <a:lstStyle/>
          <a:p>
            <a:r>
              <a:rPr lang="en-GB" sz="2800" b="1" dirty="0">
                <a:solidFill>
                  <a:srgbClr val="0070C0"/>
                </a:solidFill>
                <a:latin typeface="Arial" pitchFamily="34" charset="0"/>
                <a:cs typeface="Arial" pitchFamily="34" charset="0"/>
              </a:rPr>
              <a:t>Creating a plan (2)</a:t>
            </a:r>
            <a:endParaRPr lang="en-GB" sz="2800" b="1" dirty="0">
              <a:solidFill>
                <a:srgbClr val="0070C0"/>
              </a:solidFill>
              <a:latin typeface="Arial" pitchFamily="34" charset="0"/>
              <a:ea typeface="+mj-ea"/>
              <a:cs typeface="Arial" pitchFamily="34" charset="0"/>
            </a:endParaRPr>
          </a:p>
        </p:txBody>
      </p:sp>
      <p:sp>
        <p:nvSpPr>
          <p:cNvPr id="3" name="Slide Number Placeholder 2"/>
          <p:cNvSpPr>
            <a:spLocks noGrp="1"/>
          </p:cNvSpPr>
          <p:nvPr>
            <p:ph type="sldNum" sz="quarter" idx="12"/>
          </p:nvPr>
        </p:nvSpPr>
        <p:spPr/>
        <p:txBody>
          <a:bodyPr/>
          <a:lstStyle/>
          <a:p>
            <a:fld id="{8D5A467E-3033-4000-9E75-5EC3763562AC}" type="slidenum">
              <a:rPr lang="en-GB" smtClean="0"/>
              <a:t>18</a:t>
            </a:fld>
            <a:endParaRPr lang="en-GB" dirty="0"/>
          </a:p>
        </p:txBody>
      </p:sp>
      <p:sp>
        <p:nvSpPr>
          <p:cNvPr id="5" name="TextBox 4"/>
          <p:cNvSpPr txBox="1"/>
          <p:nvPr/>
        </p:nvSpPr>
        <p:spPr>
          <a:xfrm>
            <a:off x="378768" y="1268760"/>
            <a:ext cx="8280920" cy="5062924"/>
          </a:xfrm>
          <a:prstGeom prst="rect">
            <a:avLst/>
          </a:prstGeom>
          <a:noFill/>
        </p:spPr>
        <p:txBody>
          <a:bodyPr wrap="square" rtlCol="0">
            <a:spAutoFit/>
          </a:bodyPr>
          <a:lstStyle/>
          <a:p>
            <a:pPr>
              <a:spcAft>
                <a:spcPts val="600"/>
              </a:spcAft>
            </a:pPr>
            <a:r>
              <a:rPr lang="en-GB" sz="1400" b="1" dirty="0">
                <a:latin typeface="Arial" pitchFamily="34" charset="0"/>
                <a:cs typeface="Arial" pitchFamily="34" charset="0"/>
              </a:rPr>
              <a:t>Step 3: Project Governance</a:t>
            </a:r>
          </a:p>
          <a:p>
            <a:pPr marL="285750" indent="-285750">
              <a:buFont typeface="Arial" pitchFamily="34" charset="0"/>
              <a:buChar char="•"/>
            </a:pPr>
            <a:r>
              <a:rPr lang="en-GB" sz="1400" dirty="0">
                <a:latin typeface="Arial" pitchFamily="34" charset="0"/>
                <a:cs typeface="Arial" pitchFamily="34" charset="0"/>
              </a:rPr>
              <a:t>Project scope – what will and won’t be done during the project?</a:t>
            </a:r>
          </a:p>
          <a:p>
            <a:pPr marL="285750" indent="-285750">
              <a:buFont typeface="Arial" pitchFamily="34" charset="0"/>
              <a:buChar char="•"/>
            </a:pPr>
            <a:r>
              <a:rPr lang="en-GB" sz="1400" dirty="0">
                <a:latin typeface="Arial" pitchFamily="34" charset="0"/>
                <a:cs typeface="Arial" pitchFamily="34" charset="0"/>
              </a:rPr>
              <a:t>Establish milestones – What will be done and by when?</a:t>
            </a:r>
          </a:p>
          <a:p>
            <a:pPr marL="285750" indent="-285750">
              <a:buFont typeface="Arial" pitchFamily="34" charset="0"/>
              <a:buChar char="•"/>
            </a:pPr>
            <a:r>
              <a:rPr lang="en-GB" sz="1400" dirty="0">
                <a:latin typeface="Arial" pitchFamily="34" charset="0"/>
                <a:cs typeface="Arial" pitchFamily="34" charset="0"/>
              </a:rPr>
              <a:t>Reporting – who need to see your work? Does it need approval and by which group?</a:t>
            </a:r>
          </a:p>
          <a:p>
            <a:pPr marL="285750" indent="-285750">
              <a:buFont typeface="Arial" pitchFamily="34" charset="0"/>
              <a:buChar char="•"/>
            </a:pPr>
            <a:r>
              <a:rPr lang="en-GB" sz="1400" dirty="0">
                <a:latin typeface="Arial" pitchFamily="34" charset="0"/>
                <a:cs typeface="Arial" pitchFamily="34" charset="0"/>
              </a:rPr>
              <a:t>Project team – who will do what?</a:t>
            </a:r>
          </a:p>
          <a:p>
            <a:endParaRPr lang="en-GB" sz="1400" dirty="0">
              <a:latin typeface="Arial" pitchFamily="34" charset="0"/>
              <a:cs typeface="Arial" pitchFamily="34" charset="0"/>
            </a:endParaRPr>
          </a:p>
          <a:p>
            <a:r>
              <a:rPr lang="en-GB" sz="1400" dirty="0">
                <a:latin typeface="Arial" pitchFamily="34" charset="0"/>
                <a:cs typeface="Arial" pitchFamily="34" charset="0"/>
              </a:rPr>
              <a:t>PCNs and Practices should implement the improvement plan they have developed to support the objectives they have identified. </a:t>
            </a:r>
          </a:p>
          <a:p>
            <a:endParaRPr lang="en-GB" sz="1400" dirty="0">
              <a:latin typeface="Arial" pitchFamily="34" charset="0"/>
              <a:cs typeface="Arial" pitchFamily="34" charset="0"/>
            </a:endParaRPr>
          </a:p>
          <a:p>
            <a:pPr>
              <a:spcAft>
                <a:spcPts val="600"/>
              </a:spcAft>
            </a:pPr>
            <a:r>
              <a:rPr lang="en-GB" sz="1400" b="1" dirty="0">
                <a:latin typeface="Arial" pitchFamily="34" charset="0"/>
                <a:cs typeface="Arial" pitchFamily="34" charset="0"/>
              </a:rPr>
              <a:t>Top Tips</a:t>
            </a:r>
          </a:p>
          <a:p>
            <a:pPr marL="285750" indent="-285750">
              <a:buFont typeface="Arial" panose="020B0604020202020204" pitchFamily="34" charset="0"/>
              <a:buChar char="•"/>
            </a:pPr>
            <a:r>
              <a:rPr lang="en-GB" sz="1400" dirty="0">
                <a:latin typeface="Arial" pitchFamily="34" charset="0"/>
                <a:cs typeface="Arial" pitchFamily="34" charset="0"/>
              </a:rPr>
              <a:t>We recommend that these plans and associated improvement activities should involve the whole team.  </a:t>
            </a:r>
          </a:p>
          <a:p>
            <a:pPr marL="285750" indent="-285750">
              <a:buFont typeface="Arial" panose="020B0604020202020204" pitchFamily="34" charset="0"/>
              <a:buChar char="•"/>
            </a:pPr>
            <a:r>
              <a:rPr lang="en-GB" sz="1400" dirty="0">
                <a:latin typeface="Arial" pitchFamily="34" charset="0"/>
                <a:cs typeface="Arial" pitchFamily="34" charset="0"/>
              </a:rPr>
              <a:t>PCNs and Practices are encouraged to engage with colleagues outside the practice where practical, for example public health and the screening service if addressing screening, or secondary care or other local teams e.g. your ICP or ICS Cancer Teams.</a:t>
            </a:r>
          </a:p>
          <a:p>
            <a:endParaRPr lang="en-GB" sz="1400" dirty="0">
              <a:latin typeface="Arial" pitchFamily="34" charset="0"/>
              <a:cs typeface="Arial" pitchFamily="34" charset="0"/>
            </a:endParaRPr>
          </a:p>
          <a:p>
            <a:pPr>
              <a:spcAft>
                <a:spcPts val="600"/>
              </a:spcAft>
            </a:pPr>
            <a:r>
              <a:rPr lang="en-GB" sz="1400" b="1" dirty="0">
                <a:latin typeface="Arial" pitchFamily="34" charset="0"/>
                <a:cs typeface="Arial" pitchFamily="34" charset="0"/>
              </a:rPr>
              <a:t>Useful Resources</a:t>
            </a:r>
          </a:p>
          <a:p>
            <a:r>
              <a:rPr lang="en-GB" sz="1400" dirty="0">
                <a:latin typeface="Arial" pitchFamily="34" charset="0"/>
                <a:cs typeface="Arial" pitchFamily="34" charset="0"/>
                <a:hlinkClick r:id="rId3"/>
              </a:rPr>
              <a:t>Macmillan Early Diagnosis QI Toolkit</a:t>
            </a:r>
            <a:endParaRPr lang="en-GB" sz="1400" dirty="0">
              <a:latin typeface="Arial" pitchFamily="34" charset="0"/>
              <a:cs typeface="Arial" pitchFamily="34" charset="0"/>
            </a:endParaRPr>
          </a:p>
          <a:p>
            <a:r>
              <a:rPr lang="en-GB" sz="1400" dirty="0">
                <a:latin typeface="Arial" pitchFamily="34" charset="0"/>
                <a:cs typeface="Arial" pitchFamily="34" charset="0"/>
                <a:hlinkClick r:id="rId4"/>
              </a:rPr>
              <a:t>RCGP QI Toolkit for the early diagnosis of cancer</a:t>
            </a:r>
            <a:endParaRPr lang="en-GB" sz="1400" dirty="0">
              <a:latin typeface="Arial" pitchFamily="34" charset="0"/>
              <a:cs typeface="Arial" pitchFamily="34" charset="0"/>
            </a:endParaRPr>
          </a:p>
          <a:p>
            <a:r>
              <a:rPr lang="en-GB" sz="1400" dirty="0" err="1">
                <a:latin typeface="Arial" pitchFamily="34" charset="0"/>
                <a:cs typeface="Arial" pitchFamily="34" charset="0"/>
                <a:hlinkClick r:id="rId5"/>
              </a:rPr>
              <a:t>QoF</a:t>
            </a:r>
            <a:r>
              <a:rPr lang="en-GB" sz="1400" dirty="0">
                <a:latin typeface="Arial" pitchFamily="34" charset="0"/>
                <a:cs typeface="Arial" pitchFamily="34" charset="0"/>
                <a:hlinkClick r:id="rId5"/>
              </a:rPr>
              <a:t> QI Case Studies</a:t>
            </a:r>
            <a:endParaRPr lang="en-GB" sz="1400" dirty="0">
              <a:latin typeface="Arial" pitchFamily="34" charset="0"/>
              <a:cs typeface="Arial" pitchFamily="34" charset="0"/>
            </a:endParaRPr>
          </a:p>
          <a:p>
            <a:endParaRPr lang="en-GB" sz="1400" dirty="0">
              <a:latin typeface="Arial" pitchFamily="34" charset="0"/>
              <a:cs typeface="Arial" pitchFamily="34" charset="0"/>
            </a:endParaRPr>
          </a:p>
          <a:p>
            <a:endParaRPr lang="en-GB" sz="1400" dirty="0">
              <a:latin typeface="Arial" pitchFamily="34" charset="0"/>
              <a:cs typeface="Arial" pitchFamily="34" charset="0"/>
            </a:endParaRPr>
          </a:p>
        </p:txBody>
      </p:sp>
      <p:pic>
        <p:nvPicPr>
          <p:cNvPr id="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92288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3528" y="374091"/>
            <a:ext cx="6912768" cy="523220"/>
          </a:xfrm>
          <a:prstGeom prst="rect">
            <a:avLst/>
          </a:prstGeom>
          <a:noFill/>
        </p:spPr>
        <p:txBody>
          <a:bodyPr wrap="square" rtlCol="0">
            <a:spAutoFit/>
          </a:bodyPr>
          <a:lstStyle/>
          <a:p>
            <a:r>
              <a:rPr lang="en-GB" sz="2800" b="1" dirty="0">
                <a:solidFill>
                  <a:srgbClr val="0070C0"/>
                </a:solidFill>
                <a:latin typeface="Arial" pitchFamily="34" charset="0"/>
                <a:cs typeface="Arial" pitchFamily="34" charset="0"/>
              </a:rPr>
              <a:t>Examples of SMART aims</a:t>
            </a:r>
            <a:endParaRPr lang="en-GB" sz="2800" b="1" dirty="0">
              <a:solidFill>
                <a:srgbClr val="0070C0"/>
              </a:solidFill>
              <a:latin typeface="Arial" pitchFamily="34" charset="0"/>
              <a:ea typeface="+mj-ea"/>
              <a:cs typeface="Arial" pitchFamily="34" charset="0"/>
            </a:endParaRPr>
          </a:p>
        </p:txBody>
      </p:sp>
      <p:sp>
        <p:nvSpPr>
          <p:cNvPr id="3" name="Slide Number Placeholder 2"/>
          <p:cNvSpPr>
            <a:spLocks noGrp="1"/>
          </p:cNvSpPr>
          <p:nvPr>
            <p:ph type="sldNum" sz="quarter" idx="12"/>
          </p:nvPr>
        </p:nvSpPr>
        <p:spPr/>
        <p:txBody>
          <a:bodyPr/>
          <a:lstStyle/>
          <a:p>
            <a:fld id="{8D5A467E-3033-4000-9E75-5EC3763562AC}" type="slidenum">
              <a:rPr lang="en-GB" smtClean="0"/>
              <a:t>19</a:t>
            </a:fld>
            <a:endParaRPr lang="en-GB" dirty="0"/>
          </a:p>
        </p:txBody>
      </p:sp>
      <p:sp>
        <p:nvSpPr>
          <p:cNvPr id="5" name="TextBox 4"/>
          <p:cNvSpPr txBox="1"/>
          <p:nvPr/>
        </p:nvSpPr>
        <p:spPr>
          <a:xfrm>
            <a:off x="323528" y="897311"/>
            <a:ext cx="8280920" cy="6124754"/>
          </a:xfrm>
          <a:prstGeom prst="rect">
            <a:avLst/>
          </a:prstGeom>
          <a:noFill/>
        </p:spPr>
        <p:txBody>
          <a:bodyPr wrap="square" rtlCol="0">
            <a:spAutoFit/>
          </a:bodyPr>
          <a:lstStyle/>
          <a:p>
            <a:endParaRPr lang="en-GB" sz="1400" b="1" dirty="0">
              <a:latin typeface="Arial" pitchFamily="34" charset="0"/>
              <a:cs typeface="Arial" pitchFamily="34" charset="0"/>
            </a:endParaRPr>
          </a:p>
          <a:p>
            <a:r>
              <a:rPr lang="en-GB" sz="1400" b="1" dirty="0">
                <a:latin typeface="Arial" pitchFamily="34" charset="0"/>
                <a:cs typeface="Arial" pitchFamily="34" charset="0"/>
              </a:rPr>
              <a:t>1: </a:t>
            </a:r>
            <a:r>
              <a:rPr lang="en-GB" sz="1400" b="1" i="1" dirty="0">
                <a:latin typeface="Arial" pitchFamily="34" charset="0"/>
                <a:cs typeface="Arial" pitchFamily="34" charset="0"/>
              </a:rPr>
              <a:t>Baseline analysis identifies x% of people eligible for screening for y cancer have not responded to invites</a:t>
            </a:r>
            <a:r>
              <a:rPr lang="en-GB" sz="1400" dirty="0">
                <a:latin typeface="Arial" pitchFamily="34" charset="0"/>
                <a:cs typeface="Arial" pitchFamily="34" charset="0"/>
              </a:rPr>
              <a:t>.</a:t>
            </a:r>
          </a:p>
          <a:p>
            <a:r>
              <a:rPr lang="en-GB" sz="1400" dirty="0">
                <a:latin typeface="Arial" pitchFamily="34" charset="0"/>
                <a:cs typeface="Arial" pitchFamily="34" charset="0"/>
              </a:rPr>
              <a:t>SMART aim: The PCN/Practice aims to contact z% of non-responders over the next six months providing additional information to support informed decision making about screening.</a:t>
            </a:r>
          </a:p>
          <a:p>
            <a:endParaRPr lang="en-GB" sz="1400" dirty="0">
              <a:latin typeface="Arial" pitchFamily="34" charset="0"/>
              <a:cs typeface="Arial" pitchFamily="34" charset="0"/>
            </a:endParaRPr>
          </a:p>
          <a:p>
            <a:r>
              <a:rPr lang="en-GB" sz="1400" b="1" i="1" dirty="0">
                <a:latin typeface="Arial" pitchFamily="34" charset="0"/>
                <a:cs typeface="Arial" pitchFamily="34" charset="0"/>
              </a:rPr>
              <a:t>2: Baseline analysis identifies only x% of eligible patients with a learning disability have responded to their screening invite.</a:t>
            </a:r>
          </a:p>
          <a:p>
            <a:r>
              <a:rPr lang="en-GB" sz="1400" dirty="0">
                <a:latin typeface="Arial" pitchFamily="34" charset="0"/>
                <a:cs typeface="Arial" pitchFamily="34" charset="0"/>
              </a:rPr>
              <a:t>SMART aim: The PCN/Practice aims to contact y% of non-responders with a learning disability over the next six months and provide appropriate support to make informed decisions or best interest decisions as appropriate.</a:t>
            </a:r>
          </a:p>
          <a:p>
            <a:endParaRPr lang="en-GB" sz="1400" dirty="0">
              <a:latin typeface="Arial" pitchFamily="34" charset="0"/>
              <a:cs typeface="Arial" pitchFamily="34" charset="0"/>
            </a:endParaRPr>
          </a:p>
          <a:p>
            <a:r>
              <a:rPr lang="en-GB" sz="1400" b="1" i="1" dirty="0">
                <a:latin typeface="Arial" pitchFamily="34" charset="0"/>
                <a:cs typeface="Arial" pitchFamily="34" charset="0"/>
              </a:rPr>
              <a:t>3: Baseline analysis identifies only x% of new cancer diagnosis cases are reviewed and learnt from.</a:t>
            </a:r>
          </a:p>
          <a:p>
            <a:r>
              <a:rPr lang="en-GB" sz="1400" dirty="0">
                <a:latin typeface="Arial" pitchFamily="34" charset="0"/>
                <a:cs typeface="Arial" pitchFamily="34" charset="0"/>
              </a:rPr>
              <a:t>SMART aim: The PCN/Practice aims to increase the % of new cancer diagnosis cases which are reviewed and learnt from, by y% to z%, over the next six months.</a:t>
            </a:r>
          </a:p>
          <a:p>
            <a:endParaRPr lang="en-GB" sz="1400" b="1" i="1" dirty="0">
              <a:latin typeface="Arial" pitchFamily="34" charset="0"/>
              <a:cs typeface="Arial" pitchFamily="34" charset="0"/>
            </a:endParaRPr>
          </a:p>
          <a:p>
            <a:r>
              <a:rPr lang="en-GB" sz="1400" b="1" i="1" dirty="0">
                <a:latin typeface="Arial" pitchFamily="34" charset="0"/>
                <a:cs typeface="Arial" pitchFamily="34" charset="0"/>
              </a:rPr>
              <a:t>4: Baseline analysis identifies an average of x days from initial presentation to date of referral.</a:t>
            </a:r>
          </a:p>
          <a:p>
            <a:r>
              <a:rPr lang="en-GB" sz="1400" dirty="0">
                <a:latin typeface="Arial" pitchFamily="34" charset="0"/>
                <a:cs typeface="Arial" pitchFamily="34" charset="0"/>
              </a:rPr>
              <a:t>SMART aim: The PCN/Practice aims to decrease the time from initial presentation to referral to under y days over the next six months. Consider tests and datasets required for faster timed pathways. (This may not be an ideal choice for smaller practices or where high-quality audit data is not available).</a:t>
            </a:r>
          </a:p>
          <a:p>
            <a:endParaRPr lang="en-GB" sz="1400" dirty="0">
              <a:latin typeface="Arial" pitchFamily="34" charset="0"/>
              <a:cs typeface="Arial" pitchFamily="34" charset="0"/>
            </a:endParaRPr>
          </a:p>
          <a:p>
            <a:r>
              <a:rPr lang="en-GB" sz="1400" b="1" i="1" dirty="0">
                <a:latin typeface="Arial" pitchFamily="34" charset="0"/>
                <a:cs typeface="Arial" pitchFamily="34" charset="0"/>
              </a:rPr>
              <a:t>5: Baseline analysis identifies the proportion of suspected cancer referrals with systematic safety netting to check they are seen in secondary care as x%.</a:t>
            </a:r>
          </a:p>
          <a:p>
            <a:r>
              <a:rPr lang="en-GB" sz="1400" dirty="0">
                <a:latin typeface="Arial" pitchFamily="34" charset="0"/>
                <a:cs typeface="Arial" pitchFamily="34" charset="0"/>
              </a:rPr>
              <a:t>SMART aim: The PCN/Practice aims to increase the proportion of referrals with systematic safety netting to y% over the next six months.</a:t>
            </a:r>
          </a:p>
          <a:p>
            <a:endParaRPr lang="en-GB" sz="1400" dirty="0">
              <a:latin typeface="Arial" pitchFamily="34" charset="0"/>
              <a:cs typeface="Arial" pitchFamily="34"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5371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26728" y="374091"/>
            <a:ext cx="6912768" cy="523220"/>
          </a:xfrm>
          <a:prstGeom prst="rect">
            <a:avLst/>
          </a:prstGeom>
          <a:noFill/>
        </p:spPr>
        <p:txBody>
          <a:bodyPr wrap="square" rtlCol="0">
            <a:spAutoFit/>
          </a:bodyPr>
          <a:lstStyle/>
          <a:p>
            <a:r>
              <a:rPr lang="en-GB" sz="2800" b="1" dirty="0">
                <a:solidFill>
                  <a:srgbClr val="0070C0"/>
                </a:solidFill>
                <a:latin typeface="Arial" pitchFamily="34" charset="0"/>
                <a:ea typeface="+mj-ea"/>
                <a:cs typeface="Arial" pitchFamily="34" charset="0"/>
              </a:rPr>
              <a:t>How we developed this pack</a:t>
            </a:r>
          </a:p>
        </p:txBody>
      </p:sp>
      <p:sp>
        <p:nvSpPr>
          <p:cNvPr id="4" name="Content Placeholder 3"/>
          <p:cNvSpPr>
            <a:spLocks noGrp="1"/>
          </p:cNvSpPr>
          <p:nvPr>
            <p:ph idx="1"/>
          </p:nvPr>
        </p:nvSpPr>
        <p:spPr>
          <a:xfrm>
            <a:off x="518864" y="1379992"/>
            <a:ext cx="8229600" cy="4929411"/>
          </a:xfrm>
        </p:spPr>
        <p:txBody>
          <a:bodyPr>
            <a:normAutofit/>
          </a:bodyPr>
          <a:lstStyle/>
          <a:p>
            <a:pPr marL="57150" indent="0">
              <a:lnSpc>
                <a:spcPct val="120000"/>
              </a:lnSpc>
              <a:spcBef>
                <a:spcPts val="600"/>
              </a:spcBef>
              <a:buNone/>
            </a:pPr>
            <a:r>
              <a:rPr lang="en-GB" sz="1600" dirty="0"/>
              <a:t>We have created this guidance and resource pack in collaboration with a number of partners and would like to thank them for providing information and insight.  </a:t>
            </a:r>
          </a:p>
          <a:p>
            <a:pPr marL="57150" indent="0">
              <a:lnSpc>
                <a:spcPct val="120000"/>
              </a:lnSpc>
              <a:spcBef>
                <a:spcPts val="600"/>
              </a:spcBef>
              <a:buNone/>
            </a:pPr>
            <a:r>
              <a:rPr lang="en-GB" sz="1600" dirty="0"/>
              <a:t>We would like to acknowledge Dr Chrissie Clayton, Surrey Heartlands Cancer Clinical Lead, for her support in initiating this resource.  </a:t>
            </a:r>
          </a:p>
          <a:p>
            <a:pPr marL="57150" indent="0">
              <a:buNone/>
            </a:pPr>
            <a:endParaRPr lang="en-GB" sz="1800" dirty="0"/>
          </a:p>
          <a:p>
            <a:pPr marL="0" indent="0">
              <a:buNone/>
            </a:pPr>
            <a:endParaRPr lang="en-GB" sz="2200" dirty="0"/>
          </a:p>
        </p:txBody>
      </p:sp>
      <p:sp>
        <p:nvSpPr>
          <p:cNvPr id="3" name="Slide Number Placeholder 2"/>
          <p:cNvSpPr>
            <a:spLocks noGrp="1"/>
          </p:cNvSpPr>
          <p:nvPr>
            <p:ph type="sldNum" sz="quarter" idx="12"/>
          </p:nvPr>
        </p:nvSpPr>
        <p:spPr/>
        <p:txBody>
          <a:bodyPr/>
          <a:lstStyle/>
          <a:p>
            <a:fld id="{8D5A467E-3033-4000-9E75-5EC3763562AC}" type="slidenum">
              <a:rPr lang="en-GB" smtClean="0"/>
              <a:t>2</a:t>
            </a:fld>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5394" y="2838708"/>
            <a:ext cx="7393212" cy="2379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95536" y="5517232"/>
            <a:ext cx="8496944" cy="656077"/>
          </a:xfrm>
          <a:prstGeom prst="rect">
            <a:avLst/>
          </a:prstGeom>
          <a:noFill/>
        </p:spPr>
        <p:txBody>
          <a:bodyPr wrap="square" rtlCol="0">
            <a:spAutoFit/>
          </a:bodyPr>
          <a:lstStyle/>
          <a:p>
            <a:pPr>
              <a:lnSpc>
                <a:spcPct val="120000"/>
              </a:lnSpc>
            </a:pPr>
            <a:r>
              <a:rPr lang="en-GB" sz="1600" b="1" dirty="0">
                <a:latin typeface="Arial" panose="020B0604020202020204" pitchFamily="34" charset="0"/>
                <a:cs typeface="Arial" panose="020B0604020202020204" pitchFamily="34" charset="0"/>
              </a:rPr>
              <a:t>Please note: </a:t>
            </a:r>
            <a:r>
              <a:rPr lang="en-GB" sz="1600" dirty="0">
                <a:latin typeface="Arial" panose="020B0604020202020204" pitchFamily="34" charset="0"/>
                <a:cs typeface="Arial" panose="020B0604020202020204" pitchFamily="34" charset="0"/>
              </a:rPr>
              <a:t>the information in this pack is up to date as of August 2021 but may be subject to change.  It is advisable to check sources for and further updates.</a:t>
            </a:r>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51561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26728" y="374091"/>
            <a:ext cx="6912768" cy="523220"/>
          </a:xfrm>
          <a:prstGeom prst="rect">
            <a:avLst/>
          </a:prstGeom>
          <a:noFill/>
        </p:spPr>
        <p:txBody>
          <a:bodyPr wrap="square" rtlCol="0">
            <a:spAutoFit/>
          </a:bodyPr>
          <a:lstStyle/>
          <a:p>
            <a:r>
              <a:rPr lang="en-GB" sz="2800" b="1" dirty="0">
                <a:solidFill>
                  <a:srgbClr val="0070C0"/>
                </a:solidFill>
                <a:latin typeface="Arial" pitchFamily="34" charset="0"/>
                <a:ea typeface="+mj-ea"/>
                <a:cs typeface="Arial" pitchFamily="34" charset="0"/>
              </a:rPr>
              <a:t>Peer Review</a:t>
            </a:r>
          </a:p>
        </p:txBody>
      </p:sp>
      <p:sp>
        <p:nvSpPr>
          <p:cNvPr id="4" name="Content Placeholder 3"/>
          <p:cNvSpPr>
            <a:spLocks noGrp="1"/>
          </p:cNvSpPr>
          <p:nvPr>
            <p:ph idx="1"/>
          </p:nvPr>
        </p:nvSpPr>
        <p:spPr>
          <a:xfrm>
            <a:off x="515864" y="1196752"/>
            <a:ext cx="8229600" cy="4929411"/>
          </a:xfrm>
        </p:spPr>
        <p:txBody>
          <a:bodyPr>
            <a:normAutofit/>
          </a:bodyPr>
          <a:lstStyle/>
          <a:p>
            <a:pPr marL="0" indent="0">
              <a:buNone/>
            </a:pPr>
            <a:r>
              <a:rPr lang="en-GB" sz="1400" dirty="0"/>
              <a:t>Practices are required to take part in a minimum of two local GP PCN peer review meetings for the QOF QI. </a:t>
            </a:r>
          </a:p>
          <a:p>
            <a:pPr marL="0" indent="0">
              <a:buNone/>
            </a:pPr>
            <a:endParaRPr lang="en-GB" sz="1400" dirty="0"/>
          </a:p>
          <a:p>
            <a:pPr marL="0" indent="0">
              <a:buNone/>
            </a:pPr>
            <a:r>
              <a:rPr lang="en-GB" sz="1400" dirty="0"/>
              <a:t>Ideally, the first peer review meeting should take place early in the QI activity and could focus on:</a:t>
            </a:r>
          </a:p>
          <a:p>
            <a:r>
              <a:rPr lang="en-GB" sz="1400" dirty="0"/>
              <a:t>Sharing the outputs of the audit and baseline work to understand the issues for each PCN/Practice.</a:t>
            </a:r>
          </a:p>
          <a:p>
            <a:r>
              <a:rPr lang="en-GB" sz="1400" dirty="0"/>
              <a:t>Validation of PCN/Practice improvement plans and targets.</a:t>
            </a:r>
          </a:p>
          <a:p>
            <a:r>
              <a:rPr lang="en-GB" sz="1400" dirty="0"/>
              <a:t>Alignment with the wider cancer activities and local priorities. </a:t>
            </a:r>
          </a:p>
          <a:p>
            <a:pPr marL="0" indent="0">
              <a:buNone/>
            </a:pPr>
            <a:endParaRPr lang="en-GB" sz="1400" dirty="0"/>
          </a:p>
          <a:p>
            <a:pPr marL="0" indent="0">
              <a:buNone/>
            </a:pPr>
            <a:r>
              <a:rPr lang="en-GB" sz="1400" dirty="0"/>
              <a:t>The second peer review meeting should take place towards the end of the QI activity and could focus on:</a:t>
            </a:r>
          </a:p>
          <a:p>
            <a:r>
              <a:rPr lang="en-GB" sz="1400" dirty="0"/>
              <a:t>Celebrating success and sharing of key changes made in PCN/Practice.</a:t>
            </a:r>
          </a:p>
          <a:p>
            <a:r>
              <a:rPr lang="en-GB" sz="1400" dirty="0"/>
              <a:t>Encouraging a compassionate, no-blame and active learning culture.</a:t>
            </a:r>
          </a:p>
          <a:p>
            <a:r>
              <a:rPr lang="en-GB" sz="1400" dirty="0"/>
              <a:t>How these changes have been embedded and will be sustained.</a:t>
            </a:r>
          </a:p>
          <a:p>
            <a:pPr marL="0" indent="0">
              <a:buNone/>
            </a:pPr>
            <a:endParaRPr lang="en-GB" dirty="0"/>
          </a:p>
          <a:p>
            <a:pPr marL="0" indent="0">
              <a:buNone/>
            </a:pPr>
            <a:endParaRPr lang="en-GB" dirty="0"/>
          </a:p>
        </p:txBody>
      </p:sp>
      <p:sp>
        <p:nvSpPr>
          <p:cNvPr id="3" name="Slide Number Placeholder 2"/>
          <p:cNvSpPr>
            <a:spLocks noGrp="1"/>
          </p:cNvSpPr>
          <p:nvPr>
            <p:ph type="sldNum" sz="quarter" idx="12"/>
          </p:nvPr>
        </p:nvSpPr>
        <p:spPr/>
        <p:txBody>
          <a:bodyPr/>
          <a:lstStyle/>
          <a:p>
            <a:fld id="{8D5A467E-3033-4000-9E75-5EC3763562AC}" type="slidenum">
              <a:rPr lang="en-GB" smtClean="0"/>
              <a:t>20</a:t>
            </a:fld>
            <a:endParaRPr lang="en-GB"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92021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3528" y="377226"/>
            <a:ext cx="6912768" cy="523220"/>
          </a:xfrm>
          <a:prstGeom prst="rect">
            <a:avLst/>
          </a:prstGeom>
          <a:noFill/>
        </p:spPr>
        <p:txBody>
          <a:bodyPr wrap="square" rtlCol="0">
            <a:spAutoFit/>
          </a:bodyPr>
          <a:lstStyle/>
          <a:p>
            <a:r>
              <a:rPr lang="en-GB" sz="2800" b="1" dirty="0">
                <a:solidFill>
                  <a:srgbClr val="0070C0"/>
                </a:solidFill>
                <a:latin typeface="Arial" pitchFamily="34" charset="0"/>
                <a:ea typeface="+mj-ea"/>
                <a:cs typeface="Arial" pitchFamily="34" charset="0"/>
              </a:rPr>
              <a:t>Safety-netting diagnostic process</a:t>
            </a:r>
          </a:p>
        </p:txBody>
      </p:sp>
      <p:sp>
        <p:nvSpPr>
          <p:cNvPr id="4" name="Content Placeholder 3"/>
          <p:cNvSpPr>
            <a:spLocks noGrp="1"/>
          </p:cNvSpPr>
          <p:nvPr>
            <p:ph idx="1"/>
          </p:nvPr>
        </p:nvSpPr>
        <p:spPr>
          <a:xfrm>
            <a:off x="343538" y="1397710"/>
            <a:ext cx="8568952" cy="5346189"/>
          </a:xfrm>
        </p:spPr>
        <p:txBody>
          <a:bodyPr>
            <a:normAutofit/>
          </a:bodyPr>
          <a:lstStyle/>
          <a:p>
            <a:pPr marL="0" indent="0">
              <a:spcAft>
                <a:spcPts val="600"/>
              </a:spcAft>
              <a:buNone/>
            </a:pPr>
            <a:r>
              <a:rPr lang="en-GB" sz="1400" dirty="0"/>
              <a:t>Cancer touches the lives of everyone. 50% of all people born since 1960 will be diagnosed with cancer in their lifetime and the other 50% will undoubtedly be affected by the cancer diagnosis of a loved one. In 2014, 17,700 people were diagnosed with cancer in Surrey and Sussex, and cancer was responsible for 7,700 deaths in the region. </a:t>
            </a:r>
          </a:p>
          <a:p>
            <a:pPr marL="0" indent="0">
              <a:spcAft>
                <a:spcPts val="600"/>
              </a:spcAft>
              <a:buNone/>
            </a:pPr>
            <a:r>
              <a:rPr lang="en-GB" sz="1400" dirty="0"/>
              <a:t>Furthermore, patient demand for cancer services is increasing. In 2017/18, almost 2 million patients nationally were referred by their GP for suspected cancer, equating to more than 5,000 patients every day.  When compared to five years ago, this is an increase of almost 60%.</a:t>
            </a:r>
          </a:p>
          <a:p>
            <a:pPr marL="0" indent="0">
              <a:spcAft>
                <a:spcPts val="600"/>
              </a:spcAft>
              <a:buNone/>
            </a:pPr>
            <a:r>
              <a:rPr lang="en-GB" sz="1400" b="1" dirty="0"/>
              <a:t>The challenge of recognising cancer symptoms</a:t>
            </a:r>
          </a:p>
          <a:p>
            <a:pPr marL="0" indent="0">
              <a:spcAft>
                <a:spcPts val="600"/>
              </a:spcAft>
              <a:buNone/>
            </a:pPr>
            <a:r>
              <a:rPr lang="en-GB" sz="1400" dirty="0"/>
              <a:t>Patients often present with symptoms that could indicate a new cancer diagnosis. Some will be easily recognised as potentially serious and acted upon, but many will be non-specific or vague e.g. fatigue, weight loss or abdominal pain.</a:t>
            </a:r>
          </a:p>
          <a:p>
            <a:pPr marL="0" indent="0">
              <a:spcAft>
                <a:spcPts val="600"/>
              </a:spcAft>
              <a:buNone/>
            </a:pPr>
            <a:r>
              <a:rPr lang="en-GB" sz="1400" dirty="0"/>
              <a:t>The non-specific, undifferentiated nature of cancer symptoms is a key challenge to early diagnosis and part of the reason why so many cancers are diagnosed at a late stage, when the chance of a successful outcome is lower. Safety netting is an essential process to help manage uncertainty in the diagnosis and management of patients by providing information for patients and organising follow-up after contact with a health professional.   </a:t>
            </a:r>
          </a:p>
          <a:p>
            <a:pPr marL="0" indent="0">
              <a:spcAft>
                <a:spcPts val="600"/>
              </a:spcAft>
              <a:buNone/>
            </a:pPr>
            <a:r>
              <a:rPr lang="en-GB" sz="1400" dirty="0">
                <a:solidFill>
                  <a:schemeClr val="dk1"/>
                </a:solidFill>
              </a:rPr>
              <a:t>Safety netting is the diagnostic management strategy that ensures patients are monitored throughout the diagnostic process until their symptoms or signs are explained and results have been acted upon.</a:t>
            </a:r>
          </a:p>
          <a:p>
            <a:pPr marL="0" indent="0">
              <a:buNone/>
            </a:pPr>
            <a:r>
              <a:rPr lang="en-GB" sz="1400" dirty="0">
                <a:hlinkClick r:id="rId3"/>
              </a:rPr>
              <a:t>CRUK GP Insight – Safety Netting: What does it mean?</a:t>
            </a:r>
            <a:endParaRPr lang="en-GB" sz="1400" dirty="0"/>
          </a:p>
          <a:p>
            <a:pPr marL="0" indent="0">
              <a:buNone/>
            </a:pPr>
            <a:endParaRPr lang="en-GB" sz="1400" dirty="0"/>
          </a:p>
          <a:p>
            <a:pPr marL="0" indent="0">
              <a:buNone/>
            </a:pPr>
            <a:endParaRPr lang="en-GB" sz="1400" dirty="0"/>
          </a:p>
        </p:txBody>
      </p:sp>
      <p:sp>
        <p:nvSpPr>
          <p:cNvPr id="3" name="Slide Number Placeholder 2"/>
          <p:cNvSpPr>
            <a:spLocks noGrp="1"/>
          </p:cNvSpPr>
          <p:nvPr>
            <p:ph type="sldNum" sz="quarter" idx="12"/>
          </p:nvPr>
        </p:nvSpPr>
        <p:spPr/>
        <p:txBody>
          <a:bodyPr/>
          <a:lstStyle/>
          <a:p>
            <a:fld id="{8D5A467E-3033-4000-9E75-5EC3763562AC}" type="slidenum">
              <a:rPr lang="en-GB" smtClean="0"/>
              <a:t>21</a:t>
            </a:fld>
            <a:endParaRPr lang="en-GB" dirty="0"/>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78931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D5A467E-3033-4000-9E75-5EC3763562AC}" type="slidenum">
              <a:rPr lang="en-GB" smtClean="0"/>
              <a:t>22</a:t>
            </a:fld>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89420433"/>
              </p:ext>
            </p:extLst>
          </p:nvPr>
        </p:nvGraphicFramePr>
        <p:xfrm>
          <a:off x="324974" y="1412776"/>
          <a:ext cx="8655199" cy="4983376"/>
        </p:xfrm>
        <a:graphic>
          <a:graphicData uri="http://schemas.openxmlformats.org/drawingml/2006/table">
            <a:tbl>
              <a:tblPr firstRow="1" bandRow="1">
                <a:tableStyleId>{5C22544A-7EE6-4342-B048-85BDC9FD1C3A}</a:tableStyleId>
              </a:tblPr>
              <a:tblGrid>
                <a:gridCol w="1887626">
                  <a:extLst>
                    <a:ext uri="{9D8B030D-6E8A-4147-A177-3AD203B41FA5}">
                      <a16:colId xmlns:a16="http://schemas.microsoft.com/office/drawing/2014/main" val="20000"/>
                    </a:ext>
                  </a:extLst>
                </a:gridCol>
                <a:gridCol w="6767573">
                  <a:extLst>
                    <a:ext uri="{9D8B030D-6E8A-4147-A177-3AD203B41FA5}">
                      <a16:colId xmlns:a16="http://schemas.microsoft.com/office/drawing/2014/main" val="20001"/>
                    </a:ext>
                  </a:extLst>
                </a:gridCol>
              </a:tblGrid>
              <a:tr h="301785">
                <a:tc>
                  <a:txBody>
                    <a:bodyPr/>
                    <a:lstStyle/>
                    <a:p>
                      <a:pPr algn="l"/>
                      <a:r>
                        <a:rPr lang="en-GB" sz="1400" b="1" dirty="0">
                          <a:latin typeface="Arial" pitchFamily="34" charset="0"/>
                          <a:cs typeface="Arial" pitchFamily="34" charset="0"/>
                        </a:rPr>
                        <a:t>Source</a:t>
                      </a: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l"/>
                      <a:r>
                        <a:rPr lang="en-GB" sz="1400" b="1" dirty="0">
                          <a:latin typeface="Arial" pitchFamily="34" charset="0"/>
                          <a:cs typeface="Arial" pitchFamily="34" charset="0"/>
                        </a:rPr>
                        <a:t>Resource</a:t>
                      </a: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847328">
                <a:tc>
                  <a:txBody>
                    <a:bodyPr/>
                    <a:lstStyle/>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400" b="1" i="0" u="sng" strike="noStrike" kern="1200" cap="none" spc="0" normalizeH="0" baseline="0" noProof="0" dirty="0">
                          <a:ln>
                            <a:noFill/>
                          </a:ln>
                          <a:solidFill>
                            <a:srgbClr val="A7A8AA"/>
                          </a:solidFill>
                          <a:effectLst/>
                          <a:uLnTx/>
                          <a:uFillTx/>
                          <a:latin typeface="Arial" pitchFamily="34" charset="0"/>
                          <a:ea typeface="Calibri"/>
                          <a:cs typeface="Arial" pitchFamily="34" charset="0"/>
                          <a:hlinkClick r:id="rId2"/>
                        </a:rPr>
                        <a:t>Safety-netting resources for professionals</a:t>
                      </a: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400" b="1" i="0" u="sng" strike="noStrike" kern="1200" cap="none" spc="0" normalizeH="0" baseline="0" noProof="0" dirty="0">
                          <a:ln>
                            <a:noFill/>
                          </a:ln>
                          <a:solidFill>
                            <a:srgbClr val="A7A8AA"/>
                          </a:solidFill>
                          <a:effectLst/>
                          <a:uLnTx/>
                          <a:uFillTx/>
                          <a:latin typeface="Arial" pitchFamily="34" charset="0"/>
                          <a:ea typeface="Calibri"/>
                          <a:cs typeface="Arial" pitchFamily="34" charset="0"/>
                          <a:hlinkClick r:id="rId2"/>
                        </a:rPr>
                        <a:t>Safety netting checklist</a:t>
                      </a:r>
                      <a:r>
                        <a:rPr kumimoji="0" lang="en-GB" sz="1400" b="1" i="0" u="none" strike="noStrike" kern="1200" cap="none" spc="0" normalizeH="0" baseline="0" noProof="0" dirty="0">
                          <a:ln>
                            <a:noFill/>
                          </a:ln>
                          <a:solidFill>
                            <a:srgbClr val="A7A8AA"/>
                          </a:solidFill>
                          <a:effectLst/>
                          <a:uLnTx/>
                          <a:uFillTx/>
                          <a:latin typeface="Arial" pitchFamily="34" charset="0"/>
                          <a:ea typeface="Calibri"/>
                          <a:cs typeface="Arial" pitchFamily="34" charset="0"/>
                        </a:rPr>
                        <a:t> </a:t>
                      </a: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400" b="1" i="0" u="sng" strike="noStrike" kern="1200" cap="none" spc="0" normalizeH="0" baseline="0" noProof="0" dirty="0">
                          <a:ln>
                            <a:noFill/>
                          </a:ln>
                          <a:solidFill>
                            <a:srgbClr val="A7A8AA"/>
                          </a:solidFill>
                          <a:effectLst/>
                          <a:uLnTx/>
                          <a:uFillTx/>
                          <a:latin typeface="Arial" pitchFamily="34" charset="0"/>
                          <a:ea typeface="Calibri"/>
                          <a:cs typeface="Arial" pitchFamily="34" charset="0"/>
                          <a:hlinkClick r:id="rId3"/>
                        </a:rPr>
                        <a:t>‘Safety netting patients during the COVID-19 pandemic recovery phase’</a:t>
                      </a:r>
                      <a:endParaRPr kumimoji="0" lang="en-GB" sz="1400" b="1" i="0" u="none" strike="noStrike" kern="1200" cap="none" spc="0" normalizeH="0" baseline="0" noProof="0" dirty="0">
                        <a:ln>
                          <a:noFill/>
                        </a:ln>
                        <a:solidFill>
                          <a:srgbClr val="A7A8AA"/>
                        </a:solidFill>
                        <a:effectLst/>
                        <a:uLnTx/>
                        <a:uFillTx/>
                        <a:latin typeface="Arial" pitchFamily="34" charset="0"/>
                        <a:ea typeface="Calibri"/>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sng" strike="noStrike" kern="1200" cap="none" spc="0" normalizeH="0" baseline="0" noProof="0" dirty="0">
                          <a:ln>
                            <a:noFill/>
                          </a:ln>
                          <a:solidFill>
                            <a:srgbClr val="A7A8AA"/>
                          </a:solidFill>
                          <a:effectLst/>
                          <a:uLnTx/>
                          <a:uFillTx/>
                          <a:latin typeface="Arial" pitchFamily="34" charset="0"/>
                          <a:ea typeface="Calibri"/>
                          <a:cs typeface="Arial" pitchFamily="34" charset="0"/>
                          <a:hlinkClick r:id="rId4"/>
                        </a:rPr>
                        <a:t>NG12 Body Map</a:t>
                      </a:r>
                      <a:endParaRPr kumimoji="0" lang="en-GB" sz="1400" b="1" i="0" u="none" strike="noStrike" kern="1200" cap="none" spc="0" normalizeH="0" baseline="0" noProof="0" dirty="0">
                        <a:ln>
                          <a:noFill/>
                        </a:ln>
                        <a:solidFill>
                          <a:srgbClr val="A7A8AA"/>
                        </a:solidFill>
                        <a:effectLst/>
                        <a:uLnTx/>
                        <a:uFillTx/>
                        <a:latin typeface="Arial" pitchFamily="34" charset="0"/>
                        <a:ea typeface="Calibri"/>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A7A8AA"/>
                        </a:solidFill>
                        <a:effectLst/>
                        <a:uLnTx/>
                        <a:uFillTx/>
                        <a:latin typeface="Arial" pitchFamily="34" charset="0"/>
                        <a:ea typeface="Calibri"/>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sng" strike="noStrike" kern="1200" cap="none" spc="0" normalizeH="0" baseline="0" noProof="0" dirty="0">
                          <a:ln>
                            <a:noFill/>
                          </a:ln>
                          <a:solidFill>
                            <a:srgbClr val="A7A8AA"/>
                          </a:solidFill>
                          <a:effectLst/>
                          <a:uLnTx/>
                          <a:uFillTx/>
                          <a:latin typeface="Arial" pitchFamily="34" charset="0"/>
                          <a:ea typeface="Calibri"/>
                          <a:cs typeface="Arial" pitchFamily="34" charset="0"/>
                          <a:hlinkClick r:id="rId5"/>
                        </a:rPr>
                        <a:t>NG12 Interactive Desk Easel</a:t>
                      </a:r>
                      <a:endParaRPr kumimoji="0" lang="en-GB" sz="1400" b="1" i="0" u="sng" strike="noStrike" kern="1200" cap="none" spc="0" normalizeH="0" baseline="0" noProof="0" dirty="0">
                        <a:ln>
                          <a:noFill/>
                        </a:ln>
                        <a:solidFill>
                          <a:srgbClr val="A7A8AA"/>
                        </a:solidFill>
                        <a:effectLst/>
                        <a:uLnTx/>
                        <a:uFillTx/>
                        <a:latin typeface="Arial" pitchFamily="34" charset="0"/>
                        <a:ea typeface="Calibri"/>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sng" strike="noStrike" kern="1200" cap="none" spc="0" normalizeH="0" baseline="0" noProof="0" dirty="0">
                        <a:ln>
                          <a:noFill/>
                        </a:ln>
                        <a:solidFill>
                          <a:srgbClr val="A7A8AA"/>
                        </a:solidFill>
                        <a:effectLst/>
                        <a:uLnTx/>
                        <a:uFillTx/>
                        <a:latin typeface="Arial" pitchFamily="34" charset="0"/>
                        <a:ea typeface="Calibri"/>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rial" pitchFamily="34" charset="0"/>
                          <a:cs typeface="Arial" pitchFamily="34" charset="0"/>
                          <a:hlinkClick r:id="rId6"/>
                        </a:rPr>
                        <a:t>National Cancer Diagnosis Audit</a:t>
                      </a:r>
                      <a:endParaRPr kumimoji="0" lang="en-GB" sz="1400" b="1" i="0" u="none" strike="noStrike" kern="1200" cap="none" spc="0" normalizeH="0" baseline="0" noProof="0" dirty="0">
                        <a:ln>
                          <a:noFill/>
                        </a:ln>
                        <a:solidFill>
                          <a:prstClr val="black"/>
                        </a:solidFill>
                        <a:effectLst/>
                        <a:uLnTx/>
                        <a:uFillTx/>
                        <a:latin typeface="Arial" pitchFamily="34" charset="0"/>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Arial" pitchFamily="34" charset="0"/>
                        <a:cs typeface="Arial" pitchFamily="34" charset="0"/>
                      </a:endParaRP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1099080">
                <a:tc>
                  <a:txBody>
                    <a:bodyPr/>
                    <a:lstStyle/>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ct val="20000"/>
                        </a:spcBef>
                        <a:spcAft>
                          <a:spcPts val="600"/>
                        </a:spcAft>
                        <a:buClrTx/>
                        <a:buSzTx/>
                        <a:buFont typeface="Arial" pitchFamily="34" charset="0"/>
                        <a:buNone/>
                        <a:tabLst/>
                        <a:defRPr/>
                      </a:pPr>
                      <a:r>
                        <a:rPr kumimoji="0" lang="en-GB" sz="1400" b="1" i="0" u="none" strike="noStrike" kern="1200" cap="none" spc="0" normalizeH="0" baseline="0" noProof="0" dirty="0">
                          <a:ln>
                            <a:noFill/>
                          </a:ln>
                          <a:solidFill>
                            <a:prstClr val="black"/>
                          </a:solidFill>
                          <a:effectLst/>
                          <a:uLnTx/>
                          <a:uFillTx/>
                          <a:latin typeface="Arial" pitchFamily="34" charset="0"/>
                          <a:cs typeface="Arial" pitchFamily="34" charset="0"/>
                          <a:hlinkClick r:id="rId7"/>
                        </a:rPr>
                        <a:t>E-learning course: coding and safety-netting in the context of cancer</a:t>
                      </a:r>
                      <a:endParaRPr kumimoji="0" lang="en-GB" sz="1400" b="1" i="0" u="none" strike="noStrike" kern="1200" cap="none" spc="0" normalizeH="0" baseline="0" noProof="0" dirty="0">
                        <a:ln>
                          <a:noFill/>
                        </a:ln>
                        <a:solidFill>
                          <a:prstClr val="black"/>
                        </a:solidFill>
                        <a:effectLst/>
                        <a:uLnTx/>
                        <a:uFillTx/>
                        <a:latin typeface="Arial" pitchFamily="34" charset="0"/>
                        <a:cs typeface="Arial" pitchFamily="34" charset="0"/>
                      </a:endParaRPr>
                    </a:p>
                    <a:p>
                      <a:pPr marL="0" lvl="0" indent="0">
                        <a:lnSpc>
                          <a:spcPct val="107000"/>
                        </a:lnSpc>
                        <a:spcAft>
                          <a:spcPts val="600"/>
                        </a:spcAft>
                        <a:buFont typeface="Wingdings"/>
                        <a:buNone/>
                      </a:pPr>
                      <a:r>
                        <a:rPr lang="en-GB" sz="1400" b="1" dirty="0">
                          <a:solidFill>
                            <a:schemeClr val="tx1"/>
                          </a:solidFill>
                          <a:effectLst/>
                          <a:latin typeface="Arial" pitchFamily="34" charset="0"/>
                          <a:ea typeface="Calibri"/>
                          <a:cs typeface="Arial" pitchFamily="34" charset="0"/>
                          <a:hlinkClick r:id="rId8"/>
                        </a:rPr>
                        <a:t>Rapid referral guidance</a:t>
                      </a:r>
                      <a:endParaRPr lang="en-GB" sz="1400" b="1" dirty="0">
                        <a:solidFill>
                          <a:schemeClr val="tx1"/>
                        </a:solidFill>
                        <a:effectLst/>
                        <a:latin typeface="Arial" pitchFamily="34" charset="0"/>
                        <a:ea typeface="Calibri"/>
                        <a:cs typeface="Arial" pitchFamily="34" charset="0"/>
                      </a:endParaRPr>
                    </a:p>
                    <a:p>
                      <a:pPr marL="0" lvl="0" indent="0">
                        <a:lnSpc>
                          <a:spcPct val="107000"/>
                        </a:lnSpc>
                        <a:spcAft>
                          <a:spcPts val="600"/>
                        </a:spcAft>
                        <a:buFont typeface="Wingdings"/>
                        <a:buNone/>
                      </a:pPr>
                      <a:r>
                        <a:rPr kumimoji="0" lang="en-GB" sz="1400" b="1" i="0" u="none" strike="noStrike" kern="1200" cap="none" spc="0" normalizeH="0" baseline="0" noProof="0" dirty="0">
                          <a:ln>
                            <a:noFill/>
                          </a:ln>
                          <a:solidFill>
                            <a:prstClr val="black"/>
                          </a:solidFill>
                          <a:effectLst/>
                          <a:uLnTx/>
                          <a:uFillTx/>
                          <a:latin typeface="Arial" pitchFamily="34" charset="0"/>
                          <a:cs typeface="Arial" pitchFamily="34" charset="0"/>
                          <a:hlinkClick r:id="rId9"/>
                        </a:rPr>
                        <a:t>Electronic safety-netting toolkit</a:t>
                      </a:r>
                      <a:endParaRPr kumimoji="0" lang="en-GB" sz="1400" b="1" i="0" u="none" strike="noStrike" kern="1200" cap="none" spc="0" normalizeH="0" baseline="0" noProof="0" dirty="0">
                        <a:ln>
                          <a:noFill/>
                        </a:ln>
                        <a:solidFill>
                          <a:prstClr val="black"/>
                        </a:solidFill>
                        <a:effectLst/>
                        <a:uLnTx/>
                        <a:uFillTx/>
                        <a:latin typeface="Arial" pitchFamily="34" charset="0"/>
                        <a:cs typeface="Arial" pitchFamily="34" charset="0"/>
                      </a:endParaRPr>
                    </a:p>
                    <a:p>
                      <a:pPr marL="0" lvl="0" indent="0">
                        <a:lnSpc>
                          <a:spcPct val="107000"/>
                        </a:lnSpc>
                        <a:spcAft>
                          <a:spcPts val="600"/>
                        </a:spcAft>
                        <a:buFont typeface="Wingdings"/>
                        <a:buNone/>
                      </a:pPr>
                      <a:endParaRPr kumimoji="0" lang="en-GB" sz="1400" b="1" i="0" u="none" strike="noStrike" kern="1200" cap="none" spc="0" normalizeH="0" baseline="0" noProof="0" dirty="0">
                        <a:ln>
                          <a:noFill/>
                        </a:ln>
                        <a:solidFill>
                          <a:prstClr val="black"/>
                        </a:solidFill>
                        <a:effectLst/>
                        <a:uLnTx/>
                        <a:uFillTx/>
                        <a:latin typeface="Arial" pitchFamily="34" charset="0"/>
                        <a:cs typeface="Arial" pitchFamily="34" charset="0"/>
                      </a:endParaRP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1099080">
                <a:tc>
                  <a:txBody>
                    <a:bodyPr/>
                    <a:lstStyle/>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Arial" pitchFamily="34" charset="0"/>
                        <a:cs typeface="Arial" pitchFamily="34" charset="0"/>
                        <a:hlinkClick r:id="rId1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rial" pitchFamily="34" charset="0"/>
                          <a:cs typeface="Arial" pitchFamily="34" charset="0"/>
                          <a:hlinkClick r:id="rId10"/>
                        </a:rPr>
                        <a:t>Suspected cancer: recognition and referral</a:t>
                      </a:r>
                      <a:endParaRPr kumimoji="0" lang="en-GB" sz="1400" b="1" i="0" u="none" strike="noStrike" kern="1200" cap="none" spc="0" normalizeH="0" baseline="0" noProof="0" dirty="0">
                        <a:ln>
                          <a:noFill/>
                        </a:ln>
                        <a:solidFill>
                          <a:prstClr val="black"/>
                        </a:solidFill>
                        <a:effectLst/>
                        <a:uLnTx/>
                        <a:uFillTx/>
                        <a:latin typeface="Arial" pitchFamily="34" charset="0"/>
                        <a:cs typeface="Arial" pitchFamily="34" charset="0"/>
                      </a:endParaRPr>
                    </a:p>
                    <a:p>
                      <a:pPr marL="0" lvl="0" indent="0">
                        <a:lnSpc>
                          <a:spcPct val="107000"/>
                        </a:lnSpc>
                        <a:spcAft>
                          <a:spcPts val="800"/>
                        </a:spcAft>
                        <a:buFont typeface="Wingdings"/>
                        <a:buNone/>
                      </a:pPr>
                      <a:endParaRPr lang="en-GB" sz="1400" b="1" dirty="0">
                        <a:solidFill>
                          <a:schemeClr val="tx1"/>
                        </a:solidFill>
                        <a:effectLst/>
                        <a:latin typeface="Arial" pitchFamily="34" charset="0"/>
                        <a:ea typeface="Calibri"/>
                        <a:cs typeface="Arial" pitchFamily="34" charset="0"/>
                      </a:endParaRP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1026"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4974" y="1988840"/>
            <a:ext cx="1870762" cy="961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328050" y="338822"/>
            <a:ext cx="6912768" cy="523220"/>
          </a:xfrm>
          <a:prstGeom prst="rect">
            <a:avLst/>
          </a:prstGeom>
          <a:noFill/>
        </p:spPr>
        <p:txBody>
          <a:bodyPr wrap="square" rtlCol="0">
            <a:spAutoFit/>
          </a:bodyPr>
          <a:lstStyle/>
          <a:p>
            <a:r>
              <a:rPr lang="en-GB" sz="2800" b="1" dirty="0">
                <a:solidFill>
                  <a:srgbClr val="0070C0"/>
                </a:solidFill>
                <a:latin typeface="Arial" pitchFamily="34" charset="0"/>
                <a:ea typeface="+mj-ea"/>
                <a:cs typeface="Arial" pitchFamily="34" charset="0"/>
              </a:rPr>
              <a:t>Safety-netting diagnostic process</a:t>
            </a:r>
          </a:p>
        </p:txBody>
      </p:sp>
      <p:pic>
        <p:nvPicPr>
          <p:cNvPr id="2"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87783" y="4358064"/>
            <a:ext cx="1871663"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descr="A picture containing text&#10;&#10;Description automatically generated">
            <a:extLst>
              <a:ext uri="{FF2B5EF4-FFF2-40B4-BE49-F238E27FC236}">
                <a16:creationId xmlns:a16="http://schemas.microsoft.com/office/drawing/2014/main" id="{B251DC54-3955-4A90-8E07-C0B3D44397C8}"/>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56991" y="5534413"/>
            <a:ext cx="1902455" cy="331124"/>
          </a:xfrm>
          <a:prstGeom prst="rect">
            <a:avLst/>
          </a:prstGeom>
        </p:spPr>
      </p:pic>
      <p:pic>
        <p:nvPicPr>
          <p:cNvPr id="11" name="Picture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66819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D5A467E-3033-4000-9E75-5EC3763562AC}" type="slidenum">
              <a:rPr lang="en-GB" smtClean="0"/>
              <a:t>23</a:t>
            </a:fld>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3486176337"/>
              </p:ext>
            </p:extLst>
          </p:nvPr>
        </p:nvGraphicFramePr>
        <p:xfrm>
          <a:off x="179512" y="1226180"/>
          <a:ext cx="8799762" cy="5125720"/>
        </p:xfrm>
        <a:graphic>
          <a:graphicData uri="http://schemas.openxmlformats.org/drawingml/2006/table">
            <a:tbl>
              <a:tblPr firstRow="1" bandRow="1">
                <a:tableStyleId>{5C22544A-7EE6-4342-B048-85BDC9FD1C3A}</a:tableStyleId>
              </a:tblPr>
              <a:tblGrid>
                <a:gridCol w="1566030">
                  <a:extLst>
                    <a:ext uri="{9D8B030D-6E8A-4147-A177-3AD203B41FA5}">
                      <a16:colId xmlns:a16="http://schemas.microsoft.com/office/drawing/2014/main" val="20000"/>
                    </a:ext>
                  </a:extLst>
                </a:gridCol>
                <a:gridCol w="7233732">
                  <a:extLst>
                    <a:ext uri="{9D8B030D-6E8A-4147-A177-3AD203B41FA5}">
                      <a16:colId xmlns:a16="http://schemas.microsoft.com/office/drawing/2014/main" val="20001"/>
                    </a:ext>
                  </a:extLst>
                </a:gridCol>
              </a:tblGrid>
              <a:tr h="370840">
                <a:tc>
                  <a:txBody>
                    <a:bodyPr/>
                    <a:lstStyle/>
                    <a:p>
                      <a:pPr algn="l"/>
                      <a:r>
                        <a:rPr lang="en-GB" sz="1400" b="1" dirty="0">
                          <a:latin typeface="Arial" pitchFamily="34" charset="0"/>
                          <a:cs typeface="Arial" pitchFamily="34" charset="0"/>
                        </a:rPr>
                        <a:t>Source</a:t>
                      </a: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l"/>
                      <a:r>
                        <a:rPr lang="en-GB" sz="1400" b="1" dirty="0">
                          <a:latin typeface="Arial" pitchFamily="34" charset="0"/>
                          <a:cs typeface="Arial" pitchFamily="34" charset="0"/>
                        </a:rPr>
                        <a:t>Resource</a:t>
                      </a: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1004188">
                <a:tc>
                  <a:txBody>
                    <a:bodyPr/>
                    <a:lstStyle/>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algn="l"/>
                      <a:r>
                        <a:rPr lang="en-GB" sz="1400" b="1" dirty="0" err="1">
                          <a:latin typeface="Arial" pitchFamily="34" charset="0"/>
                          <a:cs typeface="Arial" pitchFamily="34" charset="0"/>
                          <a:hlinkClick r:id="rId2"/>
                        </a:rPr>
                        <a:t>Ardens</a:t>
                      </a:r>
                      <a:r>
                        <a:rPr lang="en-GB" sz="1400" b="1" dirty="0">
                          <a:latin typeface="Arial" pitchFamily="34" charset="0"/>
                          <a:cs typeface="Arial" pitchFamily="34" charset="0"/>
                          <a:hlinkClick r:id="rId2"/>
                        </a:rPr>
                        <a:t> </a:t>
                      </a:r>
                      <a:r>
                        <a:rPr lang="en-GB" sz="1400" b="1" dirty="0">
                          <a:latin typeface="Arial" pitchFamily="34" charset="0"/>
                          <a:cs typeface="Arial" pitchFamily="34" charset="0"/>
                        </a:rPr>
                        <a:t>is a clinical decision support tool for </a:t>
                      </a:r>
                      <a:r>
                        <a:rPr lang="en-GB" sz="1400" b="1" dirty="0" err="1">
                          <a:latin typeface="Arial" pitchFamily="34" charset="0"/>
                          <a:cs typeface="Arial" pitchFamily="34" charset="0"/>
                        </a:rPr>
                        <a:t>SystmOne</a:t>
                      </a:r>
                      <a:r>
                        <a:rPr lang="en-GB" sz="1400" b="1" dirty="0">
                          <a:latin typeface="Arial" pitchFamily="34" charset="0"/>
                          <a:cs typeface="Arial" pitchFamily="34" charset="0"/>
                        </a:rPr>
                        <a:t> &amp; EMIS Web which:</a:t>
                      </a:r>
                    </a:p>
                    <a:p>
                      <a:pPr marL="285750" indent="-285750" algn="l">
                        <a:buFont typeface="Arial" pitchFamily="34" charset="0"/>
                        <a:buChar char="•"/>
                      </a:pPr>
                      <a:r>
                        <a:rPr lang="en-GB" sz="1400" b="0" dirty="0">
                          <a:latin typeface="Arial" pitchFamily="34" charset="0"/>
                          <a:cs typeface="Arial" pitchFamily="34" charset="0"/>
                        </a:rPr>
                        <a:t>Gives clinicians easy access to the latest evidence-based resources.</a:t>
                      </a:r>
                    </a:p>
                    <a:p>
                      <a:pPr marL="285750" indent="-285750" algn="l">
                        <a:buFont typeface="Arial" pitchFamily="34" charset="0"/>
                        <a:buChar char="•"/>
                      </a:pPr>
                      <a:r>
                        <a:rPr lang="en-GB" sz="1400" b="0" dirty="0">
                          <a:latin typeface="Arial" pitchFamily="34" charset="0"/>
                          <a:cs typeface="Arial" pitchFamily="34" charset="0"/>
                        </a:rPr>
                        <a:t>Promotes best practice, medicines management and patient safety</a:t>
                      </a:r>
                    </a:p>
                    <a:p>
                      <a:pPr marL="285750" indent="-285750" algn="l">
                        <a:buFont typeface="Arial" pitchFamily="34" charset="0"/>
                        <a:buChar char="•"/>
                      </a:pPr>
                      <a:r>
                        <a:rPr lang="en-GB" sz="1400" b="0" dirty="0">
                          <a:latin typeface="Arial" pitchFamily="34" charset="0"/>
                          <a:cs typeface="Arial" pitchFamily="34" charset="0"/>
                        </a:rPr>
                        <a:t>Improves efficiency, maximises savings and frees up valuable resources</a:t>
                      </a:r>
                    </a:p>
                    <a:p>
                      <a:pPr marL="285750" indent="-285750" algn="l">
                        <a:buFont typeface="Arial" pitchFamily="34" charset="0"/>
                        <a:buChar char="•"/>
                      </a:pPr>
                      <a:r>
                        <a:rPr lang="en-GB" sz="1400" b="0" dirty="0">
                          <a:latin typeface="Arial" pitchFamily="34" charset="0"/>
                          <a:cs typeface="Arial" pitchFamily="34" charset="0"/>
                        </a:rPr>
                        <a:t>Ensures localised standardised care is provided with supporting clinical pathways</a:t>
                      </a:r>
                    </a:p>
                    <a:p>
                      <a:pPr marL="285750" indent="-285750" algn="l">
                        <a:buFont typeface="Arial" pitchFamily="34" charset="0"/>
                        <a:buChar char="•"/>
                      </a:pPr>
                      <a:r>
                        <a:rPr lang="en-GB" sz="1400" b="0" dirty="0">
                          <a:latin typeface="Arial" pitchFamily="34" charset="0"/>
                          <a:cs typeface="Arial" pitchFamily="34" charset="0"/>
                        </a:rPr>
                        <a:t>Assists contract management and accurate service evaluation</a:t>
                      </a:r>
                    </a:p>
                    <a:p>
                      <a:pPr marL="285750" indent="-285750" algn="l">
                        <a:buFont typeface="Arial" pitchFamily="34" charset="0"/>
                        <a:buChar char="•"/>
                      </a:pPr>
                      <a:r>
                        <a:rPr lang="en-GB" sz="1400" b="0" dirty="0">
                          <a:latin typeface="Arial" pitchFamily="34" charset="0"/>
                          <a:cs typeface="Arial" pitchFamily="34" charset="0"/>
                        </a:rPr>
                        <a:t>Provides solutions for referral capacity and demand management</a:t>
                      </a:r>
                    </a:p>
                    <a:p>
                      <a:pPr marL="285750" indent="-285750" algn="l">
                        <a:buFont typeface="Arial" pitchFamily="34" charset="0"/>
                        <a:buChar char="•"/>
                      </a:pPr>
                      <a:r>
                        <a:rPr lang="en-GB" sz="1400" b="0" dirty="0">
                          <a:latin typeface="Arial" pitchFamily="34" charset="0"/>
                          <a:cs typeface="Arial" pitchFamily="34" charset="0"/>
                        </a:rPr>
                        <a:t>Supports in </a:t>
                      </a:r>
                      <a:r>
                        <a:rPr lang="en-GB" sz="1400" b="0" dirty="0" err="1">
                          <a:latin typeface="Arial" pitchFamily="34" charset="0"/>
                          <a:cs typeface="Arial" pitchFamily="34" charset="0"/>
                        </a:rPr>
                        <a:t>upskilling</a:t>
                      </a:r>
                      <a:r>
                        <a:rPr lang="en-GB" sz="1400" b="0" dirty="0">
                          <a:latin typeface="Arial" pitchFamily="34" charset="0"/>
                          <a:cs typeface="Arial" pitchFamily="34" charset="0"/>
                        </a:rPr>
                        <a:t> staff including HCAs and nurses</a:t>
                      </a: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algn="l"/>
                      <a:r>
                        <a:rPr lang="en-GB" sz="1400" b="1" dirty="0">
                          <a:latin typeface="Arial" pitchFamily="34" charset="0"/>
                          <a:cs typeface="Arial" pitchFamily="34" charset="0"/>
                          <a:hlinkClick r:id="rId3"/>
                        </a:rPr>
                        <a:t>DXS International </a:t>
                      </a:r>
                      <a:r>
                        <a:rPr lang="en-GB" sz="1400" b="1" dirty="0">
                          <a:latin typeface="Arial" pitchFamily="34" charset="0"/>
                          <a:cs typeface="Arial" pitchFamily="34" charset="0"/>
                        </a:rPr>
                        <a:t>provides NHS approved clinical support solutions for clinicians and patients, to improve outcomes, reduce costs and save lives:</a:t>
                      </a:r>
                    </a:p>
                    <a:p>
                      <a:pPr marL="285750" indent="-285750" algn="l">
                        <a:buFont typeface="Arial" pitchFamily="34" charset="0"/>
                        <a:buChar char="•"/>
                      </a:pPr>
                      <a:r>
                        <a:rPr lang="en-GB" sz="1400" b="0" dirty="0">
                          <a:latin typeface="Arial" pitchFamily="34" charset="0"/>
                          <a:cs typeface="Arial" pitchFamily="34" charset="0"/>
                        </a:rPr>
                        <a:t>Point</a:t>
                      </a:r>
                      <a:r>
                        <a:rPr lang="en-GB" sz="1400" b="0" baseline="0" dirty="0">
                          <a:latin typeface="Arial" pitchFamily="34" charset="0"/>
                          <a:cs typeface="Arial" pitchFamily="34" charset="0"/>
                        </a:rPr>
                        <a:t> </a:t>
                      </a:r>
                      <a:r>
                        <a:rPr lang="en-GB" sz="1400" b="0" dirty="0">
                          <a:latin typeface="Arial" pitchFamily="34" charset="0"/>
                          <a:cs typeface="Arial" pitchFamily="34" charset="0"/>
                        </a:rPr>
                        <a:t>of</a:t>
                      </a:r>
                      <a:r>
                        <a:rPr lang="en-GB" sz="1400" b="0" baseline="0" dirty="0">
                          <a:latin typeface="Arial" pitchFamily="34" charset="0"/>
                          <a:cs typeface="Arial" pitchFamily="34" charset="0"/>
                        </a:rPr>
                        <a:t> </a:t>
                      </a:r>
                      <a:r>
                        <a:rPr lang="en-GB" sz="1400" b="0" dirty="0">
                          <a:latin typeface="Arial" pitchFamily="34" charset="0"/>
                          <a:cs typeface="Arial" pitchFamily="34" charset="0"/>
                        </a:rPr>
                        <a:t>Care</a:t>
                      </a:r>
                      <a:r>
                        <a:rPr lang="en-GB" sz="1400" b="0" baseline="0" dirty="0">
                          <a:latin typeface="Arial" pitchFamily="34" charset="0"/>
                          <a:cs typeface="Arial" pitchFamily="34" charset="0"/>
                        </a:rPr>
                        <a:t> - </a:t>
                      </a:r>
                      <a:r>
                        <a:rPr lang="en-GB" sz="1400" b="0" dirty="0">
                          <a:latin typeface="Arial" pitchFamily="34" charset="0"/>
                          <a:cs typeface="Arial" pitchFamily="34" charset="0"/>
                        </a:rPr>
                        <a:t>Clinical decision support – managing information overload in general practice</a:t>
                      </a:r>
                    </a:p>
                    <a:p>
                      <a:pPr marL="285750" indent="-285750" algn="l">
                        <a:buFont typeface="Arial" pitchFamily="34" charset="0"/>
                        <a:buChar char="•"/>
                      </a:pPr>
                      <a:r>
                        <a:rPr lang="en-GB" sz="1400" b="0" dirty="0">
                          <a:latin typeface="Arial" pitchFamily="34" charset="0"/>
                          <a:cs typeface="Arial" pitchFamily="34" charset="0"/>
                        </a:rPr>
                        <a:t>Complete Care - Clinical templates and referral forms for EMIS Web and </a:t>
                      </a:r>
                      <a:r>
                        <a:rPr lang="en-GB" sz="1400" b="0" dirty="0" err="1">
                          <a:latin typeface="Arial" pitchFamily="34" charset="0"/>
                          <a:cs typeface="Arial" pitchFamily="34" charset="0"/>
                        </a:rPr>
                        <a:t>SystmOne</a:t>
                      </a:r>
                      <a:r>
                        <a:rPr lang="en-GB" sz="1400" b="0" dirty="0">
                          <a:latin typeface="Arial" pitchFamily="34" charset="0"/>
                          <a:cs typeface="Arial" pitchFamily="34" charset="0"/>
                        </a:rPr>
                        <a:t> – navigating complex consultation workflows</a:t>
                      </a: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algn="l"/>
                      <a:r>
                        <a:rPr lang="en-GB" sz="1400" b="1" dirty="0">
                          <a:latin typeface="Arial" pitchFamily="34" charset="0"/>
                          <a:cs typeface="Arial" pitchFamily="34" charset="0"/>
                          <a:hlinkClick r:id="rId4"/>
                        </a:rPr>
                        <a:t>C</a:t>
                      </a:r>
                      <a:r>
                        <a:rPr lang="en-GB" sz="1400" b="1" baseline="0" dirty="0">
                          <a:latin typeface="Arial" pitchFamily="34" charset="0"/>
                          <a:cs typeface="Arial" pitchFamily="34" charset="0"/>
                          <a:hlinkClick r:id="rId4"/>
                        </a:rPr>
                        <a:t> the Signs</a:t>
                      </a:r>
                      <a:r>
                        <a:rPr lang="en-GB" sz="1400" b="1" baseline="0" dirty="0">
                          <a:latin typeface="Arial" pitchFamily="34" charset="0"/>
                          <a:cs typeface="Arial" pitchFamily="34" charset="0"/>
                        </a:rPr>
                        <a:t> uses the latest, regional and national (NICE) guidelines to help GPs identify and manage patients at risk of early cancer:</a:t>
                      </a:r>
                      <a:endParaRPr lang="en-GB" sz="1400" b="1" dirty="0">
                        <a:latin typeface="Arial" pitchFamily="34" charset="0"/>
                        <a:cs typeface="Arial" pitchFamily="34" charset="0"/>
                      </a:endParaRPr>
                    </a:p>
                    <a:p>
                      <a:pPr marL="285750" indent="-285750" algn="l">
                        <a:buFont typeface="Arial" pitchFamily="34" charset="0"/>
                        <a:buChar char="•"/>
                      </a:pPr>
                      <a:r>
                        <a:rPr lang="en-GB" sz="1400" b="0" dirty="0">
                          <a:latin typeface="Arial" pitchFamily="34" charset="0"/>
                          <a:cs typeface="Arial" pitchFamily="34" charset="0"/>
                        </a:rPr>
                        <a:t>Sign</a:t>
                      </a:r>
                      <a:r>
                        <a:rPr lang="en-GB" sz="1400" b="0" baseline="0" dirty="0">
                          <a:latin typeface="Arial" pitchFamily="34" charset="0"/>
                          <a:cs typeface="Arial" pitchFamily="34" charset="0"/>
                        </a:rPr>
                        <a:t> posting to the most appropriate test, investigation </a:t>
                      </a:r>
                    </a:p>
                    <a:p>
                      <a:pPr marL="285750" indent="-285750" algn="l">
                        <a:buFont typeface="Arial" pitchFamily="34" charset="0"/>
                        <a:buChar char="•"/>
                      </a:pPr>
                      <a:r>
                        <a:rPr lang="en-GB" sz="1400" b="0" baseline="0" dirty="0">
                          <a:latin typeface="Arial" pitchFamily="34" charset="0"/>
                          <a:cs typeface="Arial" pitchFamily="34" charset="0"/>
                        </a:rPr>
                        <a:t>Fully localised and configured to CCGs and local Trusts</a:t>
                      </a:r>
                    </a:p>
                    <a:p>
                      <a:pPr marL="285750" indent="-285750" algn="l">
                        <a:buFont typeface="Arial" pitchFamily="34" charset="0"/>
                        <a:buChar char="•"/>
                      </a:pPr>
                      <a:r>
                        <a:rPr lang="en-GB" sz="1400" b="0" baseline="0" dirty="0">
                          <a:latin typeface="Arial" pitchFamily="34" charset="0"/>
                          <a:cs typeface="Arial" pitchFamily="34" charset="0"/>
                        </a:rPr>
                        <a:t>Digital 2WW forms are integrated into the tool, ensuring latest forms available</a:t>
                      </a:r>
                    </a:p>
                    <a:p>
                      <a:pPr marL="285750" indent="-285750" algn="l">
                        <a:buFont typeface="Arial" pitchFamily="34" charset="0"/>
                        <a:buChar char="•"/>
                      </a:pPr>
                      <a:r>
                        <a:rPr lang="en-GB" sz="1400" b="0" baseline="0" dirty="0">
                          <a:latin typeface="Arial" pitchFamily="34" charset="0"/>
                          <a:cs typeface="Arial" pitchFamily="34" charset="0"/>
                        </a:rPr>
                        <a:t>Automated safety netting to track and monitor patients on cancer pathway</a:t>
                      </a:r>
                    </a:p>
                    <a:p>
                      <a:pPr marL="285750" indent="-285750" algn="l">
                        <a:buFont typeface="Arial" pitchFamily="34" charset="0"/>
                        <a:buChar char="•"/>
                      </a:pPr>
                      <a:r>
                        <a:rPr lang="en-GB" sz="1400" b="0" baseline="0" dirty="0">
                          <a:latin typeface="Arial" pitchFamily="34" charset="0"/>
                          <a:cs typeface="Arial" pitchFamily="34" charset="0"/>
                        </a:rPr>
                        <a:t>Embedded patient information leaflets</a:t>
                      </a:r>
                      <a:endParaRPr lang="en-GB" sz="1400" b="1" dirty="0">
                        <a:latin typeface="Arial" pitchFamily="34" charset="0"/>
                        <a:cs typeface="Arial" pitchFamily="34" charset="0"/>
                      </a:endParaRP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11" name="TextBox 10"/>
          <p:cNvSpPr txBox="1"/>
          <p:nvPr/>
        </p:nvSpPr>
        <p:spPr>
          <a:xfrm>
            <a:off x="358280" y="338822"/>
            <a:ext cx="6912768" cy="523220"/>
          </a:xfrm>
          <a:prstGeom prst="rect">
            <a:avLst/>
          </a:prstGeom>
          <a:noFill/>
        </p:spPr>
        <p:txBody>
          <a:bodyPr wrap="square" rtlCol="0">
            <a:spAutoFit/>
          </a:bodyPr>
          <a:lstStyle/>
          <a:p>
            <a:r>
              <a:rPr lang="en-GB" sz="2800" b="1" dirty="0">
                <a:solidFill>
                  <a:srgbClr val="0070C0"/>
                </a:solidFill>
                <a:latin typeface="Arial" pitchFamily="34" charset="0"/>
                <a:ea typeface="+mj-ea"/>
                <a:cs typeface="Arial" pitchFamily="34" charset="0"/>
              </a:rPr>
              <a:t>GP Support Tools (1)</a:t>
            </a:r>
          </a:p>
        </p:txBody>
      </p:sp>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983" y="1700808"/>
            <a:ext cx="1656959"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0027" y="3429000"/>
            <a:ext cx="1550870" cy="10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0027" y="4853508"/>
            <a:ext cx="1550870" cy="122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48930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D5A467E-3033-4000-9E75-5EC3763562AC}" type="slidenum">
              <a:rPr lang="en-GB" smtClean="0"/>
              <a:t>24</a:t>
            </a:fld>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1791319698"/>
              </p:ext>
            </p:extLst>
          </p:nvPr>
        </p:nvGraphicFramePr>
        <p:xfrm>
          <a:off x="206531" y="1556792"/>
          <a:ext cx="8799762" cy="3540760"/>
        </p:xfrm>
        <a:graphic>
          <a:graphicData uri="http://schemas.openxmlformats.org/drawingml/2006/table">
            <a:tbl>
              <a:tblPr firstRow="1" bandRow="1">
                <a:tableStyleId>{5C22544A-7EE6-4342-B048-85BDC9FD1C3A}</a:tableStyleId>
              </a:tblPr>
              <a:tblGrid>
                <a:gridCol w="1566030">
                  <a:extLst>
                    <a:ext uri="{9D8B030D-6E8A-4147-A177-3AD203B41FA5}">
                      <a16:colId xmlns:a16="http://schemas.microsoft.com/office/drawing/2014/main" val="20000"/>
                    </a:ext>
                  </a:extLst>
                </a:gridCol>
                <a:gridCol w="7233732">
                  <a:extLst>
                    <a:ext uri="{9D8B030D-6E8A-4147-A177-3AD203B41FA5}">
                      <a16:colId xmlns:a16="http://schemas.microsoft.com/office/drawing/2014/main" val="20001"/>
                    </a:ext>
                  </a:extLst>
                </a:gridCol>
              </a:tblGrid>
              <a:tr h="370840">
                <a:tc>
                  <a:txBody>
                    <a:bodyPr/>
                    <a:lstStyle/>
                    <a:p>
                      <a:pPr algn="l"/>
                      <a:r>
                        <a:rPr lang="en-GB" sz="1400" b="1" dirty="0">
                          <a:latin typeface="Arial" pitchFamily="34" charset="0"/>
                          <a:cs typeface="Arial" pitchFamily="34" charset="0"/>
                        </a:rPr>
                        <a:t>Source</a:t>
                      </a: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l"/>
                      <a:r>
                        <a:rPr lang="en-GB" sz="1400" b="1" dirty="0">
                          <a:latin typeface="Arial" pitchFamily="34" charset="0"/>
                          <a:cs typeface="Arial" pitchFamily="34" charset="0"/>
                        </a:rPr>
                        <a:t>Resource</a:t>
                      </a: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1004188">
                <a:tc>
                  <a:txBody>
                    <a:bodyPr/>
                    <a:lstStyle/>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algn="l"/>
                      <a:r>
                        <a:rPr lang="en-GB" sz="1400" b="0" dirty="0" err="1">
                          <a:latin typeface="Arial" pitchFamily="34" charset="0"/>
                          <a:cs typeface="Arial" pitchFamily="34" charset="0"/>
                          <a:hlinkClick r:id="rId3"/>
                        </a:rPr>
                        <a:t>AccuRx</a:t>
                      </a:r>
                      <a:r>
                        <a:rPr lang="en-GB" sz="1400" b="0" dirty="0">
                          <a:latin typeface="Arial" pitchFamily="34" charset="0"/>
                          <a:cs typeface="Arial" pitchFamily="34" charset="0"/>
                          <a:hlinkClick r:id="rId3"/>
                        </a:rPr>
                        <a:t>:</a:t>
                      </a:r>
                      <a:r>
                        <a:rPr lang="en-GB" sz="1400" b="0" baseline="0" dirty="0">
                          <a:latin typeface="Arial" pitchFamily="34" charset="0"/>
                          <a:cs typeface="Arial" pitchFamily="34" charset="0"/>
                          <a:hlinkClick r:id="rId3"/>
                        </a:rPr>
                        <a:t> </a:t>
                      </a:r>
                      <a:endParaRPr lang="en-GB" sz="1400" b="0" baseline="0" dirty="0">
                        <a:latin typeface="Arial" pitchFamily="34" charset="0"/>
                        <a:cs typeface="Arial" pitchFamily="34" charset="0"/>
                      </a:endParaRPr>
                    </a:p>
                    <a:p>
                      <a:pPr marL="285750" indent="-285750" algn="l">
                        <a:buFont typeface="Arial" pitchFamily="34" charset="0"/>
                        <a:buChar char="•"/>
                      </a:pPr>
                      <a:r>
                        <a:rPr lang="en-GB" sz="1400" b="0" baseline="0" dirty="0">
                          <a:latin typeface="Arial" pitchFamily="34" charset="0"/>
                          <a:cs typeface="Arial" pitchFamily="34" charset="0"/>
                        </a:rPr>
                        <a:t>Chain provides q</a:t>
                      </a:r>
                      <a:r>
                        <a:rPr lang="en-GB" sz="1400" b="0" i="0" kern="1200" dirty="0">
                          <a:solidFill>
                            <a:schemeClr val="dk1"/>
                          </a:solidFill>
                          <a:effectLst/>
                          <a:latin typeface="Arial" pitchFamily="34" charset="0"/>
                          <a:ea typeface="+mn-ea"/>
                          <a:cs typeface="Arial" pitchFamily="34" charset="0"/>
                        </a:rPr>
                        <a:t>uick, direct line of contact between staff and patients</a:t>
                      </a:r>
                      <a:r>
                        <a:rPr lang="en-GB" sz="1400" b="0" i="0" kern="1200" baseline="0" dirty="0">
                          <a:solidFill>
                            <a:schemeClr val="dk1"/>
                          </a:solidFill>
                          <a:effectLst/>
                          <a:latin typeface="Arial" pitchFamily="34" charset="0"/>
                          <a:ea typeface="+mn-ea"/>
                          <a:cs typeface="Arial" pitchFamily="34" charset="0"/>
                        </a:rPr>
                        <a:t> and reduces the number of calls made to patients.</a:t>
                      </a:r>
                    </a:p>
                    <a:p>
                      <a:pPr marL="285750" indent="-285750" algn="l">
                        <a:buFont typeface="Arial" pitchFamily="34" charset="0"/>
                        <a:buChar char="•"/>
                      </a:pPr>
                      <a:r>
                        <a:rPr lang="en-GB" sz="1400" b="0" i="0" kern="1200" baseline="0" dirty="0">
                          <a:solidFill>
                            <a:schemeClr val="dk1"/>
                          </a:solidFill>
                          <a:effectLst/>
                          <a:latin typeface="Arial" pitchFamily="34" charset="0"/>
                          <a:ea typeface="+mn-ea"/>
                          <a:cs typeface="Arial" pitchFamily="34" charset="0"/>
                        </a:rPr>
                        <a:t>Increase uptake on invites through SMS Text service</a:t>
                      </a:r>
                    </a:p>
                    <a:p>
                      <a:pPr marL="285750" indent="-285750" algn="l">
                        <a:buFont typeface="Arial" pitchFamily="34" charset="0"/>
                        <a:buChar char="•"/>
                      </a:pPr>
                      <a:r>
                        <a:rPr lang="en-GB" sz="1400" b="0" i="0" kern="1200" baseline="0" dirty="0">
                          <a:solidFill>
                            <a:schemeClr val="dk1"/>
                          </a:solidFill>
                          <a:effectLst/>
                          <a:latin typeface="Arial" pitchFamily="34" charset="0"/>
                          <a:ea typeface="+mn-ea"/>
                          <a:cs typeface="Arial" pitchFamily="34" charset="0"/>
                        </a:rPr>
                        <a:t>Send patient information directly to them</a:t>
                      </a:r>
                    </a:p>
                    <a:p>
                      <a:pPr marL="285750" indent="-285750" algn="l">
                        <a:buFont typeface="Arial" pitchFamily="34" charset="0"/>
                        <a:buChar char="•"/>
                      </a:pPr>
                      <a:r>
                        <a:rPr lang="en-GB" sz="1400" b="0" i="0" kern="1200" baseline="0" dirty="0">
                          <a:solidFill>
                            <a:schemeClr val="dk1"/>
                          </a:solidFill>
                          <a:effectLst/>
                          <a:latin typeface="Arial" pitchFamily="34" charset="0"/>
                          <a:ea typeface="+mn-ea"/>
                          <a:cs typeface="Arial" pitchFamily="34" charset="0"/>
                        </a:rPr>
                        <a:t>Messages saved and coded</a:t>
                      </a:r>
                    </a:p>
                    <a:p>
                      <a:pPr marL="285750" indent="-285750" algn="l">
                        <a:buFont typeface="Arial" pitchFamily="34" charset="0"/>
                        <a:buChar char="•"/>
                      </a:pPr>
                      <a:r>
                        <a:rPr lang="en-GB" sz="1400" b="0" i="0" kern="1200" baseline="0" dirty="0">
                          <a:solidFill>
                            <a:schemeClr val="dk1"/>
                          </a:solidFill>
                          <a:effectLst/>
                          <a:latin typeface="Arial" pitchFamily="34" charset="0"/>
                          <a:ea typeface="+mn-ea"/>
                          <a:cs typeface="Arial" pitchFamily="34" charset="0"/>
                        </a:rPr>
                        <a:t>Survey templates</a:t>
                      </a:r>
                    </a:p>
                    <a:p>
                      <a:pPr marL="285750" indent="-285750" algn="l">
                        <a:buFont typeface="Arial" pitchFamily="34" charset="0"/>
                        <a:buChar char="•"/>
                      </a:pPr>
                      <a:r>
                        <a:rPr lang="en-GB" sz="1400" b="0" i="0" kern="1200" baseline="0" dirty="0">
                          <a:solidFill>
                            <a:schemeClr val="dk1"/>
                          </a:solidFill>
                          <a:effectLst/>
                          <a:latin typeface="Arial" pitchFamily="34" charset="0"/>
                          <a:ea typeface="+mn-ea"/>
                          <a:cs typeface="Arial" pitchFamily="34" charset="0"/>
                        </a:rPr>
                        <a:t>Track usage</a:t>
                      </a: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845140">
                <a:tc>
                  <a:txBody>
                    <a:bodyPr/>
                    <a:lstStyle/>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marL="0" indent="0" algn="l">
                        <a:buFont typeface="Arial" pitchFamily="34" charset="0"/>
                        <a:buNone/>
                      </a:pPr>
                      <a:r>
                        <a:rPr lang="en-GB" sz="1400" b="0" i="0" kern="1200" baseline="0" dirty="0">
                          <a:solidFill>
                            <a:schemeClr val="dk1"/>
                          </a:solidFill>
                          <a:effectLst/>
                          <a:latin typeface="Arial" pitchFamily="34" charset="0"/>
                          <a:ea typeface="+mn-ea"/>
                          <a:cs typeface="Arial" pitchFamily="34" charset="0"/>
                          <a:hlinkClick r:id="rId4"/>
                        </a:rPr>
                        <a:t>www.qcancer.org/</a:t>
                      </a:r>
                      <a:endParaRPr lang="en-GB" sz="1400" b="0" i="0" kern="1200" baseline="0" dirty="0">
                        <a:solidFill>
                          <a:schemeClr val="dk1"/>
                        </a:solidFill>
                        <a:effectLst/>
                        <a:latin typeface="Arial" pitchFamily="34" charset="0"/>
                        <a:ea typeface="+mn-ea"/>
                        <a:cs typeface="Arial" pitchFamily="34" charset="0"/>
                      </a:endParaRPr>
                    </a:p>
                    <a:p>
                      <a:pPr marL="285750" indent="-285750" algn="l">
                        <a:buFont typeface="Arial" pitchFamily="34" charset="0"/>
                        <a:buChar char="•"/>
                      </a:pPr>
                      <a:r>
                        <a:rPr lang="en-GB" sz="1400" b="0" i="0" kern="1200" baseline="0" dirty="0">
                          <a:solidFill>
                            <a:schemeClr val="dk1"/>
                          </a:solidFill>
                          <a:effectLst/>
                          <a:latin typeface="Arial" pitchFamily="34" charset="0"/>
                          <a:ea typeface="+mn-ea"/>
                          <a:cs typeface="Arial" pitchFamily="34" charset="0"/>
                        </a:rPr>
                        <a:t>The </a:t>
                      </a:r>
                      <a:r>
                        <a:rPr lang="en-GB" sz="1400" b="0" i="0" kern="1200" baseline="0" dirty="0" err="1">
                          <a:solidFill>
                            <a:schemeClr val="dk1"/>
                          </a:solidFill>
                          <a:effectLst/>
                          <a:latin typeface="Arial" pitchFamily="34" charset="0"/>
                          <a:ea typeface="+mn-ea"/>
                          <a:cs typeface="Arial" pitchFamily="34" charset="0"/>
                        </a:rPr>
                        <a:t>QCancer</a:t>
                      </a:r>
                      <a:r>
                        <a:rPr lang="en-GB" sz="1400" b="0" i="0" kern="1200" baseline="0" dirty="0">
                          <a:solidFill>
                            <a:schemeClr val="dk1"/>
                          </a:solidFill>
                          <a:effectLst/>
                          <a:latin typeface="Arial" pitchFamily="34" charset="0"/>
                          <a:ea typeface="+mn-ea"/>
                          <a:cs typeface="Arial" pitchFamily="34" charset="0"/>
                        </a:rPr>
                        <a:t> tool provides absolute risk of all cancers combined, as well as a breakdown of risk for 12 different cancer types individually.  There is a calculator for men and one for women which calculates the risk of a patient having a currently undiagnosed cancer.</a:t>
                      </a:r>
                    </a:p>
                    <a:p>
                      <a:pPr marL="285750" indent="-285750" algn="l">
                        <a:buFont typeface="Arial" pitchFamily="34" charset="0"/>
                        <a:buChar char="•"/>
                      </a:pPr>
                      <a:r>
                        <a:rPr lang="en-GB" sz="1400" b="0" i="0" kern="1200" baseline="0" dirty="0">
                          <a:solidFill>
                            <a:schemeClr val="dk1"/>
                          </a:solidFill>
                          <a:effectLst/>
                          <a:latin typeface="Arial" pitchFamily="34" charset="0"/>
                          <a:ea typeface="+mn-ea"/>
                          <a:cs typeface="Arial" pitchFamily="34" charset="0"/>
                        </a:rPr>
                        <a:t>Integrates with EMIS web</a:t>
                      </a: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1" name="TextBox 10"/>
          <p:cNvSpPr txBox="1"/>
          <p:nvPr/>
        </p:nvSpPr>
        <p:spPr>
          <a:xfrm>
            <a:off x="358280" y="338822"/>
            <a:ext cx="6912768" cy="523220"/>
          </a:xfrm>
          <a:prstGeom prst="rect">
            <a:avLst/>
          </a:prstGeom>
          <a:noFill/>
        </p:spPr>
        <p:txBody>
          <a:bodyPr wrap="square" rtlCol="0">
            <a:spAutoFit/>
          </a:bodyPr>
          <a:lstStyle/>
          <a:p>
            <a:r>
              <a:rPr lang="en-GB" sz="2800" b="1" dirty="0">
                <a:solidFill>
                  <a:srgbClr val="0070C0"/>
                </a:solidFill>
                <a:latin typeface="Arial" pitchFamily="34" charset="0"/>
                <a:ea typeface="+mj-ea"/>
                <a:cs typeface="Arial" pitchFamily="34" charset="0"/>
              </a:rPr>
              <a:t>GP Support Tools (2)</a:t>
            </a: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1" y="2060847"/>
            <a:ext cx="144016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0278" y="3784364"/>
            <a:ext cx="1551403" cy="811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56125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D5A467E-3033-4000-9E75-5EC3763562AC}" type="slidenum">
              <a:rPr lang="en-GB" smtClean="0"/>
              <a:t>25</a:t>
            </a:fld>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999363435"/>
              </p:ext>
            </p:extLst>
          </p:nvPr>
        </p:nvGraphicFramePr>
        <p:xfrm>
          <a:off x="193551" y="1484784"/>
          <a:ext cx="8800530" cy="5064760"/>
        </p:xfrm>
        <a:graphic>
          <a:graphicData uri="http://schemas.openxmlformats.org/drawingml/2006/table">
            <a:tbl>
              <a:tblPr firstRow="1" bandRow="1">
                <a:tableStyleId>{5C22544A-7EE6-4342-B048-85BDC9FD1C3A}</a:tableStyleId>
              </a:tblPr>
              <a:tblGrid>
                <a:gridCol w="1944216">
                  <a:extLst>
                    <a:ext uri="{9D8B030D-6E8A-4147-A177-3AD203B41FA5}">
                      <a16:colId xmlns:a16="http://schemas.microsoft.com/office/drawing/2014/main" val="20000"/>
                    </a:ext>
                  </a:extLst>
                </a:gridCol>
                <a:gridCol w="6856314">
                  <a:extLst>
                    <a:ext uri="{9D8B030D-6E8A-4147-A177-3AD203B41FA5}">
                      <a16:colId xmlns:a16="http://schemas.microsoft.com/office/drawing/2014/main" val="20001"/>
                    </a:ext>
                  </a:extLst>
                </a:gridCol>
              </a:tblGrid>
              <a:tr h="370840">
                <a:tc>
                  <a:txBody>
                    <a:bodyPr/>
                    <a:lstStyle/>
                    <a:p>
                      <a:pPr algn="l"/>
                      <a:r>
                        <a:rPr lang="en-GB" sz="1400" b="1" dirty="0">
                          <a:latin typeface="Arial" pitchFamily="34" charset="0"/>
                          <a:cs typeface="Arial" pitchFamily="34" charset="0"/>
                        </a:rPr>
                        <a:t>Source</a:t>
                      </a: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l"/>
                      <a:r>
                        <a:rPr lang="en-GB" sz="1400" b="1" dirty="0">
                          <a:latin typeface="Arial" pitchFamily="34" charset="0"/>
                          <a:cs typeface="Arial" pitchFamily="34" charset="0"/>
                        </a:rPr>
                        <a:t>Resource</a:t>
                      </a: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860172">
                <a:tc>
                  <a:txBody>
                    <a:bodyPr/>
                    <a:lstStyle/>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algn="l"/>
                      <a:r>
                        <a:rPr lang="en-GB" sz="1400" b="0" i="0" kern="1200" dirty="0">
                          <a:solidFill>
                            <a:schemeClr val="dk1"/>
                          </a:solidFill>
                          <a:effectLst/>
                          <a:latin typeface="Arial" panose="020B0604020202020204" pitchFamily="34" charset="0"/>
                          <a:ea typeface="+mn-ea"/>
                          <a:cs typeface="Arial" panose="020B0604020202020204" pitchFamily="34" charset="0"/>
                          <a:hlinkClick r:id="rId2"/>
                        </a:rPr>
                        <a:t>Gateway C</a:t>
                      </a:r>
                      <a:r>
                        <a:rPr lang="en-GB" sz="1400" b="0" i="0" kern="1200" dirty="0">
                          <a:solidFill>
                            <a:schemeClr val="dk1"/>
                          </a:solidFill>
                          <a:effectLst/>
                          <a:latin typeface="Arial" panose="020B0604020202020204" pitchFamily="34" charset="0"/>
                          <a:ea typeface="+mn-ea"/>
                          <a:cs typeface="Arial" panose="020B0604020202020204" pitchFamily="34" charset="0"/>
                        </a:rPr>
                        <a:t> is a free online cancer education platform developed for primary care professionals across England, aiming to improve cancer outcomes by facilitating earlier diagnosis and improving patient experience. The platform assists users to confidently identify, refer and support patients with symptoms on a suspected cancer pathway.</a:t>
                      </a:r>
                      <a:endParaRPr lang="en-GB" sz="1400" b="1" dirty="0">
                        <a:latin typeface="Arial" pitchFamily="34" charset="0"/>
                        <a:cs typeface="Arial" pitchFamily="34" charset="0"/>
                      </a:endParaRPr>
                    </a:p>
                    <a:p>
                      <a:pPr algn="l"/>
                      <a:endParaRPr lang="en-GB" sz="1400" b="1" dirty="0">
                        <a:latin typeface="Arial" pitchFamily="34" charset="0"/>
                        <a:cs typeface="Arial" pitchFamily="34" charset="0"/>
                      </a:endParaRP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algn="l"/>
                      <a:r>
                        <a:rPr lang="en-GB" sz="1400" b="1" dirty="0">
                          <a:latin typeface="Arial" pitchFamily="34" charset="0"/>
                          <a:cs typeface="Arial" pitchFamily="34" charset="0"/>
                          <a:hlinkClick r:id="rId3"/>
                        </a:rPr>
                        <a:t>Coding and Safety Netting in the Context of Cancer</a:t>
                      </a:r>
                      <a:endParaRPr lang="en-GB" sz="1400" b="1" dirty="0">
                        <a:latin typeface="Arial" pitchFamily="34" charset="0"/>
                        <a:cs typeface="Arial" pitchFamily="34" charset="0"/>
                      </a:endParaRPr>
                    </a:p>
                    <a:p>
                      <a:pPr algn="l"/>
                      <a:endParaRPr lang="en-GB" sz="1400" b="0" dirty="0">
                        <a:latin typeface="Arial" pitchFamily="34" charset="0"/>
                        <a:cs typeface="Arial" pitchFamily="34" charset="0"/>
                      </a:endParaRPr>
                    </a:p>
                    <a:p>
                      <a:pPr algn="l"/>
                      <a:r>
                        <a:rPr lang="en-GB" sz="1400" b="1" dirty="0">
                          <a:latin typeface="Arial" pitchFamily="34" charset="0"/>
                          <a:cs typeface="Arial" pitchFamily="34" charset="0"/>
                          <a:hlinkClick r:id="rId4"/>
                        </a:rPr>
                        <a:t>Cancer Awareness</a:t>
                      </a:r>
                      <a:endParaRPr lang="en-GB" sz="1400" b="1" dirty="0">
                        <a:latin typeface="Arial" pitchFamily="34" charset="0"/>
                        <a:cs typeface="Arial" pitchFamily="34" charset="0"/>
                      </a:endParaRPr>
                    </a:p>
                    <a:p>
                      <a:pPr algn="l"/>
                      <a:endParaRPr lang="en-GB" sz="1400" b="0" dirty="0">
                        <a:latin typeface="Arial" pitchFamily="34" charset="0"/>
                        <a:cs typeface="Arial" pitchFamily="34" charset="0"/>
                      </a:endParaRPr>
                    </a:p>
                    <a:p>
                      <a:pPr algn="l"/>
                      <a:r>
                        <a:rPr lang="en-GB" sz="1400" b="1" dirty="0">
                          <a:latin typeface="Arial" pitchFamily="34" charset="0"/>
                          <a:cs typeface="Arial" pitchFamily="34" charset="0"/>
                          <a:hlinkClick r:id="rId5"/>
                        </a:rPr>
                        <a:t>Impact evaluation</a:t>
                      </a:r>
                      <a:endParaRPr lang="en-GB" sz="1400" b="1" dirty="0">
                        <a:latin typeface="Arial" pitchFamily="34" charset="0"/>
                        <a:cs typeface="Arial" pitchFamily="34" charset="0"/>
                      </a:endParaRPr>
                    </a:p>
                    <a:p>
                      <a:pPr algn="l"/>
                      <a:endParaRPr lang="en-GB" sz="1400" b="1" dirty="0">
                        <a:latin typeface="Arial" pitchFamily="34" charset="0"/>
                        <a:cs typeface="Arial" pitchFamily="34" charset="0"/>
                      </a:endParaRPr>
                    </a:p>
                    <a:p>
                      <a:pPr algn="l"/>
                      <a:r>
                        <a:rPr lang="en-GB" sz="1400" b="1" dirty="0">
                          <a:latin typeface="Arial" pitchFamily="34" charset="0"/>
                          <a:cs typeface="Arial" pitchFamily="34" charset="0"/>
                          <a:hlinkClick r:id="rId6"/>
                        </a:rPr>
                        <a:t>Improving care for LGBT people living with cancer</a:t>
                      </a:r>
                      <a:endParaRPr lang="en-GB" sz="1400" b="1" dirty="0">
                        <a:latin typeface="Arial" pitchFamily="34" charset="0"/>
                        <a:cs typeface="Arial" pitchFamily="34" charset="0"/>
                      </a:endParaRPr>
                    </a:p>
                    <a:p>
                      <a:pPr algn="l"/>
                      <a:endParaRPr lang="en-GB" sz="1400" b="1" dirty="0">
                        <a:latin typeface="Arial" pitchFamily="34" charset="0"/>
                        <a:cs typeface="Arial" pitchFamily="34" charset="0"/>
                      </a:endParaRPr>
                    </a:p>
                    <a:p>
                      <a:pPr algn="l"/>
                      <a:r>
                        <a:rPr lang="en-GB" sz="1400" b="1" dirty="0">
                          <a:latin typeface="Arial" pitchFamily="34" charset="0"/>
                          <a:cs typeface="Arial" pitchFamily="34" charset="0"/>
                          <a:hlinkClick r:id="rId7"/>
                        </a:rPr>
                        <a:t>Patient experience and health inequalities</a:t>
                      </a:r>
                      <a:endParaRPr lang="en-GB" sz="1400" b="1" dirty="0">
                        <a:latin typeface="Arial" pitchFamily="34" charset="0"/>
                        <a:cs typeface="Arial" pitchFamily="34" charset="0"/>
                      </a:endParaRPr>
                    </a:p>
                    <a:p>
                      <a:pPr algn="l"/>
                      <a:endParaRPr lang="en-GB" sz="1400" b="1" dirty="0">
                        <a:latin typeface="Arial" pitchFamily="34" charset="0"/>
                        <a:cs typeface="Arial" pitchFamily="34" charset="0"/>
                      </a:endParaRPr>
                    </a:p>
                    <a:p>
                      <a:pPr algn="l"/>
                      <a:r>
                        <a:rPr lang="en-GB" sz="1400" b="1" dirty="0">
                          <a:latin typeface="Arial" pitchFamily="34" charset="0"/>
                          <a:cs typeface="Arial" pitchFamily="34" charset="0"/>
                          <a:hlinkClick r:id="rId8"/>
                        </a:rPr>
                        <a:t>Physical activity and cancer</a:t>
                      </a:r>
                      <a:endParaRPr lang="en-GB" sz="1400" b="1" dirty="0">
                        <a:latin typeface="Arial" pitchFamily="34" charset="0"/>
                        <a:cs typeface="Arial" pitchFamily="34" charset="0"/>
                      </a:endParaRPr>
                    </a:p>
                    <a:p>
                      <a:pPr algn="l"/>
                      <a:endParaRPr lang="en-GB" sz="1400" b="1" dirty="0">
                        <a:latin typeface="Arial" pitchFamily="34" charset="0"/>
                        <a:cs typeface="Arial" pitchFamily="34" charset="0"/>
                      </a:endParaRP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357688">
                <a:tc>
                  <a:txBody>
                    <a:bodyPr/>
                    <a:lstStyle/>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algn="l">
                        <a:spcAft>
                          <a:spcPts val="1200"/>
                        </a:spcAft>
                      </a:pPr>
                      <a:r>
                        <a:rPr lang="en-GB" sz="1400" b="1" dirty="0">
                          <a:latin typeface="Arial" pitchFamily="34" charset="0"/>
                          <a:cs typeface="Arial" pitchFamily="34" charset="0"/>
                          <a:hlinkClick r:id="rId9"/>
                        </a:rPr>
                        <a:t>CRUK RCGP bite sized videos on primary care and cancer matters</a:t>
                      </a:r>
                      <a:endParaRPr lang="en-GB" sz="1400" b="1" dirty="0">
                        <a:latin typeface="Arial" pitchFamily="34" charset="0"/>
                        <a:cs typeface="Arial" pitchFamily="34" charset="0"/>
                      </a:endParaRPr>
                    </a:p>
                    <a:p>
                      <a:pPr algn="l"/>
                      <a:r>
                        <a:rPr lang="en-GB" sz="1400" b="1" u="sng" dirty="0">
                          <a:solidFill>
                            <a:srgbClr val="A7A8AA"/>
                          </a:solidFill>
                          <a:effectLst/>
                          <a:latin typeface="Arial" pitchFamily="34" charset="0"/>
                          <a:ea typeface="Calibri"/>
                          <a:cs typeface="Arial" pitchFamily="34" charset="0"/>
                          <a:hlinkClick r:id="rId10"/>
                        </a:rPr>
                        <a:t>Cancer awareness and prevention for professionals</a:t>
                      </a:r>
                      <a:endParaRPr lang="en-GB" sz="1400" b="1" dirty="0">
                        <a:latin typeface="Arial" pitchFamily="34" charset="0"/>
                        <a:cs typeface="Arial" pitchFamily="34" charset="0"/>
                      </a:endParaRP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11" name="TextBox 10"/>
          <p:cNvSpPr txBox="1"/>
          <p:nvPr/>
        </p:nvSpPr>
        <p:spPr>
          <a:xfrm>
            <a:off x="358280" y="338822"/>
            <a:ext cx="6912768" cy="523220"/>
          </a:xfrm>
          <a:prstGeom prst="rect">
            <a:avLst/>
          </a:prstGeom>
          <a:noFill/>
        </p:spPr>
        <p:txBody>
          <a:bodyPr wrap="square" rtlCol="0">
            <a:spAutoFit/>
          </a:bodyPr>
          <a:lstStyle/>
          <a:p>
            <a:r>
              <a:rPr lang="en-GB" sz="2800" b="1" dirty="0">
                <a:solidFill>
                  <a:srgbClr val="0070C0"/>
                </a:solidFill>
                <a:latin typeface="Arial" pitchFamily="34" charset="0"/>
                <a:cs typeface="Arial" pitchFamily="34" charset="0"/>
              </a:rPr>
              <a:t>Education and Training (1)</a:t>
            </a:r>
            <a:endParaRPr lang="en-GB" sz="2800" b="1" dirty="0">
              <a:solidFill>
                <a:srgbClr val="0070C0"/>
              </a:solidFill>
              <a:latin typeface="Arial" pitchFamily="34" charset="0"/>
              <a:ea typeface="+mj-ea"/>
              <a:cs typeface="Arial" pitchFamily="34" charset="0"/>
            </a:endParaRPr>
          </a:p>
        </p:txBody>
      </p:sp>
      <p:pic>
        <p:nvPicPr>
          <p:cNvPr id="12290"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6432" y="1916832"/>
            <a:ext cx="1763688"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1526" y="3943033"/>
            <a:ext cx="1763688"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93551" y="5702377"/>
            <a:ext cx="1871663" cy="96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0823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D5A467E-3033-4000-9E75-5EC3763562AC}" type="slidenum">
              <a:rPr lang="en-GB" smtClean="0"/>
              <a:t>26</a:t>
            </a:fld>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3660921555"/>
              </p:ext>
            </p:extLst>
          </p:nvPr>
        </p:nvGraphicFramePr>
        <p:xfrm>
          <a:off x="250712" y="1268760"/>
          <a:ext cx="8657321" cy="4942840"/>
        </p:xfrm>
        <a:graphic>
          <a:graphicData uri="http://schemas.openxmlformats.org/drawingml/2006/table">
            <a:tbl>
              <a:tblPr firstRow="1" bandRow="1">
                <a:tableStyleId>{5C22544A-7EE6-4342-B048-85BDC9FD1C3A}</a:tableStyleId>
              </a:tblPr>
              <a:tblGrid>
                <a:gridCol w="1912578">
                  <a:extLst>
                    <a:ext uri="{9D8B030D-6E8A-4147-A177-3AD203B41FA5}">
                      <a16:colId xmlns:a16="http://schemas.microsoft.com/office/drawing/2014/main" val="20000"/>
                    </a:ext>
                  </a:extLst>
                </a:gridCol>
                <a:gridCol w="6744743">
                  <a:extLst>
                    <a:ext uri="{9D8B030D-6E8A-4147-A177-3AD203B41FA5}">
                      <a16:colId xmlns:a16="http://schemas.microsoft.com/office/drawing/2014/main" val="20001"/>
                    </a:ext>
                  </a:extLst>
                </a:gridCol>
              </a:tblGrid>
              <a:tr h="370840">
                <a:tc>
                  <a:txBody>
                    <a:bodyPr/>
                    <a:lstStyle/>
                    <a:p>
                      <a:pPr algn="l"/>
                      <a:r>
                        <a:rPr lang="en-GB" sz="1400" b="1" dirty="0">
                          <a:latin typeface="Arial" pitchFamily="34" charset="0"/>
                          <a:cs typeface="Arial" pitchFamily="34" charset="0"/>
                        </a:rPr>
                        <a:t>Source</a:t>
                      </a: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l"/>
                      <a:r>
                        <a:rPr lang="en-GB" sz="1400" b="1" dirty="0">
                          <a:latin typeface="Arial" pitchFamily="34" charset="0"/>
                          <a:cs typeface="Arial" pitchFamily="34" charset="0"/>
                        </a:rPr>
                        <a:t>Resource</a:t>
                      </a: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860172">
                <a:tc>
                  <a:txBody>
                    <a:bodyPr/>
                    <a:lstStyle/>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p>
                      <a:pPr algn="l"/>
                      <a:endParaRPr lang="en-GB" sz="1400" dirty="0">
                        <a:latin typeface="Arial" pitchFamily="34" charset="0"/>
                        <a:cs typeface="Arial" pitchFamily="34" charset="0"/>
                      </a:endParaRPr>
                    </a:p>
                  </a:txBody>
                  <a:tcP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solidFill>
                  </a:tcPr>
                </a:tc>
                <a:tc>
                  <a:txBody>
                    <a:bodyPr/>
                    <a:lstStyle/>
                    <a:p>
                      <a:pPr algn="l"/>
                      <a:r>
                        <a:rPr lang="en-GB" sz="1400" b="1" dirty="0">
                          <a:latin typeface="Arial" pitchFamily="34" charset="0"/>
                          <a:cs typeface="Arial" pitchFamily="34" charset="0"/>
                          <a:hlinkClick r:id="rId2"/>
                        </a:rPr>
                        <a:t>Alcohol and Tabaco</a:t>
                      </a:r>
                      <a:r>
                        <a:rPr lang="en-GB" sz="1400" b="1" baseline="0" dirty="0">
                          <a:latin typeface="Arial" pitchFamily="34" charset="0"/>
                          <a:cs typeface="Arial" pitchFamily="34" charset="0"/>
                          <a:hlinkClick r:id="rId2"/>
                        </a:rPr>
                        <a:t> Brief interventions</a:t>
                      </a:r>
                      <a:endParaRPr lang="en-GB" sz="1400" b="1" baseline="0" dirty="0">
                        <a:latin typeface="Arial" pitchFamily="34" charset="0"/>
                        <a:cs typeface="Arial" pitchFamily="34" charset="0"/>
                      </a:endParaRPr>
                    </a:p>
                    <a:p>
                      <a:pPr algn="l"/>
                      <a:endParaRPr lang="en-GB" sz="1400" b="1" baseline="0" dirty="0">
                        <a:latin typeface="Arial" pitchFamily="34" charset="0"/>
                        <a:cs typeface="Arial" pitchFamily="34" charset="0"/>
                      </a:endParaRPr>
                    </a:p>
                    <a:p>
                      <a:pPr algn="l"/>
                      <a:r>
                        <a:rPr lang="en-GB" sz="1400" b="1" baseline="0" dirty="0">
                          <a:latin typeface="Arial" pitchFamily="34" charset="0"/>
                          <a:cs typeface="Arial" pitchFamily="34" charset="0"/>
                          <a:hlinkClick r:id="rId3"/>
                        </a:rPr>
                        <a:t>Obesity</a:t>
                      </a:r>
                    </a:p>
                    <a:p>
                      <a:pPr algn="l"/>
                      <a:r>
                        <a:rPr lang="en-GB" sz="1400" b="1" dirty="0">
                          <a:latin typeface="Arial" pitchFamily="34" charset="0"/>
                          <a:cs typeface="Arial" pitchFamily="34" charset="0"/>
                          <a:hlinkClick r:id="rId3"/>
                        </a:rPr>
                        <a:t> </a:t>
                      </a:r>
                      <a:endParaRPr lang="en-GB" sz="1400" b="1" dirty="0">
                        <a:latin typeface="Arial" pitchFamily="34" charset="0"/>
                        <a:cs typeface="Arial" pitchFamily="34" charset="0"/>
                      </a:endParaRPr>
                    </a:p>
                    <a:p>
                      <a:pPr algn="l"/>
                      <a:r>
                        <a:rPr lang="en-GB" sz="1400" b="1" dirty="0">
                          <a:latin typeface="Arial" pitchFamily="34" charset="0"/>
                          <a:cs typeface="Arial" pitchFamily="34" charset="0"/>
                          <a:hlinkClick r:id="rId4"/>
                        </a:rPr>
                        <a:t>Cancer in the community</a:t>
                      </a:r>
                      <a:endParaRPr lang="en-GB" sz="1400" b="1" dirty="0">
                        <a:latin typeface="Arial" pitchFamily="34" charset="0"/>
                        <a:cs typeface="Arial" pitchFamily="34" charset="0"/>
                      </a:endParaRPr>
                    </a:p>
                    <a:p>
                      <a:pPr algn="l"/>
                      <a:endParaRPr lang="en-GB" sz="1400" b="1" dirty="0">
                        <a:latin typeface="Arial" pitchFamily="34" charset="0"/>
                        <a:cs typeface="Arial" pitchFamily="34" charset="0"/>
                      </a:endParaRPr>
                    </a:p>
                    <a:p>
                      <a:pPr algn="l"/>
                      <a:r>
                        <a:rPr lang="en-GB" sz="1400" b="1" dirty="0">
                          <a:latin typeface="Arial" pitchFamily="34" charset="0"/>
                          <a:cs typeface="Arial" pitchFamily="34" charset="0"/>
                          <a:hlinkClick r:id="rId5"/>
                        </a:rPr>
                        <a:t>Engaging with people and communities</a:t>
                      </a:r>
                      <a:endParaRPr lang="en-GB" sz="1400" b="1" dirty="0">
                        <a:latin typeface="Arial" pitchFamily="34" charset="0"/>
                        <a:cs typeface="Arial" pitchFamily="34" charset="0"/>
                      </a:endParaRPr>
                    </a:p>
                    <a:p>
                      <a:pPr algn="l"/>
                      <a:endParaRPr lang="en-GB" sz="1400" b="1" dirty="0">
                        <a:latin typeface="Arial" pitchFamily="34" charset="0"/>
                        <a:cs typeface="Arial" pitchFamily="34" charset="0"/>
                      </a:endParaRPr>
                    </a:p>
                    <a:p>
                      <a:pPr algn="l"/>
                      <a:r>
                        <a:rPr lang="en-GB" sz="1400" b="1" dirty="0" err="1">
                          <a:latin typeface="Arial" pitchFamily="34" charset="0"/>
                          <a:cs typeface="Arial" pitchFamily="34" charset="0"/>
                          <a:hlinkClick r:id="rId6"/>
                        </a:rPr>
                        <a:t>eGP</a:t>
                      </a:r>
                      <a:r>
                        <a:rPr lang="en-GB" sz="1400" b="1" dirty="0">
                          <a:latin typeface="Arial" pitchFamily="34" charset="0"/>
                          <a:cs typeface="Arial" pitchFamily="34" charset="0"/>
                          <a:hlinkClick r:id="rId6"/>
                        </a:rPr>
                        <a:t> on-line</a:t>
                      </a:r>
                      <a:endParaRPr lang="en-GB" sz="1400" b="1" dirty="0">
                        <a:latin typeface="Arial" pitchFamily="34" charset="0"/>
                        <a:cs typeface="Arial" pitchFamily="34" charset="0"/>
                      </a:endParaRPr>
                    </a:p>
                    <a:p>
                      <a:pPr algn="l"/>
                      <a:endParaRPr lang="en-GB" sz="1400" b="1" dirty="0">
                        <a:latin typeface="Arial" pitchFamily="34" charset="0"/>
                        <a:cs typeface="Arial" pitchFamily="34" charset="0"/>
                      </a:endParaRPr>
                    </a:p>
                    <a:p>
                      <a:pPr algn="l"/>
                      <a:r>
                        <a:rPr lang="en-GB" sz="1400" b="1" dirty="0">
                          <a:latin typeface="Arial" pitchFamily="34" charset="0"/>
                          <a:cs typeface="Arial" pitchFamily="34" charset="0"/>
                          <a:hlinkClick r:id="rId7"/>
                        </a:rPr>
                        <a:t>General</a:t>
                      </a:r>
                      <a:r>
                        <a:rPr lang="en-GB" sz="1400" b="1" baseline="0" dirty="0">
                          <a:latin typeface="Arial" pitchFamily="34" charset="0"/>
                          <a:cs typeface="Arial" pitchFamily="34" charset="0"/>
                          <a:hlinkClick r:id="rId7"/>
                        </a:rPr>
                        <a:t> Practice Assistant Resources</a:t>
                      </a:r>
                      <a:endParaRPr lang="en-GB" sz="1400" b="1" baseline="0" dirty="0">
                        <a:latin typeface="Arial" pitchFamily="34" charset="0"/>
                        <a:cs typeface="Arial" pitchFamily="34" charset="0"/>
                      </a:endParaRPr>
                    </a:p>
                    <a:p>
                      <a:pPr algn="l"/>
                      <a:endParaRPr lang="en-GB" sz="1400" b="1" baseline="0" dirty="0">
                        <a:latin typeface="Arial" pitchFamily="34" charset="0"/>
                        <a:cs typeface="Arial" pitchFamily="34" charset="0"/>
                      </a:endParaRPr>
                    </a:p>
                    <a:p>
                      <a:pPr algn="l"/>
                      <a:r>
                        <a:rPr lang="en-GB" sz="1400" b="1" baseline="0" dirty="0">
                          <a:latin typeface="Arial" pitchFamily="34" charset="0"/>
                          <a:cs typeface="Arial" pitchFamily="34" charset="0"/>
                          <a:hlinkClick r:id="rId8"/>
                        </a:rPr>
                        <a:t>NHS Screening programmes</a:t>
                      </a:r>
                      <a:endParaRPr lang="en-GB" sz="1400" b="1" baseline="0" dirty="0">
                        <a:latin typeface="Arial" pitchFamily="34" charset="0"/>
                        <a:cs typeface="Arial" pitchFamily="34" charset="0"/>
                      </a:endParaRPr>
                    </a:p>
                    <a:p>
                      <a:pPr algn="l"/>
                      <a:endParaRPr lang="en-GB" sz="1400" b="1" baseline="0" dirty="0">
                        <a:latin typeface="Arial" pitchFamily="34" charset="0"/>
                        <a:cs typeface="Arial" pitchFamily="34" charset="0"/>
                      </a:endParaRPr>
                    </a:p>
                    <a:p>
                      <a:pPr algn="l"/>
                      <a:r>
                        <a:rPr lang="en-GB" sz="1400" b="1" baseline="0" dirty="0">
                          <a:latin typeface="Arial" pitchFamily="34" charset="0"/>
                          <a:cs typeface="Arial" pitchFamily="34" charset="0"/>
                          <a:hlinkClick r:id="rId9"/>
                        </a:rPr>
                        <a:t>Person Centred Approaches</a:t>
                      </a:r>
                      <a:endParaRPr lang="en-GB" sz="1400" b="1" baseline="0" dirty="0">
                        <a:latin typeface="Arial" pitchFamily="34" charset="0"/>
                        <a:cs typeface="Arial" pitchFamily="34" charset="0"/>
                      </a:endParaRPr>
                    </a:p>
                    <a:p>
                      <a:pPr algn="l"/>
                      <a:endParaRPr lang="en-GB" sz="1400" b="1" baseline="0" dirty="0">
                        <a:latin typeface="Arial" pitchFamily="34" charset="0"/>
                        <a:cs typeface="Arial" pitchFamily="34" charset="0"/>
                      </a:endParaRPr>
                    </a:p>
                    <a:p>
                      <a:pPr algn="l"/>
                      <a:r>
                        <a:rPr lang="en-GB" sz="1400" b="1" baseline="0" dirty="0">
                          <a:latin typeface="Arial" pitchFamily="34" charset="0"/>
                          <a:cs typeface="Arial" pitchFamily="34" charset="0"/>
                          <a:hlinkClick r:id="rId10"/>
                        </a:rPr>
                        <a:t>Personal Health Budget</a:t>
                      </a:r>
                      <a:endParaRPr lang="en-GB" sz="1400" b="1" baseline="0" dirty="0">
                        <a:latin typeface="Arial" pitchFamily="34" charset="0"/>
                        <a:cs typeface="Arial" pitchFamily="34" charset="0"/>
                      </a:endParaRPr>
                    </a:p>
                    <a:p>
                      <a:pPr algn="l"/>
                      <a:endParaRPr lang="en-GB" sz="1400" b="1" baseline="0" dirty="0">
                        <a:latin typeface="Arial" pitchFamily="34" charset="0"/>
                        <a:cs typeface="Arial" pitchFamily="34" charset="0"/>
                      </a:endParaRPr>
                    </a:p>
                    <a:p>
                      <a:pPr algn="l"/>
                      <a:r>
                        <a:rPr lang="en-GB" sz="1400" b="1" baseline="0" dirty="0">
                          <a:latin typeface="Arial" pitchFamily="34" charset="0"/>
                          <a:cs typeface="Arial" pitchFamily="34" charset="0"/>
                          <a:hlinkClick r:id="rId11"/>
                        </a:rPr>
                        <a:t>Population Health Management</a:t>
                      </a:r>
                      <a:endParaRPr lang="en-GB" sz="1400" b="1" baseline="0" dirty="0">
                        <a:latin typeface="Arial" pitchFamily="34" charset="0"/>
                        <a:cs typeface="Arial" pitchFamily="34" charset="0"/>
                      </a:endParaRPr>
                    </a:p>
                    <a:p>
                      <a:pPr algn="l"/>
                      <a:endParaRPr lang="en-GB" sz="1400" b="1" baseline="0" dirty="0">
                        <a:latin typeface="Arial" pitchFamily="34" charset="0"/>
                        <a:cs typeface="Arial" pitchFamily="34" charset="0"/>
                      </a:endParaRPr>
                    </a:p>
                    <a:p>
                      <a:pPr algn="l"/>
                      <a:r>
                        <a:rPr lang="en-GB" sz="1400" b="1" dirty="0">
                          <a:latin typeface="Arial" pitchFamily="34" charset="0"/>
                          <a:cs typeface="Arial" pitchFamily="34" charset="0"/>
                          <a:hlinkClick r:id="rId12"/>
                        </a:rPr>
                        <a:t>Social Prescribing</a:t>
                      </a:r>
                      <a:endParaRPr lang="en-GB" sz="1400" b="1" dirty="0">
                        <a:latin typeface="Arial" pitchFamily="34" charset="0"/>
                        <a:cs typeface="Arial" pitchFamily="34" charset="0"/>
                      </a:endParaRPr>
                    </a:p>
                  </a:txBody>
                  <a:tcP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1" name="TextBox 10"/>
          <p:cNvSpPr txBox="1"/>
          <p:nvPr/>
        </p:nvSpPr>
        <p:spPr>
          <a:xfrm>
            <a:off x="358280" y="338822"/>
            <a:ext cx="6912768" cy="523220"/>
          </a:xfrm>
          <a:prstGeom prst="rect">
            <a:avLst/>
          </a:prstGeom>
          <a:noFill/>
        </p:spPr>
        <p:txBody>
          <a:bodyPr wrap="square" rtlCol="0">
            <a:spAutoFit/>
          </a:bodyPr>
          <a:lstStyle/>
          <a:p>
            <a:r>
              <a:rPr lang="en-GB" sz="2800" b="1" dirty="0">
                <a:solidFill>
                  <a:srgbClr val="0070C0"/>
                </a:solidFill>
                <a:latin typeface="Arial" pitchFamily="34" charset="0"/>
                <a:cs typeface="Arial" pitchFamily="34" charset="0"/>
              </a:rPr>
              <a:t>Education and Training (2)</a:t>
            </a:r>
            <a:endParaRPr lang="en-GB" sz="2800" b="1" dirty="0">
              <a:solidFill>
                <a:srgbClr val="0070C0"/>
              </a:solidFill>
              <a:latin typeface="Arial" pitchFamily="34" charset="0"/>
              <a:ea typeface="+mj-ea"/>
              <a:cs typeface="Arial" pitchFamily="34" charset="0"/>
            </a:endParaRPr>
          </a:p>
        </p:txBody>
      </p:sp>
      <p:pic>
        <p:nvPicPr>
          <p:cNvPr id="2050"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50713" y="1772816"/>
            <a:ext cx="1711202" cy="111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60314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278615" y="284642"/>
            <a:ext cx="6912768" cy="523220"/>
          </a:xfrm>
          <a:prstGeom prst="rect">
            <a:avLst/>
          </a:prstGeom>
          <a:noFill/>
        </p:spPr>
        <p:txBody>
          <a:bodyPr wrap="square" rtlCol="0">
            <a:spAutoFit/>
          </a:bodyPr>
          <a:lstStyle/>
          <a:p>
            <a:r>
              <a:rPr lang="en-GB" sz="2800" b="1" dirty="0">
                <a:solidFill>
                  <a:srgbClr val="0070C0"/>
                </a:solidFill>
                <a:latin typeface="Arial" pitchFamily="34" charset="0"/>
                <a:ea typeface="+mj-ea"/>
                <a:cs typeface="Arial" pitchFamily="34" charset="0"/>
              </a:rPr>
              <a:t>CRUK Facilitator Support</a:t>
            </a:r>
          </a:p>
        </p:txBody>
      </p:sp>
      <p:sp>
        <p:nvSpPr>
          <p:cNvPr id="3" name="Slide Number Placeholder 2"/>
          <p:cNvSpPr>
            <a:spLocks noGrp="1"/>
          </p:cNvSpPr>
          <p:nvPr>
            <p:ph type="sldNum" sz="quarter" idx="12"/>
          </p:nvPr>
        </p:nvSpPr>
        <p:spPr/>
        <p:txBody>
          <a:bodyPr/>
          <a:lstStyle/>
          <a:p>
            <a:fld id="{8D5A467E-3033-4000-9E75-5EC3763562AC}" type="slidenum">
              <a:rPr lang="en-GB" smtClean="0"/>
              <a:t>27</a:t>
            </a:fld>
            <a:endParaRPr lang="en-GB" dirty="0"/>
          </a:p>
        </p:txBody>
      </p:sp>
      <p:sp>
        <p:nvSpPr>
          <p:cNvPr id="4" name="Rectangle 3"/>
          <p:cNvSpPr/>
          <p:nvPr/>
        </p:nvSpPr>
        <p:spPr>
          <a:xfrm>
            <a:off x="285511" y="1000481"/>
            <a:ext cx="8586770" cy="6106031"/>
          </a:xfrm>
          <a:prstGeom prst="rect">
            <a:avLst/>
          </a:prstGeom>
        </p:spPr>
        <p:txBody>
          <a:bodyPr wrap="square">
            <a:spAutoFit/>
          </a:bodyPr>
          <a:lstStyle/>
          <a:p>
            <a:pPr>
              <a:lnSpc>
                <a:spcPct val="107000"/>
              </a:lnSpc>
              <a:spcBef>
                <a:spcPts val="1200"/>
              </a:spcBef>
              <a:spcAft>
                <a:spcPts val="600"/>
              </a:spcAft>
            </a:pPr>
            <a:r>
              <a:rPr lang="en-GB" sz="2000" b="1" kern="0" dirty="0">
                <a:solidFill>
                  <a:srgbClr val="2E008B"/>
                </a:solidFill>
                <a:latin typeface="Museo Sans Rounded 700"/>
                <a:ea typeface="Times New Roman"/>
                <a:cs typeface="Times New Roman"/>
              </a:rPr>
              <a:t>CRUK Facilitator Surrey &amp; Sussex</a:t>
            </a:r>
          </a:p>
          <a:p>
            <a:r>
              <a:rPr lang="en-GB" dirty="0"/>
              <a:t>Building on the work of Cancer Research UK in Surrey and Sussex over the past 5 years, SSCA has funded a CRUK health professional facilitator to work with PCNs to support and promote the early diagnosis of cancer. </a:t>
            </a:r>
          </a:p>
          <a:p>
            <a:endParaRPr lang="en-GB" dirty="0"/>
          </a:p>
          <a:p>
            <a:pPr>
              <a:spcAft>
                <a:spcPts val="1200"/>
              </a:spcAft>
            </a:pPr>
            <a:r>
              <a:rPr lang="en-GB" dirty="0"/>
              <a:t>Rachel Hinxman can provide free, tailored, facilitation and support at PCN meetings, learning sessions and workshops on the following: </a:t>
            </a:r>
          </a:p>
          <a:p>
            <a:pPr marL="285750" lvl="0" indent="-285750">
              <a:buClr>
                <a:srgbClr val="FF33CC"/>
              </a:buClr>
              <a:buFont typeface="Arial" panose="020B0604020202020204" pitchFamily="34" charset="0"/>
              <a:buChar char="•"/>
            </a:pPr>
            <a:r>
              <a:rPr lang="en-GB" dirty="0"/>
              <a:t>Practical advice on meeting the PCN DES and </a:t>
            </a:r>
            <a:r>
              <a:rPr lang="en-GB" dirty="0" err="1"/>
              <a:t>QoF</a:t>
            </a:r>
            <a:r>
              <a:rPr lang="en-GB" dirty="0"/>
              <a:t> QI on early cancer diagnosis</a:t>
            </a:r>
          </a:p>
          <a:p>
            <a:pPr marL="285750" lvl="0" indent="-285750">
              <a:buClr>
                <a:srgbClr val="FF33CC"/>
              </a:buClr>
              <a:buFont typeface="Arial" panose="020B0604020202020204" pitchFamily="34" charset="0"/>
              <a:buChar char="•"/>
            </a:pPr>
            <a:r>
              <a:rPr lang="en-GB" dirty="0"/>
              <a:t>Help with understanding PCN-specific cancer data (Fingertips Cancer Profiles) and NCDA reports </a:t>
            </a:r>
          </a:p>
          <a:p>
            <a:pPr marL="285750" lvl="0" indent="-285750">
              <a:buClr>
                <a:srgbClr val="FF33CC"/>
              </a:buClr>
              <a:buFont typeface="Arial" panose="020B0604020202020204" pitchFamily="34" charset="0"/>
              <a:buChar char="•"/>
            </a:pPr>
            <a:r>
              <a:rPr lang="en-GB" dirty="0"/>
              <a:t>Education sessions </a:t>
            </a:r>
            <a:r>
              <a:rPr lang="en-GB"/>
              <a:t>on safety netting and QI tools </a:t>
            </a:r>
            <a:endParaRPr lang="en-GB" dirty="0"/>
          </a:p>
          <a:p>
            <a:pPr marL="285750" lvl="0" indent="-285750">
              <a:buClr>
                <a:srgbClr val="FF33CC"/>
              </a:buClr>
              <a:buFont typeface="Arial" panose="020B0604020202020204" pitchFamily="34" charset="0"/>
              <a:buChar char="•"/>
            </a:pPr>
            <a:r>
              <a:rPr lang="en-GB" dirty="0"/>
              <a:t>Awareness sessions for non-clinical staff on cancer prevention and screening programmes</a:t>
            </a:r>
          </a:p>
          <a:p>
            <a:pPr marL="285750" lvl="0" indent="-285750">
              <a:buClr>
                <a:srgbClr val="FF33CC"/>
              </a:buClr>
              <a:buFont typeface="Arial" panose="020B0604020202020204" pitchFamily="34" charset="0"/>
              <a:buChar char="•"/>
            </a:pPr>
            <a:r>
              <a:rPr lang="en-GB" dirty="0"/>
              <a:t>Assist with quality improvement projects and creating an improvement plan </a:t>
            </a:r>
          </a:p>
          <a:p>
            <a:pPr marL="285750" lvl="0" indent="-285750">
              <a:buClr>
                <a:srgbClr val="FF33CC"/>
              </a:buClr>
              <a:buFont typeface="Arial" panose="020B0604020202020204" pitchFamily="34" charset="0"/>
              <a:buChar char="•"/>
            </a:pPr>
            <a:r>
              <a:rPr lang="en-GB" dirty="0"/>
              <a:t>Signpost to toolkits and evidence for healthcare professionals </a:t>
            </a:r>
          </a:p>
          <a:p>
            <a:pPr marL="285750" lvl="0" indent="-285750">
              <a:buClr>
                <a:srgbClr val="FF33CC"/>
              </a:buClr>
              <a:buFont typeface="Arial" panose="020B0604020202020204" pitchFamily="34" charset="0"/>
              <a:buChar char="•"/>
            </a:pPr>
            <a:r>
              <a:rPr lang="en-GB" dirty="0"/>
              <a:t>Access cancer information resources for patients</a:t>
            </a:r>
          </a:p>
          <a:p>
            <a:r>
              <a:rPr lang="en-GB" dirty="0"/>
              <a:t> </a:t>
            </a:r>
          </a:p>
          <a:p>
            <a:r>
              <a:rPr lang="en-GB" dirty="0"/>
              <a:t>To find out more about how we might be able to help, </a:t>
            </a:r>
          </a:p>
          <a:p>
            <a:r>
              <a:rPr lang="en-GB" dirty="0"/>
              <a:t>please email </a:t>
            </a:r>
            <a:r>
              <a:rPr lang="en-GB" dirty="0">
                <a:hlinkClick r:id="rId3"/>
              </a:rPr>
              <a:t>rachel.hinxman@cancer.org.uk</a:t>
            </a:r>
            <a:r>
              <a:rPr lang="en-GB" dirty="0"/>
              <a:t>.</a:t>
            </a:r>
          </a:p>
          <a:p>
            <a:pPr>
              <a:lnSpc>
                <a:spcPct val="107000"/>
              </a:lnSpc>
              <a:spcBef>
                <a:spcPts val="1200"/>
              </a:spcBef>
              <a:spcAft>
                <a:spcPts val="0"/>
              </a:spcAft>
            </a:pPr>
            <a:endParaRPr lang="en-GB" sz="2000" b="1" kern="0" dirty="0">
              <a:solidFill>
                <a:srgbClr val="2E008B"/>
              </a:solidFill>
              <a:latin typeface="Museo Sans Rounded 700"/>
              <a:ea typeface="Times New Roman"/>
              <a:cs typeface="Times New Roman"/>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54733" y="5461641"/>
            <a:ext cx="22733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92010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802570"/>
            <a:ext cx="8229600" cy="2279588"/>
          </a:xfrm>
          <a:solidFill>
            <a:schemeClr val="bg1"/>
          </a:solidFill>
        </p:spPr>
        <p:txBody>
          <a:bodyPr>
            <a:normAutofit/>
          </a:bodyPr>
          <a:lstStyle/>
          <a:p>
            <a:pPr marL="0" indent="0" algn="ctr">
              <a:buNone/>
            </a:pPr>
            <a:r>
              <a:rPr lang="en-GB" sz="1800" dirty="0"/>
              <a:t>We hope that you find this pack useful as you start work towards the </a:t>
            </a:r>
            <a:r>
              <a:rPr lang="en-GB" sz="1800" dirty="0" err="1"/>
              <a:t>QoF</a:t>
            </a:r>
            <a:r>
              <a:rPr lang="en-GB" sz="1800" dirty="0"/>
              <a:t> QI and PCN DES Specifications </a:t>
            </a:r>
            <a:r>
              <a:rPr lang="en-GB" sz="1800"/>
              <a:t>in </a:t>
            </a:r>
            <a:r>
              <a:rPr lang="en-GB" sz="1800" smtClean="0"/>
              <a:t>2021-22.</a:t>
            </a:r>
            <a:endParaRPr lang="en-GB" sz="1800" dirty="0"/>
          </a:p>
          <a:p>
            <a:pPr marL="0" indent="0" algn="ctr">
              <a:buNone/>
            </a:pPr>
            <a:endParaRPr lang="en-GB" sz="1800" dirty="0"/>
          </a:p>
          <a:p>
            <a:pPr marL="0" indent="0" algn="ctr">
              <a:buNone/>
            </a:pPr>
            <a:r>
              <a:rPr lang="en-GB" sz="1800" dirty="0"/>
              <a:t>If you have any questions, please contact us through our email: </a:t>
            </a:r>
            <a:r>
              <a:rPr lang="en-GB" sz="1800" b="1" dirty="0">
                <a:solidFill>
                  <a:schemeClr val="tx2">
                    <a:lumMod val="60000"/>
                    <a:lumOff val="40000"/>
                  </a:schemeClr>
                </a:solidFill>
                <a:hlinkClick r:id="rId2"/>
              </a:rPr>
              <a:t>rsch.sscaadmin@nhs.net</a:t>
            </a:r>
            <a:endParaRPr lang="en-GB" sz="1800" b="1" dirty="0">
              <a:solidFill>
                <a:schemeClr val="tx2">
                  <a:lumMod val="60000"/>
                  <a:lumOff val="40000"/>
                </a:schemeClr>
              </a:solidFill>
            </a:endParaRPr>
          </a:p>
          <a:p>
            <a:pPr marL="0" indent="0" algn="ctr">
              <a:buNone/>
            </a:pPr>
            <a:endParaRPr lang="en-GB" sz="1800" b="1" dirty="0">
              <a:solidFill>
                <a:schemeClr val="tx2">
                  <a:lumMod val="60000"/>
                  <a:lumOff val="40000"/>
                </a:schemeClr>
              </a:solidFill>
            </a:endParaRPr>
          </a:p>
          <a:p>
            <a:pPr marL="0" indent="0" algn="ctr">
              <a:buNone/>
            </a:pPr>
            <a:endParaRPr lang="en-GB" sz="2200" dirty="0"/>
          </a:p>
        </p:txBody>
      </p:sp>
      <p:sp>
        <p:nvSpPr>
          <p:cNvPr id="3" name="Slide Number Placeholder 2"/>
          <p:cNvSpPr>
            <a:spLocks noGrp="1"/>
          </p:cNvSpPr>
          <p:nvPr>
            <p:ph type="sldNum" sz="quarter" idx="12"/>
          </p:nvPr>
        </p:nvSpPr>
        <p:spPr/>
        <p:txBody>
          <a:bodyPr/>
          <a:lstStyle/>
          <a:p>
            <a:fld id="{8D5A467E-3033-4000-9E75-5EC3763562AC}" type="slidenum">
              <a:rPr lang="en-GB" smtClean="0"/>
              <a:t>28</a:t>
            </a:fld>
            <a:endParaRPr lang="en-GB"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8457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26728" y="374091"/>
            <a:ext cx="6912768" cy="523220"/>
          </a:xfrm>
          <a:prstGeom prst="rect">
            <a:avLst/>
          </a:prstGeom>
          <a:noFill/>
        </p:spPr>
        <p:txBody>
          <a:bodyPr wrap="square" rtlCol="0">
            <a:spAutoFit/>
          </a:bodyPr>
          <a:lstStyle/>
          <a:p>
            <a:r>
              <a:rPr lang="en-GB" sz="2800" b="1" dirty="0">
                <a:solidFill>
                  <a:srgbClr val="0070C0"/>
                </a:solidFill>
                <a:latin typeface="Arial" pitchFamily="34" charset="0"/>
                <a:ea typeface="+mj-ea"/>
                <a:cs typeface="Arial" pitchFamily="34" charset="0"/>
              </a:rPr>
              <a:t>Contents</a:t>
            </a:r>
          </a:p>
        </p:txBody>
      </p:sp>
      <p:sp>
        <p:nvSpPr>
          <p:cNvPr id="3" name="Slide Number Placeholder 2"/>
          <p:cNvSpPr>
            <a:spLocks noGrp="1"/>
          </p:cNvSpPr>
          <p:nvPr>
            <p:ph type="sldNum" sz="quarter" idx="12"/>
          </p:nvPr>
        </p:nvSpPr>
        <p:spPr/>
        <p:txBody>
          <a:bodyPr/>
          <a:lstStyle/>
          <a:p>
            <a:fld id="{8D5A467E-3033-4000-9E75-5EC3763562AC}" type="slidenum">
              <a:rPr lang="en-GB" smtClean="0"/>
              <a:t>3</a:t>
            </a:fld>
            <a:endParaRPr lang="en-GB" dirty="0"/>
          </a:p>
        </p:txBody>
      </p:sp>
      <p:sp>
        <p:nvSpPr>
          <p:cNvPr id="2" name="Content Placeholder 1"/>
          <p:cNvSpPr>
            <a:spLocks noGrp="1"/>
          </p:cNvSpPr>
          <p:nvPr>
            <p:ph idx="1"/>
          </p:nvPr>
        </p:nvSpPr>
        <p:spPr>
          <a:xfrm>
            <a:off x="457200" y="1600202"/>
            <a:ext cx="8435280" cy="4525963"/>
          </a:xfrm>
        </p:spPr>
        <p:txBody>
          <a:bodyPr>
            <a:normAutofit/>
          </a:bodyPr>
          <a:lstStyle/>
          <a:p>
            <a:pPr marL="0" indent="0">
              <a:buNone/>
            </a:pPr>
            <a:r>
              <a:rPr lang="en-GB" sz="1800" dirty="0"/>
              <a:t>Introduction						Slide 4 </a:t>
            </a:r>
          </a:p>
          <a:p>
            <a:pPr marL="0" indent="0">
              <a:buNone/>
            </a:pPr>
            <a:r>
              <a:rPr lang="en-GB" sz="1800" dirty="0"/>
              <a:t>Introduction to SSCA					Slide 5</a:t>
            </a:r>
          </a:p>
          <a:p>
            <a:pPr marL="0" indent="0">
              <a:buNone/>
            </a:pPr>
            <a:r>
              <a:rPr lang="en-GB" sz="1800" dirty="0"/>
              <a:t>PCN DES Specifications					Slide 7</a:t>
            </a:r>
          </a:p>
          <a:p>
            <a:pPr marL="0" indent="0">
              <a:buNone/>
            </a:pPr>
            <a:r>
              <a:rPr lang="en-GB" sz="1800" dirty="0" err="1"/>
              <a:t>QoF</a:t>
            </a:r>
            <a:r>
              <a:rPr lang="en-GB" sz="1800" dirty="0"/>
              <a:t> QI 2021/22						Slide 12</a:t>
            </a:r>
          </a:p>
          <a:p>
            <a:pPr marL="0" indent="0">
              <a:buNone/>
            </a:pPr>
            <a:r>
              <a:rPr lang="en-GB" sz="1800" dirty="0"/>
              <a:t>Getting started						Slide 13</a:t>
            </a:r>
          </a:p>
          <a:p>
            <a:pPr marL="0" indent="0">
              <a:buNone/>
            </a:pPr>
            <a:r>
              <a:rPr lang="en-GB" sz="1800" dirty="0"/>
              <a:t>Screening resources					Slide 14 </a:t>
            </a:r>
          </a:p>
          <a:p>
            <a:pPr marL="0" indent="0">
              <a:buNone/>
            </a:pPr>
            <a:r>
              <a:rPr lang="en-GB" sz="1800" dirty="0"/>
              <a:t>Practice review						Slide 16</a:t>
            </a:r>
          </a:p>
          <a:p>
            <a:pPr marL="0" indent="0">
              <a:buNone/>
            </a:pPr>
            <a:r>
              <a:rPr lang="en-GB" sz="1800" dirty="0"/>
              <a:t>Creating a plan						Slide 17	</a:t>
            </a:r>
          </a:p>
          <a:p>
            <a:pPr marL="0" indent="0">
              <a:buNone/>
            </a:pPr>
            <a:r>
              <a:rPr lang="en-GB" sz="1800" dirty="0"/>
              <a:t>Peer review						Slide 20</a:t>
            </a:r>
          </a:p>
          <a:p>
            <a:pPr marL="0" indent="0">
              <a:buNone/>
            </a:pPr>
            <a:r>
              <a:rPr lang="en-GB" sz="1800" dirty="0"/>
              <a:t>Safety-netting diagnostic process				Slide 21</a:t>
            </a:r>
          </a:p>
          <a:p>
            <a:pPr marL="0" indent="0">
              <a:buNone/>
            </a:pPr>
            <a:r>
              <a:rPr lang="en-GB" sz="1800" dirty="0"/>
              <a:t>GP Support tools						Slide 23</a:t>
            </a:r>
          </a:p>
          <a:p>
            <a:pPr marL="0" indent="0">
              <a:buNone/>
            </a:pPr>
            <a:r>
              <a:rPr lang="en-GB" sz="1800" dirty="0"/>
              <a:t>Education and training					Slide 25</a:t>
            </a:r>
          </a:p>
          <a:p>
            <a:pPr marL="0" indent="0">
              <a:buNone/>
            </a:pPr>
            <a:r>
              <a:rPr lang="en-GB" sz="1800" dirty="0"/>
              <a:t>CRUK Facilitator Support					Slide 27</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28678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18076" y="297345"/>
            <a:ext cx="6912768" cy="523220"/>
          </a:xfrm>
          <a:prstGeom prst="rect">
            <a:avLst/>
          </a:prstGeom>
          <a:noFill/>
        </p:spPr>
        <p:txBody>
          <a:bodyPr wrap="square" rtlCol="0">
            <a:spAutoFit/>
          </a:bodyPr>
          <a:lstStyle/>
          <a:p>
            <a:r>
              <a:rPr lang="en-GB" sz="2800" b="1" dirty="0">
                <a:solidFill>
                  <a:srgbClr val="0070C0"/>
                </a:solidFill>
                <a:latin typeface="Arial" pitchFamily="34" charset="0"/>
                <a:ea typeface="+mj-ea"/>
                <a:cs typeface="Arial" pitchFamily="34" charset="0"/>
              </a:rPr>
              <a:t>Introduction</a:t>
            </a:r>
          </a:p>
        </p:txBody>
      </p:sp>
      <p:sp>
        <p:nvSpPr>
          <p:cNvPr id="4" name="Content Placeholder 3"/>
          <p:cNvSpPr>
            <a:spLocks noGrp="1"/>
          </p:cNvSpPr>
          <p:nvPr>
            <p:ph idx="1"/>
          </p:nvPr>
        </p:nvSpPr>
        <p:spPr>
          <a:xfrm>
            <a:off x="518076" y="1073405"/>
            <a:ext cx="8496253" cy="4968552"/>
          </a:xfrm>
        </p:spPr>
        <p:txBody>
          <a:bodyPr>
            <a:normAutofit/>
          </a:bodyPr>
          <a:lstStyle/>
          <a:p>
            <a:pPr marL="0" indent="0">
              <a:lnSpc>
                <a:spcPct val="120000"/>
              </a:lnSpc>
              <a:buNone/>
            </a:pPr>
            <a:r>
              <a:rPr lang="en-GB" sz="1400" b="1" dirty="0"/>
              <a:t>Long Term Plan Ambitions</a:t>
            </a:r>
          </a:p>
          <a:p>
            <a:pPr marL="0" indent="0">
              <a:lnSpc>
                <a:spcPct val="120000"/>
              </a:lnSpc>
              <a:buNone/>
            </a:pPr>
            <a:r>
              <a:rPr lang="en-GB" sz="1400" dirty="0"/>
              <a:t>We will continue to transform cancer care so that from 2028:</a:t>
            </a:r>
          </a:p>
          <a:p>
            <a:pPr marL="0" indent="0">
              <a:lnSpc>
                <a:spcPct val="120000"/>
              </a:lnSpc>
              <a:buNone/>
            </a:pPr>
            <a:r>
              <a:rPr lang="en-GB" sz="1400" dirty="0"/>
              <a:t>• An extra 55,000 people each year will survive for five years or more following their cancer diagnosis;</a:t>
            </a:r>
          </a:p>
          <a:p>
            <a:pPr marL="0" indent="0">
              <a:lnSpc>
                <a:spcPct val="120000"/>
              </a:lnSpc>
              <a:buNone/>
            </a:pPr>
            <a:r>
              <a:rPr lang="en-GB" sz="1400" dirty="0"/>
              <a:t>• Three in four cancers (75%) will be diagnosed at an early stage. </a:t>
            </a:r>
          </a:p>
          <a:p>
            <a:pPr marL="0" indent="0">
              <a:lnSpc>
                <a:spcPct val="120000"/>
              </a:lnSpc>
              <a:spcBef>
                <a:spcPts val="600"/>
              </a:spcBef>
              <a:buNone/>
            </a:pPr>
            <a:r>
              <a:rPr lang="en-GB" sz="1400" dirty="0"/>
              <a:t>The role of primary care across the cancer pathway is vast:</a:t>
            </a:r>
          </a:p>
          <a:p>
            <a:pPr marL="0" indent="0">
              <a:lnSpc>
                <a:spcPct val="120000"/>
              </a:lnSpc>
              <a:buNone/>
            </a:pPr>
            <a:endParaRPr lang="en-GB" sz="1400" dirty="0"/>
          </a:p>
        </p:txBody>
      </p:sp>
      <p:sp>
        <p:nvSpPr>
          <p:cNvPr id="3" name="Slide Number Placeholder 2"/>
          <p:cNvSpPr>
            <a:spLocks noGrp="1"/>
          </p:cNvSpPr>
          <p:nvPr>
            <p:ph type="sldNum" sz="quarter" idx="12"/>
          </p:nvPr>
        </p:nvSpPr>
        <p:spPr/>
        <p:txBody>
          <a:bodyPr/>
          <a:lstStyle/>
          <a:p>
            <a:fld id="{8D5A467E-3033-4000-9E75-5EC3763562AC}" type="slidenum">
              <a:rPr lang="en-GB" smtClean="0"/>
              <a:t>4</a:t>
            </a:fld>
            <a:endParaRPr lang="en-GB" dirty="0"/>
          </a:p>
        </p:txBody>
      </p:sp>
      <p:graphicFrame>
        <p:nvGraphicFramePr>
          <p:cNvPr id="2" name="Diagram 1"/>
          <p:cNvGraphicFramePr/>
          <p:nvPr>
            <p:extLst>
              <p:ext uri="{D42A27DB-BD31-4B8C-83A1-F6EECF244321}">
                <p14:modId xmlns:p14="http://schemas.microsoft.com/office/powerpoint/2010/main" val="3472040882"/>
              </p:ext>
            </p:extLst>
          </p:nvPr>
        </p:nvGraphicFramePr>
        <p:xfrm>
          <a:off x="494680" y="2852936"/>
          <a:ext cx="8293744" cy="36309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1072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251520" y="216975"/>
            <a:ext cx="7573664" cy="892552"/>
          </a:xfrm>
          <a:prstGeom prst="rect">
            <a:avLst/>
          </a:prstGeom>
          <a:noFill/>
        </p:spPr>
        <p:txBody>
          <a:bodyPr wrap="square" rtlCol="0">
            <a:spAutoFit/>
          </a:bodyPr>
          <a:lstStyle/>
          <a:p>
            <a:r>
              <a:rPr lang="en-GB" sz="2600" b="1" dirty="0">
                <a:solidFill>
                  <a:srgbClr val="0070C0"/>
                </a:solidFill>
                <a:latin typeface="Arial" pitchFamily="34" charset="0"/>
                <a:ea typeface="+mj-ea"/>
                <a:cs typeface="Arial" pitchFamily="34" charset="0"/>
              </a:rPr>
              <a:t>Introduction to the Surrey and Sussex </a:t>
            </a:r>
          </a:p>
          <a:p>
            <a:r>
              <a:rPr lang="en-GB" sz="2600" b="1" dirty="0">
                <a:solidFill>
                  <a:srgbClr val="0070C0"/>
                </a:solidFill>
                <a:latin typeface="Arial" pitchFamily="34" charset="0"/>
                <a:ea typeface="+mj-ea"/>
                <a:cs typeface="Arial" pitchFamily="34" charset="0"/>
              </a:rPr>
              <a:t>Cancer Alliance (SSCA)</a:t>
            </a:r>
          </a:p>
        </p:txBody>
      </p:sp>
      <p:sp>
        <p:nvSpPr>
          <p:cNvPr id="3" name="Slide Number Placeholder 2"/>
          <p:cNvSpPr>
            <a:spLocks noGrp="1"/>
          </p:cNvSpPr>
          <p:nvPr>
            <p:ph type="sldNum" sz="quarter" idx="12"/>
          </p:nvPr>
        </p:nvSpPr>
        <p:spPr/>
        <p:txBody>
          <a:bodyPr/>
          <a:lstStyle/>
          <a:p>
            <a:fld id="{8D5A467E-3033-4000-9E75-5EC3763562AC}" type="slidenum">
              <a:rPr lang="en-GB" smtClean="0"/>
              <a:t>5</a:t>
            </a:fld>
            <a:endParaRPr lang="en-GB" dirty="0"/>
          </a:p>
        </p:txBody>
      </p:sp>
      <p:sp>
        <p:nvSpPr>
          <p:cNvPr id="4" name="Content Placeholder 3"/>
          <p:cNvSpPr>
            <a:spLocks noGrp="1"/>
          </p:cNvSpPr>
          <p:nvPr>
            <p:ph idx="1"/>
          </p:nvPr>
        </p:nvSpPr>
        <p:spPr>
          <a:xfrm>
            <a:off x="251520" y="1268760"/>
            <a:ext cx="8640960" cy="5472608"/>
          </a:xfrm>
        </p:spPr>
        <p:txBody>
          <a:bodyPr>
            <a:normAutofit fontScale="92500" lnSpcReduction="20000"/>
          </a:bodyPr>
          <a:lstStyle/>
          <a:p>
            <a:pPr marL="0" indent="0">
              <a:spcBef>
                <a:spcPts val="300"/>
              </a:spcBef>
              <a:buNone/>
            </a:pPr>
            <a:r>
              <a:rPr lang="en-GB" sz="1500" dirty="0"/>
              <a:t>The Surrey and Sussex Cancer Alliance (SSCA) covers a population of just over 3 million people.  </a:t>
            </a:r>
          </a:p>
          <a:p>
            <a:pPr marL="0" indent="0">
              <a:spcBef>
                <a:spcPts val="300"/>
              </a:spcBef>
              <a:buNone/>
            </a:pPr>
            <a:r>
              <a:rPr lang="en-GB" sz="1500" dirty="0"/>
              <a:t>Our members include:</a:t>
            </a:r>
          </a:p>
          <a:p>
            <a:pPr>
              <a:spcBef>
                <a:spcPts val="300"/>
              </a:spcBef>
            </a:pPr>
            <a:r>
              <a:rPr lang="en-GB" sz="1500" dirty="0"/>
              <a:t>Surrey Heartlands Health and Care Partnership (ICS)</a:t>
            </a:r>
          </a:p>
          <a:p>
            <a:pPr>
              <a:spcBef>
                <a:spcPts val="300"/>
              </a:spcBef>
            </a:pPr>
            <a:r>
              <a:rPr lang="en-GB" sz="1500" dirty="0"/>
              <a:t>Frimley Health Integrated Care System (ICS)</a:t>
            </a:r>
          </a:p>
          <a:p>
            <a:pPr>
              <a:spcBef>
                <a:spcPts val="300"/>
              </a:spcBef>
            </a:pPr>
            <a:r>
              <a:rPr lang="en-GB" sz="1500" dirty="0"/>
              <a:t>Sussex Health and Care Partnership (ICS)</a:t>
            </a:r>
          </a:p>
          <a:p>
            <a:pPr marL="0" indent="0">
              <a:spcBef>
                <a:spcPts val="300"/>
              </a:spcBef>
              <a:buNone/>
            </a:pPr>
            <a:endParaRPr lang="en-GB" sz="1500" dirty="0"/>
          </a:p>
          <a:p>
            <a:pPr marL="0" indent="0">
              <a:spcBef>
                <a:spcPts val="300"/>
              </a:spcBef>
              <a:buNone/>
            </a:pPr>
            <a:r>
              <a:rPr lang="en-GB" sz="1500" dirty="0"/>
              <a:t>The work programme led by SSCA centres on implementing the priorities described in the Long Term Plan relevant to cancer.  In collaboration with system partners and through the process of co-production we seek to: </a:t>
            </a:r>
          </a:p>
          <a:p>
            <a:pPr>
              <a:spcBef>
                <a:spcPts val="300"/>
              </a:spcBef>
            </a:pPr>
            <a:r>
              <a:rPr lang="en-GB" sz="1500" dirty="0"/>
              <a:t>To reduce variation and inequalities in the delivery of cancer services across Surrey and Sussex</a:t>
            </a:r>
          </a:p>
          <a:p>
            <a:pPr>
              <a:spcBef>
                <a:spcPts val="300"/>
              </a:spcBef>
            </a:pPr>
            <a:r>
              <a:rPr lang="en-GB" sz="1500" dirty="0"/>
              <a:t>To improve accessibility of cancer services across Surrey and Sussex</a:t>
            </a:r>
          </a:p>
          <a:p>
            <a:pPr>
              <a:spcBef>
                <a:spcPts val="300"/>
              </a:spcBef>
            </a:pPr>
            <a:r>
              <a:rPr lang="en-GB" sz="1500" dirty="0"/>
              <a:t>To improve survivorship and outcomes for patients diagnosed with a cancer</a:t>
            </a:r>
          </a:p>
          <a:p>
            <a:pPr>
              <a:spcBef>
                <a:spcPts val="300"/>
              </a:spcBef>
            </a:pPr>
            <a:r>
              <a:rPr lang="en-GB" sz="1500" dirty="0"/>
              <a:t>For patients to have a personalised plan for their cancer treatment and recovery that reflects their wishes</a:t>
            </a:r>
          </a:p>
          <a:p>
            <a:pPr marL="0" indent="0">
              <a:spcBef>
                <a:spcPts val="300"/>
              </a:spcBef>
              <a:buNone/>
            </a:pPr>
            <a:endParaRPr lang="en-GB" sz="1500" dirty="0"/>
          </a:p>
          <a:p>
            <a:pPr marL="0" indent="0">
              <a:spcBef>
                <a:spcPts val="300"/>
              </a:spcBef>
              <a:buNone/>
            </a:pPr>
            <a:r>
              <a:rPr lang="en-GB" sz="1500" dirty="0"/>
              <a:t>Our response to the Long Term Plan builds on our successes to date and the strong collaboration across our cancer system:</a:t>
            </a:r>
          </a:p>
          <a:p>
            <a:pPr marL="0" indent="0">
              <a:spcBef>
                <a:spcPts val="300"/>
              </a:spcBef>
              <a:buNone/>
            </a:pPr>
            <a:endParaRPr lang="en-GB" sz="1500" dirty="0"/>
          </a:p>
          <a:p>
            <a:pPr>
              <a:spcBef>
                <a:spcPts val="300"/>
              </a:spcBef>
            </a:pPr>
            <a:r>
              <a:rPr lang="en-GB" sz="1500" b="1" dirty="0"/>
              <a:t>Prevention</a:t>
            </a:r>
            <a:r>
              <a:rPr lang="en-GB" sz="1500" dirty="0"/>
              <a:t>: We will reduce variation and inequalities in the delivery of prevention services across Surrey and Sussex in order to reduce the incidence of preventable cancers</a:t>
            </a:r>
          </a:p>
          <a:p>
            <a:pPr>
              <a:spcBef>
                <a:spcPts val="300"/>
              </a:spcBef>
            </a:pPr>
            <a:r>
              <a:rPr lang="en-GB" sz="1500" b="1" dirty="0"/>
              <a:t>Screening: </a:t>
            </a:r>
            <a:r>
              <a:rPr lang="en-GB" sz="1500" dirty="0"/>
              <a:t>We will raise awareness and improve accessibility of screening for bowel, breast and cervical cancers</a:t>
            </a:r>
          </a:p>
          <a:p>
            <a:pPr>
              <a:spcBef>
                <a:spcPts val="300"/>
              </a:spcBef>
            </a:pPr>
            <a:r>
              <a:rPr lang="en-GB" sz="1500" b="1" dirty="0"/>
              <a:t>Earlier &amp; Faster Diagnosis</a:t>
            </a:r>
            <a:r>
              <a:rPr lang="en-GB" sz="1500" dirty="0"/>
              <a:t>: We will develop Rapid Diagnostic Services and work with our Primary Care Networks to deliver faster and earlier diagnosis</a:t>
            </a:r>
          </a:p>
          <a:p>
            <a:pPr>
              <a:spcBef>
                <a:spcPts val="300"/>
              </a:spcBef>
            </a:pPr>
            <a:r>
              <a:rPr lang="en-GB" sz="1500" b="1" dirty="0"/>
              <a:t>Treatment</a:t>
            </a:r>
            <a:r>
              <a:rPr lang="en-GB" sz="1500" dirty="0"/>
              <a:t>: We will continue to improve our world-class treatments and services for people with cancer </a:t>
            </a:r>
          </a:p>
          <a:p>
            <a:pPr>
              <a:spcBef>
                <a:spcPts val="300"/>
              </a:spcBef>
            </a:pPr>
            <a:r>
              <a:rPr lang="en-GB" sz="1500" b="1" dirty="0"/>
              <a:t>Personalised Care</a:t>
            </a:r>
            <a:r>
              <a:rPr lang="en-GB" sz="1500" dirty="0"/>
              <a:t>: We will develop our personalised offer of services and support for people living with and beyond cancer</a:t>
            </a:r>
          </a:p>
          <a:p>
            <a:pPr marL="0" indent="0">
              <a:buNone/>
            </a:pPr>
            <a:endParaRPr lang="en-GB" sz="140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8701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26728" y="248879"/>
            <a:ext cx="6269368" cy="954107"/>
          </a:xfrm>
          <a:prstGeom prst="rect">
            <a:avLst/>
          </a:prstGeom>
          <a:noFill/>
        </p:spPr>
        <p:txBody>
          <a:bodyPr wrap="square" rtlCol="0">
            <a:spAutoFit/>
          </a:bodyPr>
          <a:lstStyle/>
          <a:p>
            <a:r>
              <a:rPr lang="en-GB" sz="2800" b="1" dirty="0">
                <a:solidFill>
                  <a:srgbClr val="0070C0"/>
                </a:solidFill>
                <a:latin typeface="Arial" pitchFamily="34" charset="0"/>
                <a:ea typeface="+mj-ea"/>
                <a:cs typeface="Arial" pitchFamily="34" charset="0"/>
              </a:rPr>
              <a:t>Surrey and Sussex Cancer Alliance </a:t>
            </a:r>
          </a:p>
          <a:p>
            <a:r>
              <a:rPr lang="en-GB" sz="2800" b="1" dirty="0">
                <a:solidFill>
                  <a:srgbClr val="0070C0"/>
                </a:solidFill>
                <a:latin typeface="Arial" pitchFamily="34" charset="0"/>
                <a:ea typeface="+mj-ea"/>
                <a:cs typeface="Arial" pitchFamily="34" charset="0"/>
              </a:rPr>
              <a:t>Workplan 2019-2024</a:t>
            </a:r>
          </a:p>
        </p:txBody>
      </p:sp>
      <p:sp>
        <p:nvSpPr>
          <p:cNvPr id="3" name="Slide Number Placeholder 2"/>
          <p:cNvSpPr>
            <a:spLocks noGrp="1"/>
          </p:cNvSpPr>
          <p:nvPr>
            <p:ph type="sldNum" sz="quarter" idx="12"/>
          </p:nvPr>
        </p:nvSpPr>
        <p:spPr/>
        <p:txBody>
          <a:bodyPr/>
          <a:lstStyle/>
          <a:p>
            <a:fld id="{8D5A467E-3033-4000-9E75-5EC3763562AC}" type="slidenum">
              <a:rPr lang="en-GB" smtClean="0"/>
              <a:t>6</a:t>
            </a:fld>
            <a:endParaRPr lang="en-GB"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5576" y="1700808"/>
            <a:ext cx="7689897"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51466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95536" y="374091"/>
            <a:ext cx="6912768" cy="954107"/>
          </a:xfrm>
          <a:prstGeom prst="rect">
            <a:avLst/>
          </a:prstGeom>
          <a:noFill/>
        </p:spPr>
        <p:txBody>
          <a:bodyPr wrap="square" rtlCol="0">
            <a:spAutoFit/>
          </a:bodyPr>
          <a:lstStyle/>
          <a:p>
            <a:r>
              <a:rPr lang="en-GB" sz="2800" b="1" dirty="0">
                <a:solidFill>
                  <a:srgbClr val="0070C0"/>
                </a:solidFill>
                <a:latin typeface="Arial" pitchFamily="34" charset="0"/>
                <a:cs typeface="Arial" pitchFamily="34" charset="0"/>
              </a:rPr>
              <a:t>PCN Directed Enhanced Service &amp; </a:t>
            </a:r>
          </a:p>
          <a:p>
            <a:r>
              <a:rPr lang="en-GB" sz="2800" b="1" dirty="0" err="1">
                <a:solidFill>
                  <a:srgbClr val="0070C0"/>
                </a:solidFill>
                <a:latin typeface="Arial" pitchFamily="34" charset="0"/>
                <a:cs typeface="Arial" pitchFamily="34" charset="0"/>
              </a:rPr>
              <a:t>QoF</a:t>
            </a:r>
            <a:r>
              <a:rPr lang="en-GB" sz="2800" b="1" dirty="0">
                <a:solidFill>
                  <a:srgbClr val="0070C0"/>
                </a:solidFill>
                <a:latin typeface="Arial" pitchFamily="34" charset="0"/>
                <a:cs typeface="Arial" pitchFamily="34" charset="0"/>
              </a:rPr>
              <a:t> Quality Improvement (QI)</a:t>
            </a:r>
            <a:endParaRPr lang="en-GB" sz="2800" b="1" dirty="0">
              <a:solidFill>
                <a:srgbClr val="0070C0"/>
              </a:solidFill>
              <a:latin typeface="Arial" pitchFamily="34" charset="0"/>
              <a:ea typeface="+mj-ea"/>
              <a:cs typeface="Arial" pitchFamily="34" charset="0"/>
            </a:endParaRPr>
          </a:p>
        </p:txBody>
      </p:sp>
      <p:sp>
        <p:nvSpPr>
          <p:cNvPr id="4" name="Content Placeholder 3"/>
          <p:cNvSpPr>
            <a:spLocks noGrp="1"/>
          </p:cNvSpPr>
          <p:nvPr>
            <p:ph idx="1"/>
          </p:nvPr>
        </p:nvSpPr>
        <p:spPr>
          <a:xfrm>
            <a:off x="156114" y="2556219"/>
            <a:ext cx="8640960" cy="4381947"/>
          </a:xfrm>
        </p:spPr>
        <p:txBody>
          <a:bodyPr>
            <a:normAutofit/>
          </a:bodyPr>
          <a:lstStyle/>
          <a:p>
            <a:pPr marL="57150" indent="0">
              <a:buNone/>
            </a:pPr>
            <a:endParaRPr lang="en-GB" dirty="0"/>
          </a:p>
          <a:p>
            <a:pPr marL="514350" indent="-457200"/>
            <a:endParaRPr lang="en-GB" dirty="0"/>
          </a:p>
        </p:txBody>
      </p:sp>
      <p:sp>
        <p:nvSpPr>
          <p:cNvPr id="3" name="Slide Number Placeholder 2"/>
          <p:cNvSpPr>
            <a:spLocks noGrp="1"/>
          </p:cNvSpPr>
          <p:nvPr>
            <p:ph type="sldNum" sz="quarter" idx="12"/>
          </p:nvPr>
        </p:nvSpPr>
        <p:spPr/>
        <p:txBody>
          <a:bodyPr/>
          <a:lstStyle/>
          <a:p>
            <a:fld id="{8D5A467E-3033-4000-9E75-5EC3763562AC}" type="slidenum">
              <a:rPr lang="en-GB" smtClean="0"/>
              <a:t>7</a:t>
            </a:fld>
            <a:endParaRPr lang="en-GB" dirty="0"/>
          </a:p>
        </p:txBody>
      </p:sp>
      <p:sp>
        <p:nvSpPr>
          <p:cNvPr id="5" name="Rectangle 4"/>
          <p:cNvSpPr/>
          <p:nvPr/>
        </p:nvSpPr>
        <p:spPr>
          <a:xfrm>
            <a:off x="395536" y="1772816"/>
            <a:ext cx="8363272" cy="4185761"/>
          </a:xfrm>
          <a:prstGeom prst="rect">
            <a:avLst/>
          </a:prstGeom>
        </p:spPr>
        <p:txBody>
          <a:bodyPr wrap="square">
            <a:spAutoFit/>
          </a:bodyPr>
          <a:lstStyle/>
          <a:p>
            <a:r>
              <a:rPr lang="en-GB" sz="1400" dirty="0">
                <a:latin typeface="Arial" panose="020B0604020202020204" pitchFamily="34" charset="0"/>
                <a:cs typeface="Arial" panose="020B0604020202020204" pitchFamily="34" charset="0"/>
              </a:rPr>
              <a:t>In January 2019, NHS England agreed a new five-year framework for GP contract reform to implement the NHS Long Term Plan. This included a number of improvements to </a:t>
            </a:r>
            <a:r>
              <a:rPr lang="en-GB" sz="1400" dirty="0" err="1">
                <a:latin typeface="Arial" panose="020B0604020202020204" pitchFamily="34" charset="0"/>
                <a:cs typeface="Arial" panose="020B0604020202020204" pitchFamily="34" charset="0"/>
              </a:rPr>
              <a:t>QoF</a:t>
            </a:r>
            <a:r>
              <a:rPr lang="en-GB" sz="1400" dirty="0">
                <a:latin typeface="Arial" panose="020B0604020202020204" pitchFamily="34" charset="0"/>
                <a:cs typeface="Arial" panose="020B0604020202020204" pitchFamily="34" charset="0"/>
              </a:rPr>
              <a:t> in line with the recommendations of the Review of the Quality and Outcomes Framework in England published in July 2018.</a:t>
            </a:r>
          </a:p>
          <a:p>
            <a:endParaRPr lang="en-GB" sz="1400" dirty="0">
              <a:latin typeface="Arial" panose="020B0604020202020204" pitchFamily="34" charset="0"/>
              <a:cs typeface="Arial" panose="020B0604020202020204" pitchFamily="34" charset="0"/>
            </a:endParaRPr>
          </a:p>
          <a:p>
            <a:r>
              <a:rPr lang="en-GB" sz="1400" dirty="0">
                <a:latin typeface="Arial" panose="020B0604020202020204" pitchFamily="34" charset="0"/>
                <a:cs typeface="Arial" panose="020B0604020202020204" pitchFamily="34" charset="0"/>
              </a:rPr>
              <a:t>Primary care networks (PCNs) were introduced at the beginning of January 2019 as part of the NHS Long Term Plan, accompanied by significant additional investment. </a:t>
            </a:r>
          </a:p>
          <a:p>
            <a:endParaRPr lang="en-GB" sz="1400" dirty="0">
              <a:latin typeface="Arial" panose="020B0604020202020204" pitchFamily="34" charset="0"/>
              <a:cs typeface="Arial" panose="020B0604020202020204" pitchFamily="34" charset="0"/>
            </a:endParaRPr>
          </a:p>
          <a:p>
            <a:r>
              <a:rPr lang="en-GB" sz="1400" dirty="0">
                <a:latin typeface="Arial" panose="020B0604020202020204" pitchFamily="34" charset="0"/>
                <a:cs typeface="Arial" panose="020B0604020202020204" pitchFamily="34" charset="0"/>
              </a:rPr>
              <a:t>The Network Contract Direct Enhanced Service (DES) underpins the role of PCNs in empowering general practice within the wider NHS and improving the range and effectiveness of primary care services.</a:t>
            </a:r>
          </a:p>
          <a:p>
            <a:endParaRPr lang="en-GB" sz="1400" dirty="0">
              <a:latin typeface="Arial" panose="020B0604020202020204" pitchFamily="34" charset="0"/>
              <a:cs typeface="Arial" panose="020B0604020202020204" pitchFamily="34" charset="0"/>
            </a:endParaRPr>
          </a:p>
          <a:p>
            <a:r>
              <a:rPr lang="en-GB" sz="1400" dirty="0">
                <a:latin typeface="Arial" panose="020B0604020202020204" pitchFamily="34" charset="0"/>
                <a:cs typeface="Arial" panose="020B0604020202020204" pitchFamily="34" charset="0"/>
              </a:rPr>
              <a:t>This resource pack has been developed in partnership to provide insights and resources that will support both practices and PCNs as they look to adopt </a:t>
            </a:r>
            <a:r>
              <a:rPr lang="en-GB" sz="1400" dirty="0" err="1">
                <a:latin typeface="Arial" panose="020B0604020202020204" pitchFamily="34" charset="0"/>
                <a:cs typeface="Arial" panose="020B0604020202020204" pitchFamily="34" charset="0"/>
              </a:rPr>
              <a:t>QoF</a:t>
            </a:r>
            <a:r>
              <a:rPr lang="en-GB" sz="1400" dirty="0">
                <a:latin typeface="Arial" panose="020B0604020202020204" pitchFamily="34" charset="0"/>
                <a:cs typeface="Arial" panose="020B0604020202020204" pitchFamily="34" charset="0"/>
              </a:rPr>
              <a:t> and DES specifications.</a:t>
            </a:r>
          </a:p>
          <a:p>
            <a:endParaRPr lang="en-GB" sz="1400" dirty="0">
              <a:latin typeface="Arial" panose="020B0604020202020204" pitchFamily="34" charset="0"/>
              <a:cs typeface="Arial" panose="020B0604020202020204" pitchFamily="34" charset="0"/>
            </a:endParaRPr>
          </a:p>
          <a:p>
            <a:r>
              <a:rPr lang="en-GB" sz="1400" dirty="0">
                <a:latin typeface="Arial" panose="020B0604020202020204" pitchFamily="34" charset="0"/>
                <a:cs typeface="Arial" panose="020B0604020202020204" pitchFamily="34" charset="0"/>
                <a:hlinkClick r:id="rId2"/>
              </a:rPr>
              <a:t>Click here for the PCN DES specification for 2021/22</a:t>
            </a:r>
            <a:endParaRPr lang="en-GB" sz="1400" dirty="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a:p>
            <a:r>
              <a:rPr lang="en-GB" sz="1400" dirty="0">
                <a:latin typeface="Arial" panose="020B0604020202020204" pitchFamily="34" charset="0"/>
                <a:cs typeface="Arial" panose="020B0604020202020204" pitchFamily="34" charset="0"/>
                <a:hlinkClick r:id="rId3"/>
              </a:rPr>
              <a:t>Click here for the </a:t>
            </a:r>
            <a:r>
              <a:rPr lang="en-GB" sz="1400" dirty="0" err="1">
                <a:latin typeface="Arial" panose="020B0604020202020204" pitchFamily="34" charset="0"/>
                <a:cs typeface="Arial" panose="020B0604020202020204" pitchFamily="34" charset="0"/>
                <a:hlinkClick r:id="rId3"/>
              </a:rPr>
              <a:t>QoF</a:t>
            </a:r>
            <a:r>
              <a:rPr lang="en-GB" sz="1400" dirty="0">
                <a:latin typeface="Arial" panose="020B0604020202020204" pitchFamily="34" charset="0"/>
                <a:cs typeface="Arial" panose="020B0604020202020204" pitchFamily="34" charset="0"/>
                <a:hlinkClick r:id="rId3"/>
              </a:rPr>
              <a:t> QI 2021/22 specification</a:t>
            </a:r>
            <a:endParaRPr lang="en-GB" sz="1400" dirty="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9537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287524" y="374090"/>
            <a:ext cx="6912768" cy="523220"/>
          </a:xfrm>
          <a:prstGeom prst="rect">
            <a:avLst/>
          </a:prstGeom>
          <a:noFill/>
        </p:spPr>
        <p:txBody>
          <a:bodyPr wrap="square" rtlCol="0">
            <a:spAutoFit/>
          </a:bodyPr>
          <a:lstStyle/>
          <a:p>
            <a:r>
              <a:rPr lang="en-GB" sz="2800" b="1" dirty="0">
                <a:solidFill>
                  <a:srgbClr val="0070C0"/>
                </a:solidFill>
                <a:latin typeface="Arial" pitchFamily="34" charset="0"/>
                <a:ea typeface="+mj-ea"/>
                <a:cs typeface="Arial" pitchFamily="34" charset="0"/>
              </a:rPr>
              <a:t>PCN DES specifications (1)</a:t>
            </a:r>
          </a:p>
        </p:txBody>
      </p:sp>
      <p:sp>
        <p:nvSpPr>
          <p:cNvPr id="4" name="Content Placeholder 3"/>
          <p:cNvSpPr>
            <a:spLocks noGrp="1"/>
          </p:cNvSpPr>
          <p:nvPr>
            <p:ph idx="1"/>
          </p:nvPr>
        </p:nvSpPr>
        <p:spPr>
          <a:xfrm>
            <a:off x="287524" y="1198597"/>
            <a:ext cx="8568952" cy="5681980"/>
          </a:xfrm>
        </p:spPr>
        <p:txBody>
          <a:bodyPr>
            <a:noAutofit/>
          </a:bodyPr>
          <a:lstStyle/>
          <a:p>
            <a:pPr marL="0" indent="0">
              <a:lnSpc>
                <a:spcPct val="120000"/>
              </a:lnSpc>
              <a:spcBef>
                <a:spcPts val="300"/>
              </a:spcBef>
              <a:spcAft>
                <a:spcPts val="600"/>
              </a:spcAft>
              <a:buNone/>
            </a:pPr>
            <a:r>
              <a:rPr lang="en-GB" sz="1400" dirty="0"/>
              <a:t>To achieve the PCN DES specifications, PCNs must review referral practice for suspected cancers, including recurrent cancers and also contribute to improving local uptake of National Cancer Screening Programmes.</a:t>
            </a:r>
          </a:p>
          <a:p>
            <a:pPr marL="0" indent="0">
              <a:lnSpc>
                <a:spcPct val="120000"/>
              </a:lnSpc>
              <a:spcBef>
                <a:spcPts val="300"/>
              </a:spcBef>
              <a:spcAft>
                <a:spcPts val="300"/>
              </a:spcAft>
              <a:buNone/>
            </a:pPr>
            <a:r>
              <a:rPr lang="en-GB" sz="1400" b="1" dirty="0"/>
              <a:t>A PCN must:</a:t>
            </a:r>
          </a:p>
          <a:p>
            <a:pPr>
              <a:lnSpc>
                <a:spcPct val="120000"/>
              </a:lnSpc>
              <a:spcBef>
                <a:spcPts val="300"/>
              </a:spcBef>
              <a:spcAft>
                <a:spcPts val="300"/>
              </a:spcAft>
            </a:pPr>
            <a:r>
              <a:rPr lang="en-GB" sz="1400" dirty="0"/>
              <a:t>Review the quality of the PCN’s Core Network Practices’ </a:t>
            </a:r>
            <a:r>
              <a:rPr lang="en-GB" sz="1400" b="1" dirty="0">
                <a:solidFill>
                  <a:schemeClr val="accent1"/>
                </a:solidFill>
              </a:rPr>
              <a:t>referrals for suspected cancer</a:t>
            </a:r>
            <a:r>
              <a:rPr lang="en-GB" sz="1400" dirty="0"/>
              <a:t>, against the recommendations of NG12 and make use of clinical decision support tools and practice-level data to explore local patterns in presentation and diagnosis of cancer;</a:t>
            </a:r>
          </a:p>
          <a:p>
            <a:pPr>
              <a:lnSpc>
                <a:spcPct val="120000"/>
              </a:lnSpc>
              <a:spcBef>
                <a:spcPts val="300"/>
              </a:spcBef>
              <a:spcAft>
                <a:spcPts val="300"/>
              </a:spcAft>
            </a:pPr>
            <a:r>
              <a:rPr lang="en-GB" sz="1400" dirty="0"/>
              <a:t>Build on current practice to ensure a </a:t>
            </a:r>
            <a:r>
              <a:rPr lang="en-GB" sz="1400" b="1" dirty="0">
                <a:solidFill>
                  <a:schemeClr val="accent1"/>
                </a:solidFill>
              </a:rPr>
              <a:t>consistent approach to monitoring patients</a:t>
            </a:r>
            <a:r>
              <a:rPr lang="en-GB" sz="1400" dirty="0"/>
              <a:t> who have been referred urgently with suspected cancer or for further investigations to exclude the possibility of cancer (‘safety netting’), in line with NG12; and</a:t>
            </a:r>
          </a:p>
          <a:p>
            <a:pPr>
              <a:lnSpc>
                <a:spcPct val="120000"/>
              </a:lnSpc>
              <a:spcBef>
                <a:spcPts val="300"/>
              </a:spcBef>
              <a:spcAft>
                <a:spcPts val="300"/>
              </a:spcAft>
            </a:pPr>
            <a:r>
              <a:rPr lang="en-GB" sz="1400" dirty="0"/>
              <a:t>Ensure that all patients are </a:t>
            </a:r>
            <a:r>
              <a:rPr lang="en-GB" sz="1400" b="1" dirty="0">
                <a:solidFill>
                  <a:schemeClr val="accent1"/>
                </a:solidFill>
              </a:rPr>
              <a:t>signposted to or receive information</a:t>
            </a:r>
            <a:r>
              <a:rPr lang="en-GB" sz="1400" dirty="0">
                <a:solidFill>
                  <a:schemeClr val="accent1"/>
                </a:solidFill>
              </a:rPr>
              <a:t> </a:t>
            </a:r>
            <a:r>
              <a:rPr lang="en-GB" sz="1400" dirty="0"/>
              <a:t>on their referral including why they are being referred, the importance of attending appointments and where they can access further support.</a:t>
            </a:r>
          </a:p>
          <a:p>
            <a:pPr marL="0" indent="0">
              <a:lnSpc>
                <a:spcPct val="120000"/>
              </a:lnSpc>
              <a:spcBef>
                <a:spcPts val="300"/>
              </a:spcBef>
              <a:spcAft>
                <a:spcPts val="300"/>
              </a:spcAft>
              <a:buNone/>
            </a:pPr>
            <a:r>
              <a:rPr lang="en-GB" sz="1400" b="1" dirty="0"/>
              <a:t>New requirements for 2021/22</a:t>
            </a:r>
          </a:p>
          <a:p>
            <a:pPr>
              <a:lnSpc>
                <a:spcPct val="120000"/>
              </a:lnSpc>
              <a:spcBef>
                <a:spcPts val="300"/>
              </a:spcBef>
              <a:spcAft>
                <a:spcPts val="300"/>
              </a:spcAft>
            </a:pPr>
            <a:r>
              <a:rPr lang="en-GB" sz="1400" dirty="0"/>
              <a:t>Identify and implement specific actions to </a:t>
            </a:r>
            <a:r>
              <a:rPr lang="en-GB" sz="1400" b="1" dirty="0">
                <a:solidFill>
                  <a:schemeClr val="accent1"/>
                </a:solidFill>
              </a:rPr>
              <a:t>address unwarranted variation and inequality</a:t>
            </a:r>
            <a:r>
              <a:rPr lang="en-GB" sz="1400" dirty="0">
                <a:solidFill>
                  <a:schemeClr val="accent1"/>
                </a:solidFill>
              </a:rPr>
              <a:t> </a:t>
            </a:r>
            <a:r>
              <a:rPr lang="en-GB" sz="1400" dirty="0"/>
              <a:t>in cancer outcomes, including access to relevant services.</a:t>
            </a:r>
          </a:p>
          <a:p>
            <a:pPr>
              <a:lnSpc>
                <a:spcPct val="120000"/>
              </a:lnSpc>
              <a:spcBef>
                <a:spcPts val="300"/>
              </a:spcBef>
              <a:spcAft>
                <a:spcPts val="300"/>
              </a:spcAft>
            </a:pPr>
            <a:r>
              <a:rPr lang="en-GB" sz="1400" dirty="0"/>
              <a:t>Support the restoration of the NHS Cervical Screening Programme by identifying opportunities across a network to provide </a:t>
            </a:r>
            <a:r>
              <a:rPr lang="en-GB" sz="1400" b="1" dirty="0">
                <a:solidFill>
                  <a:schemeClr val="accent1"/>
                </a:solidFill>
              </a:rPr>
              <a:t>sufficient cervical screening sample-taking capacity</a:t>
            </a:r>
          </a:p>
          <a:p>
            <a:pPr>
              <a:lnSpc>
                <a:spcPct val="134000"/>
              </a:lnSpc>
              <a:spcBef>
                <a:spcPts val="300"/>
              </a:spcBef>
              <a:spcAft>
                <a:spcPts val="300"/>
              </a:spcAft>
            </a:pPr>
            <a:endParaRPr lang="en-GB" sz="1400"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429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4654" y="338822"/>
            <a:ext cx="6912768" cy="523220"/>
          </a:xfrm>
          <a:prstGeom prst="rect">
            <a:avLst/>
          </a:prstGeom>
          <a:noFill/>
        </p:spPr>
        <p:txBody>
          <a:bodyPr wrap="square" rtlCol="0">
            <a:spAutoFit/>
          </a:bodyPr>
          <a:lstStyle/>
          <a:p>
            <a:r>
              <a:rPr lang="en-GB" sz="2800" b="1" dirty="0">
                <a:solidFill>
                  <a:srgbClr val="0070C0"/>
                </a:solidFill>
                <a:latin typeface="Arial" pitchFamily="34" charset="0"/>
                <a:ea typeface="+mj-ea"/>
                <a:cs typeface="Arial" pitchFamily="34" charset="0"/>
              </a:rPr>
              <a:t>PCN DES specifications (2)</a:t>
            </a:r>
          </a:p>
        </p:txBody>
      </p:sp>
      <p:sp>
        <p:nvSpPr>
          <p:cNvPr id="4" name="Content Placeholder 3"/>
          <p:cNvSpPr>
            <a:spLocks noGrp="1"/>
          </p:cNvSpPr>
          <p:nvPr>
            <p:ph idx="1"/>
          </p:nvPr>
        </p:nvSpPr>
        <p:spPr>
          <a:xfrm>
            <a:off x="299502" y="1268760"/>
            <a:ext cx="8568952" cy="5661248"/>
          </a:xfrm>
        </p:spPr>
        <p:txBody>
          <a:bodyPr>
            <a:noAutofit/>
          </a:bodyPr>
          <a:lstStyle/>
          <a:p>
            <a:pPr marL="0" indent="0">
              <a:lnSpc>
                <a:spcPct val="120000"/>
              </a:lnSpc>
              <a:spcBef>
                <a:spcPts val="300"/>
              </a:spcBef>
              <a:spcAft>
                <a:spcPts val="600"/>
              </a:spcAft>
              <a:buNone/>
            </a:pPr>
            <a:r>
              <a:rPr lang="en-GB" sz="1400" b="1" dirty="0"/>
              <a:t>They should also:</a:t>
            </a:r>
          </a:p>
          <a:p>
            <a:pPr>
              <a:lnSpc>
                <a:spcPct val="120000"/>
              </a:lnSpc>
              <a:spcBef>
                <a:spcPts val="0"/>
              </a:spcBef>
              <a:spcAft>
                <a:spcPts val="300"/>
              </a:spcAft>
            </a:pPr>
            <a:r>
              <a:rPr lang="en-GB" sz="1400" dirty="0"/>
              <a:t>Work with local system partners ( Public Health, ICP/CCG and the ICS cancer team) to agree the PCN’s contribution to local efforts to improve screening uptake. This should build on any existing actions and must include </a:t>
            </a:r>
            <a:r>
              <a:rPr lang="en-GB" sz="1400" b="1" dirty="0">
                <a:solidFill>
                  <a:schemeClr val="accent1"/>
                </a:solidFill>
              </a:rPr>
              <a:t>at least one specific action</a:t>
            </a:r>
            <a:r>
              <a:rPr lang="en-GB" sz="1400" dirty="0">
                <a:solidFill>
                  <a:schemeClr val="accent1"/>
                </a:solidFill>
              </a:rPr>
              <a:t> </a:t>
            </a:r>
            <a:r>
              <a:rPr lang="en-GB" sz="1400" dirty="0"/>
              <a:t>to engage with a group </a:t>
            </a:r>
            <a:r>
              <a:rPr lang="en-GB" sz="1400" b="1" dirty="0">
                <a:solidFill>
                  <a:schemeClr val="accent1"/>
                </a:solidFill>
              </a:rPr>
              <a:t>with low-participation locally.</a:t>
            </a:r>
            <a:r>
              <a:rPr lang="en-GB" sz="1400" dirty="0">
                <a:solidFill>
                  <a:schemeClr val="accent1"/>
                </a:solidFill>
              </a:rPr>
              <a:t> </a:t>
            </a:r>
          </a:p>
          <a:p>
            <a:pPr>
              <a:lnSpc>
                <a:spcPct val="120000"/>
              </a:lnSpc>
              <a:spcBef>
                <a:spcPts val="0"/>
              </a:spcBef>
              <a:spcAft>
                <a:spcPts val="300"/>
              </a:spcAft>
            </a:pPr>
            <a:r>
              <a:rPr lang="en-GB" sz="1400" dirty="0"/>
              <a:t>Establish a community of practice between practice-level clinical staff to support delivery of these requirements. </a:t>
            </a:r>
          </a:p>
          <a:p>
            <a:pPr>
              <a:lnSpc>
                <a:spcPct val="120000"/>
              </a:lnSpc>
              <a:spcBef>
                <a:spcPts val="0"/>
              </a:spcBef>
              <a:spcAft>
                <a:spcPts val="300"/>
              </a:spcAft>
            </a:pPr>
            <a:r>
              <a:rPr lang="en-GB" sz="1400" b="1" dirty="0"/>
              <a:t>New requirement:</a:t>
            </a:r>
            <a:r>
              <a:rPr lang="en-GB" sz="1400" dirty="0"/>
              <a:t> Identify successful improvement activity undertaken by constituent practices in support of the 20/21 QOF requirements on early cancer diagnosis</a:t>
            </a:r>
            <a:r>
              <a:rPr lang="en-GB" sz="1400" b="1" dirty="0">
                <a:solidFill>
                  <a:schemeClr val="accent1"/>
                </a:solidFill>
              </a:rPr>
              <a:t>. Ensure that successful practice </a:t>
            </a:r>
            <a:r>
              <a:rPr lang="en-GB" sz="1400" dirty="0"/>
              <a:t>is implemented and developed across the PCN.</a:t>
            </a:r>
          </a:p>
          <a:p>
            <a:pPr marL="0" indent="0">
              <a:lnSpc>
                <a:spcPct val="120000"/>
              </a:lnSpc>
              <a:spcBef>
                <a:spcPts val="0"/>
              </a:spcBef>
              <a:spcAft>
                <a:spcPts val="300"/>
              </a:spcAft>
              <a:buNone/>
            </a:pPr>
            <a:endParaRPr lang="en-GB" sz="1400" dirty="0"/>
          </a:p>
          <a:p>
            <a:pPr marL="0" indent="0">
              <a:lnSpc>
                <a:spcPct val="120000"/>
              </a:lnSpc>
              <a:spcBef>
                <a:spcPts val="600"/>
              </a:spcBef>
              <a:spcAft>
                <a:spcPts val="600"/>
              </a:spcAft>
              <a:buNone/>
            </a:pPr>
            <a:r>
              <a:rPr lang="en-GB" sz="1400" dirty="0"/>
              <a:t> </a:t>
            </a:r>
            <a:r>
              <a:rPr lang="en-GB" sz="1400" b="1" dirty="0"/>
              <a:t>A PCN must, through the community of practice:</a:t>
            </a:r>
          </a:p>
          <a:p>
            <a:pPr>
              <a:lnSpc>
                <a:spcPct val="120000"/>
              </a:lnSpc>
              <a:spcBef>
                <a:spcPts val="0"/>
              </a:spcBef>
            </a:pPr>
            <a:r>
              <a:rPr lang="en-GB" sz="1400" dirty="0"/>
              <a:t>Conduct peer to peer learning events that look at data and trends in diagnosis across the PCN, including cases where patients presented repeatedly before referral and late diagnoses.</a:t>
            </a:r>
          </a:p>
          <a:p>
            <a:pPr>
              <a:lnSpc>
                <a:spcPct val="120000"/>
              </a:lnSpc>
              <a:spcBef>
                <a:spcPts val="0"/>
              </a:spcBef>
              <a:spcAft>
                <a:spcPts val="600"/>
              </a:spcAft>
            </a:pPr>
            <a:r>
              <a:rPr lang="en-GB" sz="1400" dirty="0"/>
              <a:t>Engage with local system partners, including Patient Participation Groups, secondary care, the relevant Cancer Alliance and Public Health Commissioning teams.</a:t>
            </a:r>
          </a:p>
        </p:txBody>
      </p:sp>
      <p:sp>
        <p:nvSpPr>
          <p:cNvPr id="3" name="Slide Number Placeholder 2"/>
          <p:cNvSpPr>
            <a:spLocks noGrp="1"/>
          </p:cNvSpPr>
          <p:nvPr>
            <p:ph type="sldNum" sz="quarter" idx="12"/>
          </p:nvPr>
        </p:nvSpPr>
        <p:spPr/>
        <p:txBody>
          <a:bodyPr/>
          <a:lstStyle/>
          <a:p>
            <a:fld id="{8D5A467E-3033-4000-9E75-5EC3763562AC}" type="slidenum">
              <a:rPr lang="en-GB" smtClean="0"/>
              <a:t>9</a:t>
            </a:fld>
            <a:endParaRPr lang="en-GB"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6296" y="116635"/>
            <a:ext cx="1642170" cy="7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23526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A97A86A3CF61428F8C10D4C36299DC" ma:contentTypeVersion="12" ma:contentTypeDescription="Create a new document." ma:contentTypeScope="" ma:versionID="9eb0c5b488c2253fa7261bccda9207ae">
  <xsd:schema xmlns:xsd="http://www.w3.org/2001/XMLSchema" xmlns:xs="http://www.w3.org/2001/XMLSchema" xmlns:p="http://schemas.microsoft.com/office/2006/metadata/properties" xmlns:ns3="05455a1b-e2dd-4f47-9583-1b3b063aba74" xmlns:ns4="52e4150f-cd67-42e4-8c55-fe2e18780e86" targetNamespace="http://schemas.microsoft.com/office/2006/metadata/properties" ma:root="true" ma:fieldsID="2fb97390395b4d2905a6a5ab979219b0" ns3:_="" ns4:_="">
    <xsd:import namespace="05455a1b-e2dd-4f47-9583-1b3b063aba74"/>
    <xsd:import namespace="52e4150f-cd67-42e4-8c55-fe2e18780e86"/>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DateTake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5455a1b-e2dd-4f47-9583-1b3b063aba7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2e4150f-cd67-42e4-8c55-fe2e18780e8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FF7946E-6ECE-4BA1-9BA0-0F5C7AE6B6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5455a1b-e2dd-4f47-9583-1b3b063aba74"/>
    <ds:schemaRef ds:uri="52e4150f-cd67-42e4-8c55-fe2e18780e8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7F0941D-80B7-43F6-AB0C-D08F469D1329}">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dcmitype/"/>
    <ds:schemaRef ds:uri="52e4150f-cd67-42e4-8c55-fe2e18780e86"/>
    <ds:schemaRef ds:uri="http://schemas.microsoft.com/office/infopath/2007/PartnerControls"/>
    <ds:schemaRef ds:uri="05455a1b-e2dd-4f47-9583-1b3b063aba74"/>
    <ds:schemaRef ds:uri="http://www.w3.org/XML/1998/namespace"/>
  </ds:schemaRefs>
</ds:datastoreItem>
</file>

<file path=customXml/itemProps3.xml><?xml version="1.0" encoding="utf-8"?>
<ds:datastoreItem xmlns:ds="http://schemas.openxmlformats.org/officeDocument/2006/customXml" ds:itemID="{B23CB3E3-F466-48F9-A2CC-0003B62459A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42484</TotalTime>
  <Words>3763</Words>
  <Application>Microsoft Office PowerPoint</Application>
  <PresentationFormat>On-screen Show (4:3)</PresentationFormat>
  <Paragraphs>422</Paragraphs>
  <Slides>28</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Calibri</vt:lpstr>
      <vt:lpstr>Museo Sans Rounded 300</vt:lpstr>
      <vt:lpstr>Museo Sans Rounded 700</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Royal Surrey County Hospital NHS Foundation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Stephanie Bell</dc:creator>
  <cp:lastModifiedBy>Stephanie Bell</cp:lastModifiedBy>
  <cp:revision>407</cp:revision>
  <dcterms:created xsi:type="dcterms:W3CDTF">2018-11-27T11:38:37Z</dcterms:created>
  <dcterms:modified xsi:type="dcterms:W3CDTF">2021-08-20T15:18:42Z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0x010100AEA97A86A3CF61428F8C10D4C36299DC</vt:lpwstr>
  </property>
</Properties>
</file>