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4024" r:id="rId3"/>
    <p:sldId id="4021" r:id="rId4"/>
    <p:sldId id="4025" r:id="rId5"/>
    <p:sldId id="4022" r:id="rId6"/>
    <p:sldId id="402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B2B19-2C33-4416-9FDA-249D8895CF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9F92CE1-86FE-4054-A1FB-06C8838084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8116DBA-1F08-4FC8-AE05-26CA7A8B7614}"/>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D3CF1922-D525-43A2-86C8-2B70E9346A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A4E2A2-4598-4E69-A6EF-3A7B244B3AA5}"/>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1607007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81A2B-21E9-4F64-9874-438DF661750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43AD87-482A-4386-AE06-924185B757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0DBDAC-078E-41EF-9DA6-1AA5F3B0F486}"/>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8729EEB3-B528-4C54-BA81-572D2CCEA9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F1FE2F-5843-4338-8DD4-6F887A28FC35}"/>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2266051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2CF9DD-6E94-450A-84EE-1037A4E49E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330E1D-B8AA-4145-BC61-C44EC2F0F9B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E4B3B7-B78F-4F6D-9BA5-1FDC10A572D2}"/>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08267762-A3E5-4B81-88A1-82501A794D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130A18-BB21-46A2-8EE3-9BA53D54EEC2}"/>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2659106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301B2750-3B46-4FA4-9C67-10730708F88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872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599385" y="3660488"/>
            <a:ext cx="105156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a:t>Presentation title</a:t>
            </a:r>
          </a:p>
        </p:txBody>
      </p:sp>
      <p:sp>
        <p:nvSpPr>
          <p:cNvPr id="11" name="Subtitle 2"/>
          <p:cNvSpPr>
            <a:spLocks noGrp="1"/>
          </p:cNvSpPr>
          <p:nvPr>
            <p:ph type="subTitle" idx="1" hasCustomPrompt="1"/>
          </p:nvPr>
        </p:nvSpPr>
        <p:spPr>
          <a:xfrm>
            <a:off x="599385" y="4364955"/>
            <a:ext cx="9144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Date</a:t>
            </a:r>
          </a:p>
        </p:txBody>
      </p:sp>
      <p:pic>
        <p:nvPicPr>
          <p:cNvPr id="9" name="Picture 8" descr="A picture containing clipart&#10;&#10;Description generated with very high confidence">
            <a:extLst>
              <a:ext uri="{FF2B5EF4-FFF2-40B4-BE49-F238E27FC236}">
                <a16:creationId xmlns:a16="http://schemas.microsoft.com/office/drawing/2014/main" id="{97959884-1B4F-43C5-92F7-E44DF373C9BF}"/>
              </a:ext>
            </a:extLst>
          </p:cNvPr>
          <p:cNvPicPr>
            <a:picLocks noChangeAspect="1"/>
          </p:cNvPicPr>
          <p:nvPr/>
        </p:nvPicPr>
        <p:blipFill>
          <a:blip r:embed="rId2"/>
          <a:stretch>
            <a:fillRect/>
          </a:stretch>
        </p:blipFill>
        <p:spPr>
          <a:xfrm>
            <a:off x="10261546" y="293024"/>
            <a:ext cx="1440873" cy="436418"/>
          </a:xfrm>
          <a:prstGeom prst="rect">
            <a:avLst/>
          </a:prstGeom>
        </p:spPr>
      </p:pic>
      <p:pic>
        <p:nvPicPr>
          <p:cNvPr id="5" name="Content Placeholder 16">
            <a:extLst>
              <a:ext uri="{FF2B5EF4-FFF2-40B4-BE49-F238E27FC236}">
                <a16:creationId xmlns:a16="http://schemas.microsoft.com/office/drawing/2014/main" id="{5FDDE1C8-218E-4901-92BB-E0ADB27DCE4B}"/>
              </a:ext>
            </a:extLst>
          </p:cNvPr>
          <p:cNvPicPr>
            <a:picLocks noChangeAspect="1"/>
          </p:cNvPicPr>
          <p:nvPr/>
        </p:nvPicPr>
        <p:blipFill>
          <a:blip r:embed="rId3"/>
          <a:stretch>
            <a:fillRect/>
          </a:stretch>
        </p:blipFill>
        <p:spPr>
          <a:xfrm>
            <a:off x="0" y="6345237"/>
            <a:ext cx="12192000" cy="309465"/>
          </a:xfrm>
          <a:prstGeom prst="rect">
            <a:avLst/>
          </a:prstGeom>
        </p:spPr>
      </p:pic>
      <p:sp>
        <p:nvSpPr>
          <p:cNvPr id="6" name="Text Box 4">
            <a:extLst>
              <a:ext uri="{FF2B5EF4-FFF2-40B4-BE49-F238E27FC236}">
                <a16:creationId xmlns:a16="http://schemas.microsoft.com/office/drawing/2014/main" id="{733EB1D2-9EB5-4BBA-9043-DD9322866AB7}"/>
              </a:ext>
            </a:extLst>
          </p:cNvPr>
          <p:cNvSpPr txBox="1"/>
          <p:nvPr/>
        </p:nvSpPr>
        <p:spPr>
          <a:xfrm>
            <a:off x="3434080" y="5792942"/>
            <a:ext cx="532384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6841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rgbClr val="002060"/>
                </a:solidFill>
                <a:latin typeface="Arial" charset="0"/>
                <a:ea typeface="Arial" charset="0"/>
                <a:cs typeface="Arial" charset="0"/>
              </a:defRPr>
            </a:lvl1pPr>
          </a:lstStyle>
          <a:p>
            <a:r>
              <a:rPr lang="en-GB"/>
              <a:t>https://future.nhs.uk/TVCA/grouphome                                @ThamesV_Cancer</a:t>
            </a:r>
          </a:p>
        </p:txBody>
      </p:sp>
      <p:pic>
        <p:nvPicPr>
          <p:cNvPr id="12" name="Picture 11" descr="A picture containing clipart&#10;&#10;Description generated with very high confidence">
            <a:extLst>
              <a:ext uri="{FF2B5EF4-FFF2-40B4-BE49-F238E27FC236}">
                <a16:creationId xmlns:a16="http://schemas.microsoft.com/office/drawing/2014/main" id="{7ADC841C-5A22-4563-A975-9750BB6F94B4}"/>
              </a:ext>
            </a:extLst>
          </p:cNvPr>
          <p:cNvPicPr>
            <a:picLocks noChangeAspect="1"/>
          </p:cNvPicPr>
          <p:nvPr/>
        </p:nvPicPr>
        <p:blipFill>
          <a:blip r:embed="rId2"/>
          <a:stretch>
            <a:fillRect/>
          </a:stretch>
        </p:blipFill>
        <p:spPr>
          <a:xfrm>
            <a:off x="10261546" y="293024"/>
            <a:ext cx="1440873" cy="436418"/>
          </a:xfrm>
          <a:prstGeom prst="rect">
            <a:avLst/>
          </a:prstGeom>
        </p:spPr>
      </p:pic>
    </p:spTree>
    <p:extLst>
      <p:ext uri="{BB962C8B-B14F-4D97-AF65-F5344CB8AC3E}">
        <p14:creationId xmlns:p14="http://schemas.microsoft.com/office/powerpoint/2010/main" val="3179568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A52AECC-242F-AF41-96D4-7BF34DC86DA3}"/>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42726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38015-91FE-1D4F-9EA4-F83AF6DA4A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9B06A9-3266-954E-B15C-2A90D39543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661C4E-DB2C-CB45-B9CE-6E7C070137ED}"/>
              </a:ext>
            </a:extLst>
          </p:cNvPr>
          <p:cNvSpPr>
            <a:spLocks noGrp="1"/>
          </p:cNvSpPr>
          <p:nvPr>
            <p:ph type="dt" sz="half" idx="10"/>
          </p:nvPr>
        </p:nvSpPr>
        <p:spPr/>
        <p:txBody>
          <a:bodyPr/>
          <a:lstStyle/>
          <a:p>
            <a:fld id="{F03F66DA-399E-6644-B338-2D99B13E0795}" type="datetimeFigureOut">
              <a:rPr lang="en-US" smtClean="0"/>
              <a:t>11/16/2021</a:t>
            </a:fld>
            <a:endParaRPr lang="en-US"/>
          </a:p>
        </p:txBody>
      </p:sp>
      <p:sp>
        <p:nvSpPr>
          <p:cNvPr id="5" name="Footer Placeholder 4">
            <a:extLst>
              <a:ext uri="{FF2B5EF4-FFF2-40B4-BE49-F238E27FC236}">
                <a16:creationId xmlns:a16="http://schemas.microsoft.com/office/drawing/2014/main" id="{28BA9162-8760-344E-B038-3FD1F7D9B35E}"/>
              </a:ext>
            </a:extLst>
          </p:cNvPr>
          <p:cNvSpPr>
            <a:spLocks noGrp="1"/>
          </p:cNvSpPr>
          <p:nvPr>
            <p:ph type="ftr" sz="quarter" idx="11"/>
          </p:nvPr>
        </p:nvSpPr>
        <p:spPr/>
        <p:txBody>
          <a:bodyPr/>
          <a:lstStyle/>
          <a:p>
            <a:r>
              <a:rPr lang="en-GB"/>
              <a:t>https://future.nhs.uk/TVCA/grouphome                                @ThamesV_Cancer</a:t>
            </a:r>
          </a:p>
        </p:txBody>
      </p:sp>
      <p:sp>
        <p:nvSpPr>
          <p:cNvPr id="6" name="Slide Number Placeholder 5">
            <a:extLst>
              <a:ext uri="{FF2B5EF4-FFF2-40B4-BE49-F238E27FC236}">
                <a16:creationId xmlns:a16="http://schemas.microsoft.com/office/drawing/2014/main" id="{1EB07475-1E37-A54C-A797-B11E4E043FAB}"/>
              </a:ext>
            </a:extLst>
          </p:cNvPr>
          <p:cNvSpPr>
            <a:spLocks noGrp="1"/>
          </p:cNvSpPr>
          <p:nvPr>
            <p:ph type="sldNum" sz="quarter" idx="12"/>
          </p:nvPr>
        </p:nvSpPr>
        <p:spPr/>
        <p:txBody>
          <a:bodyPr/>
          <a:lstStyle/>
          <a:p>
            <a:fld id="{60F9DD1B-32FA-4F4C-BCEF-045D39344071}" type="slidenum">
              <a:rPr lang="en-US" smtClean="0"/>
              <a:t>‹#›</a:t>
            </a:fld>
            <a:endParaRPr lang="en-US"/>
          </a:p>
        </p:txBody>
      </p:sp>
    </p:spTree>
    <p:extLst>
      <p:ext uri="{BB962C8B-B14F-4D97-AF65-F5344CB8AC3E}">
        <p14:creationId xmlns:p14="http://schemas.microsoft.com/office/powerpoint/2010/main" val="303916439"/>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1F696-1E77-4C2E-A079-D86D1907CBC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8D2A49-F6CB-4814-BAE5-9E7C760E6F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BE2960-5A9B-48F9-BB89-F76624BDE7D2}"/>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D77A922C-E884-4886-BAFE-02983D4EE2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959E8C-62F2-424C-B334-07B11EEB83BC}"/>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146970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1521A-C5DB-400B-B964-8FB761E018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7EA0226-1A79-4983-8C2B-D806B03C16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5C6A71-2986-481B-9CB2-C18ABA600B4E}"/>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7B10CADC-8CC2-4694-9E14-74E9F7FFFC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C8480D-AC83-4B0C-BD43-C84B3F1F11D8}"/>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3922461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0667D-140A-4894-AFF1-8D6A66ADC5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2B9229-0D17-44F5-A68E-A2611E5196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8AB485-8F30-427E-B4E6-EEDD2A37F4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60F8859-3F01-49A4-AF48-45DE821ECB44}"/>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6" name="Footer Placeholder 5">
            <a:extLst>
              <a:ext uri="{FF2B5EF4-FFF2-40B4-BE49-F238E27FC236}">
                <a16:creationId xmlns:a16="http://schemas.microsoft.com/office/drawing/2014/main" id="{B645197E-5190-4DF7-8CB4-32B249137E4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2B3974-EFB2-471E-91C7-16D2C9927A35}"/>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470487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9CCA8-DD2D-43E0-AF21-7ED51F885DC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8BEFE9-E10C-4830-8480-9217B68CBF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BB349C-8F47-4725-8715-919C63A381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C008DA-D33F-48E1-BD8D-19B72C391F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BC83CD-B182-455D-984A-1204773047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482963F-E971-45BA-B71A-4FF9DFDC0D28}"/>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8" name="Footer Placeholder 7">
            <a:extLst>
              <a:ext uri="{FF2B5EF4-FFF2-40B4-BE49-F238E27FC236}">
                <a16:creationId xmlns:a16="http://schemas.microsoft.com/office/drawing/2014/main" id="{BF8419B4-3BDA-42E8-A71E-7452232EAD9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9A18F8-5FD5-4278-A990-FBD46F3AF9A8}"/>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1979633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89853-E8BE-4AB8-AB9E-7EE36DCF9A1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9D2771F-7D32-44DC-85F1-6C34C9FED3E8}"/>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4" name="Footer Placeholder 3">
            <a:extLst>
              <a:ext uri="{FF2B5EF4-FFF2-40B4-BE49-F238E27FC236}">
                <a16:creationId xmlns:a16="http://schemas.microsoft.com/office/drawing/2014/main" id="{A2CE027E-D5B3-48FB-941A-DB0A5B54BCB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F929FB4-82A4-42B5-B292-F69EF34FC364}"/>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606554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A7D966-8CB1-41BE-BE15-FD16F6EE27DF}"/>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3" name="Footer Placeholder 2">
            <a:extLst>
              <a:ext uri="{FF2B5EF4-FFF2-40B4-BE49-F238E27FC236}">
                <a16:creationId xmlns:a16="http://schemas.microsoft.com/office/drawing/2014/main" id="{68CDDE49-6497-49DC-B6C8-ED4CF82662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8C931C8-0E32-4EF3-ADF9-5422A22C8279}"/>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163233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E6A3B-B8F6-40DE-8D24-38478AB5B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9BECC25-A5B8-405D-A3F4-978AAE2A13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A2CDF59-6794-4535-AF19-0831EE20CD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ED2C76-F177-47BD-BDE4-BB0CE587290D}"/>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6" name="Footer Placeholder 5">
            <a:extLst>
              <a:ext uri="{FF2B5EF4-FFF2-40B4-BE49-F238E27FC236}">
                <a16:creationId xmlns:a16="http://schemas.microsoft.com/office/drawing/2014/main" id="{8E4EE960-E9F4-403D-846F-B7752193BA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942BA85-38A9-482F-92CA-09BC09F17C94}"/>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1514391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8462D-5E44-41B6-B445-522B419E43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122B4EC-E7B2-4F5E-A831-83C8004049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468B93-4A04-4C5D-9EE5-A915A310ED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8AB5EF-F616-4824-9B00-23B574DABEE0}"/>
              </a:ext>
            </a:extLst>
          </p:cNvPr>
          <p:cNvSpPr>
            <a:spLocks noGrp="1"/>
          </p:cNvSpPr>
          <p:nvPr>
            <p:ph type="dt" sz="half" idx="10"/>
          </p:nvPr>
        </p:nvSpPr>
        <p:spPr/>
        <p:txBody>
          <a:bodyPr/>
          <a:lstStyle/>
          <a:p>
            <a:fld id="{D39D99D6-321C-4711-9D66-622AD524B260}" type="datetimeFigureOut">
              <a:rPr lang="en-GB" smtClean="0"/>
              <a:t>16/11/2021</a:t>
            </a:fld>
            <a:endParaRPr lang="en-GB"/>
          </a:p>
        </p:txBody>
      </p:sp>
      <p:sp>
        <p:nvSpPr>
          <p:cNvPr id="6" name="Footer Placeholder 5">
            <a:extLst>
              <a:ext uri="{FF2B5EF4-FFF2-40B4-BE49-F238E27FC236}">
                <a16:creationId xmlns:a16="http://schemas.microsoft.com/office/drawing/2014/main" id="{B1DCAB6D-EC31-45BB-B960-14CE6B8476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47A8C9-4F40-4728-B906-FB168BC583D9}"/>
              </a:ext>
            </a:extLst>
          </p:cNvPr>
          <p:cNvSpPr>
            <a:spLocks noGrp="1"/>
          </p:cNvSpPr>
          <p:nvPr>
            <p:ph type="sldNum" sz="quarter" idx="12"/>
          </p:nvPr>
        </p:nvSpPr>
        <p:spPr/>
        <p:txBody>
          <a:bodyPr/>
          <a:lstStyle/>
          <a:p>
            <a:fld id="{B5968BEB-3E44-47DC-B97B-D412C2119948}" type="slidenum">
              <a:rPr lang="en-GB" smtClean="0"/>
              <a:t>‹#›</a:t>
            </a:fld>
            <a:endParaRPr lang="en-GB"/>
          </a:p>
        </p:txBody>
      </p:sp>
    </p:spTree>
    <p:extLst>
      <p:ext uri="{BB962C8B-B14F-4D97-AF65-F5344CB8AC3E}">
        <p14:creationId xmlns:p14="http://schemas.microsoft.com/office/powerpoint/2010/main" val="2054043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F55071-7694-4876-92DB-A247C91025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F433E8-3138-4A32-8988-D09A70E849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51FDC2-739E-4B73-BC24-47035677D8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9D99D6-321C-4711-9D66-622AD524B260}" type="datetimeFigureOut">
              <a:rPr lang="en-GB" smtClean="0"/>
              <a:t>16/11/2021</a:t>
            </a:fld>
            <a:endParaRPr lang="en-GB"/>
          </a:p>
        </p:txBody>
      </p:sp>
      <p:sp>
        <p:nvSpPr>
          <p:cNvPr id="5" name="Footer Placeholder 4">
            <a:extLst>
              <a:ext uri="{FF2B5EF4-FFF2-40B4-BE49-F238E27FC236}">
                <a16:creationId xmlns:a16="http://schemas.microsoft.com/office/drawing/2014/main" id="{83A13748-C8EF-4FE4-B419-0E1FDAAC25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C7F730C-6515-4B71-9ED8-4A4659C211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68BEB-3E44-47DC-B97B-D412C2119948}" type="slidenum">
              <a:rPr lang="en-GB" smtClean="0"/>
              <a:t>‹#›</a:t>
            </a:fld>
            <a:endParaRPr lang="en-GB"/>
          </a:p>
        </p:txBody>
      </p:sp>
    </p:spTree>
    <p:extLst>
      <p:ext uri="{BB962C8B-B14F-4D97-AF65-F5344CB8AC3E}">
        <p14:creationId xmlns:p14="http://schemas.microsoft.com/office/powerpoint/2010/main" val="19181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 |</a:t>
            </a:r>
          </a:p>
        </p:txBody>
      </p:sp>
      <p:sp>
        <p:nvSpPr>
          <p:cNvPr id="10"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rgbClr val="002060"/>
                </a:solidFill>
                <a:latin typeface="Arial" charset="0"/>
                <a:ea typeface="Arial" charset="0"/>
                <a:cs typeface="Arial" charset="0"/>
              </a:defRPr>
            </a:lvl1pPr>
          </a:lstStyle>
          <a:p>
            <a:r>
              <a:rPr lang="en-GB"/>
              <a:t>https://future.nhs.uk/TVCA/grouphome                                @ThamesV_Cancer</a:t>
            </a:r>
          </a:p>
        </p:txBody>
      </p:sp>
    </p:spTree>
    <p:extLst>
      <p:ext uri="{BB962C8B-B14F-4D97-AF65-F5344CB8AC3E}">
        <p14:creationId xmlns:p14="http://schemas.microsoft.com/office/powerpoint/2010/main" val="2271852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witter.com/ThamesV_Cancer" TargetMode="External"/><Relationship Id="rId2" Type="http://schemas.openxmlformats.org/officeDocument/2006/relationships/hyperlink" Target="https://thamesvalleycanceralliance.nhs.uk/"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mailto:england.tvcaadmin@nhs.net"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B446C-BEB4-974C-963B-A18AFAA69140}"/>
              </a:ext>
            </a:extLst>
          </p:cNvPr>
          <p:cNvSpPr>
            <a:spLocks noGrp="1"/>
          </p:cNvSpPr>
          <p:nvPr/>
        </p:nvSpPr>
        <p:spPr>
          <a:xfrm>
            <a:off x="1524000" y="1796140"/>
            <a:ext cx="9144000" cy="96213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3" name="Subtitle 2">
            <a:extLst>
              <a:ext uri="{FF2B5EF4-FFF2-40B4-BE49-F238E27FC236}">
                <a16:creationId xmlns:a16="http://schemas.microsoft.com/office/drawing/2014/main" id="{F53B44FF-C7FF-3841-AD5F-BC9953D8C667}"/>
              </a:ext>
            </a:extLst>
          </p:cNvPr>
          <p:cNvSpPr>
            <a:spLocks noGrp="1"/>
          </p:cNvSpPr>
          <p:nvPr/>
        </p:nvSpPr>
        <p:spPr>
          <a:xfrm>
            <a:off x="1524000" y="3130064"/>
            <a:ext cx="9144000" cy="19317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C989FD09-372B-A443-B896-5BFC0AE0FBD3}"/>
              </a:ext>
            </a:extLst>
          </p:cNvPr>
          <p:cNvSpPr txBox="1"/>
          <p:nvPr/>
        </p:nvSpPr>
        <p:spPr>
          <a:xfrm>
            <a:off x="498762" y="2050385"/>
            <a:ext cx="11234057" cy="707886"/>
          </a:xfrm>
          <a:prstGeom prst="rect">
            <a:avLst/>
          </a:prstGeom>
          <a:noFill/>
        </p:spPr>
        <p:txBody>
          <a:bodyPr wrap="square" rtlCol="0">
            <a:spAutoFit/>
          </a:bodyPr>
          <a:lstStyle/>
          <a:p>
            <a:pPr algn="ctr"/>
            <a:r>
              <a:rPr lang="en-GB" sz="4000" b="1" dirty="0">
                <a:solidFill>
                  <a:srgbClr val="002060"/>
                </a:solidFill>
              </a:rPr>
              <a:t>TVCA Overview of funding application process</a:t>
            </a:r>
          </a:p>
        </p:txBody>
      </p:sp>
      <p:sp>
        <p:nvSpPr>
          <p:cNvPr id="7" name="TextBox 6">
            <a:extLst>
              <a:ext uri="{FF2B5EF4-FFF2-40B4-BE49-F238E27FC236}">
                <a16:creationId xmlns:a16="http://schemas.microsoft.com/office/drawing/2014/main" id="{18D68689-3BA9-AE4E-B4BD-F5F7D3E8FAB5}"/>
              </a:ext>
            </a:extLst>
          </p:cNvPr>
          <p:cNvSpPr txBox="1"/>
          <p:nvPr/>
        </p:nvSpPr>
        <p:spPr>
          <a:xfrm>
            <a:off x="285698" y="3749134"/>
            <a:ext cx="11234057"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002060"/>
                </a:solidFill>
                <a:effectLst/>
                <a:uLnTx/>
                <a:uFillTx/>
                <a:latin typeface="Calibri" panose="020F0502020204030204"/>
                <a:ea typeface="+mn-ea"/>
                <a:cs typeface="+mn-cs"/>
              </a:rPr>
              <a:t>November 2021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1015AFDB-4526-8246-80F4-8EFAB270AE08}"/>
              </a:ext>
            </a:extLst>
          </p:cNvPr>
          <p:cNvSpPr/>
          <p:nvPr/>
        </p:nvSpPr>
        <p:spPr>
          <a:xfrm>
            <a:off x="3049067" y="5704495"/>
            <a:ext cx="3567164" cy="341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8">
            <a:hlinkClick r:id="rId2"/>
            <a:extLst>
              <a:ext uri="{FF2B5EF4-FFF2-40B4-BE49-F238E27FC236}">
                <a16:creationId xmlns:a16="http://schemas.microsoft.com/office/drawing/2014/main" id="{D1A71446-5790-EB49-8841-6340A28493DA}"/>
              </a:ext>
            </a:extLst>
          </p:cNvPr>
          <p:cNvSpPr/>
          <p:nvPr/>
        </p:nvSpPr>
        <p:spPr>
          <a:xfrm>
            <a:off x="3049067" y="5704495"/>
            <a:ext cx="3567164" cy="341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9">
            <a:hlinkClick r:id="rId3"/>
            <a:extLst>
              <a:ext uri="{FF2B5EF4-FFF2-40B4-BE49-F238E27FC236}">
                <a16:creationId xmlns:a16="http://schemas.microsoft.com/office/drawing/2014/main" id="{A7A9D0F1-9695-A34C-AA36-C4336738CF11}"/>
              </a:ext>
            </a:extLst>
          </p:cNvPr>
          <p:cNvSpPr/>
          <p:nvPr/>
        </p:nvSpPr>
        <p:spPr>
          <a:xfrm>
            <a:off x="6947827" y="5704495"/>
            <a:ext cx="2100105" cy="341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9919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F65568-29FE-4682-9A6E-4A28D2BC2F04}"/>
              </a:ext>
            </a:extLst>
          </p:cNvPr>
          <p:cNvSpPr txBox="1"/>
          <p:nvPr/>
        </p:nvSpPr>
        <p:spPr>
          <a:xfrm>
            <a:off x="2376575" y="391999"/>
            <a:ext cx="11115303"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3600" b="1" dirty="0">
                <a:solidFill>
                  <a:srgbClr val="34A3A0"/>
                </a:solidFill>
                <a:latin typeface="Arial" panose="020B0604020202020204" pitchFamily="34" charset="0"/>
                <a:cs typeface="Arial" panose="020B0604020202020204" pitchFamily="34" charset="0"/>
              </a:rPr>
              <a:t>Review of allocations process July 2021</a:t>
            </a:r>
            <a:endPar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2">
            <a:extLst>
              <a:ext uri="{FF2B5EF4-FFF2-40B4-BE49-F238E27FC236}">
                <a16:creationId xmlns:a16="http://schemas.microsoft.com/office/drawing/2014/main" id="{4C585E11-6036-409A-9077-7E1609AEE014}"/>
              </a:ext>
            </a:extLst>
          </p:cNvPr>
          <p:cNvSpPr txBox="1">
            <a:spLocks noChangeArrowheads="1"/>
          </p:cNvSpPr>
          <p:nvPr/>
        </p:nvSpPr>
        <p:spPr bwMode="auto">
          <a:xfrm>
            <a:off x="538956" y="1270000"/>
            <a:ext cx="11114087" cy="4801314"/>
          </a:xfrm>
          <a:prstGeom prst="rect">
            <a:avLst/>
          </a:prstGeom>
          <a:noFill/>
          <a:ln>
            <a:noFill/>
          </a:ln>
        </p:spPr>
        <p:txBody>
          <a:bodyPr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GB" altLang="en-US" b="1" dirty="0">
                <a:solidFill>
                  <a:schemeClr val="accent1">
                    <a:lumMod val="50000"/>
                  </a:schemeClr>
                </a:solidFill>
                <a:latin typeface="+mn-lt"/>
                <a:cs typeface="Calibri"/>
              </a:rPr>
              <a:t>Additional recovery Funding – July 2021 </a:t>
            </a:r>
          </a:p>
          <a:p>
            <a:pPr eaLnBrk="1" hangingPunct="1">
              <a:defRPr/>
            </a:pPr>
            <a:endParaRPr lang="en-GB" altLang="en-US" b="1" dirty="0">
              <a:solidFill>
                <a:schemeClr val="accent1">
                  <a:lumMod val="50000"/>
                </a:schemeClr>
              </a:solidFill>
              <a:latin typeface="+mn-lt"/>
              <a:cs typeface="Calibri"/>
            </a:endParaRPr>
          </a:p>
          <a:p>
            <a:pPr marL="285750" indent="-285750" eaLnBrk="1" hangingPunct="1">
              <a:buFont typeface="Arial" panose="020B0604020202020204" pitchFamily="34" charset="0"/>
              <a:buChar char="•"/>
              <a:defRPr/>
            </a:pPr>
            <a:r>
              <a:rPr lang="en-GB" altLang="en-US" dirty="0">
                <a:latin typeface="+mn-lt"/>
                <a:cs typeface="Calibri"/>
              </a:rPr>
              <a:t>A new process for TVCA to direct funding awards to locally described projects operated in July 2021</a:t>
            </a:r>
          </a:p>
          <a:p>
            <a:pPr marL="285750" indent="-285750" eaLnBrk="1" hangingPunct="1">
              <a:buFont typeface="Arial" panose="020B0604020202020204" pitchFamily="34" charset="0"/>
              <a:buChar char="•"/>
              <a:defRPr/>
            </a:pPr>
            <a:r>
              <a:rPr lang="en-GB" altLang="en-US" dirty="0">
                <a:latin typeface="+mn-lt"/>
                <a:cs typeface="Calibri"/>
              </a:rPr>
              <a:t>The total allocation for funding was £576,523. An additional £115,000 was made available from the alliance service development funding to support 2 additional alliance proposals</a:t>
            </a:r>
          </a:p>
          <a:p>
            <a:pPr marL="285750" indent="-285750" eaLnBrk="1" hangingPunct="1">
              <a:buFont typeface="Arial" panose="020B0604020202020204" pitchFamily="34" charset="0"/>
              <a:buChar char="•"/>
              <a:defRPr/>
            </a:pPr>
            <a:r>
              <a:rPr lang="en-GB" altLang="en-US" dirty="0">
                <a:latin typeface="+mn-lt"/>
                <a:cs typeface="Calibri"/>
              </a:rPr>
              <a:t>Projects had to demonstrate how the funding would support recovery following Covid-19 surges in 2020-21</a:t>
            </a:r>
          </a:p>
          <a:p>
            <a:pPr marL="285750" indent="-285750" eaLnBrk="1" hangingPunct="1">
              <a:buFont typeface="Arial" panose="020B0604020202020204" pitchFamily="34" charset="0"/>
              <a:buChar char="•"/>
              <a:defRPr/>
            </a:pPr>
            <a:r>
              <a:rPr lang="en-GB" altLang="en-US" dirty="0">
                <a:latin typeface="+mn-lt"/>
                <a:cs typeface="Calibri"/>
              </a:rPr>
              <a:t>The next slide provides a summary of funded projects </a:t>
            </a:r>
          </a:p>
          <a:p>
            <a:pPr marL="285750" indent="-285750" eaLnBrk="1" hangingPunct="1">
              <a:buFont typeface="Arial" panose="020B0604020202020204" pitchFamily="34" charset="0"/>
              <a:buChar char="•"/>
              <a:defRPr/>
            </a:pPr>
            <a:r>
              <a:rPr lang="en-GB" altLang="en-US" dirty="0">
                <a:latin typeface="+mn-lt"/>
                <a:cs typeface="Calibri"/>
              </a:rPr>
              <a:t>All funds travelled in Month 6 </a:t>
            </a:r>
          </a:p>
          <a:p>
            <a:pPr marL="285750" indent="-285750" eaLnBrk="1" hangingPunct="1">
              <a:buFont typeface="Arial" panose="020B0604020202020204" pitchFamily="34" charset="0"/>
              <a:buChar char="•"/>
              <a:defRPr/>
            </a:pPr>
            <a:r>
              <a:rPr lang="en-GB" altLang="en-US" dirty="0">
                <a:latin typeface="+mn-lt"/>
                <a:cs typeface="Calibri"/>
              </a:rPr>
              <a:t>Sound progress and in year spend was reported through to the TVCA Executive Board – November 2021 with the exception of 2 projects where a change in scope has been agreed and remain on track to be underway in 2021</a:t>
            </a:r>
          </a:p>
          <a:p>
            <a:pPr marL="285750" indent="-285750" eaLnBrk="1" hangingPunct="1">
              <a:buFont typeface="Arial" panose="020B0604020202020204" pitchFamily="34" charset="0"/>
              <a:buChar char="•"/>
              <a:defRPr/>
            </a:pPr>
            <a:r>
              <a:rPr lang="en-GB" altLang="en-US" dirty="0">
                <a:latin typeface="+mn-lt"/>
                <a:cs typeface="Calibri"/>
              </a:rPr>
              <a:t>It was agreed at board that all projects will submit a monthly highlight report to understand progress to year end 2021 / 22</a:t>
            </a:r>
          </a:p>
          <a:p>
            <a:pPr marL="285750" indent="-285750" eaLnBrk="1" hangingPunct="1">
              <a:buFont typeface="Arial" panose="020B0604020202020204" pitchFamily="34" charset="0"/>
              <a:buChar char="•"/>
              <a:defRPr/>
            </a:pPr>
            <a:r>
              <a:rPr lang="en-GB" altLang="en-US" dirty="0">
                <a:latin typeface="+mn-lt"/>
                <a:cs typeface="Calibri"/>
              </a:rPr>
              <a:t>The alliance is supportive of running this process again to ensure locally delivered projects can be funded to drive further recovery of cancer services and to enable pilots focused on new ways of working to be taken forward to deliver on the long term plan ambitions for cancer</a:t>
            </a:r>
          </a:p>
          <a:p>
            <a:pPr>
              <a:defRPr/>
            </a:pPr>
            <a:endParaRPr lang="en-GB" altLang="en-US" dirty="0">
              <a:solidFill>
                <a:schemeClr val="accent1">
                  <a:lumMod val="50000"/>
                </a:schemeClr>
              </a:solidFill>
              <a:latin typeface="+mn-lt"/>
              <a:cs typeface="Calibri"/>
            </a:endParaRPr>
          </a:p>
          <a:p>
            <a:pPr>
              <a:defRPr/>
            </a:pPr>
            <a:endParaRPr lang="en-GB" altLang="en-US" b="1" dirty="0">
              <a:solidFill>
                <a:schemeClr val="accent1">
                  <a:lumMod val="50000"/>
                </a:schemeClr>
              </a:solidFill>
              <a:latin typeface="+mn-lt"/>
              <a:cs typeface="Calibri"/>
            </a:endParaRPr>
          </a:p>
        </p:txBody>
      </p:sp>
    </p:spTree>
    <p:extLst>
      <p:ext uri="{BB962C8B-B14F-4D97-AF65-F5344CB8AC3E}">
        <p14:creationId xmlns:p14="http://schemas.microsoft.com/office/powerpoint/2010/main" val="1894823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F65568-29FE-4682-9A6E-4A28D2BC2F04}"/>
              </a:ext>
            </a:extLst>
          </p:cNvPr>
          <p:cNvSpPr txBox="1"/>
          <p:nvPr/>
        </p:nvSpPr>
        <p:spPr>
          <a:xfrm>
            <a:off x="2376575" y="391999"/>
            <a:ext cx="11115303"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3600" b="1" dirty="0">
                <a:solidFill>
                  <a:srgbClr val="34A3A0"/>
                </a:solidFill>
                <a:latin typeface="Arial" panose="020B0604020202020204" pitchFamily="34" charset="0"/>
                <a:cs typeface="Arial" panose="020B0604020202020204" pitchFamily="34" charset="0"/>
              </a:rPr>
              <a:t>Summary of July 21 allocations</a:t>
            </a:r>
            <a:endPar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2">
            <a:extLst>
              <a:ext uri="{FF2B5EF4-FFF2-40B4-BE49-F238E27FC236}">
                <a16:creationId xmlns:a16="http://schemas.microsoft.com/office/drawing/2014/main" id="{4C585E11-6036-409A-9077-7E1609AEE014}"/>
              </a:ext>
            </a:extLst>
          </p:cNvPr>
          <p:cNvSpPr txBox="1">
            <a:spLocks noChangeArrowheads="1"/>
          </p:cNvSpPr>
          <p:nvPr/>
        </p:nvSpPr>
        <p:spPr bwMode="auto">
          <a:xfrm>
            <a:off x="538956" y="1270000"/>
            <a:ext cx="11114087" cy="646331"/>
          </a:xfrm>
          <a:prstGeom prst="rect">
            <a:avLst/>
          </a:prstGeom>
          <a:noFill/>
          <a:ln>
            <a:noFill/>
          </a:ln>
        </p:spPr>
        <p:txBody>
          <a:bodyPr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defRPr/>
            </a:pPr>
            <a:endParaRPr lang="en-GB" altLang="en-US" dirty="0">
              <a:solidFill>
                <a:schemeClr val="accent1">
                  <a:lumMod val="50000"/>
                </a:schemeClr>
              </a:solidFill>
              <a:latin typeface="+mn-lt"/>
              <a:cs typeface="Calibri"/>
            </a:endParaRPr>
          </a:p>
          <a:p>
            <a:pPr>
              <a:defRPr/>
            </a:pPr>
            <a:endParaRPr lang="en-GB" altLang="en-US" b="1" dirty="0">
              <a:solidFill>
                <a:schemeClr val="accent1">
                  <a:lumMod val="50000"/>
                </a:schemeClr>
              </a:solidFill>
              <a:latin typeface="+mn-lt"/>
              <a:cs typeface="Calibri"/>
            </a:endParaRPr>
          </a:p>
        </p:txBody>
      </p:sp>
      <p:graphicFrame>
        <p:nvGraphicFramePr>
          <p:cNvPr id="8" name="Table 7">
            <a:extLst>
              <a:ext uri="{FF2B5EF4-FFF2-40B4-BE49-F238E27FC236}">
                <a16:creationId xmlns:a16="http://schemas.microsoft.com/office/drawing/2014/main" id="{307202C8-95E4-4FC1-A825-90A4AB95C1E0}"/>
              </a:ext>
            </a:extLst>
          </p:cNvPr>
          <p:cNvGraphicFramePr>
            <a:graphicFrameLocks noGrp="1"/>
          </p:cNvGraphicFramePr>
          <p:nvPr>
            <p:extLst>
              <p:ext uri="{D42A27DB-BD31-4B8C-83A1-F6EECF244321}">
                <p14:modId xmlns:p14="http://schemas.microsoft.com/office/powerpoint/2010/main" val="1815763637"/>
              </p:ext>
            </p:extLst>
          </p:nvPr>
        </p:nvGraphicFramePr>
        <p:xfrm>
          <a:off x="538956" y="1236658"/>
          <a:ext cx="10938669" cy="4820015"/>
        </p:xfrm>
        <a:graphic>
          <a:graphicData uri="http://schemas.openxmlformats.org/drawingml/2006/table">
            <a:tbl>
              <a:tblPr/>
              <a:tblGrid>
                <a:gridCol w="1257103">
                  <a:extLst>
                    <a:ext uri="{9D8B030D-6E8A-4147-A177-3AD203B41FA5}">
                      <a16:colId xmlns:a16="http://schemas.microsoft.com/office/drawing/2014/main" val="2012172090"/>
                    </a:ext>
                  </a:extLst>
                </a:gridCol>
                <a:gridCol w="8086734">
                  <a:extLst>
                    <a:ext uri="{9D8B030D-6E8A-4147-A177-3AD203B41FA5}">
                      <a16:colId xmlns:a16="http://schemas.microsoft.com/office/drawing/2014/main" val="1250011330"/>
                    </a:ext>
                  </a:extLst>
                </a:gridCol>
                <a:gridCol w="1594832">
                  <a:extLst>
                    <a:ext uri="{9D8B030D-6E8A-4147-A177-3AD203B41FA5}">
                      <a16:colId xmlns:a16="http://schemas.microsoft.com/office/drawing/2014/main" val="2229479447"/>
                    </a:ext>
                  </a:extLst>
                </a:gridCol>
              </a:tblGrid>
              <a:tr h="149189">
                <a:tc>
                  <a:txBody>
                    <a:bodyPr/>
                    <a:lstStyle/>
                    <a:p>
                      <a:pPr algn="l" fontAlgn="b"/>
                      <a:r>
                        <a:rPr lang="en-GB" sz="1100" b="1" i="0" u="none" strike="noStrike">
                          <a:solidFill>
                            <a:srgbClr val="000000"/>
                          </a:solidFill>
                          <a:effectLst/>
                          <a:latin typeface="Calibri" panose="020F0502020204030204" pitchFamily="34" charset="0"/>
                        </a:rPr>
                        <a:t>Organisation</a:t>
                      </a:r>
                    </a:p>
                  </a:txBody>
                  <a:tcPr marL="6216" marR="6216" marT="621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B4C6E7"/>
                    </a:solidFill>
                  </a:tcPr>
                </a:tc>
                <a:tc>
                  <a:txBody>
                    <a:bodyPr/>
                    <a:lstStyle/>
                    <a:p>
                      <a:pPr algn="l" fontAlgn="b"/>
                      <a:r>
                        <a:rPr lang="en-GB" sz="1100" b="1" i="0" u="none" strike="noStrike">
                          <a:solidFill>
                            <a:srgbClr val="000000"/>
                          </a:solidFill>
                          <a:effectLst/>
                          <a:latin typeface="Calibri" panose="020F0502020204030204" pitchFamily="34" charset="0"/>
                        </a:rPr>
                        <a:t>Description of Funding</a:t>
                      </a:r>
                    </a:p>
                  </a:txBody>
                  <a:tcPr marL="6216" marR="6216" marT="6216" marB="0" anchor="b">
                    <a:lnL>
                      <a:noFill/>
                    </a:lnL>
                    <a:lnR>
                      <a:noFill/>
                    </a:lnR>
                    <a:lnT w="6350" cap="flat" cmpd="sng" algn="ctr">
                      <a:solidFill>
                        <a:srgbClr val="000000"/>
                      </a:solidFill>
                      <a:prstDash val="solid"/>
                      <a:round/>
                      <a:headEnd type="none" w="med" len="med"/>
                      <a:tailEnd type="none" w="med" len="med"/>
                    </a:lnT>
                    <a:lnB>
                      <a:noFill/>
                    </a:lnB>
                    <a:solidFill>
                      <a:srgbClr val="B4C6E7"/>
                    </a:solidFill>
                  </a:tcPr>
                </a:tc>
                <a:tc>
                  <a:txBody>
                    <a:bodyPr/>
                    <a:lstStyle/>
                    <a:p>
                      <a:pPr algn="ctr" fontAlgn="b"/>
                      <a:r>
                        <a:rPr lang="en-GB" sz="1100" b="1" i="0" u="none" strike="noStrike">
                          <a:solidFill>
                            <a:srgbClr val="000000"/>
                          </a:solidFill>
                          <a:effectLst/>
                          <a:latin typeface="Calibri" panose="020F0502020204030204" pitchFamily="34" charset="0"/>
                        </a:rPr>
                        <a:t>Amount</a:t>
                      </a:r>
                    </a:p>
                  </a:txBody>
                  <a:tcPr marL="6216" marR="6216" marT="621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4C6E7"/>
                    </a:solidFill>
                  </a:tcPr>
                </a:tc>
                <a:extLst>
                  <a:ext uri="{0D108BD9-81ED-4DB2-BD59-A6C34878D82A}">
                    <a16:rowId xmlns:a16="http://schemas.microsoft.com/office/drawing/2014/main" val="92686893"/>
                  </a:ext>
                </a:extLst>
              </a:tr>
              <a:tr h="149189">
                <a:tc>
                  <a:txBody>
                    <a:bodyPr/>
                    <a:lstStyle/>
                    <a:p>
                      <a:pPr algn="l" fontAlgn="b"/>
                      <a:r>
                        <a:rPr lang="en-GB" sz="1100" b="1"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1"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2255311"/>
                  </a:ext>
                </a:extLst>
              </a:tr>
              <a:tr h="149189">
                <a:tc>
                  <a:txBody>
                    <a:bodyPr/>
                    <a:lstStyle/>
                    <a:p>
                      <a:pPr algn="l" fontAlgn="b"/>
                      <a:r>
                        <a:rPr lang="en-GB" sz="1100" b="0" i="0" u="none" strike="noStrike">
                          <a:solidFill>
                            <a:srgbClr val="000000"/>
                          </a:solidFill>
                          <a:effectLst/>
                          <a:latin typeface="Calibri" panose="020F0502020204030204" pitchFamily="34" charset="0"/>
                        </a:rPr>
                        <a:t>BHT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Advanced nurse practioners (x3) led Breast pain clinic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125,000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92565467"/>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Sub-total </a:t>
                      </a:r>
                    </a:p>
                  </a:txBody>
                  <a:tcPr marL="6216" marR="6216" marT="6216" marB="0" anchor="b">
                    <a:lnL>
                      <a:noFill/>
                    </a:lnL>
                    <a:lnR>
                      <a:noFill/>
                    </a:lnR>
                    <a:lnT>
                      <a:noFill/>
                    </a:lnT>
                    <a:lnB>
                      <a:noFill/>
                    </a:lnB>
                    <a:solidFill>
                      <a:srgbClr val="F8CBAD"/>
                    </a:solidFill>
                  </a:tcPr>
                </a:tc>
                <a:tc>
                  <a:txBody>
                    <a:bodyPr/>
                    <a:lstStyle/>
                    <a:p>
                      <a:pPr algn="ctr" fontAlgn="b"/>
                      <a:r>
                        <a:rPr lang="en-GB" sz="1100" b="0" i="0" u="none" strike="noStrike">
                          <a:solidFill>
                            <a:srgbClr val="000000"/>
                          </a:solidFill>
                          <a:effectLst/>
                          <a:latin typeface="Calibri" panose="020F0502020204030204" pitchFamily="34" charset="0"/>
                        </a:rPr>
                        <a:t>125,000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solidFill>
                      <a:srgbClr val="F8CBAD"/>
                    </a:solidFill>
                  </a:tcPr>
                </a:tc>
                <a:extLst>
                  <a:ext uri="{0D108BD9-81ED-4DB2-BD59-A6C34878D82A}">
                    <a16:rowId xmlns:a16="http://schemas.microsoft.com/office/drawing/2014/main" val="195081446"/>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26972343"/>
                  </a:ext>
                </a:extLst>
              </a:tr>
              <a:tr h="149189">
                <a:tc>
                  <a:txBody>
                    <a:bodyPr/>
                    <a:lstStyle/>
                    <a:p>
                      <a:pPr algn="l" fontAlgn="b"/>
                      <a:r>
                        <a:rPr lang="en-GB" sz="1100" b="0" i="0" u="none" strike="noStrike">
                          <a:solidFill>
                            <a:srgbClr val="000000"/>
                          </a:solidFill>
                          <a:effectLst/>
                          <a:latin typeface="Calibri" panose="020F0502020204030204" pitchFamily="34" charset="0"/>
                        </a:rPr>
                        <a:t>GWH</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Mobile CT capacity for improved turaround time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100,000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64805989"/>
                  </a:ext>
                </a:extLst>
              </a:tr>
              <a:tr h="149189">
                <a:tc>
                  <a:txBody>
                    <a:bodyPr/>
                    <a:lstStyle/>
                    <a:p>
                      <a:pPr algn="l" fontAlgn="b"/>
                      <a:r>
                        <a:rPr lang="en-GB" sz="1100" b="0" i="0" u="none" strike="noStrike">
                          <a:solidFill>
                            <a:srgbClr val="000000"/>
                          </a:solidFill>
                          <a:effectLst/>
                          <a:latin typeface="Calibri" panose="020F0502020204030204" pitchFamily="34" charset="0"/>
                        </a:rPr>
                        <a:t>GWH</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U/S &amp; Sonographer in Gynae 1 stop clinic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50,000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40198684"/>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Sub-total </a:t>
                      </a:r>
                    </a:p>
                  </a:txBody>
                  <a:tcPr marL="6216" marR="6216" marT="6216" marB="0" anchor="b">
                    <a:lnL>
                      <a:noFill/>
                    </a:lnL>
                    <a:lnR>
                      <a:noFill/>
                    </a:lnR>
                    <a:lnT>
                      <a:noFill/>
                    </a:lnT>
                    <a:lnB>
                      <a:noFill/>
                    </a:lnB>
                    <a:solidFill>
                      <a:srgbClr val="F8CBAD"/>
                    </a:solidFill>
                  </a:tcPr>
                </a:tc>
                <a:tc>
                  <a:txBody>
                    <a:bodyPr/>
                    <a:lstStyle/>
                    <a:p>
                      <a:pPr algn="ctr" fontAlgn="b"/>
                      <a:r>
                        <a:rPr lang="en-GB" sz="1100" b="0" i="0" u="none" strike="noStrike">
                          <a:solidFill>
                            <a:srgbClr val="000000"/>
                          </a:solidFill>
                          <a:effectLst/>
                          <a:latin typeface="Calibri" panose="020F0502020204030204" pitchFamily="34" charset="0"/>
                        </a:rPr>
                        <a:t>150,000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solidFill>
                      <a:srgbClr val="F8CBAD"/>
                    </a:solidFill>
                  </a:tcPr>
                </a:tc>
                <a:extLst>
                  <a:ext uri="{0D108BD9-81ED-4DB2-BD59-A6C34878D82A}">
                    <a16:rowId xmlns:a16="http://schemas.microsoft.com/office/drawing/2014/main" val="2322600758"/>
                  </a:ext>
                </a:extLst>
              </a:tr>
              <a:tr h="149189">
                <a:tc>
                  <a:txBody>
                    <a:bodyPr/>
                    <a:lstStyle/>
                    <a:p>
                      <a:pPr algn="l" fontAlgn="b"/>
                      <a:r>
                        <a:rPr lang="en-GB" sz="1100" b="1"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1"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987316053"/>
                  </a:ext>
                </a:extLst>
              </a:tr>
              <a:tr h="149189">
                <a:tc>
                  <a:txBody>
                    <a:bodyPr/>
                    <a:lstStyle/>
                    <a:p>
                      <a:pPr algn="l" fontAlgn="b"/>
                      <a:r>
                        <a:rPr lang="en-GB" sz="1100" b="0" i="0" u="none" strike="noStrike">
                          <a:solidFill>
                            <a:srgbClr val="000000"/>
                          </a:solidFill>
                          <a:effectLst/>
                          <a:latin typeface="Calibri" panose="020F0502020204030204" pitchFamily="34" charset="0"/>
                        </a:rPr>
                        <a:t>OUHFT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Skin Cancer See and Treat</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17,632</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85444607"/>
                  </a:ext>
                </a:extLst>
              </a:tr>
              <a:tr h="149189">
                <a:tc>
                  <a:txBody>
                    <a:bodyPr/>
                    <a:lstStyle/>
                    <a:p>
                      <a:pPr algn="l" fontAlgn="b"/>
                      <a:r>
                        <a:rPr lang="en-GB" sz="1100" b="0" i="0" u="none" strike="noStrike">
                          <a:solidFill>
                            <a:srgbClr val="000000"/>
                          </a:solidFill>
                          <a:effectLst/>
                          <a:latin typeface="Calibri" panose="020F0502020204030204" pitchFamily="34" charset="0"/>
                        </a:rPr>
                        <a:t>OUHFT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Hoarse Voice Clinic run by SALT with nasoendoscopy</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11,891</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77014132"/>
                  </a:ext>
                </a:extLst>
              </a:tr>
              <a:tr h="298377">
                <a:tc>
                  <a:txBody>
                    <a:bodyPr/>
                    <a:lstStyle/>
                    <a:p>
                      <a:pPr algn="l" fontAlgn="b"/>
                      <a:r>
                        <a:rPr lang="en-GB" sz="1100" b="0" i="0" u="none" strike="noStrike">
                          <a:solidFill>
                            <a:srgbClr val="000000"/>
                          </a:solidFill>
                          <a:effectLst/>
                          <a:latin typeface="Calibri" panose="020F0502020204030204" pitchFamily="34" charset="0"/>
                        </a:rPr>
                        <a:t>OUHFT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Nurse Gynae hysteroscopy training to support nurse led service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108,000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58595378"/>
                  </a:ext>
                </a:extLst>
              </a:tr>
              <a:tr h="298377">
                <a:tc>
                  <a:txBody>
                    <a:bodyPr/>
                    <a:lstStyle/>
                    <a:p>
                      <a:pPr algn="l" fontAlgn="b"/>
                      <a:r>
                        <a:rPr lang="en-GB" sz="1100" b="0" i="0" u="none" strike="noStrike">
                          <a:solidFill>
                            <a:srgbClr val="000000"/>
                          </a:solidFill>
                          <a:effectLst/>
                          <a:latin typeface="Calibri" panose="020F0502020204030204" pitchFamily="34" charset="0"/>
                        </a:rPr>
                        <a:t>OUHFT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TVCA cancer navigator Training Programme - career development pathway</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35,000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3283761"/>
                  </a:ext>
                </a:extLst>
              </a:tr>
              <a:tr h="149189">
                <a:tc>
                  <a:txBody>
                    <a:bodyPr/>
                    <a:lstStyle/>
                    <a:p>
                      <a:pPr algn="l" fontAlgn="b"/>
                      <a:r>
                        <a:rPr lang="en-GB" sz="1100" b="0" i="0" u="none" strike="noStrike">
                          <a:solidFill>
                            <a:srgbClr val="000000"/>
                          </a:solidFill>
                          <a:effectLst/>
                          <a:latin typeface="Calibri" panose="020F0502020204030204" pitchFamily="34" charset="0"/>
                        </a:rPr>
                        <a:t>OUHFT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Digital Endoscopy -electronic requesting and booking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69,000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55644820"/>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Sub-total </a:t>
                      </a:r>
                    </a:p>
                  </a:txBody>
                  <a:tcPr marL="6216" marR="6216" marT="6216" marB="0" anchor="b">
                    <a:lnL>
                      <a:noFill/>
                    </a:lnL>
                    <a:lnR>
                      <a:noFill/>
                    </a:lnR>
                    <a:lnT>
                      <a:noFill/>
                    </a:lnT>
                    <a:lnB>
                      <a:noFill/>
                    </a:lnB>
                    <a:solidFill>
                      <a:srgbClr val="F8CBAD"/>
                    </a:solidFill>
                  </a:tcPr>
                </a:tc>
                <a:tc>
                  <a:txBody>
                    <a:bodyPr/>
                    <a:lstStyle/>
                    <a:p>
                      <a:pPr algn="ctr" fontAlgn="b"/>
                      <a:r>
                        <a:rPr lang="en-GB" sz="1100" b="0" i="0" u="none" strike="noStrike">
                          <a:solidFill>
                            <a:srgbClr val="000000"/>
                          </a:solidFill>
                          <a:effectLst/>
                          <a:latin typeface="Calibri" panose="020F0502020204030204" pitchFamily="34" charset="0"/>
                        </a:rPr>
                        <a:t>241,523</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solidFill>
                      <a:srgbClr val="F8CBAD"/>
                    </a:solidFill>
                  </a:tcPr>
                </a:tc>
                <a:extLst>
                  <a:ext uri="{0D108BD9-81ED-4DB2-BD59-A6C34878D82A}">
                    <a16:rowId xmlns:a16="http://schemas.microsoft.com/office/drawing/2014/main" val="4018928936"/>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810814922"/>
                  </a:ext>
                </a:extLst>
              </a:tr>
              <a:tr h="174054">
                <a:tc>
                  <a:txBody>
                    <a:bodyPr/>
                    <a:lstStyle/>
                    <a:p>
                      <a:pPr algn="l" fontAlgn="b"/>
                      <a:r>
                        <a:rPr lang="en-GB" sz="1100" b="0" i="0" u="none" strike="noStrike">
                          <a:solidFill>
                            <a:srgbClr val="000000"/>
                          </a:solidFill>
                          <a:effectLst/>
                          <a:latin typeface="Calibri" panose="020F0502020204030204" pitchFamily="34" charset="0"/>
                        </a:rPr>
                        <a:t>RBFT</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Consultant Radiologist - Oncology Lead for newly established local PET-CT service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60,000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96783032"/>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Sub-total </a:t>
                      </a:r>
                    </a:p>
                  </a:txBody>
                  <a:tcPr marL="6216" marR="6216" marT="6216" marB="0" anchor="b">
                    <a:lnL>
                      <a:noFill/>
                    </a:lnL>
                    <a:lnR>
                      <a:noFill/>
                    </a:lnR>
                    <a:lnT>
                      <a:noFill/>
                    </a:lnT>
                    <a:lnB>
                      <a:noFill/>
                    </a:lnB>
                    <a:solidFill>
                      <a:srgbClr val="F8CBAD"/>
                    </a:solidFill>
                  </a:tcPr>
                </a:tc>
                <a:tc>
                  <a:txBody>
                    <a:bodyPr/>
                    <a:lstStyle/>
                    <a:p>
                      <a:pPr algn="ctr" fontAlgn="b"/>
                      <a:r>
                        <a:rPr lang="en-GB" sz="1100" b="0" i="0" u="none" strike="noStrike">
                          <a:solidFill>
                            <a:srgbClr val="000000"/>
                          </a:solidFill>
                          <a:effectLst/>
                          <a:latin typeface="Calibri" panose="020F0502020204030204" pitchFamily="34" charset="0"/>
                        </a:rPr>
                        <a:t>60,000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solidFill>
                      <a:srgbClr val="F8CBAD"/>
                    </a:solidFill>
                  </a:tcPr>
                </a:tc>
                <a:extLst>
                  <a:ext uri="{0D108BD9-81ED-4DB2-BD59-A6C34878D82A}">
                    <a16:rowId xmlns:a16="http://schemas.microsoft.com/office/drawing/2014/main" val="819856498"/>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20263883"/>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Total Recovery Funding</a:t>
                      </a:r>
                    </a:p>
                  </a:txBody>
                  <a:tcPr marL="6216" marR="6216" marT="6216" marB="0" anchor="b">
                    <a:lnL>
                      <a:noFill/>
                    </a:lnL>
                    <a:lnR>
                      <a:noFill/>
                    </a:lnR>
                    <a:lnT>
                      <a:noFill/>
                    </a:lnT>
                    <a:lnB>
                      <a:noFill/>
                    </a:lnB>
                    <a:solidFill>
                      <a:srgbClr val="BDD7EE"/>
                    </a:solidFill>
                  </a:tcPr>
                </a:tc>
                <a:tc>
                  <a:txBody>
                    <a:bodyPr/>
                    <a:lstStyle/>
                    <a:p>
                      <a:pPr algn="ctr" fontAlgn="b"/>
                      <a:r>
                        <a:rPr lang="en-GB" sz="1100" b="0" i="0" u="none" strike="noStrike">
                          <a:solidFill>
                            <a:srgbClr val="000000"/>
                          </a:solidFill>
                          <a:effectLst/>
                          <a:latin typeface="Calibri" panose="020F0502020204030204" pitchFamily="34" charset="0"/>
                        </a:rPr>
                        <a:t>576,523</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solidFill>
                      <a:srgbClr val="BDD7EE"/>
                    </a:solidFill>
                  </a:tcPr>
                </a:tc>
                <a:extLst>
                  <a:ext uri="{0D108BD9-81ED-4DB2-BD59-A6C34878D82A}">
                    <a16:rowId xmlns:a16="http://schemas.microsoft.com/office/drawing/2014/main" val="574658164"/>
                  </a:ext>
                </a:extLst>
              </a:tr>
              <a:tr h="298377">
                <a:tc>
                  <a:txBody>
                    <a:bodyPr/>
                    <a:lstStyle/>
                    <a:p>
                      <a:pPr algn="l" fontAlgn="b"/>
                      <a:r>
                        <a:rPr lang="en-GB" sz="1100" b="0" i="0" u="none" strike="noStrike">
                          <a:solidFill>
                            <a:srgbClr val="000000"/>
                          </a:solidFill>
                          <a:effectLst/>
                          <a:latin typeface="Calibri" panose="020F0502020204030204" pitchFamily="34" charset="0"/>
                        </a:rPr>
                        <a:t>Primary care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Derma Drive Through - community based skin clinic with GP skin specialist to triage referrals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100,000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93082193"/>
                  </a:ext>
                </a:extLst>
              </a:tr>
              <a:tr h="447566">
                <a:tc>
                  <a:txBody>
                    <a:bodyPr/>
                    <a:lstStyle/>
                    <a:p>
                      <a:pPr algn="l" fontAlgn="b"/>
                      <a:r>
                        <a:rPr lang="en-GB" sz="1100" b="0" i="0" u="none" strike="noStrike">
                          <a:solidFill>
                            <a:srgbClr val="000000"/>
                          </a:solidFill>
                          <a:effectLst/>
                          <a:latin typeface="Calibri" panose="020F0502020204030204" pitchFamily="34" charset="0"/>
                        </a:rPr>
                        <a:t>TVCA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dirty="0">
                          <a:solidFill>
                            <a:srgbClr val="000000"/>
                          </a:solidFill>
                          <a:effectLst/>
                          <a:latin typeface="Calibri" panose="020F0502020204030204" pitchFamily="34" charset="0"/>
                        </a:rPr>
                        <a:t>Cancer allies - establish improved links with community groups across 4 areas of deprivation to coproduce cancer awareness messaging </a:t>
                      </a: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15,000</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2741907"/>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216" marR="6216" marT="6216"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6216" marR="6216" marT="6216"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04894013"/>
                  </a:ext>
                </a:extLst>
              </a:tr>
              <a:tr h="149189">
                <a:tc>
                  <a:txBody>
                    <a:bodyPr/>
                    <a:lstStyle/>
                    <a:p>
                      <a:pPr algn="l" fontAlgn="b"/>
                      <a:r>
                        <a:rPr lang="en-GB" sz="1100" b="0" i="0" u="none" strike="noStrike">
                          <a:solidFill>
                            <a:srgbClr val="000000"/>
                          </a:solidFill>
                          <a:effectLst/>
                          <a:latin typeface="Calibri" panose="020F0502020204030204" pitchFamily="34" charset="0"/>
                        </a:rPr>
                        <a:t> </a:t>
                      </a:r>
                    </a:p>
                  </a:txBody>
                  <a:tcPr marL="6216" marR="6216" marT="6216"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Total Recovery Funding + SDF allocation made</a:t>
                      </a:r>
                    </a:p>
                  </a:txBody>
                  <a:tcPr marL="6216" marR="6216" marT="6216" marB="0" anchor="b">
                    <a:lnL>
                      <a:noFill/>
                    </a:lnL>
                    <a:lnR>
                      <a:noFill/>
                    </a:lnR>
                    <a:lnT>
                      <a:noFill/>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100" b="0" i="0" u="none" strike="noStrike" dirty="0">
                          <a:solidFill>
                            <a:srgbClr val="000000"/>
                          </a:solidFill>
                          <a:effectLst/>
                          <a:latin typeface="Calibri" panose="020F0502020204030204" pitchFamily="34" charset="0"/>
                        </a:rPr>
                        <a:t>691,523</a:t>
                      </a:r>
                    </a:p>
                  </a:txBody>
                  <a:tcPr marL="6216" marR="6216" marT="621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54321506"/>
                  </a:ext>
                </a:extLst>
              </a:tr>
            </a:tbl>
          </a:graphicData>
        </a:graphic>
      </p:graphicFrame>
    </p:spTree>
    <p:extLst>
      <p:ext uri="{BB962C8B-B14F-4D97-AF65-F5344CB8AC3E}">
        <p14:creationId xmlns:p14="http://schemas.microsoft.com/office/powerpoint/2010/main" val="858123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B12BDB-A6FB-4AEC-88AC-E0EA724111ED}"/>
              </a:ext>
            </a:extLst>
          </p:cNvPr>
          <p:cNvSpPr txBox="1"/>
          <p:nvPr/>
        </p:nvSpPr>
        <p:spPr>
          <a:xfrm>
            <a:off x="2323309" y="418191"/>
            <a:ext cx="11115303"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3600" b="1" dirty="0">
                <a:solidFill>
                  <a:srgbClr val="34A3A0"/>
                </a:solidFill>
                <a:latin typeface="Arial" panose="020B0604020202020204" pitchFamily="34" charset="0"/>
                <a:cs typeface="Arial" panose="020B0604020202020204" pitchFamily="34" charset="0"/>
              </a:rPr>
              <a:t>NEW Applications process – November 2021</a:t>
            </a:r>
            <a:endPar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2">
            <a:extLst>
              <a:ext uri="{FF2B5EF4-FFF2-40B4-BE49-F238E27FC236}">
                <a16:creationId xmlns:a16="http://schemas.microsoft.com/office/drawing/2014/main" id="{CF28A579-F9F9-41A4-96DF-660212CE2757}"/>
              </a:ext>
            </a:extLst>
          </p:cNvPr>
          <p:cNvSpPr txBox="1">
            <a:spLocks noChangeArrowheads="1"/>
          </p:cNvSpPr>
          <p:nvPr/>
        </p:nvSpPr>
        <p:spPr bwMode="auto">
          <a:xfrm>
            <a:off x="538956" y="1064522"/>
            <a:ext cx="11114087" cy="5078313"/>
          </a:xfrm>
          <a:prstGeom prst="rect">
            <a:avLst/>
          </a:prstGeom>
          <a:noFill/>
          <a:ln>
            <a:noFill/>
          </a:ln>
        </p:spPr>
        <p:txBody>
          <a:bodyPr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defRPr/>
            </a:pPr>
            <a:r>
              <a:rPr lang="en-GB" altLang="en-US" b="1" dirty="0">
                <a:solidFill>
                  <a:schemeClr val="accent1">
                    <a:lumMod val="50000"/>
                  </a:schemeClr>
                </a:solidFill>
                <a:latin typeface="+mn-lt"/>
                <a:cs typeface="Calibri"/>
              </a:rPr>
              <a:t>Additional recovery Funding – Nov 2021</a:t>
            </a:r>
          </a:p>
          <a:p>
            <a:pPr eaLnBrk="1" hangingPunct="1">
              <a:defRPr/>
            </a:pPr>
            <a:r>
              <a:rPr lang="en-GB" altLang="en-US" dirty="0">
                <a:latin typeface="+mn-lt"/>
                <a:cs typeface="Calibri"/>
              </a:rPr>
              <a:t>NHSE/I H2 planning, TIF applications nearing completion via ICS. </a:t>
            </a:r>
          </a:p>
          <a:p>
            <a:pPr eaLnBrk="1" hangingPunct="1">
              <a:defRPr/>
            </a:pPr>
            <a:r>
              <a:rPr lang="en-GB" altLang="en-US" dirty="0">
                <a:latin typeface="+mn-lt"/>
                <a:cs typeface="Calibri"/>
              </a:rPr>
              <a:t>TVCA will now be able to open to further applications to describe locally delivered programmes</a:t>
            </a:r>
          </a:p>
          <a:p>
            <a:pPr eaLnBrk="1" hangingPunct="1">
              <a:defRPr/>
            </a:pPr>
            <a:r>
              <a:rPr lang="en-GB" altLang="en-US" dirty="0">
                <a:latin typeface="+mn-lt"/>
                <a:cs typeface="Calibri"/>
              </a:rPr>
              <a:t>The current allocation available is £1.185M </a:t>
            </a:r>
          </a:p>
          <a:p>
            <a:pPr eaLnBrk="1" hangingPunct="1">
              <a:defRPr/>
            </a:pPr>
            <a:r>
              <a:rPr lang="en-GB" altLang="en-US" dirty="0">
                <a:latin typeface="+mn-lt"/>
                <a:cs typeface="Calibri"/>
              </a:rPr>
              <a:t>There is an expectation that programmes would be underway by end March 2022 with majority of spend falling into 2022/23</a:t>
            </a:r>
          </a:p>
          <a:p>
            <a:pPr>
              <a:defRPr/>
            </a:pPr>
            <a:endParaRPr lang="en-GB" altLang="en-US" dirty="0">
              <a:latin typeface="+mn-lt"/>
              <a:cs typeface="Calibri"/>
            </a:endParaRPr>
          </a:p>
          <a:p>
            <a:pPr>
              <a:defRPr/>
            </a:pPr>
            <a:r>
              <a:rPr lang="en-GB" altLang="en-US" b="1" dirty="0">
                <a:solidFill>
                  <a:srgbClr val="002060"/>
                </a:solidFill>
                <a:latin typeface="+mn-lt"/>
                <a:cs typeface="Calibri"/>
              </a:rPr>
              <a:t>Scope for applications:</a:t>
            </a:r>
          </a:p>
          <a:p>
            <a:pPr>
              <a:defRPr/>
            </a:pPr>
            <a:r>
              <a:rPr lang="en-GB" altLang="en-US" dirty="0">
                <a:latin typeface="+mn-lt"/>
                <a:cs typeface="Calibri"/>
              </a:rPr>
              <a:t>There is significant challenge in workforce recruitment therefore TVCA are particularly focused on programmes focused on:</a:t>
            </a:r>
          </a:p>
          <a:p>
            <a:pPr marL="285750" indent="-285750">
              <a:buFont typeface="Arial" panose="020B0604020202020204" pitchFamily="34" charset="0"/>
              <a:buChar char="•"/>
              <a:defRPr/>
            </a:pPr>
            <a:r>
              <a:rPr lang="en-GB" altLang="en-US" b="1" dirty="0">
                <a:latin typeface="+mn-lt"/>
                <a:cs typeface="Calibri"/>
              </a:rPr>
              <a:t>Alternative workforce solutions </a:t>
            </a:r>
            <a:r>
              <a:rPr lang="en-GB" altLang="en-US" dirty="0">
                <a:latin typeface="+mn-lt"/>
                <a:cs typeface="Calibri"/>
              </a:rPr>
              <a:t>– using workforce differently and new roles such as physician associates, clear evidence of upskilling the workforce also will be supported </a:t>
            </a:r>
          </a:p>
          <a:p>
            <a:pPr marL="285750" indent="-285750">
              <a:buFont typeface="Arial" panose="020B0604020202020204" pitchFamily="34" charset="0"/>
              <a:buChar char="•"/>
              <a:defRPr/>
            </a:pPr>
            <a:r>
              <a:rPr lang="en-GB" altLang="en-US" b="1" dirty="0">
                <a:latin typeface="+mn-lt"/>
                <a:cs typeface="Calibri"/>
              </a:rPr>
              <a:t>Networked</a:t>
            </a:r>
            <a:r>
              <a:rPr lang="en-GB" altLang="en-US" dirty="0">
                <a:latin typeface="+mn-lt"/>
                <a:cs typeface="Calibri"/>
              </a:rPr>
              <a:t> </a:t>
            </a:r>
            <a:r>
              <a:rPr lang="en-GB" altLang="en-US" b="1" dirty="0">
                <a:latin typeface="+mn-lt"/>
                <a:cs typeface="Calibri"/>
              </a:rPr>
              <a:t>digital enablement </a:t>
            </a:r>
            <a:r>
              <a:rPr lang="en-GB" altLang="en-US" dirty="0">
                <a:latin typeface="+mn-lt"/>
                <a:cs typeface="Calibri"/>
              </a:rPr>
              <a:t>– endoscopy booking solutions </a:t>
            </a:r>
          </a:p>
          <a:p>
            <a:pPr marL="285750" indent="-285750">
              <a:buFont typeface="Arial" panose="020B0604020202020204" pitchFamily="34" charset="0"/>
              <a:buChar char="•"/>
              <a:defRPr/>
            </a:pPr>
            <a:r>
              <a:rPr lang="en-GB" altLang="en-US" b="1" dirty="0">
                <a:latin typeface="+mn-lt"/>
                <a:cs typeface="Calibri"/>
              </a:rPr>
              <a:t>Targeting known areas of inequality and inequity of access</a:t>
            </a:r>
          </a:p>
          <a:p>
            <a:pPr marL="285750" indent="-285750">
              <a:buFont typeface="Arial" panose="020B0604020202020204" pitchFamily="34" charset="0"/>
              <a:buChar char="•"/>
              <a:defRPr/>
            </a:pPr>
            <a:r>
              <a:rPr lang="en-GB" altLang="en-US" b="1" dirty="0">
                <a:latin typeface="+mn-lt"/>
                <a:cs typeface="Calibri"/>
              </a:rPr>
              <a:t>System level projects </a:t>
            </a:r>
            <a:r>
              <a:rPr lang="en-GB" altLang="en-US" dirty="0">
                <a:latin typeface="+mn-lt"/>
                <a:cs typeface="Calibri"/>
              </a:rPr>
              <a:t>– such as the networked lung nodule service under development</a:t>
            </a:r>
          </a:p>
          <a:p>
            <a:pPr marL="285750" indent="-285750">
              <a:buFont typeface="Arial" panose="020B0604020202020204" pitchFamily="34" charset="0"/>
              <a:buChar char="•"/>
              <a:defRPr/>
            </a:pPr>
            <a:r>
              <a:rPr lang="en-GB" altLang="en-US" b="1" dirty="0">
                <a:latin typeface="+mn-lt"/>
                <a:cs typeface="Calibri"/>
              </a:rPr>
              <a:t>Doing things differently </a:t>
            </a:r>
            <a:r>
              <a:rPr lang="en-GB" altLang="en-US" dirty="0">
                <a:latin typeface="+mn-lt"/>
                <a:cs typeface="Calibri"/>
              </a:rPr>
              <a:t>– looking at alternative routes to encourage patients from areas of low and late presentation</a:t>
            </a:r>
          </a:p>
          <a:p>
            <a:pPr marL="285750" indent="-285750">
              <a:buFont typeface="Arial" panose="020B0604020202020204" pitchFamily="34" charset="0"/>
              <a:buChar char="•"/>
              <a:defRPr/>
            </a:pPr>
            <a:r>
              <a:rPr lang="en-GB" altLang="en-US" b="1" dirty="0">
                <a:latin typeface="+mn-lt"/>
                <a:cs typeface="Calibri"/>
              </a:rPr>
              <a:t>Doing things differently – </a:t>
            </a:r>
            <a:r>
              <a:rPr lang="en-GB" altLang="en-US" dirty="0">
                <a:latin typeface="+mn-lt"/>
                <a:cs typeface="Calibri"/>
              </a:rPr>
              <a:t>adapting current pathways to manage demand - clinical triage models</a:t>
            </a:r>
          </a:p>
        </p:txBody>
      </p:sp>
    </p:spTree>
    <p:extLst>
      <p:ext uri="{BB962C8B-B14F-4D97-AF65-F5344CB8AC3E}">
        <p14:creationId xmlns:p14="http://schemas.microsoft.com/office/powerpoint/2010/main" val="3377438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B12BDB-A6FB-4AEC-88AC-E0EA724111ED}"/>
              </a:ext>
            </a:extLst>
          </p:cNvPr>
          <p:cNvSpPr txBox="1"/>
          <p:nvPr/>
        </p:nvSpPr>
        <p:spPr>
          <a:xfrm>
            <a:off x="2376575" y="391999"/>
            <a:ext cx="11115303"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3600" b="1">
                <a:solidFill>
                  <a:srgbClr val="34A3A0"/>
                </a:solidFill>
                <a:latin typeface="Arial" panose="020B0604020202020204" pitchFamily="34" charset="0"/>
                <a:cs typeface="Arial" panose="020B0604020202020204" pitchFamily="34" charset="0"/>
              </a:rPr>
              <a:t>TVCA Funding application cycle </a:t>
            </a:r>
            <a:endParaRPr kumimoji="0" lang="en-US" sz="3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Box 2">
            <a:extLst>
              <a:ext uri="{FF2B5EF4-FFF2-40B4-BE49-F238E27FC236}">
                <a16:creationId xmlns:a16="http://schemas.microsoft.com/office/drawing/2014/main" id="{CF28A579-F9F9-41A4-96DF-660212CE2757}"/>
              </a:ext>
            </a:extLst>
          </p:cNvPr>
          <p:cNvSpPr txBox="1">
            <a:spLocks noChangeArrowheads="1"/>
          </p:cNvSpPr>
          <p:nvPr/>
        </p:nvSpPr>
        <p:spPr bwMode="auto">
          <a:xfrm>
            <a:off x="538956" y="1297710"/>
            <a:ext cx="11114087" cy="4524315"/>
          </a:xfrm>
          <a:prstGeom prst="rect">
            <a:avLst/>
          </a:prstGeom>
          <a:noFill/>
          <a:ln>
            <a:noFill/>
          </a:ln>
        </p:spPr>
        <p:txBody>
          <a:bodyPr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defRPr/>
            </a:pPr>
            <a:r>
              <a:rPr lang="en-GB" altLang="en-US" b="1" dirty="0">
                <a:solidFill>
                  <a:schemeClr val="accent1">
                    <a:lumMod val="50000"/>
                  </a:schemeClr>
                </a:solidFill>
                <a:latin typeface="+mn-lt"/>
                <a:cs typeface="Calibri"/>
              </a:rPr>
              <a:t>Process:</a:t>
            </a:r>
          </a:p>
          <a:p>
            <a:pPr>
              <a:defRPr/>
            </a:pPr>
            <a:r>
              <a:rPr lang="en-GB" altLang="en-US" dirty="0">
                <a:latin typeface="+mn-lt"/>
                <a:cs typeface="Calibri"/>
              </a:rPr>
              <a:t>Application process will follow the process for the additional recovery funding process </a:t>
            </a:r>
          </a:p>
          <a:p>
            <a:pPr>
              <a:defRPr/>
            </a:pPr>
            <a:r>
              <a:rPr lang="en-GB" altLang="en-US" dirty="0">
                <a:latin typeface="+mn-lt"/>
                <a:cs typeface="Calibri"/>
              </a:rPr>
              <a:t>All projects to complete a TVCA application proposal form and submit to </a:t>
            </a:r>
            <a:r>
              <a:rPr lang="en-GB" altLang="en-US" dirty="0">
                <a:latin typeface="+mn-lt"/>
                <a:cs typeface="Calibri"/>
                <a:hlinkClick r:id="rId2"/>
              </a:rPr>
              <a:t>england.tvcaadmin@nhs.net</a:t>
            </a:r>
            <a:endParaRPr lang="en-GB" altLang="en-US" dirty="0">
              <a:latin typeface="+mn-lt"/>
              <a:cs typeface="Calibri"/>
            </a:endParaRPr>
          </a:p>
          <a:p>
            <a:pPr>
              <a:defRPr/>
            </a:pPr>
            <a:endParaRPr lang="en-GB" altLang="en-US" dirty="0">
              <a:latin typeface="+mn-lt"/>
              <a:cs typeface="Calibri"/>
            </a:endParaRPr>
          </a:p>
          <a:p>
            <a:pPr>
              <a:defRPr/>
            </a:pPr>
            <a:r>
              <a:rPr lang="en-GB" altLang="en-US" dirty="0">
                <a:latin typeface="+mn-lt"/>
                <a:cs typeface="Calibri"/>
              </a:rPr>
              <a:t>There will be additional requirements to:</a:t>
            </a:r>
          </a:p>
          <a:p>
            <a:pPr marL="285750" indent="-285750">
              <a:buFont typeface="Arial" panose="020B0604020202020204" pitchFamily="34" charset="0"/>
              <a:buChar char="•"/>
              <a:defRPr/>
            </a:pPr>
            <a:r>
              <a:rPr lang="en-GB" altLang="en-US" dirty="0">
                <a:latin typeface="+mn-lt"/>
                <a:cs typeface="Calibri"/>
              </a:rPr>
              <a:t>Demonstrate that applications have been approved via internal trust governance processes</a:t>
            </a:r>
          </a:p>
          <a:p>
            <a:pPr marL="285750" indent="-285750">
              <a:buFont typeface="Arial" panose="020B0604020202020204" pitchFamily="34" charset="0"/>
              <a:buChar char="•"/>
              <a:defRPr/>
            </a:pPr>
            <a:r>
              <a:rPr lang="en-GB" altLang="en-US" dirty="0">
                <a:latin typeface="+mn-lt"/>
                <a:cs typeface="Calibri"/>
              </a:rPr>
              <a:t>Clear articulation of the likelihood of success of the intervention </a:t>
            </a:r>
          </a:p>
          <a:p>
            <a:pPr marL="285750" indent="-285750">
              <a:buFont typeface="Arial" panose="020B0604020202020204" pitchFamily="34" charset="0"/>
              <a:buChar char="•"/>
              <a:defRPr/>
            </a:pPr>
            <a:r>
              <a:rPr lang="en-GB" altLang="en-US" dirty="0">
                <a:latin typeface="+mn-lt"/>
                <a:cs typeface="Calibri"/>
              </a:rPr>
              <a:t>Realistic timescales</a:t>
            </a:r>
          </a:p>
          <a:p>
            <a:pPr marL="285750" indent="-285750">
              <a:buFont typeface="Arial" panose="020B0604020202020204" pitchFamily="34" charset="0"/>
              <a:buChar char="•"/>
              <a:defRPr/>
            </a:pPr>
            <a:r>
              <a:rPr lang="en-GB" altLang="en-US" dirty="0">
                <a:latin typeface="+mn-lt"/>
                <a:cs typeface="Calibri"/>
              </a:rPr>
              <a:t>Evidence of fully costed models</a:t>
            </a:r>
          </a:p>
          <a:p>
            <a:pPr marL="285750" indent="-285750">
              <a:buFont typeface="Arial" panose="020B0604020202020204" pitchFamily="34" charset="0"/>
              <a:buChar char="•"/>
              <a:defRPr/>
            </a:pPr>
            <a:r>
              <a:rPr lang="en-GB" altLang="en-US" dirty="0">
                <a:latin typeface="+mn-lt"/>
                <a:cs typeface="Calibri"/>
              </a:rPr>
              <a:t>Clear ownership and confidence in delivery</a:t>
            </a:r>
          </a:p>
          <a:p>
            <a:pPr>
              <a:defRPr/>
            </a:pPr>
            <a:endParaRPr lang="en-GB" altLang="en-US" dirty="0">
              <a:latin typeface="+mn-lt"/>
              <a:cs typeface="Calibri"/>
            </a:endParaRPr>
          </a:p>
          <a:p>
            <a:pPr marL="285750" indent="-285750">
              <a:buFont typeface="Arial" panose="020B0604020202020204" pitchFamily="34" charset="0"/>
              <a:buChar char="•"/>
              <a:defRPr/>
            </a:pPr>
            <a:endParaRPr lang="en-GB" altLang="en-US" dirty="0">
              <a:solidFill>
                <a:schemeClr val="accent1">
                  <a:lumMod val="50000"/>
                </a:schemeClr>
              </a:solidFill>
              <a:latin typeface="+mn-lt"/>
              <a:cs typeface="Calibri"/>
            </a:endParaRPr>
          </a:p>
          <a:p>
            <a:pPr>
              <a:defRPr/>
            </a:pPr>
            <a:endParaRPr lang="en-GB" altLang="en-US" dirty="0">
              <a:solidFill>
                <a:schemeClr val="accent1">
                  <a:lumMod val="50000"/>
                </a:schemeClr>
              </a:solidFill>
              <a:latin typeface="+mn-lt"/>
              <a:cs typeface="Calibri"/>
            </a:endParaRPr>
          </a:p>
          <a:p>
            <a:pPr marL="285750" indent="-285750">
              <a:buFont typeface="Arial" panose="020B0604020202020204" pitchFamily="34" charset="0"/>
              <a:buChar char="•"/>
              <a:defRPr/>
            </a:pPr>
            <a:endParaRPr lang="en-GB" altLang="en-US" dirty="0">
              <a:solidFill>
                <a:schemeClr val="accent1">
                  <a:lumMod val="50000"/>
                </a:schemeClr>
              </a:solidFill>
              <a:latin typeface="+mn-lt"/>
              <a:cs typeface="Calibri"/>
            </a:endParaRPr>
          </a:p>
          <a:p>
            <a:pPr>
              <a:defRPr/>
            </a:pPr>
            <a:endParaRPr lang="en-GB" altLang="en-US" dirty="0">
              <a:solidFill>
                <a:schemeClr val="accent1">
                  <a:lumMod val="50000"/>
                </a:schemeClr>
              </a:solidFill>
              <a:latin typeface="+mn-lt"/>
              <a:cs typeface="Calibri"/>
            </a:endParaRPr>
          </a:p>
          <a:p>
            <a:pPr>
              <a:defRPr/>
            </a:pPr>
            <a:endParaRPr lang="en-GB" altLang="en-US" b="1" dirty="0">
              <a:solidFill>
                <a:schemeClr val="accent1">
                  <a:lumMod val="50000"/>
                </a:schemeClr>
              </a:solidFill>
              <a:latin typeface="+mn-lt"/>
              <a:cs typeface="Calibri"/>
            </a:endParaRPr>
          </a:p>
        </p:txBody>
      </p:sp>
      <p:sp>
        <p:nvSpPr>
          <p:cNvPr id="3" name="TextBox 2">
            <a:extLst>
              <a:ext uri="{FF2B5EF4-FFF2-40B4-BE49-F238E27FC236}">
                <a16:creationId xmlns:a16="http://schemas.microsoft.com/office/drawing/2014/main" id="{58F073A4-7AFB-4138-ACC4-851E914AE405}"/>
              </a:ext>
            </a:extLst>
          </p:cNvPr>
          <p:cNvSpPr txBox="1"/>
          <p:nvPr/>
        </p:nvSpPr>
        <p:spPr>
          <a:xfrm>
            <a:off x="7222581" y="3719768"/>
            <a:ext cx="4431791" cy="2031325"/>
          </a:xfrm>
          <a:prstGeom prst="rect">
            <a:avLst/>
          </a:prstGeom>
          <a:noFill/>
          <a:ln>
            <a:solidFill>
              <a:schemeClr val="accent1"/>
            </a:solidFill>
          </a:ln>
        </p:spPr>
        <p:txBody>
          <a:bodyPr wrap="none" rtlCol="0">
            <a:spAutoFit/>
          </a:bodyPr>
          <a:lstStyle/>
          <a:p>
            <a:pPr>
              <a:defRPr/>
            </a:pPr>
            <a:r>
              <a:rPr lang="en-GB" altLang="en-US" dirty="0">
                <a:solidFill>
                  <a:schemeClr val="accent1">
                    <a:lumMod val="50000"/>
                  </a:schemeClr>
                </a:solidFill>
                <a:cs typeface="Calibri"/>
              </a:rPr>
              <a:t>The panel will comprise:</a:t>
            </a:r>
          </a:p>
          <a:p>
            <a:pPr>
              <a:defRPr/>
            </a:pPr>
            <a:r>
              <a:rPr lang="en-GB" altLang="en-US" b="1" dirty="0">
                <a:solidFill>
                  <a:schemeClr val="accent1">
                    <a:lumMod val="50000"/>
                  </a:schemeClr>
                </a:solidFill>
                <a:cs typeface="Calibri"/>
              </a:rPr>
              <a:t>Jennifer Graystone</a:t>
            </a:r>
            <a:r>
              <a:rPr lang="en-GB" altLang="en-US" dirty="0">
                <a:solidFill>
                  <a:schemeClr val="accent1">
                    <a:lumMod val="50000"/>
                  </a:schemeClr>
                </a:solidFill>
                <a:cs typeface="Calibri"/>
              </a:rPr>
              <a:t> – Clinical Director, TVCA </a:t>
            </a:r>
          </a:p>
          <a:p>
            <a:pPr>
              <a:defRPr/>
            </a:pPr>
            <a:r>
              <a:rPr lang="en-GB" altLang="en-US" b="1" dirty="0">
                <a:solidFill>
                  <a:schemeClr val="accent1">
                    <a:lumMod val="50000"/>
                  </a:schemeClr>
                </a:solidFill>
                <a:cs typeface="Calibri"/>
              </a:rPr>
              <a:t>Lyndel Moore </a:t>
            </a:r>
            <a:r>
              <a:rPr lang="en-GB" altLang="en-US" dirty="0">
                <a:solidFill>
                  <a:schemeClr val="accent1">
                    <a:lumMod val="50000"/>
                  </a:schemeClr>
                </a:solidFill>
                <a:cs typeface="Calibri"/>
              </a:rPr>
              <a:t>– Nurse Lead TVCA</a:t>
            </a:r>
          </a:p>
          <a:p>
            <a:pPr>
              <a:defRPr/>
            </a:pPr>
            <a:r>
              <a:rPr lang="en-GB" altLang="en-US" b="1" dirty="0">
                <a:solidFill>
                  <a:schemeClr val="accent1">
                    <a:lumMod val="50000"/>
                  </a:schemeClr>
                </a:solidFill>
                <a:cs typeface="Calibri"/>
              </a:rPr>
              <a:t>Anant Sachdev </a:t>
            </a:r>
            <a:r>
              <a:rPr lang="en-GB" altLang="en-US" dirty="0">
                <a:solidFill>
                  <a:schemeClr val="accent1">
                    <a:lumMod val="50000"/>
                  </a:schemeClr>
                </a:solidFill>
                <a:cs typeface="Calibri"/>
              </a:rPr>
              <a:t>– Primary Care Lead TVCA</a:t>
            </a:r>
          </a:p>
          <a:p>
            <a:pPr>
              <a:defRPr/>
            </a:pPr>
            <a:r>
              <a:rPr lang="en-GB" altLang="en-US" b="1" dirty="0">
                <a:solidFill>
                  <a:schemeClr val="accent1">
                    <a:lumMod val="50000"/>
                  </a:schemeClr>
                </a:solidFill>
                <a:cs typeface="Calibri"/>
              </a:rPr>
              <a:t>Guy Rooney </a:t>
            </a:r>
            <a:r>
              <a:rPr lang="en-GB" altLang="en-US" dirty="0">
                <a:solidFill>
                  <a:schemeClr val="accent1">
                    <a:lumMod val="50000"/>
                  </a:schemeClr>
                </a:solidFill>
                <a:cs typeface="Calibri"/>
              </a:rPr>
              <a:t>– Medical Director, Oxford AHSN</a:t>
            </a:r>
          </a:p>
          <a:p>
            <a:pPr>
              <a:defRPr/>
            </a:pPr>
            <a:r>
              <a:rPr lang="en-GB" altLang="en-US" b="1" dirty="0">
                <a:solidFill>
                  <a:schemeClr val="accent1">
                    <a:lumMod val="50000"/>
                  </a:schemeClr>
                </a:solidFill>
                <a:cs typeface="Calibri"/>
              </a:rPr>
              <a:t>Ruth Wilcockson </a:t>
            </a:r>
            <a:r>
              <a:rPr lang="en-GB" altLang="en-US" dirty="0">
                <a:solidFill>
                  <a:schemeClr val="accent1">
                    <a:lumMod val="50000"/>
                  </a:schemeClr>
                </a:solidFill>
                <a:cs typeface="Calibri"/>
              </a:rPr>
              <a:t>– Managing Director, TVCA</a:t>
            </a:r>
          </a:p>
          <a:p>
            <a:pPr>
              <a:defRPr/>
            </a:pPr>
            <a:r>
              <a:rPr lang="en-GB" altLang="en-US" b="1" dirty="0">
                <a:solidFill>
                  <a:schemeClr val="accent1">
                    <a:lumMod val="50000"/>
                  </a:schemeClr>
                </a:solidFill>
                <a:cs typeface="Calibri"/>
              </a:rPr>
              <a:t>Matthew Tait – </a:t>
            </a:r>
            <a:r>
              <a:rPr lang="en-GB" altLang="en-US" dirty="0">
                <a:solidFill>
                  <a:schemeClr val="accent1">
                    <a:lumMod val="50000"/>
                  </a:schemeClr>
                </a:solidFill>
                <a:cs typeface="Calibri"/>
              </a:rPr>
              <a:t>Deputy Director, BOB ICS </a:t>
            </a:r>
            <a:endParaRPr lang="en-GB" altLang="en-US" dirty="0">
              <a:cs typeface="Calibri"/>
            </a:endParaRPr>
          </a:p>
        </p:txBody>
      </p:sp>
    </p:spTree>
    <p:extLst>
      <p:ext uri="{BB962C8B-B14F-4D97-AF65-F5344CB8AC3E}">
        <p14:creationId xmlns:p14="http://schemas.microsoft.com/office/powerpoint/2010/main" val="1255604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1">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7769E3F9-32B5-49D3-8051-3B2B612B18B0}" vid="{0070405B-0275-4651-881E-54F19C120A01}"/>
    </a:ext>
  </a:extLst>
</a:theme>
</file>

<file path=docProps/app.xml><?xml version="1.0" encoding="utf-8"?>
<Properties xmlns="http://schemas.openxmlformats.org/officeDocument/2006/extended-properties" xmlns:vt="http://schemas.openxmlformats.org/officeDocument/2006/docPropsVTypes">
  <TotalTime>65</TotalTime>
  <Words>692</Words>
  <Application>Microsoft Office PowerPoint</Application>
  <PresentationFormat>Widescreen</PresentationFormat>
  <Paragraphs>117</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Calibri Light</vt:lpstr>
      <vt:lpstr>Office Theme</vt:lpstr>
      <vt:lpstr>Theme1</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WILCOCKSON, Ruth (NHS ENGLAND &amp; NHS IMPROVEMENT - X24)</dc:creator>
  <cp:lastModifiedBy>WILCOCKSON, Ruth (NHS ENGLAND &amp; NHS IMPROVEMENT - X24)</cp:lastModifiedBy>
  <cp:revision>4</cp:revision>
  <dcterms:created xsi:type="dcterms:W3CDTF">2021-11-16T04:45:10Z</dcterms:created>
  <dcterms:modified xsi:type="dcterms:W3CDTF">2021-11-16T05:51:01Z</dcterms:modified>
</cp:coreProperties>
</file>