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pptx" ContentType="application/vnd.openxmlformats-officedocument.presentationml.presentation"/>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3" r:id="rId5"/>
  </p:sldMasterIdLst>
  <p:notesMasterIdLst>
    <p:notesMasterId r:id="rId24"/>
  </p:notesMasterIdLst>
  <p:sldIdLst>
    <p:sldId id="263" r:id="rId6"/>
    <p:sldId id="1516" r:id="rId7"/>
    <p:sldId id="1523" r:id="rId8"/>
    <p:sldId id="1520" r:id="rId9"/>
    <p:sldId id="1500" r:id="rId10"/>
    <p:sldId id="1525" r:id="rId11"/>
    <p:sldId id="1528" r:id="rId12"/>
    <p:sldId id="1511" r:id="rId13"/>
    <p:sldId id="1534" r:id="rId14"/>
    <p:sldId id="1521" r:id="rId15"/>
    <p:sldId id="1524" r:id="rId16"/>
    <p:sldId id="1527" r:id="rId17"/>
    <p:sldId id="1532" r:id="rId18"/>
    <p:sldId id="1531" r:id="rId19"/>
    <p:sldId id="1533" r:id="rId20"/>
    <p:sldId id="1529" r:id="rId21"/>
    <p:sldId id="1530" r:id="rId22"/>
    <p:sldId id="151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85F6F8-2778-4787-811A-8CA640BB3BA8}">
          <p14:sldIdLst>
            <p14:sldId id="263"/>
            <p14:sldId id="1516"/>
            <p14:sldId id="1523"/>
            <p14:sldId id="1520"/>
            <p14:sldId id="1500"/>
            <p14:sldId id="1525"/>
            <p14:sldId id="1528"/>
            <p14:sldId id="1511"/>
            <p14:sldId id="1534"/>
            <p14:sldId id="1521"/>
            <p14:sldId id="1524"/>
            <p14:sldId id="1527"/>
            <p14:sldId id="1532"/>
            <p14:sldId id="1531"/>
            <p14:sldId id="1533"/>
            <p14:sldId id="1529"/>
            <p14:sldId id="1530"/>
            <p14:sldId id="151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e Dalton" initials="JD" lastIdx="13" clrIdx="0">
    <p:extLst>
      <p:ext uri="{19B8F6BF-5375-455C-9EA6-DF929625EA0E}">
        <p15:presenceInfo xmlns:p15="http://schemas.microsoft.com/office/powerpoint/2012/main" userId="S::jane.dalton3@england.nhs.uk::e5db6832-6b83-4eb5-af2f-5822f1b32f19" providerId="AD"/>
      </p:ext>
    </p:extLst>
  </p:cmAuthor>
  <p:cmAuthor id="2" name="John Barber" initials="JB" lastIdx="6" clrIdx="1">
    <p:extLst>
      <p:ext uri="{19B8F6BF-5375-455C-9EA6-DF929625EA0E}">
        <p15:presenceInfo xmlns:p15="http://schemas.microsoft.com/office/powerpoint/2012/main" userId="S::john.barber9@england.nhs.uk::85d87b03-a8e6-4148-9e3e-50a235c57c99" providerId="AD"/>
      </p:ext>
    </p:extLst>
  </p:cmAuthor>
  <p:cmAuthor id="3" name="ELIZABETH" initials="E" lastIdx="1" clrIdx="2">
    <p:extLst>
      <p:ext uri="{19B8F6BF-5375-455C-9EA6-DF929625EA0E}">
        <p15:presenceInfo xmlns:p15="http://schemas.microsoft.com/office/powerpoint/2012/main" userId="ELIZABE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3CA394-8996-41F8-A563-9845ABB95A1E}" v="278" dt="2021-06-30T16:14:55.244"/>
    <p1510:client id="{0B6FAFCA-019E-4BAC-A1BD-7A4659299305}" v="143" dt="2021-06-30T16:50:33.328"/>
    <p1510:client id="{3C9885FF-B35C-435F-8C10-D1AC51C5DB62}" v="1" dt="2021-06-30T13:39:41.583"/>
    <p1510:client id="{44099994-D6C4-48E6-8807-EC3503B10070}" v="768" dt="2021-06-30T09:45:57.0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1" d="100"/>
          <a:sy n="141" d="100"/>
        </p:scale>
        <p:origin x="150"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AD44D0-38F9-4004-8DF1-42F09C494BA8}"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78435DCC-F038-4E75-A99C-EE13F30DE193}">
      <dgm:prSet phldrT="[Text]" custT="1"/>
      <dgm:spPr>
        <a:noFill/>
        <a:ln>
          <a:solidFill>
            <a:srgbClr val="00B050"/>
          </a:solidFill>
        </a:ln>
      </dgm:spPr>
      <dgm:t>
        <a:bodyPr/>
        <a:lstStyle/>
        <a:p>
          <a:pPr rtl="0">
            <a:buNone/>
          </a:pPr>
          <a:r>
            <a:rPr lang="en-GB" sz="2000">
              <a:solidFill>
                <a:schemeClr val="tx1"/>
              </a:solidFill>
              <a:latin typeface="Arial"/>
              <a:cs typeface="Arial"/>
            </a:rPr>
            <a:t>Participating practices will receive funding for referring people living with obesity into weight management services</a:t>
          </a:r>
        </a:p>
      </dgm:t>
    </dgm:pt>
    <dgm:pt modelId="{176FC7B5-AC3C-4A9B-BDA2-24460407425C}" type="parTrans" cxnId="{4DD8A873-1ECF-4318-8688-5C5BD6A6557E}">
      <dgm:prSet/>
      <dgm:spPr/>
      <dgm:t>
        <a:bodyPr/>
        <a:lstStyle/>
        <a:p>
          <a:endParaRPr lang="en-GB"/>
        </a:p>
      </dgm:t>
    </dgm:pt>
    <dgm:pt modelId="{E89CACC8-8779-41AC-B00A-6D55F9008702}" type="sibTrans" cxnId="{4DD8A873-1ECF-4318-8688-5C5BD6A6557E}">
      <dgm:prSet/>
      <dgm:spPr/>
      <dgm:t>
        <a:bodyPr/>
        <a:lstStyle/>
        <a:p>
          <a:endParaRPr lang="en-GB"/>
        </a:p>
      </dgm:t>
    </dgm:pt>
    <dgm:pt modelId="{279584E9-1EAA-40C8-91E7-5F1CCA790545}">
      <dgm:prSet phldrT="[Text]" custT="1"/>
      <dgm:spPr>
        <a:noFill/>
        <a:ln>
          <a:solidFill>
            <a:srgbClr val="00B050"/>
          </a:solidFill>
        </a:ln>
      </dgm:spPr>
      <dgm:t>
        <a:bodyPr/>
        <a:lstStyle/>
        <a:p>
          <a:r>
            <a:rPr lang="en-GB" sz="2000" dirty="0">
              <a:solidFill>
                <a:schemeClr val="tx1"/>
              </a:solidFill>
              <a:latin typeface="Arial"/>
              <a:cs typeface="Arial"/>
            </a:rPr>
            <a:t>Services included are NHS DWMP, Local Authority funded tier 2 weight management services, NHS Diabetes Prevention Programme and tier 3 and 4 services</a:t>
          </a:r>
        </a:p>
      </dgm:t>
    </dgm:pt>
    <dgm:pt modelId="{F299A46F-1E75-43B0-B0FA-983C8273EBE1}" type="parTrans" cxnId="{C2824703-B00F-46A9-A322-43D02F67AD08}">
      <dgm:prSet/>
      <dgm:spPr/>
      <dgm:t>
        <a:bodyPr/>
        <a:lstStyle/>
        <a:p>
          <a:endParaRPr lang="en-GB"/>
        </a:p>
      </dgm:t>
    </dgm:pt>
    <dgm:pt modelId="{FED0B696-9655-44EE-A815-EDD7B96C9BA8}" type="sibTrans" cxnId="{C2824703-B00F-46A9-A322-43D02F67AD08}">
      <dgm:prSet/>
      <dgm:spPr/>
      <dgm:t>
        <a:bodyPr/>
        <a:lstStyle/>
        <a:p>
          <a:endParaRPr lang="en-GB"/>
        </a:p>
      </dgm:t>
    </dgm:pt>
    <dgm:pt modelId="{8B0EB7BC-33BC-467F-ABD4-E72C663684FF}">
      <dgm:prSet phldrT="[Text]" custT="1"/>
      <dgm:spPr>
        <a:noFill/>
        <a:ln>
          <a:solidFill>
            <a:srgbClr val="00B050"/>
          </a:solidFill>
        </a:ln>
      </dgm:spPr>
      <dgm:t>
        <a:bodyPr/>
        <a:lstStyle/>
        <a:p>
          <a:r>
            <a:rPr lang="en-GB" sz="2000">
              <a:solidFill>
                <a:schemeClr val="tx1"/>
              </a:solidFill>
              <a:latin typeface="Arial"/>
              <a:cs typeface="Arial"/>
            </a:rPr>
            <a:t>NHS DWMP should be the “default option” for people living with obesity plus either diabetes or hypertension, or both</a:t>
          </a:r>
        </a:p>
      </dgm:t>
    </dgm:pt>
    <dgm:pt modelId="{F2DEE66C-D130-49DA-A224-3BC43D101EBE}" type="parTrans" cxnId="{5ADF2BEE-32BD-4AD4-ABFA-B122F228D404}">
      <dgm:prSet/>
      <dgm:spPr/>
      <dgm:t>
        <a:bodyPr/>
        <a:lstStyle/>
        <a:p>
          <a:endParaRPr lang="en-GB"/>
        </a:p>
      </dgm:t>
    </dgm:pt>
    <dgm:pt modelId="{415C2A40-E875-4CBC-BB78-2B8418E6CC7A}" type="sibTrans" cxnId="{5ADF2BEE-32BD-4AD4-ABFA-B122F228D404}">
      <dgm:prSet/>
      <dgm:spPr/>
      <dgm:t>
        <a:bodyPr/>
        <a:lstStyle/>
        <a:p>
          <a:endParaRPr lang="en-GB"/>
        </a:p>
      </dgm:t>
    </dgm:pt>
    <dgm:pt modelId="{4065290E-5C19-4D66-AA4D-D90B93236102}" type="pres">
      <dgm:prSet presAssocID="{2BAD44D0-38F9-4004-8DF1-42F09C494BA8}" presName="Name0" presStyleCnt="0">
        <dgm:presLayoutVars>
          <dgm:chMax val="7"/>
          <dgm:chPref val="7"/>
          <dgm:dir/>
        </dgm:presLayoutVars>
      </dgm:prSet>
      <dgm:spPr/>
    </dgm:pt>
    <dgm:pt modelId="{98FD6C9D-3FE6-4AE0-A97B-776F523CAF61}" type="pres">
      <dgm:prSet presAssocID="{2BAD44D0-38F9-4004-8DF1-42F09C494BA8}" presName="Name1" presStyleCnt="0"/>
      <dgm:spPr/>
    </dgm:pt>
    <dgm:pt modelId="{712D839D-DDF2-4E13-B81D-AC9D4A0D8D75}" type="pres">
      <dgm:prSet presAssocID="{2BAD44D0-38F9-4004-8DF1-42F09C494BA8}" presName="cycle" presStyleCnt="0"/>
      <dgm:spPr/>
    </dgm:pt>
    <dgm:pt modelId="{F62C2376-22F6-4E1A-B993-E3B52004CC57}" type="pres">
      <dgm:prSet presAssocID="{2BAD44D0-38F9-4004-8DF1-42F09C494BA8}" presName="srcNode" presStyleLbl="node1" presStyleIdx="0" presStyleCnt="3"/>
      <dgm:spPr/>
    </dgm:pt>
    <dgm:pt modelId="{F8CFB000-1ADB-44EE-BEEA-4FEDEC993F67}" type="pres">
      <dgm:prSet presAssocID="{2BAD44D0-38F9-4004-8DF1-42F09C494BA8}" presName="conn" presStyleLbl="parChTrans1D2" presStyleIdx="0" presStyleCnt="1" custLinFactNeighborX="-10219" custLinFactNeighborY="2320"/>
      <dgm:spPr/>
    </dgm:pt>
    <dgm:pt modelId="{86BBA20F-F68F-4841-AE79-0F725EFA8BE5}" type="pres">
      <dgm:prSet presAssocID="{2BAD44D0-38F9-4004-8DF1-42F09C494BA8}" presName="extraNode" presStyleLbl="node1" presStyleIdx="0" presStyleCnt="3"/>
      <dgm:spPr/>
    </dgm:pt>
    <dgm:pt modelId="{CE92D28D-5983-4469-B5F5-F973EF5DE3C0}" type="pres">
      <dgm:prSet presAssocID="{2BAD44D0-38F9-4004-8DF1-42F09C494BA8}" presName="dstNode" presStyleLbl="node1" presStyleIdx="0" presStyleCnt="3"/>
      <dgm:spPr/>
    </dgm:pt>
    <dgm:pt modelId="{FA7234F2-BD12-4360-8111-EB3AB25655A6}" type="pres">
      <dgm:prSet presAssocID="{78435DCC-F038-4E75-A99C-EE13F30DE193}" presName="text_1" presStyleLbl="node1" presStyleIdx="0" presStyleCnt="3">
        <dgm:presLayoutVars>
          <dgm:bulletEnabled val="1"/>
        </dgm:presLayoutVars>
      </dgm:prSet>
      <dgm:spPr/>
    </dgm:pt>
    <dgm:pt modelId="{F7C81A72-FEBC-4752-B5C4-BFFD6C0F0216}" type="pres">
      <dgm:prSet presAssocID="{78435DCC-F038-4E75-A99C-EE13F30DE193}" presName="accent_1" presStyleCnt="0"/>
      <dgm:spPr/>
    </dgm:pt>
    <dgm:pt modelId="{EBBA7E10-5F8B-436E-A550-CFC105DF572C}" type="pres">
      <dgm:prSet presAssocID="{78435DCC-F038-4E75-A99C-EE13F30DE193}" presName="accentRepeatNode" presStyleLbl="solidFgAcc1" presStyleIdx="0" presStyleCnt="3" custLinFactNeighborY="1057"/>
      <dgm:spPr/>
    </dgm:pt>
    <dgm:pt modelId="{9A6790DB-CA5E-4A8C-BD58-AA41BC847A0E}" type="pres">
      <dgm:prSet presAssocID="{279584E9-1EAA-40C8-91E7-5F1CCA790545}" presName="text_2" presStyleLbl="node1" presStyleIdx="1" presStyleCnt="3" custScaleY="119716">
        <dgm:presLayoutVars>
          <dgm:bulletEnabled val="1"/>
        </dgm:presLayoutVars>
      </dgm:prSet>
      <dgm:spPr/>
    </dgm:pt>
    <dgm:pt modelId="{457DE00A-8649-445C-9C3D-EED071626C49}" type="pres">
      <dgm:prSet presAssocID="{279584E9-1EAA-40C8-91E7-5F1CCA790545}" presName="accent_2" presStyleCnt="0"/>
      <dgm:spPr/>
    </dgm:pt>
    <dgm:pt modelId="{18FD4E9E-D8BC-400F-B6C5-9C9C153D9802}" type="pres">
      <dgm:prSet presAssocID="{279584E9-1EAA-40C8-91E7-5F1CCA790545}" presName="accentRepeatNode" presStyleLbl="solidFgAcc1" presStyleIdx="1" presStyleCnt="3"/>
      <dgm:spPr/>
    </dgm:pt>
    <dgm:pt modelId="{9B86434B-76F9-4E8C-B996-C17FD85F0AE0}" type="pres">
      <dgm:prSet presAssocID="{8B0EB7BC-33BC-467F-ABD4-E72C663684FF}" presName="text_3" presStyleLbl="node1" presStyleIdx="2" presStyleCnt="3">
        <dgm:presLayoutVars>
          <dgm:bulletEnabled val="1"/>
        </dgm:presLayoutVars>
      </dgm:prSet>
      <dgm:spPr/>
    </dgm:pt>
    <dgm:pt modelId="{3F960DC6-F81E-451F-960F-D355B7CC26C6}" type="pres">
      <dgm:prSet presAssocID="{8B0EB7BC-33BC-467F-ABD4-E72C663684FF}" presName="accent_3" presStyleCnt="0"/>
      <dgm:spPr/>
    </dgm:pt>
    <dgm:pt modelId="{D1D5AEEB-15D1-4875-A5D5-BC41F3902AF7}" type="pres">
      <dgm:prSet presAssocID="{8B0EB7BC-33BC-467F-ABD4-E72C663684FF}" presName="accentRepeatNode" presStyleLbl="solidFgAcc1" presStyleIdx="2" presStyleCnt="3"/>
      <dgm:spPr/>
    </dgm:pt>
  </dgm:ptLst>
  <dgm:cxnLst>
    <dgm:cxn modelId="{C2824703-B00F-46A9-A322-43D02F67AD08}" srcId="{2BAD44D0-38F9-4004-8DF1-42F09C494BA8}" destId="{279584E9-1EAA-40C8-91E7-5F1CCA790545}" srcOrd="1" destOrd="0" parTransId="{F299A46F-1E75-43B0-B0FA-983C8273EBE1}" sibTransId="{FED0B696-9655-44EE-A815-EDD7B96C9BA8}"/>
    <dgm:cxn modelId="{B770E22F-F8DA-4678-A9AB-DF83B939504E}" type="presOf" srcId="{E89CACC8-8779-41AC-B00A-6D55F9008702}" destId="{F8CFB000-1ADB-44EE-BEEA-4FEDEC993F67}" srcOrd="0" destOrd="0" presId="urn:microsoft.com/office/officeart/2008/layout/VerticalCurvedList"/>
    <dgm:cxn modelId="{4DD8A873-1ECF-4318-8688-5C5BD6A6557E}" srcId="{2BAD44D0-38F9-4004-8DF1-42F09C494BA8}" destId="{78435DCC-F038-4E75-A99C-EE13F30DE193}" srcOrd="0" destOrd="0" parTransId="{176FC7B5-AC3C-4A9B-BDA2-24460407425C}" sibTransId="{E89CACC8-8779-41AC-B00A-6D55F9008702}"/>
    <dgm:cxn modelId="{1E32C177-9A96-416D-9E45-3AB4EAEEEE91}" type="presOf" srcId="{8B0EB7BC-33BC-467F-ABD4-E72C663684FF}" destId="{9B86434B-76F9-4E8C-B996-C17FD85F0AE0}" srcOrd="0" destOrd="0" presId="urn:microsoft.com/office/officeart/2008/layout/VerticalCurvedList"/>
    <dgm:cxn modelId="{F8CE417E-EF2D-47C2-8EC9-C17862708901}" type="presOf" srcId="{78435DCC-F038-4E75-A99C-EE13F30DE193}" destId="{FA7234F2-BD12-4360-8111-EB3AB25655A6}" srcOrd="0" destOrd="0" presId="urn:microsoft.com/office/officeart/2008/layout/VerticalCurvedList"/>
    <dgm:cxn modelId="{5E84E5DB-C561-453D-AF65-84B0F69DBFA9}" type="presOf" srcId="{279584E9-1EAA-40C8-91E7-5F1CCA790545}" destId="{9A6790DB-CA5E-4A8C-BD58-AA41BC847A0E}" srcOrd="0" destOrd="0" presId="urn:microsoft.com/office/officeart/2008/layout/VerticalCurvedList"/>
    <dgm:cxn modelId="{5ADF2BEE-32BD-4AD4-ABFA-B122F228D404}" srcId="{2BAD44D0-38F9-4004-8DF1-42F09C494BA8}" destId="{8B0EB7BC-33BC-467F-ABD4-E72C663684FF}" srcOrd="2" destOrd="0" parTransId="{F2DEE66C-D130-49DA-A224-3BC43D101EBE}" sibTransId="{415C2A40-E875-4CBC-BB78-2B8418E6CC7A}"/>
    <dgm:cxn modelId="{794776F6-F838-4A67-A64E-DCE5D9D1DD18}" type="presOf" srcId="{2BAD44D0-38F9-4004-8DF1-42F09C494BA8}" destId="{4065290E-5C19-4D66-AA4D-D90B93236102}" srcOrd="0" destOrd="0" presId="urn:microsoft.com/office/officeart/2008/layout/VerticalCurvedList"/>
    <dgm:cxn modelId="{F49DC184-C55D-43EC-AE5F-8CDB847499EE}" type="presParOf" srcId="{4065290E-5C19-4D66-AA4D-D90B93236102}" destId="{98FD6C9D-3FE6-4AE0-A97B-776F523CAF61}" srcOrd="0" destOrd="0" presId="urn:microsoft.com/office/officeart/2008/layout/VerticalCurvedList"/>
    <dgm:cxn modelId="{BB503DD7-0C4F-427E-85FF-CC636AE7FFD9}" type="presParOf" srcId="{98FD6C9D-3FE6-4AE0-A97B-776F523CAF61}" destId="{712D839D-DDF2-4E13-B81D-AC9D4A0D8D75}" srcOrd="0" destOrd="0" presId="urn:microsoft.com/office/officeart/2008/layout/VerticalCurvedList"/>
    <dgm:cxn modelId="{687FB9F4-DC15-45AC-950F-7147DF69DFBD}" type="presParOf" srcId="{712D839D-DDF2-4E13-B81D-AC9D4A0D8D75}" destId="{F62C2376-22F6-4E1A-B993-E3B52004CC57}" srcOrd="0" destOrd="0" presId="urn:microsoft.com/office/officeart/2008/layout/VerticalCurvedList"/>
    <dgm:cxn modelId="{273A024B-610F-4198-AAA6-23280A2BEF7C}" type="presParOf" srcId="{712D839D-DDF2-4E13-B81D-AC9D4A0D8D75}" destId="{F8CFB000-1ADB-44EE-BEEA-4FEDEC993F67}" srcOrd="1" destOrd="0" presId="urn:microsoft.com/office/officeart/2008/layout/VerticalCurvedList"/>
    <dgm:cxn modelId="{2ECB85DD-123D-498A-9303-995B976B78F1}" type="presParOf" srcId="{712D839D-DDF2-4E13-B81D-AC9D4A0D8D75}" destId="{86BBA20F-F68F-4841-AE79-0F725EFA8BE5}" srcOrd="2" destOrd="0" presId="urn:microsoft.com/office/officeart/2008/layout/VerticalCurvedList"/>
    <dgm:cxn modelId="{F15EB332-D3A9-4B49-98B4-41A1CA10797F}" type="presParOf" srcId="{712D839D-DDF2-4E13-B81D-AC9D4A0D8D75}" destId="{CE92D28D-5983-4469-B5F5-F973EF5DE3C0}" srcOrd="3" destOrd="0" presId="urn:microsoft.com/office/officeart/2008/layout/VerticalCurvedList"/>
    <dgm:cxn modelId="{BE81F6C6-E191-4D8C-9E0C-2AB762B129DD}" type="presParOf" srcId="{98FD6C9D-3FE6-4AE0-A97B-776F523CAF61}" destId="{FA7234F2-BD12-4360-8111-EB3AB25655A6}" srcOrd="1" destOrd="0" presId="urn:microsoft.com/office/officeart/2008/layout/VerticalCurvedList"/>
    <dgm:cxn modelId="{DF3C697E-70CF-4526-A3FD-811D455170E5}" type="presParOf" srcId="{98FD6C9D-3FE6-4AE0-A97B-776F523CAF61}" destId="{F7C81A72-FEBC-4752-B5C4-BFFD6C0F0216}" srcOrd="2" destOrd="0" presId="urn:microsoft.com/office/officeart/2008/layout/VerticalCurvedList"/>
    <dgm:cxn modelId="{D186202D-2038-4621-B733-6315878DB3AC}" type="presParOf" srcId="{F7C81A72-FEBC-4752-B5C4-BFFD6C0F0216}" destId="{EBBA7E10-5F8B-436E-A550-CFC105DF572C}" srcOrd="0" destOrd="0" presId="urn:microsoft.com/office/officeart/2008/layout/VerticalCurvedList"/>
    <dgm:cxn modelId="{915B5544-E057-4E86-AB14-FE88035BE314}" type="presParOf" srcId="{98FD6C9D-3FE6-4AE0-A97B-776F523CAF61}" destId="{9A6790DB-CA5E-4A8C-BD58-AA41BC847A0E}" srcOrd="3" destOrd="0" presId="urn:microsoft.com/office/officeart/2008/layout/VerticalCurvedList"/>
    <dgm:cxn modelId="{AD06C2CC-368E-4AB5-9F22-65EF26EB027C}" type="presParOf" srcId="{98FD6C9D-3FE6-4AE0-A97B-776F523CAF61}" destId="{457DE00A-8649-445C-9C3D-EED071626C49}" srcOrd="4" destOrd="0" presId="urn:microsoft.com/office/officeart/2008/layout/VerticalCurvedList"/>
    <dgm:cxn modelId="{45516037-2845-47C6-8049-E34DD26C630F}" type="presParOf" srcId="{457DE00A-8649-445C-9C3D-EED071626C49}" destId="{18FD4E9E-D8BC-400F-B6C5-9C9C153D9802}" srcOrd="0" destOrd="0" presId="urn:microsoft.com/office/officeart/2008/layout/VerticalCurvedList"/>
    <dgm:cxn modelId="{0C5704F7-3B91-4310-8656-700B37C589FF}" type="presParOf" srcId="{98FD6C9D-3FE6-4AE0-A97B-776F523CAF61}" destId="{9B86434B-76F9-4E8C-B996-C17FD85F0AE0}" srcOrd="5" destOrd="0" presId="urn:microsoft.com/office/officeart/2008/layout/VerticalCurvedList"/>
    <dgm:cxn modelId="{E4E3CF06-7C9F-48CD-92A8-8177327416FB}" type="presParOf" srcId="{98FD6C9D-3FE6-4AE0-A97B-776F523CAF61}" destId="{3F960DC6-F81E-451F-960F-D355B7CC26C6}" srcOrd="6" destOrd="0" presId="urn:microsoft.com/office/officeart/2008/layout/VerticalCurvedList"/>
    <dgm:cxn modelId="{15A9DA48-43E1-4F24-B990-25EB81E4CE97}" type="presParOf" srcId="{3F960DC6-F81E-451F-960F-D355B7CC26C6}" destId="{D1D5AEEB-15D1-4875-A5D5-BC41F3902AF7}" srcOrd="0" destOrd="0" presId="urn:microsoft.com/office/officeart/2008/layout/VerticalCurvedList"/>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DD81A7-8132-4BE7-BDF3-AB03F39C027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199F907B-E0CE-402E-BAB2-6D9E61663345}">
      <dgm:prSet phldrT="[Text]" custT="1"/>
      <dgm:spPr/>
      <dgm:t>
        <a:bodyPr/>
        <a:lstStyle/>
        <a:p>
          <a:r>
            <a:rPr lang="en-GB" sz="2200">
              <a:solidFill>
                <a:schemeClr val="bg1"/>
              </a:solidFill>
              <a:latin typeface="Arial" panose="020B0604020202020204" pitchFamily="34" charset="0"/>
              <a:cs typeface="Arial" panose="020B0604020202020204" pitchFamily="34" charset="0"/>
            </a:rPr>
            <a:t>If you have further questions, email the NHS England and NHS Improvement Obesity Team:</a:t>
          </a:r>
        </a:p>
      </dgm:t>
    </dgm:pt>
    <dgm:pt modelId="{A778BD64-3E7C-4974-B78E-93886A105D9A}" type="parTrans" cxnId="{817C216A-D66C-40A5-9832-28D8507FCBC0}">
      <dgm:prSet/>
      <dgm:spPr/>
      <dgm:t>
        <a:bodyPr/>
        <a:lstStyle/>
        <a:p>
          <a:endParaRPr lang="en-GB"/>
        </a:p>
      </dgm:t>
    </dgm:pt>
    <dgm:pt modelId="{D36343F6-5094-44B2-A72C-2BDCB41ED4C7}" type="sibTrans" cxnId="{817C216A-D66C-40A5-9832-28D8507FCBC0}">
      <dgm:prSet/>
      <dgm:spPr/>
      <dgm:t>
        <a:bodyPr/>
        <a:lstStyle/>
        <a:p>
          <a:endParaRPr lang="en-GB"/>
        </a:p>
      </dgm:t>
    </dgm:pt>
    <dgm:pt modelId="{7BC397E7-6F40-42C5-8419-5323BD94E5FE}">
      <dgm:prSet custT="1"/>
      <dgm:spPr/>
      <dgm:t>
        <a:bodyPr/>
        <a:lstStyle/>
        <a:p>
          <a:r>
            <a:rPr lang="en-GB" sz="2200">
              <a:latin typeface="Arial" panose="020B0604020202020204" pitchFamily="34" charset="0"/>
              <a:cs typeface="Arial" panose="020B0604020202020204" pitchFamily="34" charset="0"/>
            </a:rPr>
            <a:t>For further information regarding the NHS Digital Weight Management Programme and how practices can start referring, visit our website</a:t>
          </a:r>
        </a:p>
      </dgm:t>
    </dgm:pt>
    <dgm:pt modelId="{0AA00DE1-464F-4494-B3EA-53C8A9AD980A}" type="parTrans" cxnId="{2654630C-FE3F-4EEE-9D7C-C4DDE4D86EB5}">
      <dgm:prSet/>
      <dgm:spPr/>
      <dgm:t>
        <a:bodyPr/>
        <a:lstStyle/>
        <a:p>
          <a:endParaRPr lang="en-GB"/>
        </a:p>
      </dgm:t>
    </dgm:pt>
    <dgm:pt modelId="{AB93F29F-447E-4847-9381-226D41CD9410}" type="sibTrans" cxnId="{2654630C-FE3F-4EEE-9D7C-C4DDE4D86EB5}">
      <dgm:prSet/>
      <dgm:spPr/>
      <dgm:t>
        <a:bodyPr/>
        <a:lstStyle/>
        <a:p>
          <a:endParaRPr lang="en-GB"/>
        </a:p>
      </dgm:t>
    </dgm:pt>
    <dgm:pt modelId="{9073429A-C5F9-477A-9EB8-B197910CFD55}" type="pres">
      <dgm:prSet presAssocID="{22DD81A7-8132-4BE7-BDF3-AB03F39C0271}" presName="Name0" presStyleCnt="0">
        <dgm:presLayoutVars>
          <dgm:chMax val="7"/>
          <dgm:chPref val="7"/>
          <dgm:dir/>
        </dgm:presLayoutVars>
      </dgm:prSet>
      <dgm:spPr/>
    </dgm:pt>
    <dgm:pt modelId="{93EC0830-10FA-4622-8B0B-8D95B8D27CF6}" type="pres">
      <dgm:prSet presAssocID="{22DD81A7-8132-4BE7-BDF3-AB03F39C0271}" presName="Name1" presStyleCnt="0"/>
      <dgm:spPr/>
    </dgm:pt>
    <dgm:pt modelId="{CCC08EB5-50FC-4856-9552-095C4B69B4AB}" type="pres">
      <dgm:prSet presAssocID="{22DD81A7-8132-4BE7-BDF3-AB03F39C0271}" presName="cycle" presStyleCnt="0"/>
      <dgm:spPr/>
    </dgm:pt>
    <dgm:pt modelId="{CE090041-4C10-468A-972E-2EBEE12464D0}" type="pres">
      <dgm:prSet presAssocID="{22DD81A7-8132-4BE7-BDF3-AB03F39C0271}" presName="srcNode" presStyleLbl="node1" presStyleIdx="0" presStyleCnt="2"/>
      <dgm:spPr/>
    </dgm:pt>
    <dgm:pt modelId="{98463FD3-36B2-42C4-9434-5A3B82F697A2}" type="pres">
      <dgm:prSet presAssocID="{22DD81A7-8132-4BE7-BDF3-AB03F39C0271}" presName="conn" presStyleLbl="parChTrans1D2" presStyleIdx="0" presStyleCnt="1"/>
      <dgm:spPr/>
    </dgm:pt>
    <dgm:pt modelId="{6AEB56F9-9566-49A6-87FA-2629EC05F76F}" type="pres">
      <dgm:prSet presAssocID="{22DD81A7-8132-4BE7-BDF3-AB03F39C0271}" presName="extraNode" presStyleLbl="node1" presStyleIdx="0" presStyleCnt="2"/>
      <dgm:spPr/>
    </dgm:pt>
    <dgm:pt modelId="{7F4F6749-8DA7-4E68-8328-5F83EB6E91F8}" type="pres">
      <dgm:prSet presAssocID="{22DD81A7-8132-4BE7-BDF3-AB03F39C0271}" presName="dstNode" presStyleLbl="node1" presStyleIdx="0" presStyleCnt="2"/>
      <dgm:spPr/>
    </dgm:pt>
    <dgm:pt modelId="{DBC42914-A009-4574-ADD3-285D93EFF739}" type="pres">
      <dgm:prSet presAssocID="{7BC397E7-6F40-42C5-8419-5323BD94E5FE}" presName="text_1" presStyleLbl="node1" presStyleIdx="0" presStyleCnt="2">
        <dgm:presLayoutVars>
          <dgm:bulletEnabled val="1"/>
        </dgm:presLayoutVars>
      </dgm:prSet>
      <dgm:spPr/>
    </dgm:pt>
    <dgm:pt modelId="{24E98390-1317-4CFA-BF37-7A8F09A96142}" type="pres">
      <dgm:prSet presAssocID="{7BC397E7-6F40-42C5-8419-5323BD94E5FE}" presName="accent_1" presStyleCnt="0"/>
      <dgm:spPr/>
    </dgm:pt>
    <dgm:pt modelId="{EF5741DF-0C99-49EF-8939-6F28BC033542}" type="pres">
      <dgm:prSet presAssocID="{7BC397E7-6F40-42C5-8419-5323BD94E5FE}" presName="accentRepeatNode" presStyleLbl="solidFgAcc1" presStyleIdx="0" presStyleCnt="2"/>
      <dgm:spPr/>
    </dgm:pt>
    <dgm:pt modelId="{FC006B29-7FE0-40B5-AE5B-06CAD382BF18}" type="pres">
      <dgm:prSet presAssocID="{199F907B-E0CE-402E-BAB2-6D9E61663345}" presName="text_2" presStyleLbl="node1" presStyleIdx="1" presStyleCnt="2">
        <dgm:presLayoutVars>
          <dgm:bulletEnabled val="1"/>
        </dgm:presLayoutVars>
      </dgm:prSet>
      <dgm:spPr/>
    </dgm:pt>
    <dgm:pt modelId="{DEE9168C-80A2-48DE-9433-7B1E986346A4}" type="pres">
      <dgm:prSet presAssocID="{199F907B-E0CE-402E-BAB2-6D9E61663345}" presName="accent_2" presStyleCnt="0"/>
      <dgm:spPr/>
    </dgm:pt>
    <dgm:pt modelId="{E9E185BC-1B0D-4048-897A-3271088B39BF}" type="pres">
      <dgm:prSet presAssocID="{199F907B-E0CE-402E-BAB2-6D9E61663345}" presName="accentRepeatNode" presStyleLbl="solidFgAcc1" presStyleIdx="1" presStyleCnt="2"/>
      <dgm:spPr/>
    </dgm:pt>
  </dgm:ptLst>
  <dgm:cxnLst>
    <dgm:cxn modelId="{2654630C-FE3F-4EEE-9D7C-C4DDE4D86EB5}" srcId="{22DD81A7-8132-4BE7-BDF3-AB03F39C0271}" destId="{7BC397E7-6F40-42C5-8419-5323BD94E5FE}" srcOrd="0" destOrd="0" parTransId="{0AA00DE1-464F-4494-B3EA-53C8A9AD980A}" sibTransId="{AB93F29F-447E-4847-9381-226D41CD9410}"/>
    <dgm:cxn modelId="{BCC4A837-4F1E-45D8-B0FE-BC127977EA73}" type="presOf" srcId="{AB93F29F-447E-4847-9381-226D41CD9410}" destId="{98463FD3-36B2-42C4-9434-5A3B82F697A2}" srcOrd="0" destOrd="0" presId="urn:microsoft.com/office/officeart/2008/layout/VerticalCurvedList"/>
    <dgm:cxn modelId="{EE54743E-0389-49D1-A2F7-E9E330925245}" type="presOf" srcId="{7BC397E7-6F40-42C5-8419-5323BD94E5FE}" destId="{DBC42914-A009-4574-ADD3-285D93EFF739}" srcOrd="0" destOrd="0" presId="urn:microsoft.com/office/officeart/2008/layout/VerticalCurvedList"/>
    <dgm:cxn modelId="{4272DF64-8947-41BD-A457-4F474EF8985A}" type="presOf" srcId="{199F907B-E0CE-402E-BAB2-6D9E61663345}" destId="{FC006B29-7FE0-40B5-AE5B-06CAD382BF18}" srcOrd="0" destOrd="0" presId="urn:microsoft.com/office/officeart/2008/layout/VerticalCurvedList"/>
    <dgm:cxn modelId="{BC9AAA49-8870-4ACC-9637-E510766389C6}" type="presOf" srcId="{22DD81A7-8132-4BE7-BDF3-AB03F39C0271}" destId="{9073429A-C5F9-477A-9EB8-B197910CFD55}" srcOrd="0" destOrd="0" presId="urn:microsoft.com/office/officeart/2008/layout/VerticalCurvedList"/>
    <dgm:cxn modelId="{817C216A-D66C-40A5-9832-28D8507FCBC0}" srcId="{22DD81A7-8132-4BE7-BDF3-AB03F39C0271}" destId="{199F907B-E0CE-402E-BAB2-6D9E61663345}" srcOrd="1" destOrd="0" parTransId="{A778BD64-3E7C-4974-B78E-93886A105D9A}" sibTransId="{D36343F6-5094-44B2-A72C-2BDCB41ED4C7}"/>
    <dgm:cxn modelId="{255B1F44-4799-4250-A805-4C240B9D6396}" type="presParOf" srcId="{9073429A-C5F9-477A-9EB8-B197910CFD55}" destId="{93EC0830-10FA-4622-8B0B-8D95B8D27CF6}" srcOrd="0" destOrd="0" presId="urn:microsoft.com/office/officeart/2008/layout/VerticalCurvedList"/>
    <dgm:cxn modelId="{15CB2FED-9933-447D-8A52-87ED27D6A9D5}" type="presParOf" srcId="{93EC0830-10FA-4622-8B0B-8D95B8D27CF6}" destId="{CCC08EB5-50FC-4856-9552-095C4B69B4AB}" srcOrd="0" destOrd="0" presId="urn:microsoft.com/office/officeart/2008/layout/VerticalCurvedList"/>
    <dgm:cxn modelId="{49AE850C-AB26-44A8-A013-29183B36EC9F}" type="presParOf" srcId="{CCC08EB5-50FC-4856-9552-095C4B69B4AB}" destId="{CE090041-4C10-468A-972E-2EBEE12464D0}" srcOrd="0" destOrd="0" presId="urn:microsoft.com/office/officeart/2008/layout/VerticalCurvedList"/>
    <dgm:cxn modelId="{D1AB1771-7910-4054-9E2A-71F3246A9E0D}" type="presParOf" srcId="{CCC08EB5-50FC-4856-9552-095C4B69B4AB}" destId="{98463FD3-36B2-42C4-9434-5A3B82F697A2}" srcOrd="1" destOrd="0" presId="urn:microsoft.com/office/officeart/2008/layout/VerticalCurvedList"/>
    <dgm:cxn modelId="{52F972A3-80F3-4C52-B740-5FE62E5052F5}" type="presParOf" srcId="{CCC08EB5-50FC-4856-9552-095C4B69B4AB}" destId="{6AEB56F9-9566-49A6-87FA-2629EC05F76F}" srcOrd="2" destOrd="0" presId="urn:microsoft.com/office/officeart/2008/layout/VerticalCurvedList"/>
    <dgm:cxn modelId="{B5815330-4474-4D2F-B355-A7FC080B359B}" type="presParOf" srcId="{CCC08EB5-50FC-4856-9552-095C4B69B4AB}" destId="{7F4F6749-8DA7-4E68-8328-5F83EB6E91F8}" srcOrd="3" destOrd="0" presId="urn:microsoft.com/office/officeart/2008/layout/VerticalCurvedList"/>
    <dgm:cxn modelId="{3AF06190-6364-4A09-8810-9B92DC7003DB}" type="presParOf" srcId="{93EC0830-10FA-4622-8B0B-8D95B8D27CF6}" destId="{DBC42914-A009-4574-ADD3-285D93EFF739}" srcOrd="1" destOrd="0" presId="urn:microsoft.com/office/officeart/2008/layout/VerticalCurvedList"/>
    <dgm:cxn modelId="{C7004FB2-51E0-4FD2-8D78-5AD6E5335508}" type="presParOf" srcId="{93EC0830-10FA-4622-8B0B-8D95B8D27CF6}" destId="{24E98390-1317-4CFA-BF37-7A8F09A96142}" srcOrd="2" destOrd="0" presId="urn:microsoft.com/office/officeart/2008/layout/VerticalCurvedList"/>
    <dgm:cxn modelId="{9F966B97-0E7D-4DDC-B0B7-E7A8F4A4C5DD}" type="presParOf" srcId="{24E98390-1317-4CFA-BF37-7A8F09A96142}" destId="{EF5741DF-0C99-49EF-8939-6F28BC033542}" srcOrd="0" destOrd="0" presId="urn:microsoft.com/office/officeart/2008/layout/VerticalCurvedList"/>
    <dgm:cxn modelId="{D100E9AF-4018-4550-9607-98311A6904BF}" type="presParOf" srcId="{93EC0830-10FA-4622-8B0B-8D95B8D27CF6}" destId="{FC006B29-7FE0-40B5-AE5B-06CAD382BF18}" srcOrd="3" destOrd="0" presId="urn:microsoft.com/office/officeart/2008/layout/VerticalCurvedList"/>
    <dgm:cxn modelId="{7062DE61-D877-470C-822E-EA8C616C30A7}" type="presParOf" srcId="{93EC0830-10FA-4622-8B0B-8D95B8D27CF6}" destId="{DEE9168C-80A2-48DE-9433-7B1E986346A4}" srcOrd="4" destOrd="0" presId="urn:microsoft.com/office/officeart/2008/layout/VerticalCurvedList"/>
    <dgm:cxn modelId="{FB257215-A1B4-4169-94EE-4E2ACC5534DA}" type="presParOf" srcId="{DEE9168C-80A2-48DE-9433-7B1E986346A4}" destId="{E9E185BC-1B0D-4048-897A-3271088B39B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FB000-1ADB-44EE-BEEA-4FEDEC993F67}">
      <dsp:nvSpPr>
        <dsp:cNvPr id="0" name=""/>
        <dsp:cNvSpPr/>
      </dsp:nvSpPr>
      <dsp:spPr>
        <a:xfrm>
          <a:off x="-4395617" y="-552704"/>
          <a:ext cx="5236753" cy="5236753"/>
        </a:xfrm>
        <a:prstGeom prst="blockArc">
          <a:avLst>
            <a:gd name="adj1" fmla="val 18900000"/>
            <a:gd name="adj2" fmla="val 2700000"/>
            <a:gd name="adj3" fmla="val 412"/>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234F2-BD12-4360-8111-EB3AB25655A6}">
      <dsp:nvSpPr>
        <dsp:cNvPr id="0" name=""/>
        <dsp:cNvSpPr/>
      </dsp:nvSpPr>
      <dsp:spPr>
        <a:xfrm>
          <a:off x="540950" y="388835"/>
          <a:ext cx="9956297" cy="777671"/>
        </a:xfrm>
        <a:prstGeom prst="rect">
          <a:avLst/>
        </a:prstGeom>
        <a:no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277" tIns="50800" rIns="50800" bIns="50800" numCol="1" spcCol="1270" anchor="ctr" anchorCtr="0">
          <a:noAutofit/>
        </a:bodyPr>
        <a:lstStyle/>
        <a:p>
          <a:pPr marL="0" lvl="0" indent="0" algn="l" defTabSz="889000" rtl="0">
            <a:lnSpc>
              <a:spcPct val="90000"/>
            </a:lnSpc>
            <a:spcBef>
              <a:spcPct val="0"/>
            </a:spcBef>
            <a:spcAft>
              <a:spcPct val="35000"/>
            </a:spcAft>
            <a:buNone/>
          </a:pPr>
          <a:r>
            <a:rPr lang="en-GB" sz="2000" kern="1200">
              <a:solidFill>
                <a:schemeClr val="tx1"/>
              </a:solidFill>
              <a:latin typeface="Arial"/>
              <a:cs typeface="Arial"/>
            </a:rPr>
            <a:t>Participating practices will receive funding for referring people living with obesity into weight management services</a:t>
          </a:r>
        </a:p>
      </dsp:txBody>
      <dsp:txXfrm>
        <a:off x="540950" y="388835"/>
        <a:ext cx="9956297" cy="777671"/>
      </dsp:txXfrm>
    </dsp:sp>
    <dsp:sp modelId="{EBBA7E10-5F8B-436E-A550-CFC105DF572C}">
      <dsp:nvSpPr>
        <dsp:cNvPr id="0" name=""/>
        <dsp:cNvSpPr/>
      </dsp:nvSpPr>
      <dsp:spPr>
        <a:xfrm>
          <a:off x="54906" y="301901"/>
          <a:ext cx="972089" cy="97208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6790DB-CA5E-4A8C-BD58-AA41BC847A0E}">
      <dsp:nvSpPr>
        <dsp:cNvPr id="0" name=""/>
        <dsp:cNvSpPr/>
      </dsp:nvSpPr>
      <dsp:spPr>
        <a:xfrm>
          <a:off x="823634" y="1478680"/>
          <a:ext cx="9673613" cy="930997"/>
        </a:xfrm>
        <a:prstGeom prst="rect">
          <a:avLst/>
        </a:prstGeom>
        <a:no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277"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solidFill>
                <a:schemeClr val="tx1"/>
              </a:solidFill>
              <a:latin typeface="Arial"/>
              <a:cs typeface="Arial"/>
            </a:rPr>
            <a:t>Services included are NHS DWMP, Local Authority funded tier 2 weight management services, NHS Diabetes Prevention Programme and tier 3 and 4 services</a:t>
          </a:r>
        </a:p>
      </dsp:txBody>
      <dsp:txXfrm>
        <a:off x="823634" y="1478680"/>
        <a:ext cx="9673613" cy="930997"/>
      </dsp:txXfrm>
    </dsp:sp>
    <dsp:sp modelId="{18FD4E9E-D8BC-400F-B6C5-9C9C153D9802}">
      <dsp:nvSpPr>
        <dsp:cNvPr id="0" name=""/>
        <dsp:cNvSpPr/>
      </dsp:nvSpPr>
      <dsp:spPr>
        <a:xfrm>
          <a:off x="337589" y="1458134"/>
          <a:ext cx="972089" cy="97208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86434B-76F9-4E8C-B996-C17FD85F0AE0}">
      <dsp:nvSpPr>
        <dsp:cNvPr id="0" name=""/>
        <dsp:cNvSpPr/>
      </dsp:nvSpPr>
      <dsp:spPr>
        <a:xfrm>
          <a:off x="540950" y="2721850"/>
          <a:ext cx="9956297" cy="777671"/>
        </a:xfrm>
        <a:prstGeom prst="rect">
          <a:avLst/>
        </a:prstGeom>
        <a:noFill/>
        <a:ln w="12700" cap="flat" cmpd="sng"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17277"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a:solidFill>
                <a:schemeClr val="tx1"/>
              </a:solidFill>
              <a:latin typeface="Arial"/>
              <a:cs typeface="Arial"/>
            </a:rPr>
            <a:t>NHS DWMP should be the “default option” for people living with obesity plus either diabetes or hypertension, or both</a:t>
          </a:r>
        </a:p>
      </dsp:txBody>
      <dsp:txXfrm>
        <a:off x="540950" y="2721850"/>
        <a:ext cx="9956297" cy="777671"/>
      </dsp:txXfrm>
    </dsp:sp>
    <dsp:sp modelId="{D1D5AEEB-15D1-4875-A5D5-BC41F3902AF7}">
      <dsp:nvSpPr>
        <dsp:cNvPr id="0" name=""/>
        <dsp:cNvSpPr/>
      </dsp:nvSpPr>
      <dsp:spPr>
        <a:xfrm>
          <a:off x="54906" y="2624641"/>
          <a:ext cx="972089" cy="97208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63FD3-36B2-42C4-9434-5A3B82F697A2}">
      <dsp:nvSpPr>
        <dsp:cNvPr id="0" name=""/>
        <dsp:cNvSpPr/>
      </dsp:nvSpPr>
      <dsp:spPr>
        <a:xfrm>
          <a:off x="-4375231" y="-675964"/>
          <a:ext cx="5250561" cy="5250561"/>
        </a:xfrm>
        <a:prstGeom prst="blockArc">
          <a:avLst>
            <a:gd name="adj1" fmla="val 18900000"/>
            <a:gd name="adj2" fmla="val 2700000"/>
            <a:gd name="adj3" fmla="val 411"/>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C42914-A009-4574-ADD3-285D93EFF739}">
      <dsp:nvSpPr>
        <dsp:cNvPr id="0" name=""/>
        <dsp:cNvSpPr/>
      </dsp:nvSpPr>
      <dsp:spPr>
        <a:xfrm>
          <a:off x="716666" y="556958"/>
          <a:ext cx="10231304" cy="11137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4048" tIns="55880" rIns="55880" bIns="55880" numCol="1" spcCol="1270" anchor="ctr" anchorCtr="0">
          <a:noAutofit/>
        </a:bodyPr>
        <a:lstStyle/>
        <a:p>
          <a:pPr marL="0" lvl="0" indent="0" algn="l" defTabSz="977900">
            <a:lnSpc>
              <a:spcPct val="90000"/>
            </a:lnSpc>
            <a:spcBef>
              <a:spcPct val="0"/>
            </a:spcBef>
            <a:spcAft>
              <a:spcPct val="35000"/>
            </a:spcAft>
            <a:buNone/>
          </a:pPr>
          <a:r>
            <a:rPr lang="en-GB" sz="2200" kern="1200">
              <a:latin typeface="Arial" panose="020B0604020202020204" pitchFamily="34" charset="0"/>
              <a:cs typeface="Arial" panose="020B0604020202020204" pitchFamily="34" charset="0"/>
            </a:rPr>
            <a:t>For further information regarding the NHS Digital Weight Management Programme and how practices can start referring, visit our website</a:t>
          </a:r>
        </a:p>
      </dsp:txBody>
      <dsp:txXfrm>
        <a:off x="716666" y="556958"/>
        <a:ext cx="10231304" cy="1113761"/>
      </dsp:txXfrm>
    </dsp:sp>
    <dsp:sp modelId="{EF5741DF-0C99-49EF-8939-6F28BC033542}">
      <dsp:nvSpPr>
        <dsp:cNvPr id="0" name=""/>
        <dsp:cNvSpPr/>
      </dsp:nvSpPr>
      <dsp:spPr>
        <a:xfrm>
          <a:off x="20565" y="417738"/>
          <a:ext cx="1392201" cy="139220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006B29-7FE0-40B5-AE5B-06CAD382BF18}">
      <dsp:nvSpPr>
        <dsp:cNvPr id="0" name=""/>
        <dsp:cNvSpPr/>
      </dsp:nvSpPr>
      <dsp:spPr>
        <a:xfrm>
          <a:off x="716666" y="2227912"/>
          <a:ext cx="10231304" cy="111376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4048" tIns="55880" rIns="55880" bIns="55880" numCol="1" spcCol="1270" anchor="ctr" anchorCtr="0">
          <a:noAutofit/>
        </a:bodyPr>
        <a:lstStyle/>
        <a:p>
          <a:pPr marL="0" lvl="0" indent="0" algn="l" defTabSz="977900">
            <a:lnSpc>
              <a:spcPct val="90000"/>
            </a:lnSpc>
            <a:spcBef>
              <a:spcPct val="0"/>
            </a:spcBef>
            <a:spcAft>
              <a:spcPct val="35000"/>
            </a:spcAft>
            <a:buNone/>
          </a:pPr>
          <a:r>
            <a:rPr lang="en-GB" sz="2200" kern="1200">
              <a:solidFill>
                <a:schemeClr val="bg1"/>
              </a:solidFill>
              <a:latin typeface="Arial" panose="020B0604020202020204" pitchFamily="34" charset="0"/>
              <a:cs typeface="Arial" panose="020B0604020202020204" pitchFamily="34" charset="0"/>
            </a:rPr>
            <a:t>If you have further questions, email the NHS England and NHS Improvement Obesity Team:</a:t>
          </a:r>
        </a:p>
      </dsp:txBody>
      <dsp:txXfrm>
        <a:off x="716666" y="2227912"/>
        <a:ext cx="10231304" cy="1113761"/>
      </dsp:txXfrm>
    </dsp:sp>
    <dsp:sp modelId="{E9E185BC-1B0D-4048-897A-3271088B39BF}">
      <dsp:nvSpPr>
        <dsp:cNvPr id="0" name=""/>
        <dsp:cNvSpPr/>
      </dsp:nvSpPr>
      <dsp:spPr>
        <a:xfrm>
          <a:off x="20565" y="2088692"/>
          <a:ext cx="1392201" cy="1392201"/>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F13AF2-034A-4E4B-958F-C74FD4108F39}" type="datetimeFigureOut">
              <a:rPr lang="en-GB" smtClean="0"/>
              <a:t>30/06/2021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D6EA5-0608-4F99-8144-63EEB4B3B647}" type="slidenum">
              <a:rPr lang="en-GB" smtClean="0"/>
              <a:t>‹#›</a:t>
            </a:fld>
            <a:endParaRPr lang="en-GB"/>
          </a:p>
        </p:txBody>
      </p:sp>
    </p:spTree>
    <p:extLst>
      <p:ext uri="{BB962C8B-B14F-4D97-AF65-F5344CB8AC3E}">
        <p14:creationId xmlns:p14="http://schemas.microsoft.com/office/powerpoint/2010/main" val="112593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4057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063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7965" indent="-227965">
              <a:lnSpc>
                <a:spcPct val="100000"/>
              </a:lnSpc>
            </a:pPr>
            <a:r>
              <a:rPr lang="en-GB" sz="1800"/>
              <a:t>We hope this phase will provide an opportunity:</a:t>
            </a:r>
          </a:p>
          <a:p>
            <a:pPr lvl="1"/>
            <a:r>
              <a:rPr lang="en-GB" sz="1800"/>
              <a:t>For all General Practices to be aware of the programme, to download clinical templates and to become accustomed to making referrals ahead of the proposed GP incentive;</a:t>
            </a:r>
          </a:p>
          <a:p>
            <a:pPr lvl="1"/>
            <a:r>
              <a:rPr lang="en-GB" sz="1800"/>
              <a:t>For all ICSs to drive awareness of the programme and to work with a practices, especially in areas of greatest need, to maximise referrals in the early adopter phase;</a:t>
            </a:r>
          </a:p>
          <a:p>
            <a:pPr lvl="1"/>
            <a:r>
              <a:rPr lang="en-GB" sz="1800"/>
              <a:t>For Local Authorities and ICS/CCGs to work together to ensure this offer lands constructively in local areas alongside any other available offers. This may involve supporting General Practices to understand the range of weight management offers available within their respective geography</a:t>
            </a:r>
          </a:p>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974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3265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7047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9622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07FBE9-70F8-4EBA-9DB6-BF6E9DEAEC3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6328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08E90-F652-4B40-BD0B-1F8BC7EBCD06}"/>
              </a:ext>
            </a:extLst>
          </p:cNvPr>
          <p:cNvSpPr>
            <a:spLocks noGrp="1"/>
          </p:cNvSpPr>
          <p:nvPr>
            <p:ph type="ctrTitle"/>
          </p:nvPr>
        </p:nvSpPr>
        <p:spPr>
          <a:xfrm>
            <a:off x="854765" y="4209426"/>
            <a:ext cx="9144000" cy="601111"/>
          </a:xfrm>
        </p:spPr>
        <p:txBody>
          <a:bodyPr anchor="b">
            <a:normAutofit/>
          </a:bodyPr>
          <a:lstStyle>
            <a:lvl1pPr algn="l">
              <a:defRPr sz="360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1F7CE30-6632-4A18-9007-59691A06EF81}"/>
              </a:ext>
            </a:extLst>
          </p:cNvPr>
          <p:cNvSpPr>
            <a:spLocks noGrp="1"/>
          </p:cNvSpPr>
          <p:nvPr>
            <p:ph type="subTitle" idx="1"/>
          </p:nvPr>
        </p:nvSpPr>
        <p:spPr>
          <a:xfrm>
            <a:off x="854765" y="4843667"/>
            <a:ext cx="9144000" cy="466379"/>
          </a:xfrm>
        </p:spPr>
        <p:txBody>
          <a:bodyPr>
            <a:normAutofit/>
          </a:bodyPr>
          <a:lstStyle>
            <a:lvl1pPr marL="0" indent="0" algn="l">
              <a:buNone/>
              <a:defRPr sz="1800">
                <a:solidFill>
                  <a:srgbClr val="005EB8"/>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lipart&#10;&#10;Description generated with very high confidence">
            <a:extLst>
              <a:ext uri="{FF2B5EF4-FFF2-40B4-BE49-F238E27FC236}">
                <a16:creationId xmlns:a16="http://schemas.microsoft.com/office/drawing/2014/main" id="{18E0D45E-0B97-4E29-8499-AB2B710EB4A3}"/>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8" name="Text Box 4">
            <a:extLst>
              <a:ext uri="{FF2B5EF4-FFF2-40B4-BE49-F238E27FC236}">
                <a16:creationId xmlns:a16="http://schemas.microsoft.com/office/drawing/2014/main" id="{A426801C-6EF1-44D5-BB49-CF9B1BD26219}"/>
              </a:ext>
            </a:extLst>
          </p:cNvPr>
          <p:cNvSpPr txBox="1"/>
          <p:nvPr userDrawn="1"/>
        </p:nvSpPr>
        <p:spPr>
          <a:xfrm>
            <a:off x="4099560" y="5714168"/>
            <a:ext cx="3992880" cy="406400"/>
          </a:xfrm>
          <a:prstGeom prst="rect">
            <a:avLst/>
          </a:prstGeom>
          <a:solidFill>
            <a:schemeClr val="lt1"/>
          </a:solid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9" name="Content Placeholder 16">
            <a:extLst>
              <a:ext uri="{FF2B5EF4-FFF2-40B4-BE49-F238E27FC236}">
                <a16:creationId xmlns:a16="http://schemas.microsoft.com/office/drawing/2014/main" id="{2E504B7B-6AD1-45D7-8AE3-FA3C863D3A2A}"/>
              </a:ext>
            </a:extLst>
          </p:cNvPr>
          <p:cNvPicPr>
            <a:picLocks noChangeAspect="1"/>
          </p:cNvPicPr>
          <p:nvPr userDrawn="1"/>
        </p:nvPicPr>
        <p:blipFill>
          <a:blip r:embed="rId3"/>
          <a:stretch>
            <a:fillRect/>
          </a:stretch>
        </p:blipFill>
        <p:spPr>
          <a:xfrm>
            <a:off x="0" y="6213677"/>
            <a:ext cx="12211879" cy="413293"/>
          </a:xfrm>
          <a:prstGeom prst="rect">
            <a:avLst/>
          </a:prstGeom>
        </p:spPr>
      </p:pic>
    </p:spTree>
    <p:extLst>
      <p:ext uri="{BB962C8B-B14F-4D97-AF65-F5344CB8AC3E}">
        <p14:creationId xmlns:p14="http://schemas.microsoft.com/office/powerpoint/2010/main" val="10008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FCB08CE-B749-4A34-8E38-256DAB23FDA3}"/>
              </a:ext>
            </a:extLst>
          </p:cNvPr>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12" name="Title 10">
            <a:extLst>
              <a:ext uri="{FF2B5EF4-FFF2-40B4-BE49-F238E27FC236}">
                <a16:creationId xmlns:a16="http://schemas.microsoft.com/office/drawing/2014/main" id="{22B34758-9E88-47CF-97D6-6500D97D9E41}"/>
              </a:ext>
            </a:extLst>
          </p:cNvPr>
          <p:cNvSpPr>
            <a:spLocks noGrp="1"/>
          </p:cNvSpPr>
          <p:nvPr>
            <p:ph type="title"/>
          </p:nvPr>
        </p:nvSpPr>
        <p:spPr>
          <a:xfrm>
            <a:off x="781877" y="1037979"/>
            <a:ext cx="10641498"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13" name="Content Placeholder 9">
            <a:extLst>
              <a:ext uri="{FF2B5EF4-FFF2-40B4-BE49-F238E27FC236}">
                <a16:creationId xmlns:a16="http://schemas.microsoft.com/office/drawing/2014/main" id="{34C2919C-3AD4-436F-A0CC-4F48C43AA521}"/>
              </a:ext>
            </a:extLst>
          </p:cNvPr>
          <p:cNvSpPr>
            <a:spLocks noGrp="1"/>
          </p:cNvSpPr>
          <p:nvPr>
            <p:ph sz="quarter" idx="10"/>
          </p:nvPr>
        </p:nvSpPr>
        <p:spPr>
          <a:xfrm>
            <a:off x="781878" y="1833143"/>
            <a:ext cx="10641498"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4" name="Picture 13" descr="A picture containing clipart&#10;&#10;Description generated with very high confidence">
            <a:extLst>
              <a:ext uri="{FF2B5EF4-FFF2-40B4-BE49-F238E27FC236}">
                <a16:creationId xmlns:a16="http://schemas.microsoft.com/office/drawing/2014/main" id="{284323AA-9573-44A2-B321-13F3CEFFCC69}"/>
              </a:ext>
            </a:extLst>
          </p:cNvPr>
          <p:cNvPicPr>
            <a:picLocks noChangeAspect="1"/>
          </p:cNvPicPr>
          <p:nvPr userDrawn="1"/>
        </p:nvPicPr>
        <p:blipFill>
          <a:blip r:embed="rId2"/>
          <a:stretch>
            <a:fillRect/>
          </a:stretch>
        </p:blipFill>
        <p:spPr>
          <a:xfrm>
            <a:off x="10535749" y="365910"/>
            <a:ext cx="1308943" cy="528611"/>
          </a:xfrm>
          <a:prstGeom prst="rect">
            <a:avLst/>
          </a:prstGeom>
        </p:spPr>
      </p:pic>
      <p:sp>
        <p:nvSpPr>
          <p:cNvPr id="7" name="Footer Placeholder 3">
            <a:extLst>
              <a:ext uri="{FF2B5EF4-FFF2-40B4-BE49-F238E27FC236}">
                <a16:creationId xmlns:a16="http://schemas.microsoft.com/office/drawing/2014/main" id="{FF4AAC19-28F2-4A29-8547-0A2EAE118165}"/>
              </a:ext>
            </a:extLst>
          </p:cNvPr>
          <p:cNvSpPr>
            <a:spLocks noGrp="1"/>
          </p:cNvSpPr>
          <p:nvPr>
            <p:ph type="ftr" sz="quarter" idx="3"/>
          </p:nvPr>
        </p:nvSpPr>
        <p:spPr>
          <a:xfrm>
            <a:off x="920902" y="6333440"/>
            <a:ext cx="7630885" cy="365125"/>
          </a:xfrm>
        </p:spPr>
        <p:txBody>
          <a:bodyPr/>
          <a:lstStyle/>
          <a:p>
            <a:pPr algn="l">
              <a:defRPr/>
            </a:pPr>
            <a:r>
              <a:rPr lang="en-US">
                <a:solidFill>
                  <a:srgbClr val="768692">
                    <a:lumMod val="60000"/>
                    <a:lumOff val="40000"/>
                  </a:srgbClr>
                </a:solidFill>
              </a:rPr>
              <a:t>Digital Weight Management Programme</a:t>
            </a:r>
          </a:p>
        </p:txBody>
      </p:sp>
    </p:spTree>
    <p:extLst>
      <p:ext uri="{BB962C8B-B14F-4D97-AF65-F5344CB8AC3E}">
        <p14:creationId xmlns:p14="http://schemas.microsoft.com/office/powerpoint/2010/main" val="393349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599385" y="3660488"/>
            <a:ext cx="105156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a:t>Presentation title</a:t>
            </a:r>
          </a:p>
        </p:txBody>
      </p:sp>
      <p:sp>
        <p:nvSpPr>
          <p:cNvPr id="11" name="Subtitle 2"/>
          <p:cNvSpPr>
            <a:spLocks noGrp="1"/>
          </p:cNvSpPr>
          <p:nvPr>
            <p:ph type="subTitle" idx="1" hasCustomPrompt="1"/>
          </p:nvPr>
        </p:nvSpPr>
        <p:spPr>
          <a:xfrm>
            <a:off x="599385" y="4364955"/>
            <a:ext cx="9144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Date</a:t>
            </a:r>
          </a:p>
        </p:txBody>
      </p:sp>
      <p:pic>
        <p:nvPicPr>
          <p:cNvPr id="5" name="Content Placeholder 16">
            <a:extLst>
              <a:ext uri="{FF2B5EF4-FFF2-40B4-BE49-F238E27FC236}">
                <a16:creationId xmlns:a16="http://schemas.microsoft.com/office/drawing/2014/main" id="{5FDDE1C8-218E-4901-92BB-E0ADB27DCE4B}"/>
              </a:ext>
            </a:extLst>
          </p:cNvPr>
          <p:cNvPicPr>
            <a:picLocks noChangeAspect="1"/>
          </p:cNvPicPr>
          <p:nvPr userDrawn="1"/>
        </p:nvPicPr>
        <p:blipFill>
          <a:blip r:embed="rId2"/>
          <a:stretch>
            <a:fillRect/>
          </a:stretch>
        </p:blipFill>
        <p:spPr>
          <a:xfrm>
            <a:off x="0" y="6345237"/>
            <a:ext cx="12192000" cy="309465"/>
          </a:xfrm>
          <a:prstGeom prst="rect">
            <a:avLst/>
          </a:prstGeom>
        </p:spPr>
      </p:pic>
      <p:sp>
        <p:nvSpPr>
          <p:cNvPr id="6" name="Text Box 4">
            <a:extLst>
              <a:ext uri="{FF2B5EF4-FFF2-40B4-BE49-F238E27FC236}">
                <a16:creationId xmlns:a16="http://schemas.microsoft.com/office/drawing/2014/main" id="{733EB1D2-9EB5-4BBA-9043-DD9322866AB7}"/>
              </a:ext>
            </a:extLst>
          </p:cNvPr>
          <p:cNvSpPr txBox="1"/>
          <p:nvPr userDrawn="1"/>
        </p:nvSpPr>
        <p:spPr>
          <a:xfrm>
            <a:off x="3434080" y="5792943"/>
            <a:ext cx="532384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8" name="Picture 7" descr="A picture containing clipart&#10;&#10;Description generated with very high confidence">
            <a:extLst>
              <a:ext uri="{FF2B5EF4-FFF2-40B4-BE49-F238E27FC236}">
                <a16:creationId xmlns:a16="http://schemas.microsoft.com/office/drawing/2014/main" id="{54597515-9C8D-4BAC-9D42-2AC93B7BB828}"/>
              </a:ext>
            </a:extLst>
          </p:cNvPr>
          <p:cNvPicPr>
            <a:picLocks noChangeAspect="1"/>
          </p:cNvPicPr>
          <p:nvPr userDrawn="1"/>
        </p:nvPicPr>
        <p:blipFill>
          <a:blip r:embed="rId3"/>
          <a:stretch>
            <a:fillRect/>
          </a:stretch>
        </p:blipFill>
        <p:spPr>
          <a:xfrm>
            <a:off x="10261546" y="390699"/>
            <a:ext cx="1440873" cy="581891"/>
          </a:xfrm>
          <a:prstGeom prst="rect">
            <a:avLst/>
          </a:prstGeom>
        </p:spPr>
      </p:pic>
    </p:spTree>
    <p:extLst>
      <p:ext uri="{BB962C8B-B14F-4D97-AF65-F5344CB8AC3E}">
        <p14:creationId xmlns:p14="http://schemas.microsoft.com/office/powerpoint/2010/main" val="2856466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20240" y="1649628"/>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14922" y="854465"/>
            <a:ext cx="8756073"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pPr>
              <a:defRPr/>
            </a:pPr>
            <a:r>
              <a:rPr lang="en-US">
                <a:solidFill>
                  <a:srgbClr val="768692">
                    <a:lumMod val="60000"/>
                    <a:lumOff val="40000"/>
                  </a:srgbClr>
                </a:solidFill>
              </a:rPr>
              <a:t>Digital Weight Management Programme</a:t>
            </a:r>
          </a:p>
        </p:txBody>
      </p:sp>
      <p:pic>
        <p:nvPicPr>
          <p:cNvPr id="7" name="Picture 6" descr="A picture containing clipart&#10;&#10;Description generated with very high confidence">
            <a:extLst>
              <a:ext uri="{FF2B5EF4-FFF2-40B4-BE49-F238E27FC236}">
                <a16:creationId xmlns:a16="http://schemas.microsoft.com/office/drawing/2014/main" id="{F1B3C078-C90C-47BC-AA83-08F22FE92974}"/>
              </a:ext>
            </a:extLst>
          </p:cNvPr>
          <p:cNvPicPr>
            <a:picLocks noChangeAspect="1"/>
          </p:cNvPicPr>
          <p:nvPr userDrawn="1"/>
        </p:nvPicPr>
        <p:blipFill>
          <a:blip r:embed="rId2"/>
          <a:stretch>
            <a:fillRect/>
          </a:stretch>
        </p:blipFill>
        <p:spPr>
          <a:xfrm>
            <a:off x="10261546" y="390699"/>
            <a:ext cx="1440873" cy="581891"/>
          </a:xfrm>
          <a:prstGeom prst="rect">
            <a:avLst/>
          </a:prstGeom>
        </p:spPr>
      </p:pic>
    </p:spTree>
    <p:extLst>
      <p:ext uri="{BB962C8B-B14F-4D97-AF65-F5344CB8AC3E}">
        <p14:creationId xmlns:p14="http://schemas.microsoft.com/office/powerpoint/2010/main" val="1400979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2" name="Title 1"/>
          <p:cNvSpPr>
            <a:spLocks noGrp="1"/>
          </p:cNvSpPr>
          <p:nvPr>
            <p:ph type="title"/>
          </p:nvPr>
        </p:nvSpPr>
        <p:spPr>
          <a:xfrm>
            <a:off x="633101" y="1402939"/>
            <a:ext cx="9059192" cy="3622520"/>
          </a:xfrm>
          <a:prstGeom prst="rect">
            <a:avLst/>
          </a:prstGeom>
        </p:spPr>
        <p:txBody>
          <a:bodyPr anchor="t">
            <a:noAutofit/>
          </a:bodyPr>
          <a:lstStyle>
            <a:lvl1pPr>
              <a:defRPr sz="8800"/>
            </a:lvl1pPr>
          </a:lstStyle>
          <a:p>
            <a:r>
              <a:rPr lang="en-GB"/>
              <a:t>Click to edit Master title style</a:t>
            </a:r>
            <a:endParaRPr lang="en-US"/>
          </a:p>
        </p:txBody>
      </p:sp>
      <p:sp>
        <p:nvSpPr>
          <p:cNvPr id="20" name="Content Placeholder 19"/>
          <p:cNvSpPr>
            <a:spLocks noGrp="1"/>
          </p:cNvSpPr>
          <p:nvPr>
            <p:ph sz="quarter" idx="10" hasCustomPrompt="1"/>
          </p:nvPr>
        </p:nvSpPr>
        <p:spPr>
          <a:xfrm>
            <a:off x="609600" y="5025460"/>
            <a:ext cx="9082693" cy="959925"/>
          </a:xfrm>
          <a:prstGeom prst="rect">
            <a:avLst/>
          </a:prstGeom>
        </p:spPr>
        <p:txBody>
          <a:bodyPr anchor="b">
            <a:noAutofit/>
          </a:bodyPr>
          <a:lstStyle>
            <a:lvl1pPr marL="0" indent="0">
              <a:buFontTx/>
              <a:buNone/>
              <a:defRPr sz="3200">
                <a:solidFill>
                  <a:srgbClr val="00ADC6"/>
                </a:solidFill>
              </a:defRPr>
            </a:lvl1pPr>
          </a:lstStyle>
          <a:p>
            <a:pPr lvl="0"/>
            <a:r>
              <a:rPr lang="en-US"/>
              <a:t>Sub heading</a:t>
            </a:r>
          </a:p>
        </p:txBody>
      </p:sp>
      <p:sp>
        <p:nvSpPr>
          <p:cNvPr id="21" name="Rectangle 20"/>
          <p:cNvSpPr/>
          <p:nvPr userDrawn="1"/>
        </p:nvSpPr>
        <p:spPr>
          <a:xfrm>
            <a:off x="609602" y="6459742"/>
            <a:ext cx="2426540" cy="24087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a:p>
        </p:txBody>
      </p:sp>
      <p:sp>
        <p:nvSpPr>
          <p:cNvPr id="7" name="Content Placeholder 19"/>
          <p:cNvSpPr>
            <a:spLocks noGrp="1"/>
          </p:cNvSpPr>
          <p:nvPr>
            <p:ph sz="quarter" idx="11" hasCustomPrompt="1"/>
          </p:nvPr>
        </p:nvSpPr>
        <p:spPr>
          <a:xfrm>
            <a:off x="609602" y="5985385"/>
            <a:ext cx="5813287" cy="361031"/>
          </a:xfrm>
          <a:prstGeom prst="rect">
            <a:avLst/>
          </a:prstGeom>
        </p:spPr>
        <p:txBody>
          <a:bodyPr anchor="b">
            <a:noAutofit/>
          </a:bodyPr>
          <a:lstStyle>
            <a:lvl1pPr marL="0" indent="0">
              <a:buFontTx/>
              <a:buNone/>
              <a:defRPr sz="1867">
                <a:solidFill>
                  <a:srgbClr val="00ADC6"/>
                </a:solidFill>
              </a:defRPr>
            </a:lvl1pPr>
          </a:lstStyle>
          <a:p>
            <a:pPr lvl="0"/>
            <a:r>
              <a:rPr lang="en-US"/>
              <a:t>Insert date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48479" y="5303268"/>
            <a:ext cx="1627632" cy="1272808"/>
          </a:xfrm>
          <a:prstGeom prst="rect">
            <a:avLst/>
          </a:prstGeom>
        </p:spPr>
      </p:pic>
      <p:pic>
        <p:nvPicPr>
          <p:cNvPr id="9" name="Picture 8" descr="A picture containing clipart&#10;&#10;Description generated with very high confidence">
            <a:extLst>
              <a:ext uri="{FF2B5EF4-FFF2-40B4-BE49-F238E27FC236}">
                <a16:creationId xmlns:a16="http://schemas.microsoft.com/office/drawing/2014/main" id="{22C35075-611E-47B3-BA91-A7F644CB77C0}"/>
              </a:ext>
            </a:extLst>
          </p:cNvPr>
          <p:cNvPicPr>
            <a:picLocks noChangeAspect="1"/>
          </p:cNvPicPr>
          <p:nvPr userDrawn="1"/>
        </p:nvPicPr>
        <p:blipFill>
          <a:blip r:embed="rId3"/>
          <a:stretch>
            <a:fillRect/>
          </a:stretch>
        </p:blipFill>
        <p:spPr>
          <a:xfrm>
            <a:off x="10261546" y="390699"/>
            <a:ext cx="1440873" cy="581891"/>
          </a:xfrm>
          <a:prstGeom prst="rect">
            <a:avLst/>
          </a:prstGeom>
        </p:spPr>
      </p:pic>
    </p:spTree>
    <p:extLst>
      <p:ext uri="{BB962C8B-B14F-4D97-AF65-F5344CB8AC3E}">
        <p14:creationId xmlns:p14="http://schemas.microsoft.com/office/powerpoint/2010/main" val="1537788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7" name="Picture 6" descr="Untitled-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35545" y="5164422"/>
            <a:ext cx="1225296" cy="1338749"/>
          </a:xfrm>
          <a:prstGeom prst="rect">
            <a:avLst/>
          </a:prstGeom>
        </p:spPr>
      </p:pic>
      <p:sp>
        <p:nvSpPr>
          <p:cNvPr id="8" name="Content Placeholder 19"/>
          <p:cNvSpPr>
            <a:spLocks noGrp="1"/>
          </p:cNvSpPr>
          <p:nvPr>
            <p:ph sz="quarter" idx="10" hasCustomPrompt="1"/>
          </p:nvPr>
        </p:nvSpPr>
        <p:spPr>
          <a:xfrm>
            <a:off x="812800" y="4413336"/>
            <a:ext cx="9082693" cy="514019"/>
          </a:xfrm>
          <a:prstGeom prst="rect">
            <a:avLst/>
          </a:prstGeom>
        </p:spPr>
        <p:txBody>
          <a:bodyPr>
            <a:normAutofit/>
          </a:bodyPr>
          <a:lstStyle>
            <a:lvl1pPr marL="0" indent="0">
              <a:buFontTx/>
              <a:buNone/>
              <a:defRPr sz="2400">
                <a:solidFill>
                  <a:schemeClr val="bg1"/>
                </a:solidFill>
              </a:defRPr>
            </a:lvl1pPr>
          </a:lstStyle>
          <a:p>
            <a:pPr lvl="0"/>
            <a:r>
              <a:rPr lang="en-US"/>
              <a:t>Name Surname</a:t>
            </a:r>
          </a:p>
        </p:txBody>
      </p:sp>
      <p:sp>
        <p:nvSpPr>
          <p:cNvPr id="12" name="Content Placeholder 19"/>
          <p:cNvSpPr>
            <a:spLocks noGrp="1"/>
          </p:cNvSpPr>
          <p:nvPr>
            <p:ph sz="quarter" idx="11" hasCustomPrompt="1"/>
          </p:nvPr>
        </p:nvSpPr>
        <p:spPr>
          <a:xfrm>
            <a:off x="812800" y="1837998"/>
            <a:ext cx="9481749" cy="2446873"/>
          </a:xfrm>
          <a:prstGeom prst="rect">
            <a:avLst/>
          </a:prstGeom>
        </p:spPr>
        <p:txBody>
          <a:bodyPr>
            <a:normAutofit/>
          </a:bodyPr>
          <a:lstStyle>
            <a:lvl1pPr marL="0" indent="0">
              <a:buFontTx/>
              <a:buNone/>
              <a:defRPr sz="4800">
                <a:solidFill>
                  <a:schemeClr val="bg1"/>
                </a:solidFill>
                <a:latin typeface="Arial"/>
                <a:cs typeface="Arial"/>
              </a:defRPr>
            </a:lvl1pPr>
          </a:lstStyle>
          <a:p>
            <a:r>
              <a:rPr lang="en-GB" sz="4800" b="0">
                <a:solidFill>
                  <a:schemeClr val="bg1"/>
                </a:solidFill>
                <a:latin typeface="+mn-lt"/>
                <a:cs typeface="Arial"/>
              </a:rPr>
              <a:t>“You can use this slide to pull out a quote. Use point size 36.”</a:t>
            </a:r>
            <a:endParaRPr lang="en-US" sz="4800" b="0">
              <a:solidFill>
                <a:schemeClr val="bg1"/>
              </a:solidFill>
            </a:endParaRPr>
          </a:p>
        </p:txBody>
      </p:sp>
      <p:sp>
        <p:nvSpPr>
          <p:cNvPr id="6" name="TextBox 5">
            <a:extLst>
              <a:ext uri="{FF2B5EF4-FFF2-40B4-BE49-F238E27FC236}">
                <a16:creationId xmlns:a16="http://schemas.microsoft.com/office/drawing/2014/main" id="{350CDC0F-8970-4266-8B63-747222F6D76E}"/>
              </a:ext>
            </a:extLst>
          </p:cNvPr>
          <p:cNvSpPr txBox="1"/>
          <p:nvPr userDrawn="1"/>
        </p:nvSpPr>
        <p:spPr>
          <a:xfrm>
            <a:off x="4231314" y="12009"/>
            <a:ext cx="3729373" cy="277154"/>
          </a:xfrm>
          <a:prstGeom prst="rect">
            <a:avLst/>
          </a:prstGeom>
          <a:noFill/>
        </p:spPr>
        <p:txBody>
          <a:bodyPr wrap="square" rtlCol="0">
            <a:noAutofit/>
          </a:bodyPr>
          <a:lstStyle/>
          <a:p>
            <a:pPr algn="ctr"/>
            <a:r>
              <a:rPr lang="en-GB" sz="923">
                <a:solidFill>
                  <a:srgbClr val="FF0000"/>
                </a:solidFill>
              </a:rPr>
              <a:t>OFFICIAL SENSITIVE</a:t>
            </a:r>
          </a:p>
        </p:txBody>
      </p:sp>
    </p:spTree>
    <p:extLst>
      <p:ext uri="{BB962C8B-B14F-4D97-AF65-F5344CB8AC3E}">
        <p14:creationId xmlns:p14="http://schemas.microsoft.com/office/powerpoint/2010/main" val="2857405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 name="Content Placeholder 16">
            <a:extLst>
              <a:ext uri="{FF2B5EF4-FFF2-40B4-BE49-F238E27FC236}">
                <a16:creationId xmlns:a16="http://schemas.microsoft.com/office/drawing/2014/main" id="{3B8FE699-9201-4D58-8896-7861F91004F9}"/>
              </a:ext>
            </a:extLst>
          </p:cNvPr>
          <p:cNvPicPr>
            <a:picLocks noChangeAspect="1"/>
          </p:cNvPicPr>
          <p:nvPr userDrawn="1"/>
        </p:nvPicPr>
        <p:blipFill>
          <a:blip r:embed="rId2"/>
          <a:stretch>
            <a:fillRect/>
          </a:stretch>
        </p:blipFill>
        <p:spPr>
          <a:xfrm>
            <a:off x="0" y="6345237"/>
            <a:ext cx="12192000" cy="309465"/>
          </a:xfrm>
          <a:prstGeom prst="rect">
            <a:avLst/>
          </a:prstGeom>
        </p:spPr>
      </p:pic>
    </p:spTree>
    <p:extLst>
      <p:ext uri="{BB962C8B-B14F-4D97-AF65-F5344CB8AC3E}">
        <p14:creationId xmlns:p14="http://schemas.microsoft.com/office/powerpoint/2010/main" val="3872753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DD9D4EA8-C342-4702-8907-69533C661CCF}" type="datetimeFigureOut">
              <a:rPr lang="en-GB" smtClean="0"/>
              <a:t>30/06/2021</a:t>
            </a:fld>
            <a:endParaRPr lang="en-GB"/>
          </a:p>
        </p:txBody>
      </p:sp>
      <p:sp>
        <p:nvSpPr>
          <p:cNvPr id="5" name="Footer Placeholder 4"/>
          <p:cNvSpPr>
            <a:spLocks noGrp="1"/>
          </p:cNvSpPr>
          <p:nvPr>
            <p:ph type="ftr" sz="quarter" idx="11"/>
          </p:nvPr>
        </p:nvSpPr>
        <p:spPr>
          <a:xfrm>
            <a:off x="920902" y="6333440"/>
            <a:ext cx="7630885" cy="365125"/>
          </a:xfrm>
          <a:prstGeom prst="rect">
            <a:avLst/>
          </a:prstGeom>
        </p:spPr>
        <p:txBody>
          <a:bodyPr/>
          <a:lstStyle/>
          <a:p>
            <a:r>
              <a:rPr lang="en-US">
                <a:solidFill>
                  <a:srgbClr val="768692">
                    <a:lumMod val="60000"/>
                    <a:lumOff val="40000"/>
                  </a:srgbClr>
                </a:solidFill>
              </a:rPr>
              <a:t>Digital Weight Management Programme</a:t>
            </a:r>
          </a:p>
        </p:txBody>
      </p:sp>
      <p:sp>
        <p:nvSpPr>
          <p:cNvPr id="6" name="Slide Number Placeholder 5"/>
          <p:cNvSpPr>
            <a:spLocks noGrp="1"/>
          </p:cNvSpPr>
          <p:nvPr>
            <p:ph type="sldNum" sz="quarter" idx="12"/>
          </p:nvPr>
        </p:nvSpPr>
        <p:spPr/>
        <p:txBody>
          <a:bodyPr/>
          <a:lstStyle/>
          <a:p>
            <a:fld id="{0A06AE8D-2185-4275-84C5-3CAA2CAB6542}" type="slidenum">
              <a:rPr lang="en-GB" smtClean="0"/>
              <a:t>‹#›</a:t>
            </a:fld>
            <a:endParaRPr lang="en-GB"/>
          </a:p>
        </p:txBody>
      </p:sp>
    </p:spTree>
    <p:extLst>
      <p:ext uri="{BB962C8B-B14F-4D97-AF65-F5344CB8AC3E}">
        <p14:creationId xmlns:p14="http://schemas.microsoft.com/office/powerpoint/2010/main" val="3932164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36891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C963A1-AC6C-45E8-9A5E-5724DC43F4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E06ACFE-E4D6-411B-9ADC-FFC9D7DBBD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BF1BF-AB6C-4EA7-A16A-0C6C9EFA13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CD3CFA-4DDC-43FC-968A-540737FDA836}" type="datetimeFigureOut">
              <a:rPr lang="en-GB" smtClean="0"/>
              <a:t>30/06/2021</a:t>
            </a:fld>
            <a:endParaRPr lang="en-GB"/>
          </a:p>
        </p:txBody>
      </p:sp>
      <p:sp>
        <p:nvSpPr>
          <p:cNvPr id="5" name="Footer Placeholder 4">
            <a:extLst>
              <a:ext uri="{FF2B5EF4-FFF2-40B4-BE49-F238E27FC236}">
                <a16:creationId xmlns:a16="http://schemas.microsoft.com/office/drawing/2014/main" id="{6F1E0E1F-777F-42FA-A4A2-320208497D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91CC28B-BDF3-45C3-92FF-6562C624CA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0FC886-343C-4B72-AFE6-F0497CBE7873}" type="slidenum">
              <a:rPr lang="en-GB" smtClean="0"/>
              <a:t>‹#›</a:t>
            </a:fld>
            <a:endParaRPr lang="en-GB"/>
          </a:p>
        </p:txBody>
      </p:sp>
    </p:spTree>
    <p:extLst>
      <p:ext uri="{BB962C8B-B14F-4D97-AF65-F5344CB8AC3E}">
        <p14:creationId xmlns:p14="http://schemas.microsoft.com/office/powerpoint/2010/main" val="313417160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rgbClr val="005EB8"/>
                </a:solidFill>
                <a:latin typeface="Arial" panose="020B0604020202020204" pitchFamily="34" charset="0"/>
                <a:cs typeface="Arial" panose="020B0604020202020204" pitchFamily="34" charset="0"/>
              </a:rPr>
              <a:t> |</a:t>
            </a:r>
          </a:p>
        </p:txBody>
      </p:sp>
      <p:sp>
        <p:nvSpPr>
          <p:cNvPr id="10"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Digital Weight Management Programme</a:t>
            </a:r>
          </a:p>
        </p:txBody>
      </p:sp>
    </p:spTree>
    <p:extLst>
      <p:ext uri="{BB962C8B-B14F-4D97-AF65-F5344CB8AC3E}">
        <p14:creationId xmlns:p14="http://schemas.microsoft.com/office/powerpoint/2010/main" val="340273308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4.bin"/><Relationship Id="rId3" Type="http://schemas.openxmlformats.org/officeDocument/2006/relationships/notesSlide" Target="../notesSlides/notesSlide6.xml"/><Relationship Id="rId7" Type="http://schemas.openxmlformats.org/officeDocument/2006/relationships/oleObject" Target="../embeddings/oleObject2.bin"/><Relationship Id="rId12" Type="http://schemas.openxmlformats.org/officeDocument/2006/relationships/image" Target="../media/image22.w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5.png"/><Relationship Id="rId11" Type="http://schemas.openxmlformats.org/officeDocument/2006/relationships/oleObject" Target="../embeddings/oleObject3.bin"/><Relationship Id="rId5" Type="http://schemas.openxmlformats.org/officeDocument/2006/relationships/image" Target="../media/image24.png"/><Relationship Id="rId10" Type="http://schemas.openxmlformats.org/officeDocument/2006/relationships/image" Target="../media/image16.svg"/><Relationship Id="rId4" Type="http://schemas.openxmlformats.org/officeDocument/2006/relationships/hyperlink" Target="https://www.england.nhs.uk/digital-weight-management/" TargetMode="External"/><Relationship Id="rId9" Type="http://schemas.openxmlformats.org/officeDocument/2006/relationships/image" Target="../media/image15.png"/><Relationship Id="rId14" Type="http://schemas.openxmlformats.org/officeDocument/2006/relationships/image" Target="../media/image23.wmf"/></Relationships>
</file>

<file path=ppt/slides/_rels/slide1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notesSlide" Target="../notesSlides/notesSlide7.xml"/><Relationship Id="rId7" Type="http://schemas.openxmlformats.org/officeDocument/2006/relationships/oleObject" Target="../embeddings/oleObject5.bin"/><Relationship Id="rId12" Type="http://schemas.openxmlformats.org/officeDocument/2006/relationships/image" Target="../media/image16.svg"/><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29.png"/><Relationship Id="rId11" Type="http://schemas.openxmlformats.org/officeDocument/2006/relationships/image" Target="../media/image15.png"/><Relationship Id="rId5" Type="http://schemas.openxmlformats.org/officeDocument/2006/relationships/image" Target="../media/image28.png"/><Relationship Id="rId10" Type="http://schemas.openxmlformats.org/officeDocument/2006/relationships/image" Target="../media/image27.wmf"/><Relationship Id="rId4" Type="http://schemas.openxmlformats.org/officeDocument/2006/relationships/hyperlink" Target="https://www.england.nhs.uk/digital-weight-management/" TargetMode="External"/><Relationship Id="rId9"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2" Type="http://schemas.openxmlformats.org/officeDocument/2006/relationships/hyperlink" Target="https://www.england.nhs.uk/digital-weight-management/"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bit.ly/3gTnaGR" TargetMode="External"/><Relationship Id="rId2" Type="http://schemas.openxmlformats.org/officeDocument/2006/relationships/hyperlink" Target="https://www.england.nhs.uk/digital-weight-management/"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www.england.nhs.uk/digital-weight-management/"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s://www.england.nhs.uk/digital-weight-management/"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Layout" Target="../diagrams/layout2.xml"/><Relationship Id="rId7" Type="http://schemas.openxmlformats.org/officeDocument/2006/relationships/hyperlink" Target="https://www.england.nhs.uk/digital-weight-management/" TargetMode="External"/><Relationship Id="rId12" Type="http://schemas.openxmlformats.org/officeDocument/2006/relationships/hyperlink" Target="mailto:england.wmp-prevention@nhs.net" TargetMode="Externa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11" Type="http://schemas.openxmlformats.org/officeDocument/2006/relationships/image" Target="../media/image33.svg"/><Relationship Id="rId5" Type="http://schemas.openxmlformats.org/officeDocument/2006/relationships/diagramColors" Target="../diagrams/colors2.xml"/><Relationship Id="rId10" Type="http://schemas.openxmlformats.org/officeDocument/2006/relationships/image" Target="../media/image32.png"/><Relationship Id="rId4" Type="http://schemas.openxmlformats.org/officeDocument/2006/relationships/diagramQuickStyle" Target="../diagrams/quickStyle2.xml"/><Relationship Id="rId9" Type="http://schemas.openxmlformats.org/officeDocument/2006/relationships/image" Target="../media/image31.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england.nhs.uk/digital-weight-management/"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11.png"/><Relationship Id="rId3" Type="http://schemas.openxmlformats.org/officeDocument/2006/relationships/notesSlide" Target="../notesSlides/notesSlide3.xml"/><Relationship Id="rId7" Type="http://schemas.openxmlformats.org/officeDocument/2006/relationships/diagramColors" Target="../diagrams/colors1.xml"/><Relationship Id="rId12" Type="http://schemas.openxmlformats.org/officeDocument/2006/relationships/image" Target="../media/image10.svg"/><Relationship Id="rId2" Type="http://schemas.openxmlformats.org/officeDocument/2006/relationships/slideLayout" Target="../slideLayouts/slideLayout4.xml"/><Relationship Id="rId1" Type="http://schemas.openxmlformats.org/officeDocument/2006/relationships/themeOverride" Target="../theme/themeOverride1.xml"/><Relationship Id="rId6" Type="http://schemas.openxmlformats.org/officeDocument/2006/relationships/diagramQuickStyle" Target="../diagrams/quickStyle1.xml"/><Relationship Id="rId11" Type="http://schemas.openxmlformats.org/officeDocument/2006/relationships/image" Target="../media/image9.png"/><Relationship Id="rId5" Type="http://schemas.openxmlformats.org/officeDocument/2006/relationships/diagramLayout" Target="../diagrams/layout1.xml"/><Relationship Id="rId10" Type="http://schemas.openxmlformats.org/officeDocument/2006/relationships/image" Target="../media/image8.svg"/><Relationship Id="rId4" Type="http://schemas.openxmlformats.org/officeDocument/2006/relationships/diagramData" Target="../diagrams/data1.xml"/><Relationship Id="rId9" Type="http://schemas.openxmlformats.org/officeDocument/2006/relationships/image" Target="../media/image7.png"/><Relationship Id="rId14"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hyperlink" Target="https://www.england.nhs.uk/digital-weight-management/"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hyperlink" Target="https://www.england.nhs.uk/nhsidentity/" TargetMode="External"/><Relationship Id="rId7" Type="http://schemas.openxmlformats.org/officeDocument/2006/relationships/image" Target="../media/image15.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1.bin"/><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notesSlide" Target="../notesSlides/notesSlide5.xml"/><Relationship Id="rId7" Type="http://schemas.openxmlformats.org/officeDocument/2006/relationships/image" Target="../media/image15.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17.wmf"/><Relationship Id="rId4" Type="http://schemas.openxmlformats.org/officeDocument/2006/relationships/image" Target="../media/image18.png"/><Relationship Id="rId9" Type="http://schemas.openxmlformats.org/officeDocument/2006/relationships/package" Target="../embeddings/Microsoft_PowerPoint_Presentation.pptx"/></Relationships>
</file>

<file path=ppt/slides/_rels/slide9.xml.rels><?xml version="1.0" encoding="UTF-8" standalone="yes"?>
<Relationships xmlns="http://schemas.openxmlformats.org/package/2006/relationships"><Relationship Id="rId3" Type="http://schemas.openxmlformats.org/officeDocument/2006/relationships/hyperlink" Target="https://www.england.nhs.uk/digital-weight-management/" TargetMode="External"/><Relationship Id="rId2" Type="http://schemas.openxmlformats.org/officeDocument/2006/relationships/hyperlink" Target="https://www.england.nhs.uk/publication/enhanced-service-specification-weight-management-2021-22/"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421" y="2270376"/>
            <a:ext cx="10058400" cy="929956"/>
          </a:xfrm>
        </p:spPr>
        <p:txBody>
          <a:bodyPr>
            <a:normAutofit fontScale="90000"/>
          </a:bodyPr>
          <a:lstStyle/>
          <a:p>
            <a:r>
              <a:rPr lang="de-DE" sz="4000">
                <a:latin typeface="Arial"/>
                <a:cs typeface="Arial"/>
              </a:rPr>
              <a:t>The NHS Digital Weight Management Programme</a:t>
            </a:r>
          </a:p>
        </p:txBody>
      </p:sp>
      <p:sp>
        <p:nvSpPr>
          <p:cNvPr id="3" name="Subtitle 2"/>
          <p:cNvSpPr>
            <a:spLocks noGrp="1"/>
          </p:cNvSpPr>
          <p:nvPr>
            <p:ph type="subTitle" idx="1"/>
          </p:nvPr>
        </p:nvSpPr>
        <p:spPr>
          <a:xfrm>
            <a:off x="862065" y="3581077"/>
            <a:ext cx="6858000" cy="713590"/>
          </a:xfrm>
        </p:spPr>
        <p:txBody>
          <a:bodyPr vert="horz" lIns="91440" tIns="45720" rIns="91440" bIns="45720" rtlCol="0" anchor="t">
            <a:normAutofit/>
          </a:bodyPr>
          <a:lstStyle/>
          <a:p>
            <a:r>
              <a:rPr lang="en-GB" sz="1600">
                <a:latin typeface="Arial"/>
                <a:cs typeface="Arial"/>
              </a:rPr>
              <a:t>Regional Resource Pack </a:t>
            </a:r>
          </a:p>
          <a:p>
            <a:r>
              <a:rPr lang="en-GB" sz="1600">
                <a:latin typeface="Arial"/>
                <a:cs typeface="Arial"/>
              </a:rPr>
              <a:t>July 2021</a:t>
            </a:r>
            <a:endParaRPr lang="en-GB" sz="1600"/>
          </a:p>
        </p:txBody>
      </p:sp>
    </p:spTree>
    <p:extLst>
      <p:ext uri="{BB962C8B-B14F-4D97-AF65-F5344CB8AC3E}">
        <p14:creationId xmlns:p14="http://schemas.microsoft.com/office/powerpoint/2010/main" val="3144119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62701-23BC-44FE-800F-122DBECC28D6}"/>
              </a:ext>
            </a:extLst>
          </p:cNvPr>
          <p:cNvSpPr>
            <a:spLocks noGrp="1"/>
          </p:cNvSpPr>
          <p:nvPr>
            <p:ph type="title"/>
          </p:nvPr>
        </p:nvSpPr>
        <p:spPr>
          <a:xfrm>
            <a:off x="119617" y="383285"/>
            <a:ext cx="10169789" cy="1176163"/>
          </a:xfrm>
        </p:spPr>
        <p:txBody>
          <a:bodyPr lIns="91440" tIns="45720" rIns="91440" bIns="45720" anchor="t"/>
          <a:lstStyle/>
          <a:p>
            <a:r>
              <a:rPr lang="en-GB" sz="3400">
                <a:latin typeface="Arial"/>
                <a:cs typeface="Arial"/>
              </a:rPr>
              <a:t>Resources for General Practice teams</a:t>
            </a:r>
            <a:endParaRPr lang="en-GB"/>
          </a:p>
        </p:txBody>
      </p:sp>
      <p:sp>
        <p:nvSpPr>
          <p:cNvPr id="21" name="Footer Placeholder 3">
            <a:extLst>
              <a:ext uri="{FF2B5EF4-FFF2-40B4-BE49-F238E27FC236}">
                <a16:creationId xmlns:a16="http://schemas.microsoft.com/office/drawing/2014/main" id="{AF2705EF-83AF-496C-976A-3DACE509EED4}"/>
              </a:ext>
            </a:extLst>
          </p:cNvPr>
          <p:cNvSpPr>
            <a:spLocks noGrp="1"/>
          </p:cNvSpPr>
          <p:nvPr>
            <p:ph type="ftr" sz="quarter" idx="3"/>
          </p:nvPr>
        </p:nvSpPr>
        <p:spPr>
          <a:xfrm>
            <a:off x="781877" y="6352490"/>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
        <p:nvSpPr>
          <p:cNvPr id="17" name="TextBox 16">
            <a:extLst>
              <a:ext uri="{FF2B5EF4-FFF2-40B4-BE49-F238E27FC236}">
                <a16:creationId xmlns:a16="http://schemas.microsoft.com/office/drawing/2014/main" id="{E5B94FAB-D677-40EB-83FC-084E639CC438}"/>
              </a:ext>
            </a:extLst>
          </p:cNvPr>
          <p:cNvSpPr txBox="1"/>
          <p:nvPr/>
        </p:nvSpPr>
        <p:spPr>
          <a:xfrm>
            <a:off x="5750083" y="3747010"/>
            <a:ext cx="10247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50 mins</a:t>
            </a:r>
          </a:p>
        </p:txBody>
      </p:sp>
      <p:sp>
        <p:nvSpPr>
          <p:cNvPr id="25" name="Rectangle 24">
            <a:extLst>
              <a:ext uri="{FF2B5EF4-FFF2-40B4-BE49-F238E27FC236}">
                <a16:creationId xmlns:a16="http://schemas.microsoft.com/office/drawing/2014/main" id="{B8FA0DC8-1210-4A5A-8F60-31B5FDD42857}"/>
              </a:ext>
            </a:extLst>
          </p:cNvPr>
          <p:cNvSpPr/>
          <p:nvPr/>
        </p:nvSpPr>
        <p:spPr>
          <a:xfrm>
            <a:off x="196050" y="1047530"/>
            <a:ext cx="11508628" cy="2145526"/>
          </a:xfrm>
          <a:prstGeom prst="rect">
            <a:avLst/>
          </a:prstGeom>
          <a:solidFill>
            <a:schemeClr val="bg1"/>
          </a:solid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spcBef>
                <a:spcPts val="600"/>
              </a:spcBef>
              <a:buFont typeface="Arial" panose="020B0604020202020204" pitchFamily="34" charset="0"/>
              <a:buChar char="•"/>
              <a:defRPr/>
            </a:pPr>
            <a:r>
              <a:rPr lang="en-GB" sz="1600" dirty="0">
                <a:solidFill>
                  <a:srgbClr val="005EB8"/>
                </a:solidFill>
                <a:latin typeface="Arial" panose="020B0604020202020204" pitchFamily="34" charset="0"/>
                <a:cs typeface="Arial" panose="020B0604020202020204" pitchFamily="34" charset="0"/>
              </a:rPr>
              <a:t>The National NHS England and Improvement Obesity Team have created a General Practice toolkit, poster and extensive FAQs to support general practices to refer into the programme.</a:t>
            </a:r>
          </a:p>
          <a:p>
            <a:pPr marL="285750" indent="-285750">
              <a:spcBef>
                <a:spcPts val="600"/>
              </a:spcBef>
              <a:buFont typeface="Arial" panose="020B0604020202020204" pitchFamily="34" charset="0"/>
              <a:buChar char="•"/>
              <a:defRPr/>
            </a:pPr>
            <a:r>
              <a:rPr lang="en-GB" sz="1600" dirty="0">
                <a:solidFill>
                  <a:srgbClr val="005EB8"/>
                </a:solidFill>
                <a:latin typeface="Arial" panose="020B0604020202020204" pitchFamily="34" charset="0"/>
                <a:cs typeface="Arial" panose="020B0604020202020204" pitchFamily="34" charset="0"/>
              </a:rPr>
              <a:t>These resources can be distributed to general practices to support healthcare professionals to refer and promote the programme within their GP practice.</a:t>
            </a:r>
          </a:p>
          <a:p>
            <a:pPr marL="285750" indent="-285750">
              <a:spcBef>
                <a:spcPts val="600"/>
              </a:spcBef>
              <a:buFont typeface="Arial" panose="020B0604020202020204" pitchFamily="34" charset="0"/>
              <a:buChar char="•"/>
              <a:defRPr/>
            </a:pPr>
            <a:r>
              <a:rPr lang="en-GB" sz="1600" dirty="0">
                <a:solidFill>
                  <a:srgbClr val="005EB8"/>
                </a:solidFill>
                <a:latin typeface="Arial" panose="020B0604020202020204" pitchFamily="34" charset="0"/>
                <a:cs typeface="Arial" panose="020B0604020202020204" pitchFamily="34" charset="0"/>
              </a:rPr>
              <a:t>These resources are available to download from the template site via the NHS England website: </a:t>
            </a:r>
            <a:r>
              <a:rPr lang="en-GB" sz="1600" dirty="0">
                <a:solidFill>
                  <a:srgbClr val="005EB8"/>
                </a:solidFill>
                <a:latin typeface="Arial" panose="020B0604020202020204" pitchFamily="34" charset="0"/>
                <a:cs typeface="Arial" panose="020B0604020202020204" pitchFamily="34" charset="0"/>
                <a:hlinkClick r:id="rId4"/>
              </a:rPr>
              <a:t>https://www.england.nhs.uk/digital-weight-management/</a:t>
            </a:r>
            <a:r>
              <a:rPr lang="en-GB" sz="1600" dirty="0">
                <a:solidFill>
                  <a:srgbClr val="005EB8"/>
                </a:solidFill>
                <a:latin typeface="Arial" panose="020B0604020202020204" pitchFamily="34" charset="0"/>
                <a:cs typeface="Arial" panose="020B0604020202020204" pitchFamily="34" charset="0"/>
              </a:rPr>
              <a:t> </a:t>
            </a:r>
          </a:p>
          <a:p>
            <a:pPr marL="285750" indent="-285750">
              <a:spcBef>
                <a:spcPts val="600"/>
              </a:spcBef>
              <a:buFont typeface="Arial" panose="020B0604020202020204" pitchFamily="34" charset="0"/>
              <a:buChar char="•"/>
              <a:defRPr/>
            </a:pPr>
            <a:r>
              <a:rPr lang="en-GB" sz="1600" dirty="0">
                <a:solidFill>
                  <a:srgbClr val="005EB8"/>
                </a:solidFill>
                <a:latin typeface="Arial" panose="020B0604020202020204" pitchFamily="34" charset="0"/>
                <a:cs typeface="Arial" panose="020B0604020202020204" pitchFamily="34" charset="0"/>
              </a:rPr>
              <a:t>The FAQs are aimed at healthcare professionals and are based on feedback the programme has received to date.</a:t>
            </a:r>
            <a:endParaRPr kumimoji="0" lang="en-GB" sz="16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69EC4CBB-104D-42D9-B356-3350487903DE}"/>
              </a:ext>
            </a:extLst>
          </p:cNvPr>
          <p:cNvSpPr txBox="1"/>
          <p:nvPr/>
        </p:nvSpPr>
        <p:spPr>
          <a:xfrm>
            <a:off x="294817" y="3285345"/>
            <a:ext cx="6293782" cy="596098"/>
          </a:xfrm>
          <a:prstGeom prst="rect">
            <a:avLst/>
          </a:prstGeom>
          <a:noFill/>
        </p:spPr>
        <p:txBody>
          <a:bodyPr wrap="square" rtlCol="0">
            <a:noAutofit/>
          </a:bodyPr>
          <a:lstStyle/>
          <a:p>
            <a:pPr>
              <a:defRPr/>
            </a:pPr>
            <a:r>
              <a:rPr kumimoji="0" lang="en-GB" sz="1800" b="0" i="0" u="sng"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PDF versions to download here:</a:t>
            </a:r>
            <a:endParaRPr lang="en-GB" u="sng" dirty="0">
              <a:solidFill>
                <a:srgbClr val="000000"/>
              </a:solidFill>
              <a:highlight>
                <a:srgbClr val="FFFF00"/>
              </a:highlight>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sng"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800" b="0" i="0"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FAQs: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GB" sz="1800" b="0" i="0"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GB" dirty="0">
                <a:solidFill>
                  <a:srgbClr val="000000"/>
                </a:solidFill>
                <a:latin typeface="Arial" panose="020B0604020202020204" pitchFamily="34" charset="0"/>
                <a:cs typeface="Arial" panose="020B0604020202020204" pitchFamily="34" charset="0"/>
              </a:rPr>
              <a:t>General Practice poster:</a:t>
            </a:r>
          </a:p>
          <a:p>
            <a:pPr marR="0" lvl="0" algn="l" defTabSz="914400" rtl="0" eaLnBrk="1" fontAlgn="auto" latinLnBrk="0" hangingPunct="1">
              <a:lnSpc>
                <a:spcPct val="100000"/>
              </a:lnSpc>
              <a:spcBef>
                <a:spcPts val="0"/>
              </a:spcBef>
              <a:spcAft>
                <a:spcPts val="0"/>
              </a:spcAft>
              <a:buClrTx/>
              <a:buSzTx/>
              <a:tabLst/>
              <a:defRPr/>
            </a:pPr>
            <a:endParaRPr lang="en-GB" dirty="0">
              <a:solidFill>
                <a:srgbClr val="000000"/>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800" b="0" i="0"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General Practice Toolkit: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sng" dirty="0">
              <a:solidFill>
                <a:srgbClr val="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sng"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B393E50-D503-4E69-9AD1-82BC54290B0E}"/>
              </a:ext>
            </a:extLst>
          </p:cNvPr>
          <p:cNvPicPr>
            <a:picLocks noChangeAspect="1"/>
          </p:cNvPicPr>
          <p:nvPr/>
        </p:nvPicPr>
        <p:blipFill>
          <a:blip r:embed="rId5"/>
          <a:stretch>
            <a:fillRect/>
          </a:stretch>
        </p:blipFill>
        <p:spPr>
          <a:xfrm>
            <a:off x="6096000" y="3881443"/>
            <a:ext cx="3067503" cy="2067413"/>
          </a:xfrm>
          <a:prstGeom prst="rect">
            <a:avLst/>
          </a:prstGeom>
        </p:spPr>
      </p:pic>
      <p:pic>
        <p:nvPicPr>
          <p:cNvPr id="4" name="Picture 3">
            <a:extLst>
              <a:ext uri="{FF2B5EF4-FFF2-40B4-BE49-F238E27FC236}">
                <a16:creationId xmlns:a16="http://schemas.microsoft.com/office/drawing/2014/main" id="{6858E447-4D7A-4B28-B9D3-D9610469F4BA}"/>
              </a:ext>
            </a:extLst>
          </p:cNvPr>
          <p:cNvPicPr>
            <a:picLocks noChangeAspect="1"/>
          </p:cNvPicPr>
          <p:nvPr/>
        </p:nvPicPr>
        <p:blipFill>
          <a:blip r:embed="rId6"/>
          <a:stretch>
            <a:fillRect/>
          </a:stretch>
        </p:blipFill>
        <p:spPr>
          <a:xfrm>
            <a:off x="9582940" y="3518491"/>
            <a:ext cx="2121738" cy="2793315"/>
          </a:xfrm>
          <a:prstGeom prst="rect">
            <a:avLst/>
          </a:prstGeom>
        </p:spPr>
      </p:pic>
      <p:graphicFrame>
        <p:nvGraphicFramePr>
          <p:cNvPr id="6" name="Object 5">
            <a:extLst>
              <a:ext uri="{FF2B5EF4-FFF2-40B4-BE49-F238E27FC236}">
                <a16:creationId xmlns:a16="http://schemas.microsoft.com/office/drawing/2014/main" id="{3EF07AFF-1945-46DD-80AC-DC5ED1552E3A}"/>
              </a:ext>
            </a:extLst>
          </p:cNvPr>
          <p:cNvGraphicFramePr>
            <a:graphicFrameLocks noChangeAspect="1"/>
          </p:cNvGraphicFramePr>
          <p:nvPr>
            <p:extLst>
              <p:ext uri="{D42A27DB-BD31-4B8C-83A1-F6EECF244321}">
                <p14:modId xmlns:p14="http://schemas.microsoft.com/office/powerpoint/2010/main" val="3348108525"/>
              </p:ext>
            </p:extLst>
          </p:nvPr>
        </p:nvGraphicFramePr>
        <p:xfrm>
          <a:off x="3227230" y="4191747"/>
          <a:ext cx="914400" cy="771525"/>
        </p:xfrm>
        <a:graphic>
          <a:graphicData uri="http://schemas.openxmlformats.org/presentationml/2006/ole">
            <mc:AlternateContent xmlns:mc="http://schemas.openxmlformats.org/markup-compatibility/2006">
              <mc:Choice xmlns:v="urn:schemas-microsoft-com:vml" Requires="v">
                <p:oleObj spid="_x0000_s3074" name="Acrobat Document" showAsIcon="1" r:id="rId7" imgW="914400" imgH="771480" progId="AcroExch.Document.DC">
                  <p:embed/>
                </p:oleObj>
              </mc:Choice>
              <mc:Fallback>
                <p:oleObj name="Acrobat Document" showAsIcon="1" r:id="rId7" imgW="914400" imgH="771480" progId="AcroExch.Document.DC">
                  <p:embed/>
                  <p:pic>
                    <p:nvPicPr>
                      <p:cNvPr id="6" name="Object 5">
                        <a:extLst>
                          <a:ext uri="{FF2B5EF4-FFF2-40B4-BE49-F238E27FC236}">
                            <a16:creationId xmlns:a16="http://schemas.microsoft.com/office/drawing/2014/main" id="{3EF07AFF-1945-46DD-80AC-DC5ED1552E3A}"/>
                          </a:ext>
                        </a:extLst>
                      </p:cNvPr>
                      <p:cNvPicPr/>
                      <p:nvPr/>
                    </p:nvPicPr>
                    <p:blipFill>
                      <a:blip r:embed="rId8"/>
                      <a:stretch>
                        <a:fillRect/>
                      </a:stretch>
                    </p:blipFill>
                    <p:spPr>
                      <a:xfrm>
                        <a:off x="3227230" y="4191747"/>
                        <a:ext cx="914400" cy="771525"/>
                      </a:xfrm>
                      <a:prstGeom prst="rect">
                        <a:avLst/>
                      </a:prstGeom>
                    </p:spPr>
                  </p:pic>
                </p:oleObj>
              </mc:Fallback>
            </mc:AlternateContent>
          </a:graphicData>
        </a:graphic>
      </p:graphicFrame>
      <p:pic>
        <p:nvPicPr>
          <p:cNvPr id="11" name="Graphic 10" descr="Cursor">
            <a:extLst>
              <a:ext uri="{FF2B5EF4-FFF2-40B4-BE49-F238E27FC236}">
                <a16:creationId xmlns:a16="http://schemas.microsoft.com/office/drawing/2014/main" id="{8746E91D-C978-4C90-8293-68E231BFDA2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030427" y="5366906"/>
            <a:ext cx="708067" cy="708067"/>
          </a:xfrm>
          <a:prstGeom prst="rect">
            <a:avLst/>
          </a:prstGeom>
        </p:spPr>
      </p:pic>
      <p:graphicFrame>
        <p:nvGraphicFramePr>
          <p:cNvPr id="8" name="Object 7">
            <a:extLst>
              <a:ext uri="{FF2B5EF4-FFF2-40B4-BE49-F238E27FC236}">
                <a16:creationId xmlns:a16="http://schemas.microsoft.com/office/drawing/2014/main" id="{7AD54BA5-C896-4950-9070-826825598335}"/>
              </a:ext>
            </a:extLst>
          </p:cNvPr>
          <p:cNvGraphicFramePr>
            <a:graphicFrameLocks noChangeAspect="1"/>
          </p:cNvGraphicFramePr>
          <p:nvPr>
            <p:extLst>
              <p:ext uri="{D42A27DB-BD31-4B8C-83A1-F6EECF244321}">
                <p14:modId xmlns:p14="http://schemas.microsoft.com/office/powerpoint/2010/main" val="3227476198"/>
              </p:ext>
            </p:extLst>
          </p:nvPr>
        </p:nvGraphicFramePr>
        <p:xfrm>
          <a:off x="3260342" y="4963681"/>
          <a:ext cx="914400" cy="806450"/>
        </p:xfrm>
        <a:graphic>
          <a:graphicData uri="http://schemas.openxmlformats.org/presentationml/2006/ole">
            <mc:AlternateContent xmlns:mc="http://schemas.openxmlformats.org/markup-compatibility/2006">
              <mc:Choice xmlns:v="urn:schemas-microsoft-com:vml" Requires="v">
                <p:oleObj spid="_x0000_s3075" name="Acrobat Document" showAsIcon="1" r:id="rId11" imgW="914400" imgH="806400" progId="AcroExch.Document.DC">
                  <p:embed/>
                </p:oleObj>
              </mc:Choice>
              <mc:Fallback>
                <p:oleObj name="Acrobat Document" showAsIcon="1" r:id="rId11" imgW="914400" imgH="806400" progId="AcroExch.Document.DC">
                  <p:embed/>
                  <p:pic>
                    <p:nvPicPr>
                      <p:cNvPr id="8" name="Object 7">
                        <a:extLst>
                          <a:ext uri="{FF2B5EF4-FFF2-40B4-BE49-F238E27FC236}">
                            <a16:creationId xmlns:a16="http://schemas.microsoft.com/office/drawing/2014/main" id="{7AD54BA5-C896-4950-9070-826825598335}"/>
                          </a:ext>
                        </a:extLst>
                      </p:cNvPr>
                      <p:cNvPicPr/>
                      <p:nvPr/>
                    </p:nvPicPr>
                    <p:blipFill>
                      <a:blip r:embed="rId12"/>
                      <a:stretch>
                        <a:fillRect/>
                      </a:stretch>
                    </p:blipFill>
                    <p:spPr>
                      <a:xfrm>
                        <a:off x="3260342" y="4963681"/>
                        <a:ext cx="914400" cy="80645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86299FF8-EDD8-4827-A32B-825DE5B295D9}"/>
              </a:ext>
            </a:extLst>
          </p:cNvPr>
          <p:cNvGraphicFramePr>
            <a:graphicFrameLocks noChangeAspect="1"/>
          </p:cNvGraphicFramePr>
          <p:nvPr>
            <p:extLst>
              <p:ext uri="{D42A27DB-BD31-4B8C-83A1-F6EECF244321}">
                <p14:modId xmlns:p14="http://schemas.microsoft.com/office/powerpoint/2010/main" val="943358390"/>
              </p:ext>
            </p:extLst>
          </p:nvPr>
        </p:nvGraphicFramePr>
        <p:xfrm>
          <a:off x="1456186" y="3713117"/>
          <a:ext cx="914400" cy="806450"/>
        </p:xfrm>
        <a:graphic>
          <a:graphicData uri="http://schemas.openxmlformats.org/presentationml/2006/ole">
            <mc:AlternateContent xmlns:mc="http://schemas.openxmlformats.org/markup-compatibility/2006">
              <mc:Choice xmlns:v="urn:schemas-microsoft-com:vml" Requires="v">
                <p:oleObj spid="_x0000_s3076" name="Acrobat Document" showAsIcon="1" r:id="rId13" imgW="914400" imgH="806400" progId="AcroExch.Document.DC">
                  <p:embed/>
                </p:oleObj>
              </mc:Choice>
              <mc:Fallback>
                <p:oleObj name="Acrobat Document" showAsIcon="1" r:id="rId13" imgW="914400" imgH="806400" progId="AcroExch.Document.DC">
                  <p:embed/>
                  <p:pic>
                    <p:nvPicPr>
                      <p:cNvPr id="9" name="Object 8">
                        <a:extLst>
                          <a:ext uri="{FF2B5EF4-FFF2-40B4-BE49-F238E27FC236}">
                            <a16:creationId xmlns:a16="http://schemas.microsoft.com/office/drawing/2014/main" id="{86299FF8-EDD8-4827-A32B-825DE5B295D9}"/>
                          </a:ext>
                        </a:extLst>
                      </p:cNvPr>
                      <p:cNvPicPr/>
                      <p:nvPr/>
                    </p:nvPicPr>
                    <p:blipFill>
                      <a:blip r:embed="rId14"/>
                      <a:stretch>
                        <a:fillRect/>
                      </a:stretch>
                    </p:blipFill>
                    <p:spPr>
                      <a:xfrm>
                        <a:off x="1456186" y="3713117"/>
                        <a:ext cx="914400" cy="806450"/>
                      </a:xfrm>
                      <a:prstGeom prst="rect">
                        <a:avLst/>
                      </a:prstGeom>
                    </p:spPr>
                  </p:pic>
                </p:oleObj>
              </mc:Fallback>
            </mc:AlternateContent>
          </a:graphicData>
        </a:graphic>
      </p:graphicFrame>
    </p:spTree>
    <p:extLst>
      <p:ext uri="{BB962C8B-B14F-4D97-AF65-F5344CB8AC3E}">
        <p14:creationId xmlns:p14="http://schemas.microsoft.com/office/powerpoint/2010/main" val="915922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62701-23BC-44FE-800F-122DBECC28D6}"/>
              </a:ext>
            </a:extLst>
          </p:cNvPr>
          <p:cNvSpPr>
            <a:spLocks noGrp="1"/>
          </p:cNvSpPr>
          <p:nvPr>
            <p:ph type="title"/>
          </p:nvPr>
        </p:nvSpPr>
        <p:spPr>
          <a:xfrm>
            <a:off x="119617" y="383285"/>
            <a:ext cx="10729893" cy="1176163"/>
          </a:xfrm>
        </p:spPr>
        <p:txBody>
          <a:bodyPr lIns="91440" tIns="45720" rIns="91440" bIns="45720" anchor="t"/>
          <a:lstStyle/>
          <a:p>
            <a:r>
              <a:rPr lang="en-GB" sz="3400">
                <a:latin typeface="Arial"/>
                <a:cs typeface="Arial"/>
              </a:rPr>
              <a:t>Resources for Service Users</a:t>
            </a:r>
            <a:endParaRPr lang="en-GB"/>
          </a:p>
        </p:txBody>
      </p:sp>
      <p:sp>
        <p:nvSpPr>
          <p:cNvPr id="21" name="Footer Placeholder 3">
            <a:extLst>
              <a:ext uri="{FF2B5EF4-FFF2-40B4-BE49-F238E27FC236}">
                <a16:creationId xmlns:a16="http://schemas.microsoft.com/office/drawing/2014/main" id="{AF2705EF-83AF-496C-976A-3DACE509EED4}"/>
              </a:ext>
            </a:extLst>
          </p:cNvPr>
          <p:cNvSpPr>
            <a:spLocks noGrp="1"/>
          </p:cNvSpPr>
          <p:nvPr>
            <p:ph type="ftr" sz="quarter" idx="3"/>
          </p:nvPr>
        </p:nvSpPr>
        <p:spPr>
          <a:xfrm>
            <a:off x="781877" y="6352490"/>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
        <p:nvSpPr>
          <p:cNvPr id="17" name="TextBox 16">
            <a:extLst>
              <a:ext uri="{FF2B5EF4-FFF2-40B4-BE49-F238E27FC236}">
                <a16:creationId xmlns:a16="http://schemas.microsoft.com/office/drawing/2014/main" id="{E5B94FAB-D677-40EB-83FC-084E639CC438}"/>
              </a:ext>
            </a:extLst>
          </p:cNvPr>
          <p:cNvSpPr txBox="1"/>
          <p:nvPr/>
        </p:nvSpPr>
        <p:spPr>
          <a:xfrm>
            <a:off x="5750083" y="3747010"/>
            <a:ext cx="10247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50 mins</a:t>
            </a:r>
          </a:p>
        </p:txBody>
      </p:sp>
      <p:sp>
        <p:nvSpPr>
          <p:cNvPr id="25" name="Rectangle 24">
            <a:extLst>
              <a:ext uri="{FF2B5EF4-FFF2-40B4-BE49-F238E27FC236}">
                <a16:creationId xmlns:a16="http://schemas.microsoft.com/office/drawing/2014/main" id="{B8FA0DC8-1210-4A5A-8F60-31B5FDD42857}"/>
              </a:ext>
            </a:extLst>
          </p:cNvPr>
          <p:cNvSpPr/>
          <p:nvPr/>
        </p:nvSpPr>
        <p:spPr>
          <a:xfrm>
            <a:off x="269633" y="1115836"/>
            <a:ext cx="11198467" cy="1862671"/>
          </a:xfrm>
          <a:prstGeom prst="rect">
            <a:avLst/>
          </a:prstGeom>
          <a:solidFill>
            <a:schemeClr val="bg1"/>
          </a:solid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srgbClr val="005EB8"/>
                </a:solidFill>
                <a:effectLst/>
                <a:uLnTx/>
                <a:uFillTx/>
                <a:latin typeface="Arial" panose="020B0604020202020204" pitchFamily="34" charset="0"/>
                <a:ea typeface="+mn-ea"/>
                <a:cs typeface="Arial" panose="020B0604020202020204" pitchFamily="34" charset="0"/>
              </a:rPr>
              <a:t>The National NHS England and Improvement Obesity Team have created a patient information leaflet which provides service users information about the referral process and the programme.</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600">
                <a:solidFill>
                  <a:srgbClr val="005EB8"/>
                </a:solidFill>
                <a:latin typeface="Arial" panose="020B0604020202020204" pitchFamily="34" charset="0"/>
                <a:cs typeface="Arial" panose="020B0604020202020204" pitchFamily="34" charset="0"/>
              </a:rPr>
              <a:t>General practice healthcare professionals should distribute these to patients after they’ve had a conversation with the patient about the programme. </a:t>
            </a:r>
          </a:p>
          <a:p>
            <a:pPr marL="285750" lvl="0" indent="-285750">
              <a:spcBef>
                <a:spcPts val="600"/>
              </a:spcBef>
              <a:buFont typeface="Arial" panose="020B0604020202020204" pitchFamily="34" charset="0"/>
              <a:buChar char="•"/>
              <a:defRPr/>
            </a:pPr>
            <a:r>
              <a:rPr lang="en-GB" sz="1600">
                <a:solidFill>
                  <a:srgbClr val="005EB8"/>
                </a:solidFill>
                <a:latin typeface="Arial" panose="020B0604020202020204" pitchFamily="34" charset="0"/>
                <a:cs typeface="Arial" panose="020B0604020202020204" pitchFamily="34" charset="0"/>
              </a:rPr>
              <a:t>The leaflet is available to download via the NHS England website in A4 folded or A5: </a:t>
            </a:r>
            <a:r>
              <a:rPr lang="en-GB" sz="1600">
                <a:solidFill>
                  <a:srgbClr val="005EB8"/>
                </a:solidFill>
                <a:latin typeface="Arial" panose="020B0604020202020204" pitchFamily="34" charset="0"/>
                <a:cs typeface="Arial" panose="020B0604020202020204" pitchFamily="34" charset="0"/>
                <a:hlinkClick r:id="rId4"/>
              </a:rPr>
              <a:t>https://www.england.nhs.uk/digital-weight-management/</a:t>
            </a:r>
            <a:r>
              <a:rPr lang="en-GB" sz="1600">
                <a:solidFill>
                  <a:srgbClr val="005EB8"/>
                </a:solidFill>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69EC4CBB-104D-42D9-B356-3350487903DE}"/>
              </a:ext>
            </a:extLst>
          </p:cNvPr>
          <p:cNvSpPr txBox="1"/>
          <p:nvPr/>
        </p:nvSpPr>
        <p:spPr>
          <a:xfrm>
            <a:off x="269633" y="3003673"/>
            <a:ext cx="5659898" cy="961935"/>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PDF versions to download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sng">
              <a:solidFill>
                <a:srgbClr val="000000"/>
              </a:solidFill>
              <a:latin typeface="Arial" panose="020B0604020202020204" pitchFamily="34" charset="0"/>
              <a:cs typeface="Arial" panose="020B0604020202020204" pitchFamily="34" charset="0"/>
            </a:endParaRPr>
          </a:p>
          <a:p>
            <a:pPr marL="342900" lvl="0" indent="-342900">
              <a:buFontTx/>
              <a:buAutoNum type="arabicPeriod"/>
              <a:defRPr/>
            </a:pPr>
            <a:r>
              <a:rPr lang="en-GB">
                <a:solidFill>
                  <a:srgbClr val="000000"/>
                </a:solidFill>
                <a:latin typeface="Arial" panose="020B0604020202020204" pitchFamily="34" charset="0"/>
                <a:cs typeface="Arial" panose="020B0604020202020204" pitchFamily="34" charset="0"/>
              </a:rPr>
              <a:t>Service User Leaflet- A5:</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kumimoji="0" lang="en-GB" sz="1800" b="0" i="0"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a:p>
            <a:pPr marL="342900" lvl="0" indent="-342900">
              <a:buFontTx/>
              <a:buAutoNum type="arabicPeriod"/>
              <a:defRPr/>
            </a:pPr>
            <a:r>
              <a:rPr lang="en-GB">
                <a:solidFill>
                  <a:srgbClr val="000000"/>
                </a:solidFill>
                <a:latin typeface="Arial" panose="020B0604020202020204" pitchFamily="34" charset="0"/>
                <a:cs typeface="Arial" panose="020B0604020202020204" pitchFamily="34" charset="0"/>
              </a:rPr>
              <a:t>Service User Leaflet- A4 folded:</a:t>
            </a:r>
            <a:endParaRPr kumimoji="0" lang="en-GB" sz="1800" b="0" i="0"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sng">
              <a:solidFill>
                <a:srgbClr val="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B36813D5-F922-4ABC-A654-BCF864A79EF0}"/>
              </a:ext>
            </a:extLst>
          </p:cNvPr>
          <p:cNvPicPr>
            <a:picLocks noChangeAspect="1"/>
          </p:cNvPicPr>
          <p:nvPr/>
        </p:nvPicPr>
        <p:blipFill>
          <a:blip r:embed="rId5"/>
          <a:stretch>
            <a:fillRect/>
          </a:stretch>
        </p:blipFill>
        <p:spPr>
          <a:xfrm rot="21215974">
            <a:off x="5373236" y="3280626"/>
            <a:ext cx="2167981" cy="3143382"/>
          </a:xfrm>
          <a:prstGeom prst="rect">
            <a:avLst/>
          </a:prstGeom>
        </p:spPr>
      </p:pic>
      <p:pic>
        <p:nvPicPr>
          <p:cNvPr id="5" name="Picture 4">
            <a:extLst>
              <a:ext uri="{FF2B5EF4-FFF2-40B4-BE49-F238E27FC236}">
                <a16:creationId xmlns:a16="http://schemas.microsoft.com/office/drawing/2014/main" id="{68EE4B88-372C-40B5-9551-2FF00A6E6743}"/>
              </a:ext>
            </a:extLst>
          </p:cNvPr>
          <p:cNvPicPr>
            <a:picLocks noChangeAspect="1"/>
          </p:cNvPicPr>
          <p:nvPr/>
        </p:nvPicPr>
        <p:blipFill>
          <a:blip r:embed="rId6"/>
          <a:stretch>
            <a:fillRect/>
          </a:stretch>
        </p:blipFill>
        <p:spPr>
          <a:xfrm>
            <a:off x="7944188" y="3482711"/>
            <a:ext cx="3550885" cy="2463257"/>
          </a:xfrm>
          <a:prstGeom prst="rect">
            <a:avLst/>
          </a:prstGeom>
        </p:spPr>
      </p:pic>
      <p:graphicFrame>
        <p:nvGraphicFramePr>
          <p:cNvPr id="2" name="Object 1">
            <a:extLst>
              <a:ext uri="{FF2B5EF4-FFF2-40B4-BE49-F238E27FC236}">
                <a16:creationId xmlns:a16="http://schemas.microsoft.com/office/drawing/2014/main" id="{5BD511D5-E496-4962-9C14-B677CBAA942C}"/>
              </a:ext>
            </a:extLst>
          </p:cNvPr>
          <p:cNvGraphicFramePr>
            <a:graphicFrameLocks noChangeAspect="1"/>
          </p:cNvGraphicFramePr>
          <p:nvPr>
            <p:extLst>
              <p:ext uri="{D42A27DB-BD31-4B8C-83A1-F6EECF244321}">
                <p14:modId xmlns:p14="http://schemas.microsoft.com/office/powerpoint/2010/main" val="960224753"/>
              </p:ext>
            </p:extLst>
          </p:nvPr>
        </p:nvGraphicFramePr>
        <p:xfrm>
          <a:off x="4010947" y="4372130"/>
          <a:ext cx="914400" cy="771525"/>
        </p:xfrm>
        <a:graphic>
          <a:graphicData uri="http://schemas.openxmlformats.org/presentationml/2006/ole">
            <mc:AlternateContent xmlns:mc="http://schemas.openxmlformats.org/markup-compatibility/2006">
              <mc:Choice xmlns:v="urn:schemas-microsoft-com:vml" Requires="v">
                <p:oleObj spid="_x0000_s4098" name="Acrobat Document" showAsIcon="1" r:id="rId7" imgW="914400" imgH="771480" progId="AcroExch.Document.DC">
                  <p:embed/>
                </p:oleObj>
              </mc:Choice>
              <mc:Fallback>
                <p:oleObj name="Acrobat Document" showAsIcon="1" r:id="rId7" imgW="914400" imgH="771480" progId="AcroExch.Document.DC">
                  <p:embed/>
                  <p:pic>
                    <p:nvPicPr>
                      <p:cNvPr id="2" name="Object 1">
                        <a:extLst>
                          <a:ext uri="{FF2B5EF4-FFF2-40B4-BE49-F238E27FC236}">
                            <a16:creationId xmlns:a16="http://schemas.microsoft.com/office/drawing/2014/main" id="{5BD511D5-E496-4962-9C14-B677CBAA942C}"/>
                          </a:ext>
                        </a:extLst>
                      </p:cNvPr>
                      <p:cNvPicPr/>
                      <p:nvPr/>
                    </p:nvPicPr>
                    <p:blipFill>
                      <a:blip r:embed="rId8"/>
                      <a:stretch>
                        <a:fillRect/>
                      </a:stretch>
                    </p:blipFill>
                    <p:spPr>
                      <a:xfrm>
                        <a:off x="4010947" y="4372130"/>
                        <a:ext cx="914400" cy="77152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CD7FFE7-81D7-4E41-A40E-65CEA5AD1BDC}"/>
              </a:ext>
            </a:extLst>
          </p:cNvPr>
          <p:cNvGraphicFramePr>
            <a:graphicFrameLocks noChangeAspect="1"/>
          </p:cNvGraphicFramePr>
          <p:nvPr>
            <p:extLst>
              <p:ext uri="{D42A27DB-BD31-4B8C-83A1-F6EECF244321}">
                <p14:modId xmlns:p14="http://schemas.microsoft.com/office/powerpoint/2010/main" val="630738798"/>
              </p:ext>
            </p:extLst>
          </p:nvPr>
        </p:nvGraphicFramePr>
        <p:xfrm>
          <a:off x="3449995" y="3655213"/>
          <a:ext cx="914400" cy="771525"/>
        </p:xfrm>
        <a:graphic>
          <a:graphicData uri="http://schemas.openxmlformats.org/presentationml/2006/ole">
            <mc:AlternateContent xmlns:mc="http://schemas.openxmlformats.org/markup-compatibility/2006">
              <mc:Choice xmlns:v="urn:schemas-microsoft-com:vml" Requires="v">
                <p:oleObj spid="_x0000_s4099" name="Acrobat Document" showAsIcon="1" r:id="rId9" imgW="914400" imgH="771480" progId="AcroExch.Document.DC">
                  <p:embed/>
                </p:oleObj>
              </mc:Choice>
              <mc:Fallback>
                <p:oleObj name="Acrobat Document" showAsIcon="1" r:id="rId9" imgW="914400" imgH="771480" progId="AcroExch.Document.DC">
                  <p:embed/>
                  <p:pic>
                    <p:nvPicPr>
                      <p:cNvPr id="6" name="Object 5">
                        <a:extLst>
                          <a:ext uri="{FF2B5EF4-FFF2-40B4-BE49-F238E27FC236}">
                            <a16:creationId xmlns:a16="http://schemas.microsoft.com/office/drawing/2014/main" id="{1CD7FFE7-81D7-4E41-A40E-65CEA5AD1BDC}"/>
                          </a:ext>
                        </a:extLst>
                      </p:cNvPr>
                      <p:cNvPicPr/>
                      <p:nvPr/>
                    </p:nvPicPr>
                    <p:blipFill>
                      <a:blip r:embed="rId10"/>
                      <a:stretch>
                        <a:fillRect/>
                      </a:stretch>
                    </p:blipFill>
                    <p:spPr>
                      <a:xfrm>
                        <a:off x="3449995" y="3655213"/>
                        <a:ext cx="914400" cy="771525"/>
                      </a:xfrm>
                      <a:prstGeom prst="rect">
                        <a:avLst/>
                      </a:prstGeom>
                    </p:spPr>
                  </p:pic>
                </p:oleObj>
              </mc:Fallback>
            </mc:AlternateContent>
          </a:graphicData>
        </a:graphic>
      </p:graphicFrame>
      <p:pic>
        <p:nvPicPr>
          <p:cNvPr id="11" name="Graphic 10" descr="Cursor">
            <a:extLst>
              <a:ext uri="{FF2B5EF4-FFF2-40B4-BE49-F238E27FC236}">
                <a16:creationId xmlns:a16="http://schemas.microsoft.com/office/drawing/2014/main" id="{DEC59E23-DF92-46AC-AA30-FA0400E1A6B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47657" y="5078278"/>
            <a:ext cx="708067" cy="708067"/>
          </a:xfrm>
          <a:prstGeom prst="rect">
            <a:avLst/>
          </a:prstGeom>
        </p:spPr>
      </p:pic>
    </p:spTree>
    <p:extLst>
      <p:ext uri="{BB962C8B-B14F-4D97-AF65-F5344CB8AC3E}">
        <p14:creationId xmlns:p14="http://schemas.microsoft.com/office/powerpoint/2010/main" val="2172628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EB069A-E289-491F-96E5-3323BC2C26E1}"/>
              </a:ext>
            </a:extLst>
          </p:cNvPr>
          <p:cNvSpPr>
            <a:spLocks noGrp="1"/>
          </p:cNvSpPr>
          <p:nvPr>
            <p:ph sz="quarter" idx="10"/>
          </p:nvPr>
        </p:nvSpPr>
        <p:spPr>
          <a:xfrm>
            <a:off x="374361" y="1003404"/>
            <a:ext cx="11272207" cy="835021"/>
          </a:xfrm>
          <a:ln>
            <a:solidFill>
              <a:srgbClr val="00B050"/>
            </a:solidFill>
          </a:ln>
        </p:spPr>
        <p:txBody>
          <a:bodyPr lIns="91440" tIns="45720" rIns="91440" bIns="45720" anchor="t"/>
          <a:lstStyle/>
          <a:p>
            <a:pPr marL="0" indent="0">
              <a:buNone/>
            </a:pPr>
            <a:r>
              <a:rPr lang="en-GB" sz="1600" dirty="0">
                <a:latin typeface="Arial"/>
                <a:cs typeface="Arial"/>
              </a:rPr>
              <a:t>From </a:t>
            </a:r>
            <a:r>
              <a:rPr lang="en-GB" sz="1600" b="1" dirty="0">
                <a:latin typeface="Arial"/>
                <a:cs typeface="Arial"/>
              </a:rPr>
              <a:t>Thursday 1</a:t>
            </a:r>
            <a:r>
              <a:rPr lang="en-GB" sz="1600" b="1" baseline="30000" dirty="0">
                <a:latin typeface="Arial"/>
                <a:cs typeface="Arial"/>
              </a:rPr>
              <a:t>st</a:t>
            </a:r>
            <a:r>
              <a:rPr lang="en-GB" sz="1600" b="1" dirty="0">
                <a:latin typeface="Arial"/>
                <a:cs typeface="Arial"/>
              </a:rPr>
              <a:t> July 2021, 9am </a:t>
            </a:r>
            <a:r>
              <a:rPr lang="en-GB" sz="1600" dirty="0">
                <a:latin typeface="Arial"/>
                <a:cs typeface="Arial"/>
              </a:rPr>
              <a:t>Regions, ICSs, CCGs, GP practices, can announce the NHS Digital Weight Management Programme through social media. The following text is pre-approved and can be posted on the platforms as indicated below. Social media copy is intended for health professionals and the public.</a:t>
            </a:r>
            <a:endParaRPr lang="en-GB" b="1" dirty="0"/>
          </a:p>
          <a:p>
            <a:pPr marL="0" indent="0">
              <a:buNone/>
            </a:pPr>
            <a:endParaRPr lang="en-GB" b="1" dirty="0"/>
          </a:p>
          <a:p>
            <a:endParaRPr lang="en-GB" dirty="0"/>
          </a:p>
          <a:p>
            <a:endParaRPr lang="en-GB" dirty="0"/>
          </a:p>
          <a:p>
            <a:pPr marL="0" indent="0">
              <a:buNone/>
            </a:pPr>
            <a:endParaRPr lang="en-GB" b="1" dirty="0"/>
          </a:p>
          <a:p>
            <a:endParaRPr lang="en-GB" dirty="0"/>
          </a:p>
        </p:txBody>
      </p:sp>
      <p:sp>
        <p:nvSpPr>
          <p:cNvPr id="3" name="Title 2">
            <a:extLst>
              <a:ext uri="{FF2B5EF4-FFF2-40B4-BE49-F238E27FC236}">
                <a16:creationId xmlns:a16="http://schemas.microsoft.com/office/drawing/2014/main" id="{6322F01F-FA29-4231-8E60-37205BEE9377}"/>
              </a:ext>
            </a:extLst>
          </p:cNvPr>
          <p:cNvSpPr>
            <a:spLocks noGrp="1"/>
          </p:cNvSpPr>
          <p:nvPr>
            <p:ph type="title"/>
          </p:nvPr>
        </p:nvSpPr>
        <p:spPr>
          <a:xfrm>
            <a:off x="283356" y="364869"/>
            <a:ext cx="9948299" cy="611649"/>
          </a:xfrm>
        </p:spPr>
        <p:txBody>
          <a:bodyPr/>
          <a:lstStyle/>
          <a:p>
            <a:r>
              <a:rPr lang="en-GB"/>
              <a:t>Social Media (1)</a:t>
            </a:r>
          </a:p>
        </p:txBody>
      </p:sp>
      <p:sp>
        <p:nvSpPr>
          <p:cNvPr id="4" name="Footer Placeholder 3">
            <a:extLst>
              <a:ext uri="{FF2B5EF4-FFF2-40B4-BE49-F238E27FC236}">
                <a16:creationId xmlns:a16="http://schemas.microsoft.com/office/drawing/2014/main" id="{7A9479C5-BD00-4555-B279-C86B33C8D2F3}"/>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sp>
        <p:nvSpPr>
          <p:cNvPr id="6" name="TextBox 5">
            <a:extLst>
              <a:ext uri="{FF2B5EF4-FFF2-40B4-BE49-F238E27FC236}">
                <a16:creationId xmlns:a16="http://schemas.microsoft.com/office/drawing/2014/main" id="{080370CA-2FB6-497A-9723-8181209038BC}"/>
              </a:ext>
            </a:extLst>
          </p:cNvPr>
          <p:cNvSpPr txBox="1"/>
          <p:nvPr/>
        </p:nvSpPr>
        <p:spPr>
          <a:xfrm>
            <a:off x="374361" y="2147167"/>
            <a:ext cx="11272207" cy="3970318"/>
          </a:xfrm>
          <a:prstGeom prst="rect">
            <a:avLst/>
          </a:prstGeom>
          <a:noFill/>
        </p:spPr>
        <p:txBody>
          <a:bodyPr wrap="square" rtlCol="0">
            <a:spAutoFit/>
          </a:bodyPr>
          <a:lstStyle/>
          <a:p>
            <a:r>
              <a:rPr lang="en-GB" b="1" u="sng" dirty="0">
                <a:latin typeface="Arial" panose="020B0604020202020204" pitchFamily="34" charset="0"/>
                <a:cs typeface="Arial" panose="020B0604020202020204" pitchFamily="34" charset="0"/>
              </a:rPr>
              <a:t>Facebook</a:t>
            </a:r>
          </a:p>
          <a:p>
            <a:r>
              <a:rPr lang="en-GB" b="1" dirty="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new NHS Digital Weight Management Programme supports adults living with obesity, who also have either diabetes or high blood pressure or both, to improve their health and manage their weight.</a:t>
            </a:r>
          </a:p>
          <a:p>
            <a:r>
              <a:rPr lang="en-GB" dirty="0">
                <a:latin typeface="Arial" panose="020B0604020202020204" pitchFamily="34" charset="0"/>
                <a:cs typeface="Arial" panose="020B0604020202020204" pitchFamily="34" charset="0"/>
              </a:rPr>
              <a:t>Obesity is a serious health concern which increases the risk of many other health conditions, for example type 2 diabetes, cardiovascular disease, joint problems, and some cancers.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NHS Digital Weight Management Programme is a 12-week lifestyle and behavioural intervention that people can access online via their smartphone or computer. It can be hard to keep healthy, but with support from the NHS Digital Weight Management Programme you can take control of your weight and significantly reduce further health risks.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Speak to your GP practice in </a:t>
            </a:r>
            <a:r>
              <a:rPr lang="en-GB" dirty="0">
                <a:solidFill>
                  <a:srgbClr val="00B050"/>
                </a:solidFill>
                <a:latin typeface="Arial" panose="020B0604020202020204" pitchFamily="34" charset="0"/>
                <a:cs typeface="Arial" panose="020B0604020202020204" pitchFamily="34" charset="0"/>
              </a:rPr>
              <a:t>XX area</a:t>
            </a:r>
            <a:r>
              <a:rPr lang="en-GB" dirty="0">
                <a:latin typeface="Arial" panose="020B0604020202020204" pitchFamily="34" charset="0"/>
                <a:cs typeface="Arial" panose="020B0604020202020204" pitchFamily="34" charset="0"/>
              </a:rPr>
              <a:t> to find out more about the programme or visit our website: </a:t>
            </a:r>
            <a:r>
              <a:rPr lang="en-GB" dirty="0">
                <a:latin typeface="Arial" panose="020B0604020202020204" pitchFamily="34" charset="0"/>
                <a:cs typeface="Arial" panose="020B0604020202020204" pitchFamily="34" charset="0"/>
                <a:hlinkClick r:id="rId2"/>
              </a:rPr>
              <a:t>https://www.england.nhs.uk/digital-weight-management/</a:t>
            </a:r>
            <a:r>
              <a:rPr lang="en-GB"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702976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2F3E87-8E6C-442E-95C7-B29E3A338ED1}"/>
              </a:ext>
            </a:extLst>
          </p:cNvPr>
          <p:cNvSpPr>
            <a:spLocks noGrp="1"/>
          </p:cNvSpPr>
          <p:nvPr>
            <p:ph type="title"/>
          </p:nvPr>
        </p:nvSpPr>
        <p:spPr>
          <a:xfrm>
            <a:off x="181785" y="439492"/>
            <a:ext cx="10059495" cy="611649"/>
          </a:xfrm>
        </p:spPr>
        <p:txBody>
          <a:bodyPr/>
          <a:lstStyle/>
          <a:p>
            <a:r>
              <a:rPr lang="en-GB"/>
              <a:t>Social media (2)</a:t>
            </a:r>
          </a:p>
        </p:txBody>
      </p:sp>
      <p:sp>
        <p:nvSpPr>
          <p:cNvPr id="4" name="Footer Placeholder 3">
            <a:extLst>
              <a:ext uri="{FF2B5EF4-FFF2-40B4-BE49-F238E27FC236}">
                <a16:creationId xmlns:a16="http://schemas.microsoft.com/office/drawing/2014/main" id="{3A8A68F3-6412-4043-8734-A4882DE5941C}"/>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sp>
        <p:nvSpPr>
          <p:cNvPr id="5" name="TextBox 4">
            <a:extLst>
              <a:ext uri="{FF2B5EF4-FFF2-40B4-BE49-F238E27FC236}">
                <a16:creationId xmlns:a16="http://schemas.microsoft.com/office/drawing/2014/main" id="{7C550836-9A39-4E18-A1C4-5581F385CCDE}"/>
              </a:ext>
            </a:extLst>
          </p:cNvPr>
          <p:cNvSpPr txBox="1"/>
          <p:nvPr/>
        </p:nvSpPr>
        <p:spPr>
          <a:xfrm>
            <a:off x="181785" y="1166842"/>
            <a:ext cx="11407032" cy="4524315"/>
          </a:xfrm>
          <a:prstGeom prst="rect">
            <a:avLst/>
          </a:prstGeom>
          <a:noFill/>
        </p:spPr>
        <p:txBody>
          <a:bodyPr wrap="square" rtlCol="0">
            <a:spAutoFit/>
          </a:bodyPr>
          <a:lstStyle/>
          <a:p>
            <a:r>
              <a:rPr lang="en-GB" b="1" u="sng">
                <a:latin typeface="Arial" panose="020B0604020202020204" pitchFamily="34" charset="0"/>
                <a:cs typeface="Arial" panose="020B0604020202020204" pitchFamily="34" charset="0"/>
              </a:rPr>
              <a:t>Twitter</a:t>
            </a:r>
            <a:r>
              <a:rPr lang="en-GB" b="1">
                <a:latin typeface="Arial" panose="020B0604020202020204" pitchFamily="34" charset="0"/>
                <a:cs typeface="Arial" panose="020B0604020202020204" pitchFamily="34" charset="0"/>
              </a:rPr>
              <a:t> </a:t>
            </a:r>
          </a:p>
          <a:p>
            <a:endParaRPr lang="en-GB">
              <a:latin typeface="Arial" panose="020B0604020202020204" pitchFamily="34" charset="0"/>
              <a:cs typeface="Arial" panose="020B0604020202020204" pitchFamily="34" charset="0"/>
            </a:endParaRPr>
          </a:p>
          <a:p>
            <a:pPr marL="342900" indent="-342900">
              <a:buFont typeface="+mj-lt"/>
              <a:buAutoNum type="arabicPeriod"/>
            </a:pPr>
            <a:r>
              <a:rPr lang="en-GB">
                <a:latin typeface="Arial" panose="020B0604020202020204" pitchFamily="34" charset="0"/>
                <a:cs typeface="Arial" panose="020B0604020202020204" pitchFamily="34" charset="0"/>
              </a:rPr>
              <a:t>The new NHS Digital Weight Management Programme is here to help people living with obesity to live healthier lives. Available at GP practices in </a:t>
            </a:r>
            <a:r>
              <a:rPr lang="en-GB">
                <a:solidFill>
                  <a:srgbClr val="00B050"/>
                </a:solidFill>
                <a:latin typeface="Arial" panose="020B0604020202020204" pitchFamily="34" charset="0"/>
                <a:cs typeface="Arial" panose="020B0604020202020204" pitchFamily="34" charset="0"/>
              </a:rPr>
              <a:t>XX</a:t>
            </a:r>
            <a:r>
              <a:rPr lang="en-GB">
                <a:latin typeface="Arial" panose="020B0604020202020204" pitchFamily="34" charset="0"/>
                <a:cs typeface="Arial" panose="020B0604020202020204" pitchFamily="34" charset="0"/>
              </a:rPr>
              <a:t> now: </a:t>
            </a:r>
            <a:r>
              <a:rPr lang="en-GB">
                <a:latin typeface="Arial" panose="020B0604020202020204" pitchFamily="34" charset="0"/>
                <a:cs typeface="Arial" panose="020B0604020202020204" pitchFamily="34" charset="0"/>
                <a:hlinkClick r:id="rId2"/>
              </a:rPr>
              <a:t>https://www.england.nhs.uk/digital-weight-management/</a:t>
            </a:r>
            <a:r>
              <a:rPr lang="en-GB">
                <a:latin typeface="Arial" panose="020B0604020202020204" pitchFamily="34" charset="0"/>
                <a:cs typeface="Arial" panose="020B0604020202020204" pitchFamily="34" charset="0"/>
              </a:rPr>
              <a:t> #</a:t>
            </a:r>
            <a:r>
              <a:rPr lang="en-GB" err="1">
                <a:latin typeface="Arial" panose="020B0604020202020204" pitchFamily="34" charset="0"/>
                <a:cs typeface="Arial" panose="020B0604020202020204" pitchFamily="34" charset="0"/>
              </a:rPr>
              <a:t>NHSObesityServices</a:t>
            </a:r>
            <a:r>
              <a:rPr lang="en-GB">
                <a:latin typeface="Arial" panose="020B0604020202020204" pitchFamily="34" charset="0"/>
                <a:cs typeface="Arial" panose="020B0604020202020204" pitchFamily="34" charset="0"/>
              </a:rPr>
              <a:t> #</a:t>
            </a:r>
            <a:r>
              <a:rPr lang="en-GB" err="1">
                <a:latin typeface="Arial" panose="020B0604020202020204" pitchFamily="34" charset="0"/>
                <a:cs typeface="Arial" panose="020B0604020202020204" pitchFamily="34" charset="0"/>
              </a:rPr>
              <a:t>NHSPrevention</a:t>
            </a:r>
            <a:endParaRPr lang="en-GB">
              <a:latin typeface="Arial" panose="020B0604020202020204" pitchFamily="34" charset="0"/>
              <a:cs typeface="Arial" panose="020B0604020202020204" pitchFamily="34" charset="0"/>
            </a:endParaRPr>
          </a:p>
          <a:p>
            <a:pPr marL="342900" indent="-342900">
              <a:buFont typeface="+mj-lt"/>
              <a:buAutoNum type="arabicPeriod"/>
            </a:pPr>
            <a:endParaRPr lang="en-GB">
              <a:highlight>
                <a:srgbClr val="FFFF00"/>
              </a:highlight>
              <a:latin typeface="Arial" panose="020B0604020202020204" pitchFamily="34" charset="0"/>
              <a:cs typeface="Arial" panose="020B0604020202020204" pitchFamily="34" charset="0"/>
            </a:endParaRPr>
          </a:p>
          <a:p>
            <a:pPr marL="342900" indent="-342900">
              <a:buFont typeface="+mj-lt"/>
              <a:buAutoNum type="arabicPeriod" startAt="2"/>
            </a:pPr>
            <a:r>
              <a:rPr lang="en-GB">
                <a:latin typeface="Arial" panose="020B0604020202020204" pitchFamily="34" charset="0"/>
                <a:cs typeface="Arial" panose="020B0604020202020204" pitchFamily="34" charset="0"/>
              </a:rPr>
              <a:t>If you’re living with obesity and have a diagnosis of diabetes or high blood pressure, the NHS Digital Weight Management Programme is here to support you. Speak to your GP practice in </a:t>
            </a:r>
            <a:r>
              <a:rPr lang="en-GB">
                <a:solidFill>
                  <a:srgbClr val="00B050"/>
                </a:solidFill>
                <a:latin typeface="Arial" panose="020B0604020202020204" pitchFamily="34" charset="0"/>
                <a:cs typeface="Arial" panose="020B0604020202020204" pitchFamily="34" charset="0"/>
              </a:rPr>
              <a:t>XX</a:t>
            </a:r>
            <a:r>
              <a:rPr lang="en-GB">
                <a:latin typeface="Arial" panose="020B0604020202020204" pitchFamily="34" charset="0"/>
                <a:cs typeface="Arial" panose="020B0604020202020204" pitchFamily="34" charset="0"/>
              </a:rPr>
              <a:t> to find out more: </a:t>
            </a:r>
            <a:r>
              <a:rPr lang="en-GB">
                <a:latin typeface="Arial" panose="020B0604020202020204" pitchFamily="34" charset="0"/>
                <a:cs typeface="Arial" panose="020B0604020202020204" pitchFamily="34" charset="0"/>
                <a:hlinkClick r:id="rId2"/>
              </a:rPr>
              <a:t>https://www.england.nhs.uk/digital-weight-management/</a:t>
            </a:r>
            <a:r>
              <a:rPr lang="en-GB">
                <a:latin typeface="Arial" panose="020B0604020202020204" pitchFamily="34" charset="0"/>
                <a:cs typeface="Arial" panose="020B0604020202020204" pitchFamily="34" charset="0"/>
              </a:rPr>
              <a:t> </a:t>
            </a:r>
          </a:p>
          <a:p>
            <a:pPr marL="342900" indent="-342900">
              <a:buFont typeface="+mj-lt"/>
              <a:buAutoNum type="arabicPeriod" startAt="2"/>
            </a:pPr>
            <a:endParaRPr lang="en-GB"/>
          </a:p>
          <a:p>
            <a:pPr marL="342900" indent="-342900">
              <a:buFont typeface="+mj-lt"/>
              <a:buAutoNum type="arabicPeriod" startAt="3"/>
            </a:pPr>
            <a:r>
              <a:rPr lang="en-GB">
                <a:latin typeface="Arial" panose="020B0604020202020204" pitchFamily="34" charset="0"/>
                <a:cs typeface="Arial" panose="020B0604020202020204" pitchFamily="34" charset="0"/>
              </a:rPr>
              <a:t>It can be hard to keep healthy, but with support from the NHS Digital Weight Management Programme you can take control of your weight and significantly reduce further health risks. Talk to your GP practice to find out if you’re able to participate: </a:t>
            </a:r>
            <a:r>
              <a:rPr lang="en-GB">
                <a:latin typeface="Arial" panose="020B0604020202020204" pitchFamily="34" charset="0"/>
                <a:cs typeface="Arial" panose="020B0604020202020204" pitchFamily="34" charset="0"/>
                <a:hlinkClick r:id="rId2"/>
              </a:rPr>
              <a:t>https://www.england.nhs.uk/digital-weight-management/</a:t>
            </a:r>
            <a:r>
              <a:rPr lang="en-GB">
                <a:latin typeface="Arial" panose="020B0604020202020204" pitchFamily="34" charset="0"/>
                <a:cs typeface="Arial" panose="020B0604020202020204" pitchFamily="34" charset="0"/>
              </a:rPr>
              <a:t> </a:t>
            </a:r>
          </a:p>
          <a:p>
            <a:pPr marL="342900" indent="-342900">
              <a:buFont typeface="+mj-lt"/>
              <a:buAutoNum type="arabicPeriod" startAt="3"/>
            </a:pPr>
            <a:endParaRPr lang="en-GB">
              <a:latin typeface="Arial" panose="020B0604020202020204" pitchFamily="34" charset="0"/>
              <a:cs typeface="Arial" panose="020B0604020202020204" pitchFamily="34" charset="0"/>
            </a:endParaRPr>
          </a:p>
          <a:p>
            <a:pPr marL="342900" indent="-342900">
              <a:buFont typeface="+mj-lt"/>
              <a:buAutoNum type="arabicPeriod" startAt="3"/>
            </a:pPr>
            <a:r>
              <a:rPr lang="en-GB">
                <a:latin typeface="Arial" panose="020B0604020202020204" pitchFamily="34" charset="0"/>
                <a:cs typeface="Arial" panose="020B0604020202020204" pitchFamily="34" charset="0"/>
              </a:rPr>
              <a:t>The NHS Digital Weight Management Programme is available by referral from general practices in </a:t>
            </a:r>
            <a:r>
              <a:rPr lang="en-GB">
                <a:solidFill>
                  <a:srgbClr val="00B050"/>
                </a:solidFill>
                <a:latin typeface="Arial" panose="020B0604020202020204" pitchFamily="34" charset="0"/>
                <a:cs typeface="Arial" panose="020B0604020202020204" pitchFamily="34" charset="0"/>
              </a:rPr>
              <a:t>XX</a:t>
            </a:r>
            <a:r>
              <a:rPr lang="en-GB">
                <a:latin typeface="Arial" panose="020B0604020202020204" pitchFamily="34" charset="0"/>
                <a:cs typeface="Arial" panose="020B0604020202020204" pitchFamily="34" charset="0"/>
              </a:rPr>
              <a:t> </a:t>
            </a:r>
            <a:r>
              <a:rPr lang="en-GB">
                <a:solidFill>
                  <a:srgbClr val="00B050"/>
                </a:solidFill>
                <a:latin typeface="Arial" panose="020B0604020202020204" pitchFamily="34" charset="0"/>
                <a:cs typeface="Arial" panose="020B0604020202020204" pitchFamily="34" charset="0"/>
              </a:rPr>
              <a:t>area</a:t>
            </a:r>
            <a:r>
              <a:rPr lang="en-GB">
                <a:latin typeface="Arial" panose="020B0604020202020204" pitchFamily="34" charset="0"/>
                <a:cs typeface="Arial" panose="020B0604020202020204" pitchFamily="34" charset="0"/>
              </a:rPr>
              <a:t>! Find out more on the website:</a:t>
            </a:r>
            <a:r>
              <a:rPr lang="en-GB">
                <a:latin typeface="Arial" panose="020B0604020202020204" pitchFamily="34" charset="0"/>
                <a:cs typeface="Arial" panose="020B0604020202020204" pitchFamily="34" charset="0"/>
                <a:hlinkClick r:id="rId3"/>
              </a:rPr>
              <a:t> </a:t>
            </a:r>
            <a:r>
              <a:rPr lang="en-GB">
                <a:latin typeface="Arial" panose="020B0604020202020204" pitchFamily="34" charset="0"/>
                <a:cs typeface="Arial" panose="020B0604020202020204" pitchFamily="34" charset="0"/>
                <a:hlinkClick r:id="rId2"/>
              </a:rPr>
              <a:t>https://www.england.nhs.uk/digital-weight-management/</a:t>
            </a:r>
            <a:r>
              <a:rPr lang="en-GB">
                <a:latin typeface="Arial" panose="020B0604020202020204" pitchFamily="34" charset="0"/>
                <a:cs typeface="Arial" panose="020B0604020202020204" pitchFamily="34" charset="0"/>
              </a:rPr>
              <a:t> </a:t>
            </a:r>
            <a:endParaRPr lang="en-GB"/>
          </a:p>
        </p:txBody>
      </p:sp>
    </p:spTree>
    <p:extLst>
      <p:ext uri="{BB962C8B-B14F-4D97-AF65-F5344CB8AC3E}">
        <p14:creationId xmlns:p14="http://schemas.microsoft.com/office/powerpoint/2010/main" val="305386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09FD37-0664-48A9-A296-C8655BE11F62}"/>
              </a:ext>
            </a:extLst>
          </p:cNvPr>
          <p:cNvSpPr>
            <a:spLocks noGrp="1"/>
          </p:cNvSpPr>
          <p:nvPr>
            <p:ph sz="quarter" idx="10"/>
          </p:nvPr>
        </p:nvSpPr>
        <p:spPr>
          <a:xfrm>
            <a:off x="167852" y="1128694"/>
            <a:ext cx="11411339" cy="4165601"/>
          </a:xfrm>
        </p:spPr>
        <p:txBody>
          <a:bodyPr/>
          <a:lstStyle/>
          <a:p>
            <a:pPr marL="0" indent="0">
              <a:buNone/>
            </a:pPr>
            <a:r>
              <a:rPr lang="en-GB" sz="1800" b="1" u="sng"/>
              <a:t>LinkedIn</a:t>
            </a:r>
          </a:p>
          <a:p>
            <a:pPr marL="0" indent="0">
              <a:buNone/>
            </a:pPr>
            <a:endParaRPr lang="en-GB" sz="1800" u="sng"/>
          </a:p>
          <a:p>
            <a:pPr marL="0" indent="0">
              <a:buNone/>
            </a:pPr>
            <a:r>
              <a:rPr lang="en-GB" sz="1800"/>
              <a:t>The NHS Digital Weight Management Programme supports adults living with obesity who also have either diabetes or hypertension or both, to improve their health and manage their weight.</a:t>
            </a:r>
          </a:p>
          <a:p>
            <a:pPr marL="0" indent="0">
              <a:buNone/>
            </a:pPr>
            <a:r>
              <a:rPr lang="en-GB" sz="1800"/>
              <a:t>Obesity is a serious health concern which increases the risk of many other health conditions. For example, type 2 diabetes, cardiovascular disease, joint problems, and some cancers.  </a:t>
            </a:r>
          </a:p>
          <a:p>
            <a:pPr marL="0" indent="0">
              <a:buNone/>
            </a:pPr>
            <a:r>
              <a:rPr lang="en-GB" sz="1800"/>
              <a:t>Available via referral from all general practices in </a:t>
            </a:r>
            <a:r>
              <a:rPr lang="en-GB" sz="1800">
                <a:solidFill>
                  <a:srgbClr val="00B050"/>
                </a:solidFill>
              </a:rPr>
              <a:t>XX</a:t>
            </a:r>
            <a:r>
              <a:rPr lang="en-GB" sz="1800"/>
              <a:t> area, the NHS Digital Weight Management Programme is a 12-week lifestyle and behavioural intervention that people can access online via their smartphone or computer.</a:t>
            </a:r>
          </a:p>
          <a:p>
            <a:pPr marL="0" indent="0">
              <a:buNone/>
            </a:pPr>
            <a:r>
              <a:rPr lang="en-GB" sz="1800"/>
              <a:t>You can find out more on our website: </a:t>
            </a:r>
            <a:r>
              <a:rPr lang="en-GB" sz="1800">
                <a:hlinkClick r:id="rId2"/>
              </a:rPr>
              <a:t>https://www.england.nhs.uk/digital-weight-management/</a:t>
            </a:r>
            <a:r>
              <a:rPr lang="en-GB" sz="1800"/>
              <a:t> </a:t>
            </a:r>
          </a:p>
        </p:txBody>
      </p:sp>
      <p:sp>
        <p:nvSpPr>
          <p:cNvPr id="3" name="Title 2">
            <a:extLst>
              <a:ext uri="{FF2B5EF4-FFF2-40B4-BE49-F238E27FC236}">
                <a16:creationId xmlns:a16="http://schemas.microsoft.com/office/drawing/2014/main" id="{6A2721D4-0696-47F1-836D-96619CE225EF}"/>
              </a:ext>
            </a:extLst>
          </p:cNvPr>
          <p:cNvSpPr>
            <a:spLocks noGrp="1"/>
          </p:cNvSpPr>
          <p:nvPr>
            <p:ph type="title"/>
          </p:nvPr>
        </p:nvSpPr>
        <p:spPr>
          <a:xfrm>
            <a:off x="167853" y="397559"/>
            <a:ext cx="10102303" cy="611649"/>
          </a:xfrm>
        </p:spPr>
        <p:txBody>
          <a:bodyPr/>
          <a:lstStyle/>
          <a:p>
            <a:r>
              <a:rPr lang="en-GB"/>
              <a:t>Social media (3)</a:t>
            </a:r>
          </a:p>
        </p:txBody>
      </p:sp>
      <p:sp>
        <p:nvSpPr>
          <p:cNvPr id="4" name="Footer Placeholder 3">
            <a:extLst>
              <a:ext uri="{FF2B5EF4-FFF2-40B4-BE49-F238E27FC236}">
                <a16:creationId xmlns:a16="http://schemas.microsoft.com/office/drawing/2014/main" id="{C5DE1DF6-1699-43EA-9B49-A3171D791680}"/>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spTree>
    <p:extLst>
      <p:ext uri="{BB962C8B-B14F-4D97-AF65-F5344CB8AC3E}">
        <p14:creationId xmlns:p14="http://schemas.microsoft.com/office/powerpoint/2010/main" val="694318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C0EB9B-175E-4657-B749-3CD33FF56A40}"/>
              </a:ext>
            </a:extLst>
          </p:cNvPr>
          <p:cNvSpPr>
            <a:spLocks noGrp="1"/>
          </p:cNvSpPr>
          <p:nvPr>
            <p:ph type="title"/>
          </p:nvPr>
        </p:nvSpPr>
        <p:spPr>
          <a:xfrm>
            <a:off x="220287" y="329291"/>
            <a:ext cx="10078745" cy="611649"/>
          </a:xfrm>
        </p:spPr>
        <p:txBody>
          <a:bodyPr/>
          <a:lstStyle/>
          <a:p>
            <a:r>
              <a:rPr lang="en-GB"/>
              <a:t>Social media (4)</a:t>
            </a:r>
          </a:p>
        </p:txBody>
      </p:sp>
      <p:sp>
        <p:nvSpPr>
          <p:cNvPr id="4" name="Footer Placeholder 3">
            <a:extLst>
              <a:ext uri="{FF2B5EF4-FFF2-40B4-BE49-F238E27FC236}">
                <a16:creationId xmlns:a16="http://schemas.microsoft.com/office/drawing/2014/main" id="{4B2F1FA3-B6CC-4E39-84EF-A160A560E8ED}"/>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sp>
        <p:nvSpPr>
          <p:cNvPr id="5" name="TextBox 4">
            <a:extLst>
              <a:ext uri="{FF2B5EF4-FFF2-40B4-BE49-F238E27FC236}">
                <a16:creationId xmlns:a16="http://schemas.microsoft.com/office/drawing/2014/main" id="{4D60E3E3-71EF-4150-A8B1-F2ABD5801653}"/>
              </a:ext>
            </a:extLst>
          </p:cNvPr>
          <p:cNvSpPr txBox="1"/>
          <p:nvPr/>
        </p:nvSpPr>
        <p:spPr>
          <a:xfrm>
            <a:off x="220287" y="1198603"/>
            <a:ext cx="11339654" cy="3416320"/>
          </a:xfrm>
          <a:prstGeom prst="rect">
            <a:avLst/>
          </a:prstGeom>
          <a:noFill/>
        </p:spPr>
        <p:txBody>
          <a:bodyPr wrap="square" rtlCol="0">
            <a:spAutoFit/>
          </a:bodyPr>
          <a:lstStyle/>
          <a:p>
            <a:r>
              <a:rPr lang="en-GB" b="1" u="sng">
                <a:latin typeface="Arial" panose="020B0604020202020204" pitchFamily="34" charset="0"/>
                <a:cs typeface="Arial" panose="020B0604020202020204" pitchFamily="34" charset="0"/>
              </a:rPr>
              <a:t>Instagram</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Do you need support to live more healthily and manage your weight? </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The NHS Digital Weight Management Programme helps people living with obesity to live healthier lives and manage their weight. If you have either diabetes or high blood pressure or both, you could benefit from the NHS Digital Weight Management Programme. </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Speak to your GP practice to find out more or search NHS Digital Weight Management Programme</a:t>
            </a: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0671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0E6148-87CC-4FD7-981B-824EEF8138A1}"/>
              </a:ext>
            </a:extLst>
          </p:cNvPr>
          <p:cNvSpPr>
            <a:spLocks noGrp="1"/>
          </p:cNvSpPr>
          <p:nvPr>
            <p:ph sz="quarter" idx="10"/>
          </p:nvPr>
        </p:nvSpPr>
        <p:spPr>
          <a:xfrm>
            <a:off x="283356" y="861727"/>
            <a:ext cx="11295836" cy="5362626"/>
          </a:xfrm>
        </p:spPr>
        <p:txBody>
          <a:bodyPr/>
          <a:lstStyle/>
          <a:p>
            <a:pPr marL="0" indent="0">
              <a:buNone/>
            </a:pPr>
            <a:r>
              <a:rPr lang="en-GB" dirty="0"/>
              <a:t>From</a:t>
            </a:r>
            <a:r>
              <a:rPr lang="en-GB" b="1" dirty="0"/>
              <a:t> 1</a:t>
            </a:r>
            <a:r>
              <a:rPr lang="en-GB" b="1" baseline="30000" dirty="0"/>
              <a:t>st</a:t>
            </a:r>
            <a:r>
              <a:rPr lang="en-GB" b="1" dirty="0"/>
              <a:t>  July 2021, 9am ,</a:t>
            </a:r>
            <a:r>
              <a:rPr lang="en-GB" dirty="0"/>
              <a:t> regions, CCGs, ICSs and General Practices can add content onto websites. There is flexibility in content of the communication but the order of the text needs to be consistent. Therefore when constructing content, it should follow the order below:</a:t>
            </a:r>
          </a:p>
          <a:p>
            <a:pPr lvl="0"/>
            <a:r>
              <a:rPr lang="en-GB" b="1" dirty="0">
                <a:solidFill>
                  <a:schemeClr val="bg2"/>
                </a:solidFill>
              </a:rPr>
              <a:t>Programme narrative - </a:t>
            </a:r>
            <a:r>
              <a:rPr lang="en-GB" dirty="0"/>
              <a:t>This should provide an outline of the NHS Digital Weight Management Programme and eligibility criteria. </a:t>
            </a:r>
          </a:p>
          <a:p>
            <a:pPr lvl="0"/>
            <a:r>
              <a:rPr lang="en-GB" b="1" dirty="0">
                <a:solidFill>
                  <a:schemeClr val="bg2"/>
                </a:solidFill>
              </a:rPr>
              <a:t>Quote from organisation/ person of influence within community</a:t>
            </a:r>
            <a:r>
              <a:rPr lang="en-GB" dirty="0">
                <a:solidFill>
                  <a:schemeClr val="bg2"/>
                </a:solidFill>
              </a:rPr>
              <a:t> </a:t>
            </a:r>
            <a:r>
              <a:rPr lang="en-GB" dirty="0"/>
              <a:t>- To personalise the message, you may want to seek approval from a healthcare professional within the region that has engaged with the programme and follow regional protocol for clearance. Alternatively, you may want to use the approved quote from NHS England’s National Clinical Director for Diabetes and Obesity:</a:t>
            </a:r>
          </a:p>
          <a:p>
            <a:pPr marL="914377" lvl="2" indent="0">
              <a:buNone/>
            </a:pPr>
            <a:r>
              <a:rPr lang="en-GB" dirty="0"/>
              <a:t>Professor Jonathan </a:t>
            </a:r>
            <a:r>
              <a:rPr lang="en-GB" dirty="0" err="1"/>
              <a:t>Valabhji</a:t>
            </a:r>
            <a:r>
              <a:rPr lang="en-GB" dirty="0"/>
              <a:t>, NHS England’s National Clinical Director for Diabetes and Obesity, said: </a:t>
            </a:r>
          </a:p>
          <a:p>
            <a:pPr marL="914377" lvl="2" indent="0">
              <a:buNone/>
            </a:pPr>
            <a:r>
              <a:rPr lang="en-GB" dirty="0"/>
              <a:t>“The NHS Long-Term plan committed the NHS to a stronger focus in preventing illness and reducing the serious health concerns that people living with obesity can experience, including the higher risks of more severe outcomes with </a:t>
            </a:r>
            <a:r>
              <a:rPr lang="en-GB" dirty="0" err="1"/>
              <a:t>Covid</a:t>
            </a:r>
            <a:r>
              <a:rPr lang="en-GB" dirty="0"/>
              <a:t>. </a:t>
            </a:r>
          </a:p>
          <a:p>
            <a:pPr marL="914377" lvl="2" indent="0">
              <a:buNone/>
            </a:pPr>
            <a:r>
              <a:rPr lang="en-GB" dirty="0"/>
              <a:t>“The new NHS Digital Weight Management Programme will offer online access to weight management services for tens of thousands of people living with obesity who also have diabetes or hypertension or both, with a strong focus on reducing health inequalities, improving quality of life and longer term health outcomes.” </a:t>
            </a:r>
            <a:endParaRPr lang="en-GB" dirty="0">
              <a:highlight>
                <a:srgbClr val="FFFF00"/>
              </a:highlight>
            </a:endParaRPr>
          </a:p>
          <a:p>
            <a:pPr lvl="0"/>
            <a:r>
              <a:rPr lang="en-GB" b="1" dirty="0">
                <a:solidFill>
                  <a:schemeClr val="bg2"/>
                </a:solidFill>
              </a:rPr>
              <a:t>Eligibility and referral process</a:t>
            </a:r>
            <a:endParaRPr lang="en-GB" dirty="0">
              <a:solidFill>
                <a:schemeClr val="bg2"/>
              </a:solidFill>
            </a:endParaRPr>
          </a:p>
          <a:p>
            <a:pPr lvl="0"/>
            <a:r>
              <a:rPr lang="en-GB" b="1" dirty="0">
                <a:solidFill>
                  <a:schemeClr val="bg2"/>
                </a:solidFill>
              </a:rPr>
              <a:t>Link to NHSE (NHS England) NHS Digital Weight Management website </a:t>
            </a:r>
            <a:r>
              <a:rPr lang="en-GB" b="1" dirty="0"/>
              <a:t>- </a:t>
            </a:r>
            <a:r>
              <a:rPr lang="en-GB" u="sng" dirty="0">
                <a:hlinkClick r:id="rId2"/>
              </a:rPr>
              <a:t>https://www.england.nhs.uk/digital-weight-management/</a:t>
            </a:r>
            <a:r>
              <a:rPr lang="en-GB" dirty="0"/>
              <a:t> </a:t>
            </a:r>
            <a:endParaRPr lang="en-GB" b="1" u="sng" dirty="0"/>
          </a:p>
          <a:p>
            <a:pPr marL="0" indent="0">
              <a:buNone/>
            </a:pPr>
            <a:r>
              <a:rPr lang="en-GB" b="1" u="sng" dirty="0"/>
              <a:t>Example text:</a:t>
            </a:r>
            <a:endParaRPr lang="en-GB" u="sng" dirty="0"/>
          </a:p>
          <a:p>
            <a:pPr marL="0" indent="0">
              <a:buNone/>
            </a:pPr>
            <a:r>
              <a:rPr lang="en-GB" dirty="0"/>
              <a:t>The NHS Digital Weight Management Programme is for people living with obesity who also have either diabetes, or hypertension or both.  Professor Jonathan </a:t>
            </a:r>
            <a:r>
              <a:rPr lang="en-GB" dirty="0" err="1"/>
              <a:t>Valabhji</a:t>
            </a:r>
            <a:r>
              <a:rPr lang="en-GB" dirty="0"/>
              <a:t>, NHS England’s National Clinical Director for Diabetes and Obesity said, </a:t>
            </a:r>
            <a:r>
              <a:rPr lang="en-GB" i="1" dirty="0"/>
              <a:t>“[approved quote as above]”</a:t>
            </a:r>
            <a:r>
              <a:rPr lang="en-GB" dirty="0"/>
              <a:t>.  People wishing to participate in the NHS Digital Weight Management Programme will need to be referred by their GP practice. They will need to have a BMI greater than 30, and have diabetes or high blood pressure, or both. The BMI threshold will be lower at 27.5 for people from Black, Asian and ethnic minority backgrounds, as people from these groups are at an increased risk of conditions such as type 2 diabetes at a lower BMI. The 12-week programme is accessible through a smartphone or computer with internet access.</a:t>
            </a:r>
          </a:p>
        </p:txBody>
      </p:sp>
      <p:sp>
        <p:nvSpPr>
          <p:cNvPr id="3" name="Title 2">
            <a:extLst>
              <a:ext uri="{FF2B5EF4-FFF2-40B4-BE49-F238E27FC236}">
                <a16:creationId xmlns:a16="http://schemas.microsoft.com/office/drawing/2014/main" id="{2C966FE4-FAB2-497A-AF75-4EF1626A0187}"/>
              </a:ext>
            </a:extLst>
          </p:cNvPr>
          <p:cNvSpPr>
            <a:spLocks noGrp="1"/>
          </p:cNvSpPr>
          <p:nvPr>
            <p:ph type="title"/>
          </p:nvPr>
        </p:nvSpPr>
        <p:spPr>
          <a:xfrm>
            <a:off x="187103" y="359165"/>
            <a:ext cx="10063802" cy="611649"/>
          </a:xfrm>
        </p:spPr>
        <p:txBody>
          <a:bodyPr/>
          <a:lstStyle/>
          <a:p>
            <a:r>
              <a:rPr lang="en-GB"/>
              <a:t>Statements and posts on websites</a:t>
            </a:r>
          </a:p>
        </p:txBody>
      </p:sp>
      <p:sp>
        <p:nvSpPr>
          <p:cNvPr id="4" name="Footer Placeholder 3">
            <a:extLst>
              <a:ext uri="{FF2B5EF4-FFF2-40B4-BE49-F238E27FC236}">
                <a16:creationId xmlns:a16="http://schemas.microsoft.com/office/drawing/2014/main" id="{E6D89394-ED74-4B58-A26B-95D83140C58F}"/>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spTree>
    <p:extLst>
      <p:ext uri="{BB962C8B-B14F-4D97-AF65-F5344CB8AC3E}">
        <p14:creationId xmlns:p14="http://schemas.microsoft.com/office/powerpoint/2010/main" val="1920983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AC08A6-786C-49D7-8BAD-3C214D9E73F6}"/>
              </a:ext>
            </a:extLst>
          </p:cNvPr>
          <p:cNvSpPr>
            <a:spLocks noGrp="1"/>
          </p:cNvSpPr>
          <p:nvPr>
            <p:ph sz="quarter" idx="10"/>
          </p:nvPr>
        </p:nvSpPr>
        <p:spPr>
          <a:xfrm>
            <a:off x="167853" y="1194498"/>
            <a:ext cx="11449840" cy="1900547"/>
          </a:xfrm>
        </p:spPr>
        <p:txBody>
          <a:bodyPr/>
          <a:lstStyle/>
          <a:p>
            <a:r>
              <a:rPr lang="en-GB" sz="1800"/>
              <a:t>The commercial providers of the NHS Digital Weight Management Programme can announce their partnership with the NHS on social media at 5pm on </a:t>
            </a:r>
            <a:r>
              <a:rPr lang="en-GB" sz="1800" b="1"/>
              <a:t>1</a:t>
            </a:r>
            <a:r>
              <a:rPr lang="en-GB" sz="1800" b="1" baseline="30000"/>
              <a:t>st</a:t>
            </a:r>
            <a:r>
              <a:rPr lang="en-GB" sz="1800" b="1"/>
              <a:t> July 2021.</a:t>
            </a:r>
          </a:p>
          <a:p>
            <a:r>
              <a:rPr lang="en-GB" sz="1800"/>
              <a:t>Press releases and media planning of the Providers will be coordinated and approved by the NHS England and NHS Improvement Media Team before publication through the NHS Obesity Team.</a:t>
            </a:r>
          </a:p>
        </p:txBody>
      </p:sp>
      <p:sp>
        <p:nvSpPr>
          <p:cNvPr id="3" name="Title 2">
            <a:extLst>
              <a:ext uri="{FF2B5EF4-FFF2-40B4-BE49-F238E27FC236}">
                <a16:creationId xmlns:a16="http://schemas.microsoft.com/office/drawing/2014/main" id="{2DDA5782-BB63-4254-A399-BC94854F2931}"/>
              </a:ext>
            </a:extLst>
          </p:cNvPr>
          <p:cNvSpPr>
            <a:spLocks noGrp="1"/>
          </p:cNvSpPr>
          <p:nvPr>
            <p:ph type="title"/>
          </p:nvPr>
        </p:nvSpPr>
        <p:spPr>
          <a:xfrm>
            <a:off x="167853" y="300929"/>
            <a:ext cx="10054176" cy="611649"/>
          </a:xfrm>
        </p:spPr>
        <p:txBody>
          <a:bodyPr/>
          <a:lstStyle/>
          <a:p>
            <a:r>
              <a:rPr lang="en-GB"/>
              <a:t>Our Commercial Providers</a:t>
            </a:r>
          </a:p>
        </p:txBody>
      </p:sp>
      <p:sp>
        <p:nvSpPr>
          <p:cNvPr id="4" name="Footer Placeholder 3">
            <a:extLst>
              <a:ext uri="{FF2B5EF4-FFF2-40B4-BE49-F238E27FC236}">
                <a16:creationId xmlns:a16="http://schemas.microsoft.com/office/drawing/2014/main" id="{A9FAE716-180C-4817-A949-D0C33809CF2B}"/>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a:t>
            </a:r>
            <a:r>
              <a:rPr lang="en-US" err="1">
                <a:solidFill>
                  <a:srgbClr val="768692">
                    <a:lumMod val="60000"/>
                    <a:lumOff val="40000"/>
                  </a:srgbClr>
                </a:solidFill>
              </a:rPr>
              <a:t>Programme</a:t>
            </a:r>
            <a:endParaRPr lang="en-US">
              <a:solidFill>
                <a:srgbClr val="768692">
                  <a:lumMod val="60000"/>
                  <a:lumOff val="40000"/>
                </a:srgbClr>
              </a:solidFill>
            </a:endParaRPr>
          </a:p>
        </p:txBody>
      </p:sp>
      <p:graphicFrame>
        <p:nvGraphicFramePr>
          <p:cNvPr id="6" name="Table 6">
            <a:extLst>
              <a:ext uri="{FF2B5EF4-FFF2-40B4-BE49-F238E27FC236}">
                <a16:creationId xmlns:a16="http://schemas.microsoft.com/office/drawing/2014/main" id="{B5E85AF4-5802-4F20-80EF-E37FE9F1705A}"/>
              </a:ext>
            </a:extLst>
          </p:cNvPr>
          <p:cNvGraphicFramePr>
            <a:graphicFrameLocks noGrp="1"/>
          </p:cNvGraphicFramePr>
          <p:nvPr>
            <p:extLst>
              <p:ext uri="{D42A27DB-BD31-4B8C-83A1-F6EECF244321}">
                <p14:modId xmlns:p14="http://schemas.microsoft.com/office/powerpoint/2010/main" val="513064843"/>
              </p:ext>
            </p:extLst>
          </p:nvPr>
        </p:nvGraphicFramePr>
        <p:xfrm>
          <a:off x="2032000" y="3147019"/>
          <a:ext cx="8127999" cy="2225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956436171"/>
                    </a:ext>
                  </a:extLst>
                </a:gridCol>
                <a:gridCol w="2709333">
                  <a:extLst>
                    <a:ext uri="{9D8B030D-6E8A-4147-A177-3AD203B41FA5}">
                      <a16:colId xmlns:a16="http://schemas.microsoft.com/office/drawing/2014/main" val="3317258800"/>
                    </a:ext>
                  </a:extLst>
                </a:gridCol>
                <a:gridCol w="2709333">
                  <a:extLst>
                    <a:ext uri="{9D8B030D-6E8A-4147-A177-3AD203B41FA5}">
                      <a16:colId xmlns:a16="http://schemas.microsoft.com/office/drawing/2014/main" val="204579972"/>
                    </a:ext>
                  </a:extLst>
                </a:gridCol>
              </a:tblGrid>
              <a:tr h="370840">
                <a:tc gridSpan="3">
                  <a:txBody>
                    <a:bodyPr/>
                    <a:lstStyle/>
                    <a:p>
                      <a:pPr algn="l"/>
                      <a:r>
                        <a:rPr lang="en-GB"/>
                        <a:t>The NHS Digital Weight Management Providers:</a:t>
                      </a:r>
                    </a:p>
                  </a:txBody>
                  <a:tcPr/>
                </a:tc>
                <a:tc hMerge="1">
                  <a:txBody>
                    <a:bodyPr/>
                    <a:lstStyle/>
                    <a:p>
                      <a:pPr algn="ctr"/>
                      <a:endParaRPr lang="en-GB"/>
                    </a:p>
                  </a:txBody>
                  <a:tcPr/>
                </a:tc>
                <a:tc hMerge="1">
                  <a:txBody>
                    <a:bodyPr/>
                    <a:lstStyle/>
                    <a:p>
                      <a:pPr algn="ctr"/>
                      <a:endParaRPr lang="en-GB"/>
                    </a:p>
                  </a:txBody>
                  <a:tcPr/>
                </a:tc>
                <a:extLst>
                  <a:ext uri="{0D108BD9-81ED-4DB2-BD59-A6C34878D82A}">
                    <a16:rowId xmlns:a16="http://schemas.microsoft.com/office/drawing/2014/main" val="2249480836"/>
                  </a:ext>
                </a:extLst>
              </a:tr>
              <a:tr h="370840">
                <a:tc>
                  <a:txBody>
                    <a:bodyPr/>
                    <a:lstStyle/>
                    <a:p>
                      <a:pPr algn="ctr"/>
                      <a:r>
                        <a:rPr lang="en-GB" b="1">
                          <a:solidFill>
                            <a:schemeClr val="bg1"/>
                          </a:solidFill>
                        </a:rPr>
                        <a:t>Level 1</a:t>
                      </a:r>
                    </a:p>
                  </a:txBody>
                  <a:tcPr>
                    <a:solidFill>
                      <a:schemeClr val="tx2"/>
                    </a:solidFill>
                  </a:tcPr>
                </a:tc>
                <a:tc>
                  <a:txBody>
                    <a:bodyPr/>
                    <a:lstStyle/>
                    <a:p>
                      <a:pPr algn="ctr"/>
                      <a:r>
                        <a:rPr lang="en-GB" b="1">
                          <a:solidFill>
                            <a:schemeClr val="bg1"/>
                          </a:solidFill>
                        </a:rPr>
                        <a:t>Level 2</a:t>
                      </a:r>
                    </a:p>
                  </a:txBody>
                  <a:tcPr>
                    <a:solidFill>
                      <a:schemeClr val="tx2"/>
                    </a:solidFill>
                  </a:tcPr>
                </a:tc>
                <a:tc>
                  <a:txBody>
                    <a:bodyPr/>
                    <a:lstStyle/>
                    <a:p>
                      <a:pPr algn="ctr"/>
                      <a:r>
                        <a:rPr lang="en-GB" b="1">
                          <a:solidFill>
                            <a:schemeClr val="bg1"/>
                          </a:solidFill>
                        </a:rPr>
                        <a:t>Level 3</a:t>
                      </a:r>
                    </a:p>
                  </a:txBody>
                  <a:tcPr>
                    <a:solidFill>
                      <a:schemeClr val="tx2"/>
                    </a:solidFill>
                  </a:tcPr>
                </a:tc>
                <a:extLst>
                  <a:ext uri="{0D108BD9-81ED-4DB2-BD59-A6C34878D82A}">
                    <a16:rowId xmlns:a16="http://schemas.microsoft.com/office/drawing/2014/main" val="780518674"/>
                  </a:ext>
                </a:extLst>
              </a:tr>
              <a:tr h="370840">
                <a:tc>
                  <a:txBody>
                    <a:bodyPr/>
                    <a:lstStyle/>
                    <a:p>
                      <a:pPr algn="ctr"/>
                      <a:r>
                        <a:rPr lang="en-GB"/>
                        <a:t>Slimming World</a:t>
                      </a:r>
                    </a:p>
                  </a:txBody>
                  <a:tcPr/>
                </a:tc>
                <a:tc>
                  <a:txBody>
                    <a:bodyPr/>
                    <a:lstStyle/>
                    <a:p>
                      <a:pPr algn="ctr"/>
                      <a:r>
                        <a:rPr lang="en-GB" err="1"/>
                        <a:t>MoreLife</a:t>
                      </a:r>
                      <a:r>
                        <a:rPr lang="en-GB"/>
                        <a:t> Ltd</a:t>
                      </a:r>
                    </a:p>
                  </a:txBody>
                  <a:tcPr/>
                </a:tc>
                <a:tc>
                  <a:txBody>
                    <a:bodyPr/>
                    <a:lstStyle/>
                    <a:p>
                      <a:pPr algn="ctr"/>
                      <a:r>
                        <a:rPr lang="en-GB" err="1"/>
                        <a:t>Liva</a:t>
                      </a:r>
                      <a:r>
                        <a:rPr lang="en-GB"/>
                        <a:t> Healthcare</a:t>
                      </a:r>
                    </a:p>
                  </a:txBody>
                  <a:tcPr/>
                </a:tc>
                <a:extLst>
                  <a:ext uri="{0D108BD9-81ED-4DB2-BD59-A6C34878D82A}">
                    <a16:rowId xmlns:a16="http://schemas.microsoft.com/office/drawing/2014/main" val="4030956377"/>
                  </a:ext>
                </a:extLst>
              </a:tr>
              <a:tr h="370840">
                <a:tc>
                  <a:txBody>
                    <a:bodyPr/>
                    <a:lstStyle/>
                    <a:p>
                      <a:pPr algn="ctr"/>
                      <a:r>
                        <a:rPr lang="en-GB" err="1"/>
                        <a:t>MoreLife</a:t>
                      </a:r>
                      <a:r>
                        <a:rPr lang="en-GB"/>
                        <a:t> Ltd</a:t>
                      </a:r>
                    </a:p>
                  </a:txBody>
                  <a:tcPr/>
                </a:tc>
                <a:tc>
                  <a:txBody>
                    <a:bodyPr/>
                    <a:lstStyle/>
                    <a:p>
                      <a:pPr algn="ctr"/>
                      <a:r>
                        <a:rPr lang="en-GB" err="1"/>
                        <a:t>Oviva</a:t>
                      </a:r>
                      <a:r>
                        <a:rPr lang="en-GB"/>
                        <a:t> Ltd</a:t>
                      </a:r>
                    </a:p>
                  </a:txBody>
                  <a:tcPr/>
                </a:tc>
                <a:tc>
                  <a:txBody>
                    <a:bodyPr/>
                    <a:lstStyle/>
                    <a:p>
                      <a:pPr algn="ctr"/>
                      <a:r>
                        <a:rPr lang="en-GB"/>
                        <a:t>Second Nature</a:t>
                      </a:r>
                    </a:p>
                  </a:txBody>
                  <a:tcPr/>
                </a:tc>
                <a:extLst>
                  <a:ext uri="{0D108BD9-81ED-4DB2-BD59-A6C34878D82A}">
                    <a16:rowId xmlns:a16="http://schemas.microsoft.com/office/drawing/2014/main" val="822365152"/>
                  </a:ext>
                </a:extLst>
              </a:tr>
              <a:tr h="370840">
                <a:tc>
                  <a:txBody>
                    <a:bodyPr/>
                    <a:lstStyle/>
                    <a:p>
                      <a:pPr algn="ctr"/>
                      <a:r>
                        <a:rPr lang="en-GB"/>
                        <a:t>Second Nature</a:t>
                      </a:r>
                    </a:p>
                  </a:txBody>
                  <a:tcPr/>
                </a:tc>
                <a:tc>
                  <a:txBody>
                    <a:bodyPr/>
                    <a:lstStyle/>
                    <a:p>
                      <a:pPr algn="ctr"/>
                      <a:r>
                        <a:rPr lang="en-GB" err="1"/>
                        <a:t>Xyla</a:t>
                      </a:r>
                      <a:r>
                        <a:rPr lang="en-GB"/>
                        <a:t> Healthcare</a:t>
                      </a:r>
                    </a:p>
                  </a:txBody>
                  <a:tcPr/>
                </a:tc>
                <a:tc>
                  <a:txBody>
                    <a:bodyPr/>
                    <a:lstStyle/>
                    <a:p>
                      <a:pPr algn="ctr"/>
                      <a:r>
                        <a:rPr lang="en-GB" err="1"/>
                        <a:t>Xyla</a:t>
                      </a:r>
                      <a:r>
                        <a:rPr lang="en-GB"/>
                        <a:t> Healthcare</a:t>
                      </a:r>
                    </a:p>
                  </a:txBody>
                  <a:tcPr/>
                </a:tc>
                <a:extLst>
                  <a:ext uri="{0D108BD9-81ED-4DB2-BD59-A6C34878D82A}">
                    <a16:rowId xmlns:a16="http://schemas.microsoft.com/office/drawing/2014/main" val="2880035206"/>
                  </a:ext>
                </a:extLst>
              </a:tr>
              <a:tr h="370840">
                <a:tc>
                  <a:txBody>
                    <a:bodyPr/>
                    <a:lstStyle/>
                    <a:p>
                      <a:pPr algn="ctr"/>
                      <a:r>
                        <a:rPr lang="en-GB" err="1"/>
                        <a:t>Xyla</a:t>
                      </a:r>
                      <a:r>
                        <a:rPr lang="en-GB"/>
                        <a:t> Healthcare</a:t>
                      </a:r>
                    </a:p>
                  </a:txBody>
                  <a:tcPr/>
                </a:tc>
                <a:tc>
                  <a:txBody>
                    <a:bodyPr/>
                    <a:lstStyle/>
                    <a:p>
                      <a:pPr algn="ctr"/>
                      <a:endParaRPr lang="en-GB"/>
                    </a:p>
                  </a:txBody>
                  <a:tcPr/>
                </a:tc>
                <a:tc>
                  <a:txBody>
                    <a:bodyPr/>
                    <a:lstStyle/>
                    <a:p>
                      <a:pPr algn="ctr"/>
                      <a:endParaRPr lang="en-GB"/>
                    </a:p>
                  </a:txBody>
                  <a:tcPr/>
                </a:tc>
                <a:extLst>
                  <a:ext uri="{0D108BD9-81ED-4DB2-BD59-A6C34878D82A}">
                    <a16:rowId xmlns:a16="http://schemas.microsoft.com/office/drawing/2014/main" val="1904600009"/>
                  </a:ext>
                </a:extLst>
              </a:tr>
            </a:tbl>
          </a:graphicData>
        </a:graphic>
      </p:graphicFrame>
    </p:spTree>
    <p:extLst>
      <p:ext uri="{BB962C8B-B14F-4D97-AF65-F5344CB8AC3E}">
        <p14:creationId xmlns:p14="http://schemas.microsoft.com/office/powerpoint/2010/main" val="1024600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A95799C7-9726-490E-8947-56A47572B7E7}"/>
              </a:ext>
            </a:extLst>
          </p:cNvPr>
          <p:cNvGraphicFramePr>
            <a:graphicFrameLocks noGrp="1"/>
          </p:cNvGraphicFramePr>
          <p:nvPr>
            <p:ph sz="quarter" idx="10"/>
            <p:extLst>
              <p:ext uri="{D42A27DB-BD31-4B8C-83A1-F6EECF244321}">
                <p14:modId xmlns:p14="http://schemas.microsoft.com/office/powerpoint/2010/main" val="3828865996"/>
              </p:ext>
            </p:extLst>
          </p:nvPr>
        </p:nvGraphicFramePr>
        <p:xfrm>
          <a:off x="394682" y="1433659"/>
          <a:ext cx="10968536" cy="389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7A633367-8509-40A4-ABE7-68388E0AB174}"/>
              </a:ext>
            </a:extLst>
          </p:cNvPr>
          <p:cNvSpPr>
            <a:spLocks noGrp="1"/>
          </p:cNvSpPr>
          <p:nvPr>
            <p:ph type="title"/>
          </p:nvPr>
        </p:nvSpPr>
        <p:spPr>
          <a:xfrm>
            <a:off x="394682" y="382619"/>
            <a:ext cx="8756073" cy="611649"/>
          </a:xfrm>
        </p:spPr>
        <p:txBody>
          <a:bodyPr/>
          <a:lstStyle/>
          <a:p>
            <a:r>
              <a:rPr lang="en-GB"/>
              <a:t>Further information</a:t>
            </a:r>
          </a:p>
        </p:txBody>
      </p:sp>
      <p:sp>
        <p:nvSpPr>
          <p:cNvPr id="4" name="Footer Placeholder 3">
            <a:extLst>
              <a:ext uri="{FF2B5EF4-FFF2-40B4-BE49-F238E27FC236}">
                <a16:creationId xmlns:a16="http://schemas.microsoft.com/office/drawing/2014/main" id="{6D7C599A-C2E4-46A1-91FE-68D193BA440B}"/>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
        <p:nvSpPr>
          <p:cNvPr id="7" name="Rectangle 6">
            <a:extLst>
              <a:ext uri="{FF2B5EF4-FFF2-40B4-BE49-F238E27FC236}">
                <a16:creationId xmlns:a16="http://schemas.microsoft.com/office/drawing/2014/main" id="{CBD47582-BF74-49C8-B4CC-FF4E1319B441}"/>
              </a:ext>
            </a:extLst>
          </p:cNvPr>
          <p:cNvSpPr/>
          <p:nvPr/>
        </p:nvSpPr>
        <p:spPr>
          <a:xfrm>
            <a:off x="4820476" y="2857063"/>
            <a:ext cx="6804078" cy="571937"/>
          </a:xfrm>
          <a:prstGeom prst="rect">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hlinkClick r:id="rId7"/>
              </a:rPr>
              <a:t>https://www.england.nhs.uk/digital-weight-management/</a:t>
            </a:r>
            <a:endParaRPr kumimoji="0" lang="en-GB" sz="20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pic>
        <p:nvPicPr>
          <p:cNvPr id="10" name="Graphic 9" descr="Programmer">
            <a:extLst>
              <a:ext uri="{FF2B5EF4-FFF2-40B4-BE49-F238E27FC236}">
                <a16:creationId xmlns:a16="http://schemas.microsoft.com/office/drawing/2014/main" id="{E02F1427-89ED-4D3E-BB11-C956888DD20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5744" y="3669161"/>
            <a:ext cx="914400" cy="914400"/>
          </a:xfrm>
          <a:prstGeom prst="rect">
            <a:avLst/>
          </a:prstGeom>
        </p:spPr>
      </p:pic>
      <p:pic>
        <p:nvPicPr>
          <p:cNvPr id="11" name="Graphic 10" descr="Information">
            <a:extLst>
              <a:ext uri="{FF2B5EF4-FFF2-40B4-BE49-F238E27FC236}">
                <a16:creationId xmlns:a16="http://schemas.microsoft.com/office/drawing/2014/main" id="{9E7445DB-9051-457F-8D84-7E8036D6352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56018" y="2109621"/>
            <a:ext cx="914400" cy="914400"/>
          </a:xfrm>
          <a:prstGeom prst="rect">
            <a:avLst/>
          </a:prstGeom>
        </p:spPr>
      </p:pic>
      <p:sp>
        <p:nvSpPr>
          <p:cNvPr id="9" name="Rectangle 8">
            <a:extLst>
              <a:ext uri="{FF2B5EF4-FFF2-40B4-BE49-F238E27FC236}">
                <a16:creationId xmlns:a16="http://schemas.microsoft.com/office/drawing/2014/main" id="{2028CAA8-3DA6-4E44-82A3-716A2BF17E92}"/>
              </a:ext>
            </a:extLst>
          </p:cNvPr>
          <p:cNvSpPr/>
          <p:nvPr/>
        </p:nvSpPr>
        <p:spPr>
          <a:xfrm>
            <a:off x="4772718" y="4566435"/>
            <a:ext cx="6804078" cy="571937"/>
          </a:xfrm>
          <a:prstGeom prst="rect">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hlinkClick r:id="rId12"/>
              </a:rPr>
              <a:t>england.wmp-prevention@nhs.net</a:t>
            </a:r>
            <a:endParaRPr kumimoji="0" lang="en-GB" sz="20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56192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6F6A28-9FC6-4EA9-987E-F2B66A98C529}"/>
              </a:ext>
            </a:extLst>
          </p:cNvPr>
          <p:cNvSpPr>
            <a:spLocks noGrp="1"/>
          </p:cNvSpPr>
          <p:nvPr>
            <p:ph type="title"/>
          </p:nvPr>
        </p:nvSpPr>
        <p:spPr>
          <a:xfrm>
            <a:off x="193682" y="159435"/>
            <a:ext cx="9885266" cy="653365"/>
          </a:xfrm>
        </p:spPr>
        <p:txBody>
          <a:bodyPr/>
          <a:lstStyle/>
          <a:p>
            <a:r>
              <a:rPr lang="en-GB" sz="3400"/>
              <a:t>Purpose of this Pack</a:t>
            </a:r>
          </a:p>
        </p:txBody>
      </p:sp>
      <p:sp>
        <p:nvSpPr>
          <p:cNvPr id="4" name="Footer Placeholder 3">
            <a:extLst>
              <a:ext uri="{FF2B5EF4-FFF2-40B4-BE49-F238E27FC236}">
                <a16:creationId xmlns:a16="http://schemas.microsoft.com/office/drawing/2014/main" id="{6F54AE5A-80F5-4519-AF99-64A95EDB4B4C}"/>
              </a:ext>
            </a:extLst>
          </p:cNvPr>
          <p:cNvSpPr>
            <a:spLocks noGrp="1"/>
          </p:cNvSpPr>
          <p:nvPr>
            <p:ph type="ftr" sz="quarter" idx="3"/>
          </p:nvPr>
        </p:nvSpPr>
        <p:spPr>
          <a:xfrm>
            <a:off x="959002" y="6333440"/>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a:t>
            </a:r>
            <a:r>
              <a:rPr kumimoji="0" lang="en-US" sz="1200" b="0" i="0" u="none" strike="noStrike" kern="1200" cap="none" spc="0" normalizeH="0" baseline="0" noProof="0" err="1">
                <a:ln>
                  <a:noFill/>
                </a:ln>
                <a:solidFill>
                  <a:srgbClr val="768692">
                    <a:lumMod val="60000"/>
                    <a:lumOff val="40000"/>
                  </a:srgbClr>
                </a:solidFill>
                <a:effectLst/>
                <a:uLnTx/>
                <a:uFillTx/>
                <a:latin typeface="Arial" charset="0"/>
                <a:cs typeface="Arial" charset="0"/>
              </a:rPr>
              <a:t>Programme</a:t>
            </a:r>
            <a:endPar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endParaRPr>
          </a:p>
        </p:txBody>
      </p:sp>
      <p:sp>
        <p:nvSpPr>
          <p:cNvPr id="10" name="Content Placeholder 2">
            <a:extLst>
              <a:ext uri="{FF2B5EF4-FFF2-40B4-BE49-F238E27FC236}">
                <a16:creationId xmlns:a16="http://schemas.microsoft.com/office/drawing/2014/main" id="{30EFBD96-389E-4ECB-928E-8C4ED75FD538}"/>
              </a:ext>
            </a:extLst>
          </p:cNvPr>
          <p:cNvSpPr>
            <a:spLocks noGrp="1"/>
          </p:cNvSpPr>
          <p:nvPr>
            <p:ph sz="quarter" idx="10"/>
          </p:nvPr>
        </p:nvSpPr>
        <p:spPr>
          <a:xfrm>
            <a:off x="193682" y="660400"/>
            <a:ext cx="11443172" cy="5673040"/>
          </a:xfrm>
        </p:spPr>
        <p:txBody>
          <a:bodyPr lIns="91440" tIns="45720" rIns="91440" bIns="45720" anchor="t">
            <a:noAutofit/>
          </a:bodyPr>
          <a:lstStyle/>
          <a:p>
            <a:pPr marL="0" indent="0">
              <a:buNone/>
            </a:pPr>
            <a:r>
              <a:rPr lang="en-US" sz="1600" dirty="0">
                <a:solidFill>
                  <a:schemeClr val="accent1"/>
                </a:solidFill>
                <a:latin typeface="Arial"/>
                <a:cs typeface="Arial"/>
              </a:rPr>
              <a:t>The </a:t>
            </a:r>
            <a:r>
              <a:rPr lang="en-US" sz="1600" b="1" dirty="0">
                <a:solidFill>
                  <a:schemeClr val="accent1"/>
                </a:solidFill>
                <a:latin typeface="Arial"/>
                <a:cs typeface="Arial"/>
              </a:rPr>
              <a:t>NHS Digital Weight Management </a:t>
            </a:r>
            <a:r>
              <a:rPr lang="en-US" sz="1600" b="1" dirty="0" err="1">
                <a:solidFill>
                  <a:schemeClr val="accent1"/>
                </a:solidFill>
                <a:latin typeface="Arial"/>
                <a:cs typeface="Arial"/>
              </a:rPr>
              <a:t>Programme</a:t>
            </a:r>
            <a:r>
              <a:rPr lang="en-US" sz="1600" dirty="0">
                <a:solidFill>
                  <a:schemeClr val="accent1"/>
                </a:solidFill>
                <a:latin typeface="Arial"/>
                <a:cs typeface="Arial"/>
              </a:rPr>
              <a:t> (NHS DWMP) is </a:t>
            </a:r>
            <a:r>
              <a:rPr lang="en-US" sz="1600" b="1" dirty="0">
                <a:solidFill>
                  <a:schemeClr val="accent1"/>
                </a:solidFill>
                <a:latin typeface="Arial"/>
                <a:cs typeface="Arial"/>
              </a:rPr>
              <a:t>LIVE and accepting referrals.</a:t>
            </a:r>
          </a:p>
          <a:p>
            <a:pPr marL="0" indent="0">
              <a:buNone/>
            </a:pPr>
            <a:r>
              <a:rPr lang="en-US" sz="1600" dirty="0">
                <a:solidFill>
                  <a:schemeClr val="accent1"/>
                </a:solidFill>
                <a:latin typeface="Arial"/>
                <a:cs typeface="Arial"/>
              </a:rPr>
              <a:t>This pack has been prepared by the NHS England and Improvement Obesity Team as a resource for colleagues to use when:</a:t>
            </a:r>
          </a:p>
          <a:p>
            <a:pPr marL="685165" lvl="1" indent="-227965"/>
            <a:r>
              <a:rPr lang="en-US" sz="1600" b="1" dirty="0">
                <a:solidFill>
                  <a:schemeClr val="accent1"/>
                </a:solidFill>
                <a:latin typeface="Arial"/>
                <a:cs typeface="Arial"/>
              </a:rPr>
              <a:t>Talking about </a:t>
            </a:r>
            <a:r>
              <a:rPr lang="en-US" sz="1600" dirty="0">
                <a:solidFill>
                  <a:schemeClr val="accent1"/>
                </a:solidFill>
                <a:latin typeface="Arial"/>
                <a:cs typeface="Arial"/>
              </a:rPr>
              <a:t>the NHS Digital Weight Management </a:t>
            </a:r>
            <a:r>
              <a:rPr lang="en-US" sz="1600" dirty="0" err="1">
                <a:solidFill>
                  <a:schemeClr val="accent1"/>
                </a:solidFill>
                <a:latin typeface="Arial"/>
                <a:cs typeface="Arial"/>
              </a:rPr>
              <a:t>Programme</a:t>
            </a:r>
            <a:r>
              <a:rPr lang="en-US" sz="1600" dirty="0">
                <a:solidFill>
                  <a:schemeClr val="accent1"/>
                </a:solidFill>
                <a:latin typeface="Arial"/>
                <a:cs typeface="Arial"/>
              </a:rPr>
              <a:t> </a:t>
            </a:r>
          </a:p>
          <a:p>
            <a:pPr marL="685165" lvl="1" indent="-227965"/>
            <a:r>
              <a:rPr lang="en-US" sz="1600" dirty="0">
                <a:solidFill>
                  <a:schemeClr val="accent1"/>
                </a:solidFill>
                <a:latin typeface="Arial"/>
                <a:cs typeface="Arial"/>
              </a:rPr>
              <a:t>Seeking to </a:t>
            </a:r>
            <a:r>
              <a:rPr lang="en-US" sz="1600" b="1" dirty="0">
                <a:solidFill>
                  <a:schemeClr val="accent1"/>
                </a:solidFill>
                <a:latin typeface="Arial"/>
                <a:cs typeface="Arial"/>
              </a:rPr>
              <a:t>support increased numbers </a:t>
            </a:r>
            <a:r>
              <a:rPr lang="en-US" sz="1600" dirty="0">
                <a:solidFill>
                  <a:schemeClr val="accent1"/>
                </a:solidFill>
                <a:latin typeface="Arial"/>
                <a:cs typeface="Arial"/>
              </a:rPr>
              <a:t>of referrals</a:t>
            </a:r>
          </a:p>
          <a:p>
            <a:pPr marL="0" indent="0">
              <a:buNone/>
            </a:pPr>
            <a:r>
              <a:rPr lang="en-US" b="1" dirty="0">
                <a:latin typeface="Arial"/>
                <a:cs typeface="Arial"/>
              </a:rPr>
              <a:t>Contents:</a:t>
            </a:r>
          </a:p>
          <a:p>
            <a:pPr marL="685165" lvl="1" indent="-227965">
              <a:lnSpc>
                <a:spcPct val="110000"/>
              </a:lnSpc>
            </a:pPr>
            <a:r>
              <a:rPr lang="en-US" b="1" dirty="0">
                <a:latin typeface="Arial"/>
                <a:cs typeface="Arial"/>
              </a:rPr>
              <a:t>Background</a:t>
            </a:r>
            <a:r>
              <a:rPr lang="en-US" dirty="0">
                <a:latin typeface="Arial"/>
                <a:cs typeface="Arial"/>
              </a:rPr>
              <a:t> information about the DWMP</a:t>
            </a:r>
          </a:p>
          <a:p>
            <a:pPr marL="685165" lvl="1" indent="-227965">
              <a:lnSpc>
                <a:spcPct val="110000"/>
              </a:lnSpc>
            </a:pPr>
            <a:r>
              <a:rPr lang="en-US" b="1" dirty="0">
                <a:latin typeface="Arial"/>
                <a:cs typeface="Arial"/>
              </a:rPr>
              <a:t>Aims, intentions and benefits </a:t>
            </a:r>
            <a:r>
              <a:rPr lang="en-US" dirty="0">
                <a:latin typeface="Arial"/>
                <a:cs typeface="Arial"/>
              </a:rPr>
              <a:t>of the </a:t>
            </a:r>
            <a:r>
              <a:rPr lang="en-US" dirty="0" err="1">
                <a:latin typeface="Arial"/>
                <a:cs typeface="Arial"/>
              </a:rPr>
              <a:t>programme</a:t>
            </a:r>
            <a:endParaRPr lang="en-US" dirty="0">
              <a:latin typeface="Arial"/>
              <a:cs typeface="Arial"/>
            </a:endParaRPr>
          </a:p>
          <a:p>
            <a:pPr marL="685165" lvl="1" indent="-227965">
              <a:lnSpc>
                <a:spcPct val="110000"/>
              </a:lnSpc>
            </a:pPr>
            <a:r>
              <a:rPr lang="en-US" dirty="0">
                <a:latin typeface="Arial"/>
                <a:cs typeface="Arial"/>
              </a:rPr>
              <a:t>The </a:t>
            </a:r>
            <a:r>
              <a:rPr lang="en-US" b="1" dirty="0">
                <a:latin typeface="Arial"/>
                <a:cs typeface="Arial"/>
              </a:rPr>
              <a:t>weight management enhanced service </a:t>
            </a:r>
          </a:p>
          <a:p>
            <a:pPr marL="685165" lvl="1" indent="-227965">
              <a:lnSpc>
                <a:spcPct val="110000"/>
              </a:lnSpc>
            </a:pPr>
            <a:r>
              <a:rPr lang="en-US" b="1" dirty="0">
                <a:latin typeface="Arial"/>
                <a:cs typeface="Arial"/>
              </a:rPr>
              <a:t>Key messages</a:t>
            </a:r>
            <a:r>
              <a:rPr lang="en-US" dirty="0">
                <a:latin typeface="Arial"/>
                <a:cs typeface="Arial"/>
              </a:rPr>
              <a:t> for communications</a:t>
            </a:r>
          </a:p>
          <a:p>
            <a:pPr marL="685165" lvl="1" indent="-227965">
              <a:lnSpc>
                <a:spcPct val="110000"/>
              </a:lnSpc>
            </a:pPr>
            <a:r>
              <a:rPr lang="en-US" b="1" dirty="0">
                <a:latin typeface="Arial"/>
                <a:cs typeface="Arial"/>
              </a:rPr>
              <a:t>Brand guidelines</a:t>
            </a:r>
          </a:p>
          <a:p>
            <a:pPr marL="685165" lvl="1" indent="-227965">
              <a:lnSpc>
                <a:spcPct val="110000"/>
              </a:lnSpc>
            </a:pPr>
            <a:r>
              <a:rPr lang="en-US" dirty="0">
                <a:latin typeface="Arial"/>
                <a:cs typeface="Arial"/>
              </a:rPr>
              <a:t>Resources for </a:t>
            </a:r>
            <a:r>
              <a:rPr lang="en-US" b="1" dirty="0">
                <a:latin typeface="Arial"/>
                <a:cs typeface="Arial"/>
              </a:rPr>
              <a:t>systems</a:t>
            </a:r>
          </a:p>
          <a:p>
            <a:pPr marL="685165" lvl="1" indent="-227965">
              <a:lnSpc>
                <a:spcPct val="110000"/>
              </a:lnSpc>
            </a:pPr>
            <a:r>
              <a:rPr lang="en-US" dirty="0">
                <a:latin typeface="Arial"/>
                <a:cs typeface="Arial"/>
              </a:rPr>
              <a:t>Resources for </a:t>
            </a:r>
            <a:r>
              <a:rPr lang="en-US" b="1" dirty="0">
                <a:latin typeface="Arial"/>
                <a:cs typeface="Arial"/>
              </a:rPr>
              <a:t>general practice </a:t>
            </a:r>
            <a:r>
              <a:rPr lang="en-US" dirty="0">
                <a:latin typeface="Arial"/>
                <a:cs typeface="Arial"/>
              </a:rPr>
              <a:t>(GP toolkit; poster; FAQs)</a:t>
            </a:r>
            <a:endParaRPr lang="en-US" b="1" dirty="0">
              <a:latin typeface="Arial"/>
              <a:cs typeface="Arial"/>
            </a:endParaRPr>
          </a:p>
          <a:p>
            <a:pPr marL="685165" lvl="1" indent="-227965">
              <a:lnSpc>
                <a:spcPct val="110000"/>
              </a:lnSpc>
            </a:pPr>
            <a:r>
              <a:rPr lang="en-US" dirty="0">
                <a:latin typeface="Arial"/>
                <a:cs typeface="Arial"/>
              </a:rPr>
              <a:t>Resources for </a:t>
            </a:r>
            <a:r>
              <a:rPr lang="en-US" b="1" dirty="0">
                <a:latin typeface="Arial"/>
                <a:cs typeface="Arial"/>
              </a:rPr>
              <a:t>service users </a:t>
            </a:r>
            <a:r>
              <a:rPr lang="en-US" dirty="0">
                <a:latin typeface="Arial"/>
                <a:cs typeface="Arial"/>
              </a:rPr>
              <a:t>(service user information leaflet)</a:t>
            </a:r>
            <a:endParaRPr lang="en-US" b="1" dirty="0">
              <a:latin typeface="Arial"/>
              <a:cs typeface="Arial"/>
            </a:endParaRPr>
          </a:p>
          <a:p>
            <a:pPr marL="685165" lvl="1" indent="-227965">
              <a:lnSpc>
                <a:spcPct val="110000"/>
              </a:lnSpc>
            </a:pPr>
            <a:r>
              <a:rPr lang="en-US" b="1" dirty="0">
                <a:latin typeface="Arial"/>
                <a:cs typeface="Arial"/>
              </a:rPr>
              <a:t>Social media </a:t>
            </a:r>
            <a:r>
              <a:rPr lang="en-US" dirty="0">
                <a:latin typeface="Arial"/>
                <a:cs typeface="Arial"/>
              </a:rPr>
              <a:t>guidelines</a:t>
            </a:r>
          </a:p>
          <a:p>
            <a:pPr marL="685165" lvl="1" indent="-227965">
              <a:lnSpc>
                <a:spcPct val="110000"/>
              </a:lnSpc>
            </a:pPr>
            <a:r>
              <a:rPr lang="en-US" b="1" dirty="0">
                <a:latin typeface="Arial"/>
                <a:cs typeface="Arial"/>
              </a:rPr>
              <a:t>Website</a:t>
            </a:r>
            <a:r>
              <a:rPr lang="en-US" dirty="0">
                <a:latin typeface="Arial"/>
                <a:cs typeface="Arial"/>
              </a:rPr>
              <a:t> guidelines</a:t>
            </a:r>
          </a:p>
          <a:p>
            <a:pPr marL="685165" lvl="1" indent="-227965">
              <a:lnSpc>
                <a:spcPct val="110000"/>
              </a:lnSpc>
            </a:pPr>
            <a:r>
              <a:rPr lang="en-US" dirty="0">
                <a:latin typeface="Arial"/>
                <a:cs typeface="Arial"/>
              </a:rPr>
              <a:t>Information about the NHS DWMP </a:t>
            </a:r>
            <a:r>
              <a:rPr lang="en-US" b="1" dirty="0">
                <a:latin typeface="Arial"/>
                <a:cs typeface="Arial"/>
              </a:rPr>
              <a:t>commercial provider’s communications</a:t>
            </a:r>
          </a:p>
          <a:p>
            <a:pPr marL="685165" lvl="1" indent="-227965">
              <a:lnSpc>
                <a:spcPct val="110000"/>
              </a:lnSpc>
            </a:pPr>
            <a:r>
              <a:rPr lang="en-US" dirty="0">
                <a:latin typeface="Arial"/>
                <a:cs typeface="Arial"/>
              </a:rPr>
              <a:t>Further information</a:t>
            </a:r>
          </a:p>
          <a:p>
            <a:pPr marL="685165" lvl="1" indent="-227965">
              <a:lnSpc>
                <a:spcPct val="110000"/>
              </a:lnSpc>
            </a:pPr>
            <a:r>
              <a:rPr lang="en-US" dirty="0">
                <a:latin typeface="Arial"/>
                <a:cs typeface="Arial"/>
              </a:rPr>
              <a:t>Slides for systems to use when presenting about the NHS DWMP</a:t>
            </a:r>
          </a:p>
          <a:p>
            <a:endParaRPr lang="en-GB" sz="2000" dirty="0"/>
          </a:p>
        </p:txBody>
      </p:sp>
    </p:spTree>
    <p:extLst>
      <p:ext uri="{BB962C8B-B14F-4D97-AF65-F5344CB8AC3E}">
        <p14:creationId xmlns:p14="http://schemas.microsoft.com/office/powerpoint/2010/main" val="4187381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A0EDC-B598-418E-B27D-B7459C475A3E}"/>
              </a:ext>
            </a:extLst>
          </p:cNvPr>
          <p:cNvSpPr>
            <a:spLocks noGrp="1"/>
          </p:cNvSpPr>
          <p:nvPr>
            <p:ph type="title"/>
          </p:nvPr>
        </p:nvSpPr>
        <p:spPr>
          <a:xfrm>
            <a:off x="165427" y="366449"/>
            <a:ext cx="10043893" cy="1078497"/>
          </a:xfrm>
        </p:spPr>
        <p:txBody>
          <a:bodyPr>
            <a:noAutofit/>
          </a:bodyPr>
          <a:lstStyle/>
          <a:p>
            <a:r>
              <a:rPr lang="en-GB" sz="3400">
                <a:solidFill>
                  <a:schemeClr val="accent1"/>
                </a:solidFill>
              </a:rPr>
              <a:t>What is the NHS Digital Weight Management Programme?</a:t>
            </a:r>
          </a:p>
        </p:txBody>
      </p:sp>
      <p:sp>
        <p:nvSpPr>
          <p:cNvPr id="3" name="Content Placeholder 2">
            <a:extLst>
              <a:ext uri="{FF2B5EF4-FFF2-40B4-BE49-F238E27FC236}">
                <a16:creationId xmlns:a16="http://schemas.microsoft.com/office/drawing/2014/main" id="{88633E48-8B56-4973-9C06-A643B7001489}"/>
              </a:ext>
            </a:extLst>
          </p:cNvPr>
          <p:cNvSpPr>
            <a:spLocks noGrp="1"/>
          </p:cNvSpPr>
          <p:nvPr>
            <p:ph sz="quarter" idx="10"/>
          </p:nvPr>
        </p:nvSpPr>
        <p:spPr>
          <a:xfrm>
            <a:off x="3246634" y="1525654"/>
            <a:ext cx="8684954" cy="4629405"/>
          </a:xfrm>
        </p:spPr>
        <p:txBody>
          <a:bodyPr lIns="91440" tIns="45720" rIns="91440" bIns="45720" anchor="t">
            <a:normAutofit fontScale="92500"/>
          </a:bodyPr>
          <a:lstStyle/>
          <a:p>
            <a:pPr marL="0" indent="0">
              <a:buNone/>
            </a:pPr>
            <a:r>
              <a:rPr lang="en-US" sz="2200">
                <a:solidFill>
                  <a:schemeClr val="accent1"/>
                </a:solidFill>
                <a:latin typeface="Arial"/>
                <a:cs typeface="Arial"/>
              </a:rPr>
              <a:t>The NHS Digital Weight Management </a:t>
            </a:r>
            <a:r>
              <a:rPr lang="en-US" sz="2200" err="1">
                <a:solidFill>
                  <a:schemeClr val="accent1"/>
                </a:solidFill>
                <a:latin typeface="Arial"/>
                <a:cs typeface="Arial"/>
              </a:rPr>
              <a:t>Programme</a:t>
            </a:r>
            <a:r>
              <a:rPr lang="en-US" sz="2200">
                <a:solidFill>
                  <a:schemeClr val="accent1"/>
                </a:solidFill>
                <a:latin typeface="Arial"/>
                <a:cs typeface="Arial"/>
              </a:rPr>
              <a:t> (NHS DWMP)</a:t>
            </a:r>
          </a:p>
          <a:p>
            <a:pPr marL="227965" indent="-227965">
              <a:lnSpc>
                <a:spcPct val="110000"/>
              </a:lnSpc>
            </a:pPr>
            <a:r>
              <a:rPr lang="en-US" sz="2200">
                <a:latin typeface="Arial"/>
                <a:cs typeface="Arial"/>
              </a:rPr>
              <a:t>For adults living with obesity who also have diabetes or hypertension or both</a:t>
            </a:r>
          </a:p>
          <a:p>
            <a:pPr marL="227965" indent="-227965">
              <a:lnSpc>
                <a:spcPct val="110000"/>
              </a:lnSpc>
            </a:pPr>
            <a:r>
              <a:rPr lang="en-US" sz="2200">
                <a:latin typeface="Arial"/>
                <a:cs typeface="Arial"/>
              </a:rPr>
              <a:t>Available via all General Practices in England</a:t>
            </a:r>
            <a:endParaRPr lang="en-US" sz="2200"/>
          </a:p>
          <a:p>
            <a:pPr marL="227965" indent="-227965">
              <a:lnSpc>
                <a:spcPct val="110000"/>
              </a:lnSpc>
            </a:pPr>
            <a:r>
              <a:rPr lang="en-US" sz="2200">
                <a:latin typeface="Arial"/>
                <a:cs typeface="Arial"/>
              </a:rPr>
              <a:t>Referral (by all General Practice staff) via the existing established e-referral System (e-RS). </a:t>
            </a:r>
          </a:p>
          <a:p>
            <a:pPr marL="227965" indent="-227965">
              <a:lnSpc>
                <a:spcPct val="110000"/>
              </a:lnSpc>
            </a:pPr>
            <a:r>
              <a:rPr lang="en-GB" sz="2200">
                <a:latin typeface="Arial"/>
                <a:cs typeface="Arial"/>
              </a:rPr>
              <a:t>Clinical templates available for </a:t>
            </a:r>
            <a:r>
              <a:rPr lang="en-GB" sz="2200" err="1">
                <a:latin typeface="Arial"/>
                <a:cs typeface="Arial"/>
              </a:rPr>
              <a:t>SystmOne</a:t>
            </a:r>
            <a:r>
              <a:rPr lang="en-GB" sz="2200">
                <a:latin typeface="Arial"/>
                <a:cs typeface="Arial"/>
              </a:rPr>
              <a:t>, EMIS and Vision IT systems via: </a:t>
            </a:r>
            <a:r>
              <a:rPr lang="en-GB" sz="2200">
                <a:latin typeface="Arial"/>
                <a:cs typeface="Arial"/>
                <a:hlinkClick r:id="rId3"/>
              </a:rPr>
              <a:t>https://www.england.nhs.uk/digital-weight-management/</a:t>
            </a:r>
            <a:r>
              <a:rPr lang="en-GB" sz="2200">
                <a:latin typeface="Arial"/>
                <a:cs typeface="Arial"/>
              </a:rPr>
              <a:t> </a:t>
            </a:r>
          </a:p>
          <a:p>
            <a:pPr marL="227965" indent="-227965">
              <a:lnSpc>
                <a:spcPct val="110000"/>
              </a:lnSpc>
            </a:pPr>
            <a:r>
              <a:rPr lang="en-US" sz="2200">
                <a:latin typeface="Arial"/>
                <a:cs typeface="Arial"/>
              </a:rPr>
              <a:t>Behavioral &amp; lifestyle interventions delivered over 12 consecutive weeks</a:t>
            </a:r>
          </a:p>
          <a:p>
            <a:pPr marL="227965" indent="-227965">
              <a:lnSpc>
                <a:spcPct val="110000"/>
              </a:lnSpc>
            </a:pPr>
            <a:r>
              <a:rPr lang="en-US" sz="2200">
                <a:latin typeface="Arial"/>
                <a:cs typeface="Arial"/>
              </a:rPr>
              <a:t>Option for Service Users to participate via an App or web-based platform</a:t>
            </a:r>
          </a:p>
          <a:p>
            <a:pPr marL="227965" indent="-227965">
              <a:lnSpc>
                <a:spcPct val="110000"/>
              </a:lnSpc>
            </a:pPr>
            <a:r>
              <a:rPr lang="en-US" sz="2200">
                <a:latin typeface="Arial"/>
                <a:cs typeface="Arial"/>
              </a:rPr>
              <a:t>Provided at no cost to local systems</a:t>
            </a:r>
          </a:p>
          <a:p>
            <a:pPr marL="0" indent="0">
              <a:buNone/>
            </a:pPr>
            <a:endParaRPr lang="en-US" sz="2400">
              <a:solidFill>
                <a:schemeClr val="accent1"/>
              </a:solidFill>
            </a:endParaRPr>
          </a:p>
          <a:p>
            <a:pPr marL="227965" indent="-227965"/>
            <a:endParaRPr lang="en-US" sz="2000">
              <a:solidFill>
                <a:schemeClr val="accent1"/>
              </a:solidFill>
            </a:endParaRPr>
          </a:p>
          <a:p>
            <a:pPr marL="227965" indent="-227965"/>
            <a:endParaRPr lang="en-GB" sz="2000"/>
          </a:p>
        </p:txBody>
      </p:sp>
      <p:pic>
        <p:nvPicPr>
          <p:cNvPr id="5" name="Picture 4">
            <a:extLst>
              <a:ext uri="{FF2B5EF4-FFF2-40B4-BE49-F238E27FC236}">
                <a16:creationId xmlns:a16="http://schemas.microsoft.com/office/drawing/2014/main" id="{16BED114-7E39-45AF-84B4-E4838A204743}"/>
              </a:ext>
            </a:extLst>
          </p:cNvPr>
          <p:cNvPicPr>
            <a:picLocks noChangeAspect="1"/>
          </p:cNvPicPr>
          <p:nvPr/>
        </p:nvPicPr>
        <p:blipFill>
          <a:blip r:embed="rId4"/>
          <a:stretch>
            <a:fillRect/>
          </a:stretch>
        </p:blipFill>
        <p:spPr>
          <a:xfrm>
            <a:off x="401731" y="1525654"/>
            <a:ext cx="2844903" cy="4548697"/>
          </a:xfrm>
          <a:prstGeom prst="rect">
            <a:avLst/>
          </a:prstGeom>
          <a:ln w="41275">
            <a:solidFill>
              <a:srgbClr val="00B050"/>
            </a:solidFill>
          </a:ln>
        </p:spPr>
      </p:pic>
      <p:sp>
        <p:nvSpPr>
          <p:cNvPr id="6" name="Footer Placeholder 3">
            <a:extLst>
              <a:ext uri="{FF2B5EF4-FFF2-40B4-BE49-F238E27FC236}">
                <a16:creationId xmlns:a16="http://schemas.microsoft.com/office/drawing/2014/main" id="{95355BFB-81C6-42A7-BBBB-5B9ED5420C7D}"/>
              </a:ext>
            </a:extLst>
          </p:cNvPr>
          <p:cNvSpPr>
            <a:spLocks noGrp="1"/>
          </p:cNvSpPr>
          <p:nvPr>
            <p:ph type="ftr" sz="quarter" idx="3"/>
          </p:nvPr>
        </p:nvSpPr>
        <p:spPr>
          <a:xfrm>
            <a:off x="832125" y="6347923"/>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Tree>
    <p:extLst>
      <p:ext uri="{BB962C8B-B14F-4D97-AF65-F5344CB8AC3E}">
        <p14:creationId xmlns:p14="http://schemas.microsoft.com/office/powerpoint/2010/main" val="3980418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62701-23BC-44FE-800F-122DBECC28D6}"/>
              </a:ext>
            </a:extLst>
          </p:cNvPr>
          <p:cNvSpPr>
            <a:spLocks noGrp="1"/>
          </p:cNvSpPr>
          <p:nvPr>
            <p:ph type="title"/>
          </p:nvPr>
        </p:nvSpPr>
        <p:spPr>
          <a:xfrm>
            <a:off x="119618" y="383286"/>
            <a:ext cx="10116336" cy="664280"/>
          </a:xfrm>
        </p:spPr>
        <p:txBody>
          <a:bodyPr lIns="91440" tIns="45720" rIns="91440" bIns="45720" anchor="t"/>
          <a:lstStyle/>
          <a:p>
            <a:r>
              <a:rPr lang="en-GB" sz="3400">
                <a:latin typeface="Arial"/>
                <a:cs typeface="Arial"/>
              </a:rPr>
              <a:t>Aims, intentions, and benefits of the programme</a:t>
            </a:r>
            <a:endParaRPr lang="en-GB"/>
          </a:p>
        </p:txBody>
      </p:sp>
      <p:sp>
        <p:nvSpPr>
          <p:cNvPr id="21" name="Footer Placeholder 3">
            <a:extLst>
              <a:ext uri="{FF2B5EF4-FFF2-40B4-BE49-F238E27FC236}">
                <a16:creationId xmlns:a16="http://schemas.microsoft.com/office/drawing/2014/main" id="{AF2705EF-83AF-496C-976A-3DACE509EED4}"/>
              </a:ext>
            </a:extLst>
          </p:cNvPr>
          <p:cNvSpPr>
            <a:spLocks noGrp="1"/>
          </p:cNvSpPr>
          <p:nvPr>
            <p:ph type="ftr" sz="quarter" idx="3"/>
          </p:nvPr>
        </p:nvSpPr>
        <p:spPr>
          <a:xfrm>
            <a:off x="781877" y="6352490"/>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ea typeface="+mn-ea"/>
                <a:cs typeface="Arial" charset="0"/>
              </a:rPr>
              <a:t>NHS Digital Weight Management Programme</a:t>
            </a:r>
          </a:p>
        </p:txBody>
      </p:sp>
      <p:sp>
        <p:nvSpPr>
          <p:cNvPr id="17" name="TextBox 16">
            <a:extLst>
              <a:ext uri="{FF2B5EF4-FFF2-40B4-BE49-F238E27FC236}">
                <a16:creationId xmlns:a16="http://schemas.microsoft.com/office/drawing/2014/main" id="{E5B94FAB-D677-40EB-83FC-084E639CC438}"/>
              </a:ext>
            </a:extLst>
          </p:cNvPr>
          <p:cNvSpPr txBox="1"/>
          <p:nvPr/>
        </p:nvSpPr>
        <p:spPr>
          <a:xfrm>
            <a:off x="5750083" y="3747010"/>
            <a:ext cx="10247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50 mins</a:t>
            </a:r>
          </a:p>
        </p:txBody>
      </p:sp>
      <p:sp>
        <p:nvSpPr>
          <p:cNvPr id="2" name="Rectangle 1">
            <a:extLst>
              <a:ext uri="{FF2B5EF4-FFF2-40B4-BE49-F238E27FC236}">
                <a16:creationId xmlns:a16="http://schemas.microsoft.com/office/drawing/2014/main" id="{72C747CF-05D0-481E-AE6D-3497A8793E91}"/>
              </a:ext>
            </a:extLst>
          </p:cNvPr>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F9F723A6-3849-451D-BEB5-4AD622B7C121}"/>
              </a:ext>
            </a:extLst>
          </p:cNvPr>
          <p:cNvSpPr/>
          <p:nvPr/>
        </p:nvSpPr>
        <p:spPr>
          <a:xfrm>
            <a:off x="2041864" y="1510862"/>
            <a:ext cx="59302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2271B12E-303D-4112-9F18-CF0CEBD5662A}"/>
              </a:ext>
            </a:extLst>
          </p:cNvPr>
          <p:cNvPicPr>
            <a:picLocks noChangeAspect="1"/>
          </p:cNvPicPr>
          <p:nvPr/>
        </p:nvPicPr>
        <p:blipFill rotWithShape="1">
          <a:blip r:embed="rId3"/>
          <a:srcRect b="12176"/>
          <a:stretch/>
        </p:blipFill>
        <p:spPr>
          <a:xfrm>
            <a:off x="560400" y="1510862"/>
            <a:ext cx="10662828" cy="4117430"/>
          </a:xfrm>
          <a:prstGeom prst="rect">
            <a:avLst/>
          </a:prstGeom>
        </p:spPr>
      </p:pic>
    </p:spTree>
    <p:extLst>
      <p:ext uri="{BB962C8B-B14F-4D97-AF65-F5344CB8AC3E}">
        <p14:creationId xmlns:p14="http://schemas.microsoft.com/office/powerpoint/2010/main" val="4013380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FFAE6A-0517-450B-B36F-C226A6BB748D}"/>
              </a:ext>
            </a:extLst>
          </p:cNvPr>
          <p:cNvSpPr>
            <a:spLocks noGrp="1"/>
          </p:cNvSpPr>
          <p:nvPr>
            <p:ph type="title"/>
          </p:nvPr>
        </p:nvSpPr>
        <p:spPr>
          <a:xfrm>
            <a:off x="136529" y="265822"/>
            <a:ext cx="10147902" cy="1366162"/>
          </a:xfrm>
        </p:spPr>
        <p:txBody>
          <a:bodyPr lIns="91440" tIns="45720" rIns="91440" bIns="45720" anchor="t"/>
          <a:lstStyle/>
          <a:p>
            <a:r>
              <a:rPr lang="en-GB"/>
              <a:t>The Weight Management Enhanced Service is now active</a:t>
            </a:r>
            <a:endParaRPr lang="en-GB" sz="3400"/>
          </a:p>
        </p:txBody>
      </p:sp>
      <p:sp>
        <p:nvSpPr>
          <p:cNvPr id="4" name="Footer Placeholder 3">
            <a:extLst>
              <a:ext uri="{FF2B5EF4-FFF2-40B4-BE49-F238E27FC236}">
                <a16:creationId xmlns:a16="http://schemas.microsoft.com/office/drawing/2014/main" id="{C28724E6-CA96-4597-9100-0AD8367F5A66}"/>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solidFill>
                <a:effectLst/>
                <a:uLnTx/>
                <a:uFillTx/>
                <a:latin typeface="Arial"/>
                <a:cs typeface="Arial"/>
              </a:rPr>
              <a:t>NHS Digital Weight Management Programme</a:t>
            </a:r>
          </a:p>
        </p:txBody>
      </p:sp>
      <p:graphicFrame>
        <p:nvGraphicFramePr>
          <p:cNvPr id="11" name="Content Placeholder 4">
            <a:extLst>
              <a:ext uri="{FF2B5EF4-FFF2-40B4-BE49-F238E27FC236}">
                <a16:creationId xmlns:a16="http://schemas.microsoft.com/office/drawing/2014/main" id="{A2DB5C72-C8D7-4910-B061-B60B4F00891B}"/>
              </a:ext>
            </a:extLst>
          </p:cNvPr>
          <p:cNvGraphicFramePr>
            <a:graphicFrameLocks noGrp="1"/>
          </p:cNvGraphicFramePr>
          <p:nvPr>
            <p:ph sz="quarter" idx="10"/>
            <p:extLst>
              <p:ext uri="{D42A27DB-BD31-4B8C-83A1-F6EECF244321}">
                <p14:modId xmlns:p14="http://schemas.microsoft.com/office/powerpoint/2010/main" val="1242592689"/>
              </p:ext>
            </p:extLst>
          </p:nvPr>
        </p:nvGraphicFramePr>
        <p:xfrm>
          <a:off x="614921" y="1829598"/>
          <a:ext cx="10549661" cy="38883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Graphic 4" descr="Coins">
            <a:extLst>
              <a:ext uri="{FF2B5EF4-FFF2-40B4-BE49-F238E27FC236}">
                <a16:creationId xmlns:a16="http://schemas.microsoft.com/office/drawing/2014/main" id="{5C629F11-B89B-49E9-A101-37C7D85B425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9300" y="2247468"/>
            <a:ext cx="800100" cy="800100"/>
          </a:xfrm>
          <a:prstGeom prst="rect">
            <a:avLst/>
          </a:prstGeom>
        </p:spPr>
      </p:pic>
      <p:pic>
        <p:nvPicPr>
          <p:cNvPr id="7" name="Graphic 6" descr="Smart Phone">
            <a:extLst>
              <a:ext uri="{FF2B5EF4-FFF2-40B4-BE49-F238E27FC236}">
                <a16:creationId xmlns:a16="http://schemas.microsoft.com/office/drawing/2014/main" id="{62363972-BD77-41DD-9196-F0409F5B77D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62000" y="4559300"/>
            <a:ext cx="800100" cy="800100"/>
          </a:xfrm>
          <a:prstGeom prst="rect">
            <a:avLst/>
          </a:prstGeom>
        </p:spPr>
      </p:pic>
      <p:pic>
        <p:nvPicPr>
          <p:cNvPr id="9" name="Graphic 8" descr="Heart with pulse">
            <a:extLst>
              <a:ext uri="{FF2B5EF4-FFF2-40B4-BE49-F238E27FC236}">
                <a16:creationId xmlns:a16="http://schemas.microsoft.com/office/drawing/2014/main" id="{A58F1BD8-C965-4C7D-BA8D-16D5204E6C3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97102" y="3362558"/>
            <a:ext cx="914400" cy="914400"/>
          </a:xfrm>
          <a:prstGeom prst="rect">
            <a:avLst/>
          </a:prstGeom>
        </p:spPr>
      </p:pic>
    </p:spTree>
    <p:extLst>
      <p:ext uri="{BB962C8B-B14F-4D97-AF65-F5344CB8AC3E}">
        <p14:creationId xmlns:p14="http://schemas.microsoft.com/office/powerpoint/2010/main" val="127292914"/>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62701-23BC-44FE-800F-122DBECC28D6}"/>
              </a:ext>
            </a:extLst>
          </p:cNvPr>
          <p:cNvSpPr>
            <a:spLocks noGrp="1"/>
          </p:cNvSpPr>
          <p:nvPr>
            <p:ph type="title"/>
          </p:nvPr>
        </p:nvSpPr>
        <p:spPr>
          <a:xfrm>
            <a:off x="241300" y="383285"/>
            <a:ext cx="10608210" cy="601569"/>
          </a:xfrm>
        </p:spPr>
        <p:txBody>
          <a:bodyPr lIns="91440" tIns="45720" rIns="91440" bIns="45720" anchor="t"/>
          <a:lstStyle/>
          <a:p>
            <a:r>
              <a:rPr lang="en-GB" sz="3400">
                <a:latin typeface="Arial"/>
                <a:cs typeface="Arial"/>
              </a:rPr>
              <a:t>Key Messages</a:t>
            </a:r>
            <a:endParaRPr lang="en-GB"/>
          </a:p>
        </p:txBody>
      </p:sp>
      <p:sp>
        <p:nvSpPr>
          <p:cNvPr id="21" name="Footer Placeholder 3">
            <a:extLst>
              <a:ext uri="{FF2B5EF4-FFF2-40B4-BE49-F238E27FC236}">
                <a16:creationId xmlns:a16="http://schemas.microsoft.com/office/drawing/2014/main" id="{AF2705EF-83AF-496C-976A-3DACE509EED4}"/>
              </a:ext>
            </a:extLst>
          </p:cNvPr>
          <p:cNvSpPr>
            <a:spLocks noGrp="1"/>
          </p:cNvSpPr>
          <p:nvPr>
            <p:ph type="ftr" sz="quarter" idx="3"/>
          </p:nvPr>
        </p:nvSpPr>
        <p:spPr>
          <a:xfrm>
            <a:off x="742607" y="6342068"/>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
        <p:nvSpPr>
          <p:cNvPr id="17" name="TextBox 16">
            <a:extLst>
              <a:ext uri="{FF2B5EF4-FFF2-40B4-BE49-F238E27FC236}">
                <a16:creationId xmlns:a16="http://schemas.microsoft.com/office/drawing/2014/main" id="{E5B94FAB-D677-40EB-83FC-084E639CC438}"/>
              </a:ext>
            </a:extLst>
          </p:cNvPr>
          <p:cNvSpPr txBox="1"/>
          <p:nvPr/>
        </p:nvSpPr>
        <p:spPr>
          <a:xfrm>
            <a:off x="5750083" y="3747010"/>
            <a:ext cx="10247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50 mins</a:t>
            </a:r>
          </a:p>
        </p:txBody>
      </p:sp>
      <p:sp>
        <p:nvSpPr>
          <p:cNvPr id="7" name="TextBox 6">
            <a:extLst>
              <a:ext uri="{FF2B5EF4-FFF2-40B4-BE49-F238E27FC236}">
                <a16:creationId xmlns:a16="http://schemas.microsoft.com/office/drawing/2014/main" id="{69EC4CBB-104D-42D9-B356-3350487903DE}"/>
              </a:ext>
            </a:extLst>
          </p:cNvPr>
          <p:cNvSpPr txBox="1"/>
          <p:nvPr/>
        </p:nvSpPr>
        <p:spPr>
          <a:xfrm>
            <a:off x="241300" y="1532356"/>
            <a:ext cx="11468100" cy="4809711"/>
          </a:xfrm>
          <a:prstGeom prst="rect">
            <a:avLst/>
          </a:prstGeom>
          <a:solidFill>
            <a:schemeClr val="bg1"/>
          </a:solidFill>
          <a:ln w="412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defPPr>
              <a:defRPr lang="en-US"/>
            </a:defPPr>
            <a:lvl1pPr lvl="0" algn="ctr">
              <a:defRPr sz="1600" b="1">
                <a:solidFill>
                  <a:schemeClr val="bg2"/>
                </a:solidFill>
                <a:latin typeface="Arial" panose="020B0604020202020204" pitchFamily="34" charset="0"/>
                <a:cs typeface="Arial" panose="020B0604020202020204" pitchFamily="34" charset="0"/>
              </a:defRPr>
            </a:lvl1pPr>
            <a:lvl2pPr marL="742950" lvl="1" indent="-285750">
              <a:spcBef>
                <a:spcPts val="600"/>
              </a:spcBef>
              <a:buFont typeface="Arial" panose="020B0604020202020204" pitchFamily="34" charset="0"/>
              <a:buChar char="•"/>
              <a:defRPr sz="1400">
                <a:solidFill>
                  <a:schemeClr val="bg2"/>
                </a:solidFill>
                <a:latin typeface="Arial" panose="020B0604020202020204" pitchFamily="34" charset="0"/>
                <a:cs typeface="Arial" panose="020B0604020202020204" pitchFamily="34" charset="0"/>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lgn="l">
              <a:buFont typeface="Arial" panose="020B0604020202020204" pitchFamily="34" charset="0"/>
              <a:buChar char="•"/>
              <a:defRPr/>
            </a:pPr>
            <a:r>
              <a:rPr kumimoji="0" lang="en-GB" b="0" i="0" u="none" strike="noStrike" kern="1200" cap="none" spc="0" normalizeH="0" baseline="0" noProof="0" dirty="0">
                <a:ln>
                  <a:noFill/>
                </a:ln>
                <a:solidFill>
                  <a:srgbClr val="005EB8"/>
                </a:solidFill>
                <a:effectLst/>
                <a:uLnTx/>
                <a:uFillTx/>
                <a:latin typeface="Arial"/>
                <a:cs typeface="Arial"/>
              </a:rPr>
              <a:t>The programme offers </a:t>
            </a:r>
            <a:r>
              <a:rPr kumimoji="0" lang="en-GB" b="1" i="0" u="none" strike="noStrike" kern="1200" cap="none" spc="0" normalizeH="0" baseline="0" noProof="0" dirty="0">
                <a:ln>
                  <a:noFill/>
                </a:ln>
                <a:solidFill>
                  <a:srgbClr val="005EB8"/>
                </a:solidFill>
                <a:effectLst/>
                <a:uLnTx/>
                <a:uFillTx/>
                <a:latin typeface="Arial"/>
                <a:cs typeface="Arial"/>
              </a:rPr>
              <a:t>online access to weight management services </a:t>
            </a:r>
            <a:r>
              <a:rPr kumimoji="0" lang="en-GB" b="0" i="0" u="none" strike="noStrike" kern="1200" cap="none" spc="0" normalizeH="0" baseline="0" noProof="0" dirty="0">
                <a:ln>
                  <a:noFill/>
                </a:ln>
                <a:solidFill>
                  <a:srgbClr val="005EB8"/>
                </a:solidFill>
                <a:effectLst/>
                <a:uLnTx/>
                <a:uFillTx/>
                <a:latin typeface="Arial"/>
                <a:cs typeface="Arial"/>
              </a:rPr>
              <a:t>for those living with obesity plus diabetes, or hypertension, or both.</a:t>
            </a:r>
            <a:r>
              <a:rPr lang="en-GB" b="0" dirty="0">
                <a:solidFill>
                  <a:srgbClr val="005EB8"/>
                </a:solidFill>
                <a:latin typeface="Arial"/>
                <a:cs typeface="Arial"/>
              </a:rPr>
              <a:t> </a:t>
            </a:r>
            <a:r>
              <a:rPr kumimoji="0" lang="en-GB" b="0" i="0" u="none" strike="noStrike" kern="1200" cap="none" spc="0" normalizeH="0" baseline="0" noProof="0" dirty="0">
                <a:ln>
                  <a:noFill/>
                </a:ln>
                <a:solidFill>
                  <a:srgbClr val="005EB8"/>
                </a:solidFill>
                <a:effectLst/>
                <a:uLnTx/>
                <a:uFillTx/>
                <a:latin typeface="Arial"/>
                <a:cs typeface="Arial"/>
              </a:rPr>
              <a:t> It is intended to </a:t>
            </a:r>
            <a:r>
              <a:rPr lang="en-GB" b="0" dirty="0">
                <a:solidFill>
                  <a:schemeClr val="accent1"/>
                </a:solidFill>
                <a:latin typeface="Arial"/>
                <a:cs typeface="Arial"/>
              </a:rPr>
              <a:t>improve:</a:t>
            </a:r>
          </a:p>
          <a:p>
            <a:pPr marL="1085850" lvl="1" indent="-342900">
              <a:defRPr/>
            </a:pPr>
            <a:r>
              <a:rPr kumimoji="0" lang="en-GB" sz="1600" b="1" i="0" u="none" strike="noStrike" kern="1200" cap="none" spc="0" normalizeH="0" baseline="0" noProof="0" dirty="0">
                <a:ln>
                  <a:noFill/>
                </a:ln>
                <a:solidFill>
                  <a:srgbClr val="005EB8"/>
                </a:solidFill>
                <a:effectLst/>
                <a:uLnTx/>
                <a:uFillTx/>
                <a:latin typeface="Arial"/>
                <a:cs typeface="Arial"/>
              </a:rPr>
              <a:t>inequalities in prevalence of obesity</a:t>
            </a:r>
            <a:r>
              <a:rPr kumimoji="0" lang="en-GB" sz="1600" b="0" i="0" u="none" strike="noStrike" kern="1200" cap="none" spc="0" normalizeH="0" baseline="0" noProof="0" dirty="0">
                <a:ln>
                  <a:noFill/>
                </a:ln>
                <a:solidFill>
                  <a:srgbClr val="005EB8"/>
                </a:solidFill>
                <a:effectLst/>
                <a:uLnTx/>
                <a:uFillTx/>
                <a:latin typeface="Arial"/>
                <a:cs typeface="Arial"/>
              </a:rPr>
              <a:t>, </a:t>
            </a:r>
          </a:p>
          <a:p>
            <a:pPr marL="1085850" lvl="1" indent="-342900">
              <a:defRPr/>
            </a:pPr>
            <a:r>
              <a:rPr kumimoji="0" lang="en-GB" sz="1600" b="1" i="0" u="none" strike="noStrike" kern="1200" cap="none" spc="0" normalizeH="0" baseline="0" noProof="0" dirty="0">
                <a:ln>
                  <a:noFill/>
                </a:ln>
                <a:solidFill>
                  <a:srgbClr val="005EB8"/>
                </a:solidFill>
                <a:effectLst/>
                <a:uLnTx/>
                <a:uFillTx/>
                <a:latin typeface="Arial"/>
                <a:cs typeface="Arial"/>
              </a:rPr>
              <a:t>access to weight management services</a:t>
            </a:r>
            <a:r>
              <a:rPr kumimoji="0" lang="en-GB" sz="1600" b="0" i="0" u="none" strike="noStrike" kern="1200" cap="none" spc="0" normalizeH="0" baseline="0" noProof="0" dirty="0">
                <a:ln>
                  <a:noFill/>
                </a:ln>
                <a:solidFill>
                  <a:srgbClr val="005EB8"/>
                </a:solidFill>
                <a:effectLst/>
                <a:uLnTx/>
                <a:uFillTx/>
                <a:latin typeface="Arial"/>
                <a:cs typeface="Arial"/>
              </a:rPr>
              <a:t>, and </a:t>
            </a:r>
          </a:p>
          <a:p>
            <a:pPr marL="1085850" lvl="1" indent="-342900">
              <a:defRPr/>
            </a:pPr>
            <a:r>
              <a:rPr kumimoji="0" lang="en-GB" sz="1600" b="1" i="0" u="none" strike="noStrike" kern="1200" cap="none" spc="0" normalizeH="0" baseline="0" noProof="0" dirty="0">
                <a:ln>
                  <a:noFill/>
                </a:ln>
                <a:solidFill>
                  <a:srgbClr val="005EB8"/>
                </a:solidFill>
                <a:effectLst/>
                <a:uLnTx/>
                <a:uFillTx/>
                <a:latin typeface="Arial"/>
                <a:cs typeface="Arial"/>
              </a:rPr>
              <a:t>risks of adverse health </a:t>
            </a:r>
            <a:r>
              <a:rPr kumimoji="0" lang="en-GB" sz="1600" b="1" i="0" u="none" strike="noStrike" kern="1200" cap="none" spc="0" normalizeH="0" baseline="0" noProof="0" dirty="0">
                <a:ln>
                  <a:noFill/>
                </a:ln>
                <a:solidFill>
                  <a:schemeClr val="accent1"/>
                </a:solidFill>
                <a:effectLst/>
                <a:uLnTx/>
                <a:uFillTx/>
                <a:latin typeface="Arial"/>
                <a:cs typeface="Arial"/>
              </a:rPr>
              <a:t>outcomes associated with obesity.</a:t>
            </a:r>
            <a:endParaRPr lang="en-GB" sz="1600" b="1" i="0" u="none" strike="noStrike" kern="1200" cap="none" spc="0" normalizeH="0" baseline="0" noProof="0" dirty="0">
              <a:ln>
                <a:noFill/>
              </a:ln>
              <a:solidFill>
                <a:schemeClr val="accent1"/>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endParaRPr>
          </a:p>
          <a:p>
            <a:pPr marL="342900" indent="-342900" algn="l">
              <a:buFont typeface="Arial" panose="020B0604020202020204" pitchFamily="34" charset="0"/>
              <a:buChar char="•"/>
              <a:defRPr/>
            </a:pPr>
            <a:r>
              <a:rPr kumimoji="0" lang="en-GB" b="0" i="0" u="none" strike="noStrike" kern="1200" cap="none" spc="0" normalizeH="0" baseline="0" noProof="0" dirty="0">
                <a:ln>
                  <a:noFill/>
                </a:ln>
                <a:solidFill>
                  <a:srgbClr val="005EB8"/>
                </a:solidFill>
                <a:effectLst/>
                <a:uLnTx/>
                <a:uFillTx/>
                <a:latin typeface="Arial"/>
                <a:cs typeface="Arial"/>
              </a:rPr>
              <a:t>It is accessible by e-referral from </a:t>
            </a:r>
            <a:r>
              <a:rPr kumimoji="0" lang="en-GB" b="1" i="0" u="none" strike="noStrike" kern="1200" cap="none" spc="0" normalizeH="0" baseline="0" noProof="0" dirty="0">
                <a:ln>
                  <a:noFill/>
                </a:ln>
                <a:solidFill>
                  <a:srgbClr val="005EB8"/>
                </a:solidFill>
                <a:effectLst/>
                <a:uLnTx/>
                <a:uFillTx/>
                <a:latin typeface="Arial"/>
                <a:cs typeface="Arial"/>
              </a:rPr>
              <a:t>all General </a:t>
            </a:r>
            <a:r>
              <a:rPr lang="en-GB" dirty="0">
                <a:solidFill>
                  <a:srgbClr val="005EB8"/>
                </a:solidFill>
                <a:latin typeface="Arial"/>
                <a:cs typeface="Arial"/>
              </a:rPr>
              <a:t>P</a:t>
            </a:r>
            <a:r>
              <a:rPr kumimoji="0" lang="en-GB" b="1" i="0" u="none" strike="noStrike" kern="1200" cap="none" spc="0" normalizeH="0" baseline="0" noProof="0" dirty="0" err="1">
                <a:ln>
                  <a:noFill/>
                </a:ln>
                <a:solidFill>
                  <a:srgbClr val="005EB8"/>
                </a:solidFill>
                <a:effectLst/>
                <a:uLnTx/>
                <a:uFillTx/>
                <a:latin typeface="Arial"/>
                <a:cs typeface="Arial"/>
              </a:rPr>
              <a:t>ractices</a:t>
            </a:r>
            <a:r>
              <a:rPr kumimoji="0" lang="en-GB" b="1" i="0" u="none" strike="noStrike" kern="1200" cap="none" spc="0" normalizeH="0" baseline="0" noProof="0" dirty="0">
                <a:ln>
                  <a:noFill/>
                </a:ln>
                <a:solidFill>
                  <a:srgbClr val="005EB8"/>
                </a:solidFill>
                <a:effectLst/>
                <a:uLnTx/>
                <a:uFillTx/>
                <a:latin typeface="Arial"/>
                <a:cs typeface="Arial"/>
              </a:rPr>
              <a:t> in England</a:t>
            </a:r>
            <a:r>
              <a:rPr kumimoji="0" lang="en-GB" b="0" i="0" u="none" strike="noStrike" kern="1200" cap="none" spc="0" normalizeH="0" baseline="0" noProof="0" dirty="0">
                <a:ln>
                  <a:noFill/>
                </a:ln>
                <a:solidFill>
                  <a:srgbClr val="005EB8"/>
                </a:solidFill>
                <a:effectLst/>
                <a:uLnTx/>
                <a:uFillTx/>
                <a:latin typeface="Arial"/>
                <a:cs typeface="Arial"/>
              </a:rPr>
              <a:t>. The new services are commissioned by NHS England and are available at </a:t>
            </a:r>
            <a:r>
              <a:rPr kumimoji="0" lang="en-GB" b="1" i="0" u="none" strike="noStrike" kern="1200" cap="none" spc="0" normalizeH="0" baseline="0" noProof="0" dirty="0">
                <a:ln>
                  <a:noFill/>
                </a:ln>
                <a:solidFill>
                  <a:srgbClr val="005EB8"/>
                </a:solidFill>
                <a:effectLst/>
                <a:uLnTx/>
                <a:uFillTx/>
                <a:latin typeface="Arial"/>
                <a:cs typeface="Arial"/>
              </a:rPr>
              <a:t>no cost to local systems</a:t>
            </a:r>
            <a:r>
              <a:rPr kumimoji="0" lang="en-GB" b="0" i="0" u="none" strike="noStrike" kern="1200" cap="none" spc="0" normalizeH="0" baseline="0" noProof="0" dirty="0">
                <a:ln>
                  <a:noFill/>
                </a:ln>
                <a:solidFill>
                  <a:srgbClr val="005EB8"/>
                </a:solidFill>
                <a:effectLst/>
                <a:uLnTx/>
                <a:uFillTx/>
                <a:latin typeface="Arial"/>
                <a:cs typeface="Arial"/>
              </a:rPr>
              <a:t>.</a:t>
            </a:r>
            <a:r>
              <a:rPr lang="en-GB" b="0" dirty="0">
                <a:solidFill>
                  <a:srgbClr val="005EB8"/>
                </a:solidFill>
                <a:latin typeface="Arial"/>
                <a:cs typeface="Arial"/>
              </a:rPr>
              <a:t>  </a:t>
            </a:r>
            <a:endParaRPr lang="en-GB" b="0"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endParaRPr>
          </a:p>
          <a:p>
            <a:pPr algn="l">
              <a:defRPr/>
            </a:pPr>
            <a:endParaRPr lang="en-GB" b="0" dirty="0">
              <a:solidFill>
                <a:srgbClr val="005EB8"/>
              </a:solidFill>
              <a:latin typeface="Arial"/>
              <a:cs typeface="Arial"/>
            </a:endParaRPr>
          </a:p>
          <a:p>
            <a:pPr marL="342900" indent="-342900" algn="l">
              <a:buFont typeface="Arial" panose="020B0604020202020204" pitchFamily="34" charset="0"/>
              <a:buChar char="•"/>
              <a:defRPr/>
            </a:pPr>
            <a:r>
              <a:rPr lang="en-GB" b="0" dirty="0">
                <a:solidFill>
                  <a:schemeClr val="accent1"/>
                </a:solidFill>
                <a:latin typeface="Arial"/>
                <a:cs typeface="Arial"/>
              </a:rPr>
              <a:t>Referrals can me made from any member of staff working in general practice, not just GPs.</a:t>
            </a:r>
            <a:endParaRPr lang="en-GB" b="0" i="0" u="none" strike="noStrike" kern="1200" cap="none" spc="0" normalizeH="0" baseline="0" noProof="0" dirty="0">
              <a:ln>
                <a:noFill/>
              </a:ln>
              <a:solidFill>
                <a:schemeClr val="accent1"/>
              </a:solidFill>
              <a:effectLst/>
              <a:uLnTx/>
              <a:uFillTx/>
              <a:latin typeface="Arial"/>
              <a:cs typeface="Arial"/>
            </a:endParaRPr>
          </a:p>
          <a:p>
            <a:pPr marL="342900" indent="-342900" algn="l">
              <a:buFont typeface="Arial" panose="020B0604020202020204" pitchFamily="34" charset="0"/>
              <a:buChar char="•"/>
              <a:defRPr/>
            </a:pPr>
            <a:endParaRPr lang="en-GB" b="0" dirty="0"/>
          </a:p>
          <a:p>
            <a:pPr marL="342900" indent="-342900" algn="l">
              <a:buFont typeface="Arial" panose="020B0604020202020204" pitchFamily="34" charset="0"/>
              <a:buChar char="•"/>
              <a:defRPr/>
            </a:pPr>
            <a:r>
              <a:rPr lang="en-GB" b="0" dirty="0">
                <a:latin typeface="Arial"/>
                <a:cs typeface="Arial"/>
              </a:rPr>
              <a:t>The programme offers free</a:t>
            </a:r>
            <a:r>
              <a:rPr lang="en-GB" dirty="0">
                <a:latin typeface="Arial"/>
                <a:cs typeface="Arial"/>
              </a:rPr>
              <a:t>, 12-week digital support through apps and websites </a:t>
            </a:r>
            <a:r>
              <a:rPr lang="en-GB" b="0" dirty="0">
                <a:latin typeface="Arial"/>
                <a:cs typeface="Arial"/>
              </a:rPr>
              <a:t>to help patients manage their weight and improve longer term health outcomes.  </a:t>
            </a:r>
            <a:r>
              <a:rPr lang="en-GB" b="0" dirty="0">
                <a:solidFill>
                  <a:schemeClr val="accent1"/>
                </a:solidFill>
                <a:latin typeface="Arial"/>
                <a:cs typeface="Arial"/>
              </a:rPr>
              <a:t>There is additional support (through human coaching) available to those with characteristics that may make them less likely to complete a weight management programme.</a:t>
            </a:r>
          </a:p>
          <a:p>
            <a:pPr marL="342900" lvl="0" indent="-342900" algn="l">
              <a:buFont typeface="Arial" panose="020B0604020202020204" pitchFamily="34" charset="0"/>
              <a:buChar char="•"/>
              <a:defRPr/>
            </a:pPr>
            <a:endParaRPr lang="en-GB" b="0"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5EB8"/>
                </a:solidFill>
                <a:effectLst/>
                <a:uLnTx/>
                <a:uFillTx/>
                <a:latin typeface="Arial"/>
                <a:cs typeface="Arial"/>
              </a:rPr>
              <a:t>Comprehensive information on this, and how practices can start referring is all available at</a:t>
            </a:r>
            <a:r>
              <a:rPr kumimoji="0" lang="en-GB" b="1" i="0" u="none" strike="noStrike" kern="1200" cap="none" spc="0" normalizeH="0" baseline="0" noProof="0" dirty="0">
                <a:ln>
                  <a:noFill/>
                </a:ln>
                <a:solidFill>
                  <a:srgbClr val="005EB8"/>
                </a:solidFill>
                <a:effectLst/>
                <a:uLnTx/>
                <a:uFillTx/>
                <a:latin typeface="Arial"/>
                <a:cs typeface="Arial"/>
              </a:rPr>
              <a:t>: </a:t>
            </a:r>
            <a:r>
              <a:rPr kumimoji="0" lang="en-GB" b="1" i="0" u="none" strike="noStrike" kern="1200" cap="none" spc="0" normalizeH="0" baseline="0" noProof="0" dirty="0">
                <a:ln>
                  <a:noFill/>
                </a:ln>
                <a:solidFill>
                  <a:srgbClr val="005EB8"/>
                </a:solidFill>
                <a:effectLst/>
                <a:uLnTx/>
                <a:uFillTx/>
                <a:latin typeface="Arial"/>
                <a:cs typeface="Arial"/>
                <a:hlinkClick r:id="rId3"/>
              </a:rPr>
              <a:t>https://www.england.nhs.uk/digital-weight-management/</a:t>
            </a:r>
            <a:r>
              <a:rPr kumimoji="0" lang="en-GB" b="1" i="0" u="none" strike="noStrike" kern="1200" cap="none" spc="0" normalizeH="0" baseline="0" noProof="0" dirty="0">
                <a:ln>
                  <a:noFill/>
                </a:ln>
                <a:solidFill>
                  <a:srgbClr val="005EB8"/>
                </a:solidFill>
                <a:effectLst/>
                <a:uLnTx/>
                <a:uFillTx/>
                <a:latin typeface="Arial"/>
                <a:cs typeface="Arial"/>
              </a:rPr>
              <a:t>.</a:t>
            </a:r>
            <a:endParaRPr lang="en-GB" b="1" i="0" u="none" strike="noStrike" kern="1200" cap="none" spc="0" normalizeH="0" baseline="0" noProof="0" dirty="0">
              <a:ln>
                <a:noFill/>
              </a:ln>
              <a:solidFill>
                <a:srgbClr val="005EB8"/>
              </a:solidFill>
              <a:effectLst/>
              <a:uLnTx/>
              <a:uFillTx/>
              <a:latin typeface="Arial"/>
              <a:cs typeface="Aria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b="1" i="0" u="none" strike="noStrike" kern="1200" cap="none" spc="0" normalizeH="0" baseline="0" noProof="0" dirty="0">
              <a:ln>
                <a:noFill/>
              </a:ln>
              <a:solidFill>
                <a:srgbClr val="005EB8"/>
              </a:solidFill>
              <a:effectLst/>
              <a:uLnTx/>
              <a:uFillTx/>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A71EC8E6-1807-4779-8504-F4CBE4B2AF03}"/>
              </a:ext>
            </a:extLst>
          </p:cNvPr>
          <p:cNvSpPr/>
          <p:nvPr/>
        </p:nvSpPr>
        <p:spPr>
          <a:xfrm>
            <a:off x="241300" y="866450"/>
            <a:ext cx="102997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00"/>
                </a:solidFill>
                <a:effectLst/>
                <a:uLnTx/>
                <a:uFillTx/>
                <a:latin typeface="Calibri" panose="020F0502020204030204"/>
                <a:ea typeface="+mn-ea"/>
                <a:cs typeface="+mn-cs"/>
              </a:rPr>
              <a:t>You can adapt and use the messages below to raise awareness about the </a:t>
            </a:r>
            <a:r>
              <a:rPr lang="en-GB" b="1">
                <a:solidFill>
                  <a:srgbClr val="000000"/>
                </a:solidFill>
                <a:latin typeface="Calibri" panose="020F0502020204030204"/>
              </a:rPr>
              <a:t>NHS DWMP</a:t>
            </a:r>
            <a:r>
              <a:rPr kumimoji="0" lang="en-GB" sz="1800" b="1" i="0" u="none" strike="noStrike" kern="1200" cap="none" spc="0" normalizeH="0" baseline="0" noProof="0">
                <a:ln>
                  <a:noFill/>
                </a:ln>
                <a:solidFill>
                  <a:srgbClr val="000000"/>
                </a:solidFill>
                <a:effectLst/>
                <a:uLnTx/>
                <a:uFillTx/>
                <a:latin typeface="Calibri" panose="020F0502020204030204"/>
                <a:ea typeface="+mn-ea"/>
                <a:cs typeface="+mn-cs"/>
              </a:rPr>
              <a:t> through regional engagement and the communication vehicles you have</a:t>
            </a:r>
          </a:p>
        </p:txBody>
      </p:sp>
    </p:spTree>
    <p:extLst>
      <p:ext uri="{BB962C8B-B14F-4D97-AF65-F5344CB8AC3E}">
        <p14:creationId xmlns:p14="http://schemas.microsoft.com/office/powerpoint/2010/main" val="256656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D53222-B978-40C4-AD84-1B57006AB29F}"/>
              </a:ext>
            </a:extLst>
          </p:cNvPr>
          <p:cNvSpPr>
            <a:spLocks noGrp="1"/>
          </p:cNvSpPr>
          <p:nvPr>
            <p:ph sz="quarter" idx="10"/>
          </p:nvPr>
        </p:nvSpPr>
        <p:spPr>
          <a:xfrm>
            <a:off x="246622" y="1116228"/>
            <a:ext cx="11551677" cy="1800947"/>
          </a:xfrm>
          <a:ln>
            <a:solidFill>
              <a:srgbClr val="00B050"/>
            </a:solidFill>
          </a:ln>
        </p:spPr>
        <p:txBody>
          <a:bodyPr/>
          <a:lstStyle/>
          <a:p>
            <a:pPr lvl="0"/>
            <a:r>
              <a:rPr lang="en-GB" sz="1600"/>
              <a:t>The programme should always be referred to as: </a:t>
            </a:r>
            <a:r>
              <a:rPr lang="en-GB" sz="1600" b="1"/>
              <a:t>The NHS Digital Weight Management Programme.</a:t>
            </a:r>
          </a:p>
          <a:p>
            <a:pPr lvl="0"/>
            <a:r>
              <a:rPr lang="en-GB" sz="1600"/>
              <a:t>This should not be abbreviated to an acronym in any external facing materials. </a:t>
            </a:r>
          </a:p>
          <a:p>
            <a:pPr lvl="0"/>
            <a:r>
              <a:rPr lang="en-GB" sz="1600"/>
              <a:t>Branding should always follow </a:t>
            </a:r>
            <a:r>
              <a:rPr lang="en-GB" sz="1600" u="sng">
                <a:hlinkClick r:id="rId3"/>
              </a:rPr>
              <a:t>NHS Identity Guidelines</a:t>
            </a:r>
            <a:r>
              <a:rPr lang="en-GB" sz="1600"/>
              <a:t>.</a:t>
            </a:r>
          </a:p>
          <a:p>
            <a:pPr lvl="0"/>
            <a:r>
              <a:rPr lang="en-GB" sz="1600"/>
              <a:t>The NHS Digital Weight Management banner can be included alongside any external communications</a:t>
            </a:r>
          </a:p>
          <a:p>
            <a:pPr lvl="0"/>
            <a:r>
              <a:rPr lang="en-GB" sz="1600"/>
              <a:t>The NHS Digital Weight Management banner can be included in email signatures</a:t>
            </a:r>
          </a:p>
        </p:txBody>
      </p:sp>
      <p:sp>
        <p:nvSpPr>
          <p:cNvPr id="3" name="Title 2">
            <a:extLst>
              <a:ext uri="{FF2B5EF4-FFF2-40B4-BE49-F238E27FC236}">
                <a16:creationId xmlns:a16="http://schemas.microsoft.com/office/drawing/2014/main" id="{5CBB862B-C1B8-4E63-8FD8-15D6C8478E6C}"/>
              </a:ext>
            </a:extLst>
          </p:cNvPr>
          <p:cNvSpPr>
            <a:spLocks noGrp="1"/>
          </p:cNvSpPr>
          <p:nvPr>
            <p:ph type="title"/>
          </p:nvPr>
        </p:nvSpPr>
        <p:spPr>
          <a:xfrm>
            <a:off x="246622" y="319988"/>
            <a:ext cx="9837178" cy="611649"/>
          </a:xfrm>
        </p:spPr>
        <p:txBody>
          <a:bodyPr/>
          <a:lstStyle/>
          <a:p>
            <a:r>
              <a:rPr lang="en-GB"/>
              <a:t>Brand</a:t>
            </a:r>
          </a:p>
        </p:txBody>
      </p:sp>
      <p:sp>
        <p:nvSpPr>
          <p:cNvPr id="4" name="Footer Placeholder 3">
            <a:extLst>
              <a:ext uri="{FF2B5EF4-FFF2-40B4-BE49-F238E27FC236}">
                <a16:creationId xmlns:a16="http://schemas.microsoft.com/office/drawing/2014/main" id="{E3D2AC12-81F7-4C5E-81D0-B912E8F5BC89}"/>
              </a:ext>
            </a:extLst>
          </p:cNvPr>
          <p:cNvSpPr>
            <a:spLocks noGrp="1"/>
          </p:cNvSpPr>
          <p:nvPr>
            <p:ph type="ftr" sz="quarter" idx="3"/>
          </p:nvPr>
        </p:nvSpPr>
        <p:spPr/>
        <p:txBody>
          <a:bodyPr/>
          <a:lstStyle/>
          <a:p>
            <a:pPr>
              <a:defRPr/>
            </a:pPr>
            <a:r>
              <a:rPr lang="en-US">
                <a:solidFill>
                  <a:srgbClr val="768692">
                    <a:lumMod val="60000"/>
                    <a:lumOff val="40000"/>
                  </a:srgbClr>
                </a:solidFill>
              </a:rPr>
              <a:t>NHS Digital Weight Management Programme</a:t>
            </a:r>
          </a:p>
        </p:txBody>
      </p:sp>
      <p:pic>
        <p:nvPicPr>
          <p:cNvPr id="5" name="Picture 4">
            <a:extLst>
              <a:ext uri="{FF2B5EF4-FFF2-40B4-BE49-F238E27FC236}">
                <a16:creationId xmlns:a16="http://schemas.microsoft.com/office/drawing/2014/main" id="{BCB25B90-158C-4F58-8156-3000C3A3DB21}"/>
              </a:ext>
            </a:extLst>
          </p:cNvPr>
          <p:cNvPicPr>
            <a:picLocks noChangeAspect="1"/>
          </p:cNvPicPr>
          <p:nvPr/>
        </p:nvPicPr>
        <p:blipFill>
          <a:blip r:embed="rId4"/>
          <a:stretch>
            <a:fillRect/>
          </a:stretch>
        </p:blipFill>
        <p:spPr>
          <a:xfrm>
            <a:off x="5255333" y="4299960"/>
            <a:ext cx="6413499" cy="650695"/>
          </a:xfrm>
          <a:prstGeom prst="rect">
            <a:avLst/>
          </a:prstGeom>
        </p:spPr>
      </p:pic>
      <p:sp>
        <p:nvSpPr>
          <p:cNvPr id="6" name="TextBox 5">
            <a:extLst>
              <a:ext uri="{FF2B5EF4-FFF2-40B4-BE49-F238E27FC236}">
                <a16:creationId xmlns:a16="http://schemas.microsoft.com/office/drawing/2014/main" id="{EAE5DEEE-0475-4074-B325-2247F4D3CC1C}"/>
              </a:ext>
            </a:extLst>
          </p:cNvPr>
          <p:cNvSpPr txBox="1"/>
          <p:nvPr/>
        </p:nvSpPr>
        <p:spPr>
          <a:xfrm>
            <a:off x="246622" y="3515100"/>
            <a:ext cx="613122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sng">
                <a:solidFill>
                  <a:srgbClr val="000000"/>
                </a:solidFill>
                <a:latin typeface="Calibri" panose="020F0502020204030204"/>
              </a:rPr>
              <a:t>PNG banner</a:t>
            </a:r>
            <a:r>
              <a:rPr kumimoji="0" lang="en-GB" sz="1800" b="0" i="0" u="sng" strike="noStrike" kern="1200" cap="none" spc="0" normalizeH="0" baseline="0" noProof="0">
                <a:ln>
                  <a:noFill/>
                </a:ln>
                <a:solidFill>
                  <a:srgbClr val="000000"/>
                </a:solidFill>
                <a:effectLst/>
                <a:uLnTx/>
                <a:uFillTx/>
                <a:latin typeface="Calibri" panose="020F0502020204030204"/>
                <a:ea typeface="+mn-ea"/>
                <a:cs typeface="+mn-cs"/>
              </a:rPr>
              <a:t> image </a:t>
            </a:r>
            <a:r>
              <a:rPr lang="en-GB" u="sng">
                <a:solidFill>
                  <a:srgbClr val="000000"/>
                </a:solidFill>
                <a:latin typeface="Calibri" panose="020F0502020204030204"/>
              </a:rPr>
              <a:t>to download </a:t>
            </a:r>
            <a:r>
              <a:rPr kumimoji="0" lang="en-GB" sz="1800" b="0" i="0" u="sng" strike="noStrike" kern="1200" cap="none" spc="0" normalizeH="0" baseline="0" noProof="0">
                <a:ln>
                  <a:noFill/>
                </a:ln>
                <a:solidFill>
                  <a:srgbClr val="000000"/>
                </a:solidFill>
                <a:effectLst/>
                <a:uLnTx/>
                <a:uFillTx/>
                <a:latin typeface="Calibri" panose="020F0502020204030204"/>
                <a:ea typeface="+mn-ea"/>
                <a:cs typeface="+mn-cs"/>
              </a:rPr>
              <a:t>here:</a:t>
            </a: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8" name="Object 7">
            <a:extLst>
              <a:ext uri="{FF2B5EF4-FFF2-40B4-BE49-F238E27FC236}">
                <a16:creationId xmlns:a16="http://schemas.microsoft.com/office/drawing/2014/main" id="{6361B922-08E8-45DD-BC2B-562A58B38D00}"/>
              </a:ext>
            </a:extLst>
          </p:cNvPr>
          <p:cNvGraphicFramePr>
            <a:graphicFrameLocks noChangeAspect="1"/>
          </p:cNvGraphicFramePr>
          <p:nvPr>
            <p:extLst>
              <p:ext uri="{D42A27DB-BD31-4B8C-83A1-F6EECF244321}">
                <p14:modId xmlns:p14="http://schemas.microsoft.com/office/powerpoint/2010/main" val="962643595"/>
              </p:ext>
            </p:extLst>
          </p:nvPr>
        </p:nvGraphicFramePr>
        <p:xfrm>
          <a:off x="287215" y="4020481"/>
          <a:ext cx="4535042" cy="930275"/>
        </p:xfrm>
        <a:graphic>
          <a:graphicData uri="http://schemas.openxmlformats.org/presentationml/2006/ole">
            <mc:AlternateContent xmlns:mc="http://schemas.openxmlformats.org/markup-compatibility/2006">
              <mc:Choice xmlns:v="urn:schemas-microsoft-com:vml" Requires="v">
                <p:oleObj spid="_x0000_s1026" name="Packager Shell Object" showAsIcon="1" r:id="rId5" imgW="2499480" imgH="456480" progId="Package">
                  <p:embed/>
                </p:oleObj>
              </mc:Choice>
              <mc:Fallback>
                <p:oleObj name="Packager Shell Object" showAsIcon="1" r:id="rId5" imgW="2499480" imgH="456480" progId="Package">
                  <p:embed/>
                  <p:pic>
                    <p:nvPicPr>
                      <p:cNvPr id="8" name="Object 7">
                        <a:extLst>
                          <a:ext uri="{FF2B5EF4-FFF2-40B4-BE49-F238E27FC236}">
                            <a16:creationId xmlns:a16="http://schemas.microsoft.com/office/drawing/2014/main" id="{6361B922-08E8-45DD-BC2B-562A58B38D00}"/>
                          </a:ext>
                        </a:extLst>
                      </p:cNvPr>
                      <p:cNvPicPr/>
                      <p:nvPr/>
                    </p:nvPicPr>
                    <p:blipFill>
                      <a:blip r:embed="rId6"/>
                      <a:stretch>
                        <a:fillRect/>
                      </a:stretch>
                    </p:blipFill>
                    <p:spPr>
                      <a:xfrm>
                        <a:off x="287215" y="4020481"/>
                        <a:ext cx="4535042" cy="930275"/>
                      </a:xfrm>
                      <a:prstGeom prst="rect">
                        <a:avLst/>
                      </a:prstGeom>
                    </p:spPr>
                  </p:pic>
                </p:oleObj>
              </mc:Fallback>
            </mc:AlternateContent>
          </a:graphicData>
        </a:graphic>
      </p:graphicFrame>
      <p:pic>
        <p:nvPicPr>
          <p:cNvPr id="10" name="Graphic 9" descr="Cursor">
            <a:extLst>
              <a:ext uri="{FF2B5EF4-FFF2-40B4-BE49-F238E27FC236}">
                <a16:creationId xmlns:a16="http://schemas.microsoft.com/office/drawing/2014/main" id="{9C864F22-8D2A-40BF-B7A9-0655C355C73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312233" y="4889968"/>
            <a:ext cx="752079" cy="752079"/>
          </a:xfrm>
          <a:prstGeom prst="rect">
            <a:avLst/>
          </a:prstGeom>
        </p:spPr>
      </p:pic>
    </p:spTree>
    <p:extLst>
      <p:ext uri="{BB962C8B-B14F-4D97-AF65-F5344CB8AC3E}">
        <p14:creationId xmlns:p14="http://schemas.microsoft.com/office/powerpoint/2010/main" val="2497967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62701-23BC-44FE-800F-122DBECC28D6}"/>
              </a:ext>
            </a:extLst>
          </p:cNvPr>
          <p:cNvSpPr>
            <a:spLocks noGrp="1"/>
          </p:cNvSpPr>
          <p:nvPr>
            <p:ph type="title"/>
          </p:nvPr>
        </p:nvSpPr>
        <p:spPr>
          <a:xfrm>
            <a:off x="119618" y="383286"/>
            <a:ext cx="10178480" cy="647098"/>
          </a:xfrm>
        </p:spPr>
        <p:txBody>
          <a:bodyPr lIns="91440" tIns="45720" rIns="91440" bIns="45720" anchor="t"/>
          <a:lstStyle/>
          <a:p>
            <a:r>
              <a:rPr lang="en-GB" sz="3400">
                <a:latin typeface="Arial"/>
                <a:cs typeface="Arial"/>
              </a:rPr>
              <a:t>Resources for Systems</a:t>
            </a:r>
            <a:endParaRPr lang="en-GB"/>
          </a:p>
        </p:txBody>
      </p:sp>
      <p:sp>
        <p:nvSpPr>
          <p:cNvPr id="21" name="Footer Placeholder 3">
            <a:extLst>
              <a:ext uri="{FF2B5EF4-FFF2-40B4-BE49-F238E27FC236}">
                <a16:creationId xmlns:a16="http://schemas.microsoft.com/office/drawing/2014/main" id="{AF2705EF-83AF-496C-976A-3DACE509EED4}"/>
              </a:ext>
            </a:extLst>
          </p:cNvPr>
          <p:cNvSpPr>
            <a:spLocks noGrp="1"/>
          </p:cNvSpPr>
          <p:nvPr>
            <p:ph type="ftr" sz="quarter" idx="3"/>
          </p:nvPr>
        </p:nvSpPr>
        <p:spPr>
          <a:xfrm>
            <a:off x="781877" y="6352490"/>
            <a:ext cx="7630885"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768692">
                    <a:lumMod val="60000"/>
                    <a:lumOff val="40000"/>
                  </a:srgbClr>
                </a:solidFill>
                <a:effectLst/>
                <a:uLnTx/>
                <a:uFillTx/>
                <a:latin typeface="Arial" charset="0"/>
                <a:cs typeface="Arial" charset="0"/>
              </a:rPr>
              <a:t>NHS Digital Weight Management Programme</a:t>
            </a:r>
          </a:p>
        </p:txBody>
      </p:sp>
      <p:sp>
        <p:nvSpPr>
          <p:cNvPr id="17" name="TextBox 16">
            <a:extLst>
              <a:ext uri="{FF2B5EF4-FFF2-40B4-BE49-F238E27FC236}">
                <a16:creationId xmlns:a16="http://schemas.microsoft.com/office/drawing/2014/main" id="{E5B94FAB-D677-40EB-83FC-084E639CC438}"/>
              </a:ext>
            </a:extLst>
          </p:cNvPr>
          <p:cNvSpPr txBox="1"/>
          <p:nvPr/>
        </p:nvSpPr>
        <p:spPr>
          <a:xfrm>
            <a:off x="5750083" y="3747010"/>
            <a:ext cx="10247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50 mins</a:t>
            </a:r>
          </a:p>
        </p:txBody>
      </p:sp>
      <p:sp>
        <p:nvSpPr>
          <p:cNvPr id="25" name="Rectangle 24">
            <a:extLst>
              <a:ext uri="{FF2B5EF4-FFF2-40B4-BE49-F238E27FC236}">
                <a16:creationId xmlns:a16="http://schemas.microsoft.com/office/drawing/2014/main" id="{B8FA0DC8-1210-4A5A-8F60-31B5FDD42857}"/>
              </a:ext>
            </a:extLst>
          </p:cNvPr>
          <p:cNvSpPr/>
          <p:nvPr/>
        </p:nvSpPr>
        <p:spPr>
          <a:xfrm>
            <a:off x="228600" y="1043728"/>
            <a:ext cx="11506199" cy="1897858"/>
          </a:xfrm>
          <a:prstGeom prst="rect">
            <a:avLst/>
          </a:prstGeom>
          <a:solidFill>
            <a:schemeClr val="bg1"/>
          </a:solid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600"/>
              </a:spcBef>
              <a:defRPr/>
            </a:pPr>
            <a:r>
              <a:rPr kumimoji="0" lang="en-GB" sz="160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The National NHS England and </a:t>
            </a:r>
            <a:r>
              <a:rPr lang="en-GB" sz="1600" dirty="0">
                <a:solidFill>
                  <a:srgbClr val="005EB8"/>
                </a:solidFill>
                <a:latin typeface="Arial" panose="020B0604020202020204" pitchFamily="34" charset="0"/>
                <a:cs typeface="Arial" panose="020B0604020202020204" pitchFamily="34" charset="0"/>
              </a:rPr>
              <a:t>Improvement Obesity Team have a set of slides which can be used to promote the programme and covers:</a:t>
            </a:r>
          </a:p>
          <a:p>
            <a:pPr marL="742950" lvl="1" indent="-285750">
              <a:spcBef>
                <a:spcPts val="600"/>
              </a:spcBef>
              <a:buFont typeface="Arial" panose="020B0604020202020204" pitchFamily="34" charset="0"/>
              <a:buChar char="•"/>
              <a:defRPr/>
            </a:pPr>
            <a:r>
              <a:rPr kumimoji="0" lang="en-GB" sz="160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The aims of the NHS Digital Weight Management Programme</a:t>
            </a:r>
          </a:p>
          <a:p>
            <a:pPr marL="742950" lvl="1" indent="-285750">
              <a:spcBef>
                <a:spcPts val="600"/>
              </a:spcBef>
              <a:buFont typeface="Arial" panose="020B0604020202020204" pitchFamily="34" charset="0"/>
              <a:buChar char="•"/>
              <a:defRPr/>
            </a:pPr>
            <a:r>
              <a:rPr lang="en-GB" sz="1600" dirty="0">
                <a:solidFill>
                  <a:srgbClr val="005EB8"/>
                </a:solidFill>
                <a:latin typeface="Arial" panose="020B0604020202020204" pitchFamily="34" charset="0"/>
                <a:cs typeface="Arial" panose="020B0604020202020204" pitchFamily="34" charset="0"/>
              </a:rPr>
              <a:t>How the NHS Digital Weight Management Programme complements other tier 2 Local Authority commissioned weight management services.</a:t>
            </a:r>
            <a:endParaRPr kumimoji="0" lang="en-GB" sz="160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5EB8"/>
                </a:solidFill>
                <a:effectLst/>
                <a:uLnTx/>
                <a:uFillTx/>
                <a:latin typeface="Arial" panose="020B0604020202020204" pitchFamily="34" charset="0"/>
                <a:ea typeface="+mn-ea"/>
                <a:cs typeface="Arial" panose="020B0604020202020204" pitchFamily="34" charset="0"/>
              </a:rPr>
              <a:t>How general practices can start referring into the programme</a:t>
            </a:r>
          </a:p>
        </p:txBody>
      </p:sp>
      <p:sp>
        <p:nvSpPr>
          <p:cNvPr id="7" name="TextBox 6">
            <a:extLst>
              <a:ext uri="{FF2B5EF4-FFF2-40B4-BE49-F238E27FC236}">
                <a16:creationId xmlns:a16="http://schemas.microsoft.com/office/drawing/2014/main" id="{69EC4CBB-104D-42D9-B356-3350487903DE}"/>
              </a:ext>
            </a:extLst>
          </p:cNvPr>
          <p:cNvSpPr txBox="1"/>
          <p:nvPr/>
        </p:nvSpPr>
        <p:spPr>
          <a:xfrm>
            <a:off x="358900" y="3205164"/>
            <a:ext cx="529384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sng" strike="noStrike" kern="1200" cap="none" spc="0" normalizeH="0" baseline="0" noProof="0" err="1">
                <a:ln>
                  <a:noFill/>
                </a:ln>
                <a:solidFill>
                  <a:srgbClr val="000000"/>
                </a:solidFill>
                <a:effectLst/>
                <a:uLnTx/>
                <a:uFillTx/>
                <a:latin typeface="Arial" panose="020B0604020202020204" pitchFamily="34" charset="0"/>
                <a:cs typeface="Arial" panose="020B0604020202020204" pitchFamily="34" charset="0"/>
              </a:rPr>
              <a:t>Powerpoint</a:t>
            </a:r>
            <a:r>
              <a:rPr kumimoji="0" lang="en-GB" sz="1800" b="0" i="0" u="sng"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 slides </a:t>
            </a:r>
            <a:r>
              <a:rPr lang="en-GB" u="sng">
                <a:solidFill>
                  <a:srgbClr val="000000"/>
                </a:solidFill>
                <a:latin typeface="Arial" panose="020B0604020202020204" pitchFamily="34" charset="0"/>
                <a:cs typeface="Arial" panose="020B0604020202020204" pitchFamily="34" charset="0"/>
              </a:rPr>
              <a:t>to download </a:t>
            </a:r>
            <a:r>
              <a:rPr kumimoji="0" lang="en-GB" sz="1800" b="0" i="0" u="sng"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sng">
              <a:solidFill>
                <a:srgbClr val="00000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sng"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27942D54-8355-4C49-B305-5538A9AF083E}"/>
              </a:ext>
            </a:extLst>
          </p:cNvPr>
          <p:cNvPicPr>
            <a:picLocks noChangeAspect="1"/>
          </p:cNvPicPr>
          <p:nvPr/>
        </p:nvPicPr>
        <p:blipFill>
          <a:blip r:embed="rId4"/>
          <a:stretch>
            <a:fillRect/>
          </a:stretch>
        </p:blipFill>
        <p:spPr>
          <a:xfrm rot="21283677">
            <a:off x="5719240" y="3337919"/>
            <a:ext cx="2905125" cy="1581150"/>
          </a:xfrm>
          <a:prstGeom prst="rect">
            <a:avLst/>
          </a:prstGeom>
          <a:ln>
            <a:solidFill>
              <a:srgbClr val="00B050"/>
            </a:solidFill>
          </a:ln>
        </p:spPr>
      </p:pic>
      <p:pic>
        <p:nvPicPr>
          <p:cNvPr id="4" name="Picture 3">
            <a:extLst>
              <a:ext uri="{FF2B5EF4-FFF2-40B4-BE49-F238E27FC236}">
                <a16:creationId xmlns:a16="http://schemas.microsoft.com/office/drawing/2014/main" id="{5ED21E9E-C41A-4C2A-809B-407CE0FD4F5A}"/>
              </a:ext>
            </a:extLst>
          </p:cNvPr>
          <p:cNvPicPr>
            <a:picLocks noChangeAspect="1"/>
          </p:cNvPicPr>
          <p:nvPr/>
        </p:nvPicPr>
        <p:blipFill>
          <a:blip r:embed="rId5"/>
          <a:stretch>
            <a:fillRect/>
          </a:stretch>
        </p:blipFill>
        <p:spPr>
          <a:xfrm>
            <a:off x="7424736" y="4214072"/>
            <a:ext cx="2905125" cy="1600200"/>
          </a:xfrm>
          <a:prstGeom prst="rect">
            <a:avLst/>
          </a:prstGeom>
          <a:ln>
            <a:solidFill>
              <a:srgbClr val="00B050"/>
            </a:solidFill>
          </a:ln>
        </p:spPr>
      </p:pic>
      <p:pic>
        <p:nvPicPr>
          <p:cNvPr id="5" name="Picture 4">
            <a:extLst>
              <a:ext uri="{FF2B5EF4-FFF2-40B4-BE49-F238E27FC236}">
                <a16:creationId xmlns:a16="http://schemas.microsoft.com/office/drawing/2014/main" id="{E91CEF21-86B3-4B7F-8DE2-30067EA8CE83}"/>
              </a:ext>
            </a:extLst>
          </p:cNvPr>
          <p:cNvPicPr>
            <a:picLocks noChangeAspect="1"/>
          </p:cNvPicPr>
          <p:nvPr/>
        </p:nvPicPr>
        <p:blipFill>
          <a:blip r:embed="rId6"/>
          <a:stretch>
            <a:fillRect/>
          </a:stretch>
        </p:blipFill>
        <p:spPr>
          <a:xfrm>
            <a:off x="8869348" y="3207794"/>
            <a:ext cx="2857500" cy="1543050"/>
          </a:xfrm>
          <a:prstGeom prst="rect">
            <a:avLst/>
          </a:prstGeom>
          <a:ln>
            <a:solidFill>
              <a:srgbClr val="00B050"/>
            </a:solidFill>
          </a:ln>
        </p:spPr>
      </p:pic>
      <p:pic>
        <p:nvPicPr>
          <p:cNvPr id="11" name="Graphic 10" descr="Cursor">
            <a:extLst>
              <a:ext uri="{FF2B5EF4-FFF2-40B4-BE49-F238E27FC236}">
                <a16:creationId xmlns:a16="http://schemas.microsoft.com/office/drawing/2014/main" id="{E5023423-A1F4-4EA4-B958-7696153358B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6493454">
            <a:off x="3502279" y="3700053"/>
            <a:ext cx="752079" cy="752079"/>
          </a:xfrm>
          <a:prstGeom prst="rect">
            <a:avLst/>
          </a:prstGeom>
        </p:spPr>
      </p:pic>
      <p:graphicFrame>
        <p:nvGraphicFramePr>
          <p:cNvPr id="8" name="Object 7">
            <a:hlinkClick r:id="" action="ppaction://ole?verb=0"/>
            <a:extLst>
              <a:ext uri="{FF2B5EF4-FFF2-40B4-BE49-F238E27FC236}">
                <a16:creationId xmlns:a16="http://schemas.microsoft.com/office/drawing/2014/main" id="{920B3354-C3B4-4B0F-8536-3D4B26A1EF2E}"/>
              </a:ext>
            </a:extLst>
          </p:cNvPr>
          <p:cNvGraphicFramePr>
            <a:graphicFrameLocks noChangeAspect="1"/>
          </p:cNvGraphicFramePr>
          <p:nvPr>
            <p:extLst>
              <p:ext uri="{D42A27DB-BD31-4B8C-83A1-F6EECF244321}">
                <p14:modId xmlns:p14="http://schemas.microsoft.com/office/powerpoint/2010/main" val="219702301"/>
              </p:ext>
            </p:extLst>
          </p:nvPr>
        </p:nvGraphicFramePr>
        <p:xfrm>
          <a:off x="4102052" y="3170299"/>
          <a:ext cx="1106806" cy="976141"/>
        </p:xfrm>
        <a:graphic>
          <a:graphicData uri="http://schemas.openxmlformats.org/presentationml/2006/ole">
            <mc:AlternateContent xmlns:mc="http://schemas.openxmlformats.org/markup-compatibility/2006">
              <mc:Choice xmlns:v="urn:schemas-microsoft-com:vml" Requires="v">
                <p:oleObj spid="_x0000_s2050" name="Presentation" showAsIcon="1" r:id="rId9" imgW="914400" imgH="806400" progId="PowerPoint.Show.12">
                  <p:embed/>
                </p:oleObj>
              </mc:Choice>
              <mc:Fallback>
                <p:oleObj name="Presentation" showAsIcon="1" r:id="rId9" imgW="914400" imgH="806400" progId="PowerPoint.Show.12">
                  <p:embed/>
                  <p:pic>
                    <p:nvPicPr>
                      <p:cNvPr id="8" name="Object 7">
                        <a:hlinkClick r:id="" action="ppaction://ole?verb=0"/>
                        <a:extLst>
                          <a:ext uri="{FF2B5EF4-FFF2-40B4-BE49-F238E27FC236}">
                            <a16:creationId xmlns:a16="http://schemas.microsoft.com/office/drawing/2014/main" id="{920B3354-C3B4-4B0F-8536-3D4B26A1EF2E}"/>
                          </a:ext>
                        </a:extLst>
                      </p:cNvPr>
                      <p:cNvPicPr/>
                      <p:nvPr/>
                    </p:nvPicPr>
                    <p:blipFill>
                      <a:blip r:embed="rId10"/>
                      <a:stretch>
                        <a:fillRect/>
                      </a:stretch>
                    </p:blipFill>
                    <p:spPr>
                      <a:xfrm>
                        <a:off x="4102052" y="3170299"/>
                        <a:ext cx="1106806" cy="976141"/>
                      </a:xfrm>
                      <a:prstGeom prst="rect">
                        <a:avLst/>
                      </a:prstGeom>
                    </p:spPr>
                  </p:pic>
                </p:oleObj>
              </mc:Fallback>
            </mc:AlternateContent>
          </a:graphicData>
        </a:graphic>
      </p:graphicFrame>
    </p:spTree>
    <p:extLst>
      <p:ext uri="{BB962C8B-B14F-4D97-AF65-F5344CB8AC3E}">
        <p14:creationId xmlns:p14="http://schemas.microsoft.com/office/powerpoint/2010/main" val="159427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805F7AC-F20C-4893-B8D6-602155C564A5}"/>
              </a:ext>
            </a:extLst>
          </p:cNvPr>
          <p:cNvSpPr>
            <a:spLocks noGrp="1"/>
          </p:cNvSpPr>
          <p:nvPr>
            <p:ph sz="quarter" idx="10"/>
          </p:nvPr>
        </p:nvSpPr>
        <p:spPr>
          <a:xfrm>
            <a:off x="254480" y="1138492"/>
            <a:ext cx="11454300" cy="719184"/>
          </a:xfrm>
          <a:ln>
            <a:solidFill>
              <a:srgbClr val="00B050"/>
            </a:solidFill>
          </a:ln>
        </p:spPr>
        <p:txBody>
          <a:bodyPr/>
          <a:lstStyle/>
          <a:p>
            <a:pPr marL="0" indent="0">
              <a:buNone/>
            </a:pPr>
            <a:r>
              <a:rPr lang="en-GB" sz="1800"/>
              <a:t>The NHS England and Improvement Obesity Team have approved bulletin copy that you can use to send in your regional and system bulletins to inform colleagues of the NHS Digital Weight Management Programme.</a:t>
            </a:r>
          </a:p>
        </p:txBody>
      </p:sp>
      <p:sp>
        <p:nvSpPr>
          <p:cNvPr id="3" name="Title 2">
            <a:extLst>
              <a:ext uri="{FF2B5EF4-FFF2-40B4-BE49-F238E27FC236}">
                <a16:creationId xmlns:a16="http://schemas.microsoft.com/office/drawing/2014/main" id="{622C91D7-5C6A-4828-9ED8-443D037527FB}"/>
              </a:ext>
            </a:extLst>
          </p:cNvPr>
          <p:cNvSpPr>
            <a:spLocks noGrp="1"/>
          </p:cNvSpPr>
          <p:nvPr>
            <p:ph type="title"/>
          </p:nvPr>
        </p:nvSpPr>
        <p:spPr>
          <a:xfrm>
            <a:off x="136925" y="371179"/>
            <a:ext cx="9921474" cy="611649"/>
          </a:xfrm>
        </p:spPr>
        <p:txBody>
          <a:bodyPr/>
          <a:lstStyle/>
          <a:p>
            <a:r>
              <a:rPr lang="en-GB">
                <a:latin typeface="Arial"/>
                <a:cs typeface="Arial"/>
              </a:rPr>
              <a:t>Resources for Systems</a:t>
            </a:r>
            <a:endParaRPr lang="en-GB"/>
          </a:p>
        </p:txBody>
      </p:sp>
      <p:sp>
        <p:nvSpPr>
          <p:cNvPr id="4" name="Footer Placeholder 3">
            <a:extLst>
              <a:ext uri="{FF2B5EF4-FFF2-40B4-BE49-F238E27FC236}">
                <a16:creationId xmlns:a16="http://schemas.microsoft.com/office/drawing/2014/main" id="{0FC45B07-D164-4047-8284-5D7700668440}"/>
              </a:ext>
            </a:extLst>
          </p:cNvPr>
          <p:cNvSpPr>
            <a:spLocks noGrp="1"/>
          </p:cNvSpPr>
          <p:nvPr>
            <p:ph type="ftr" sz="quarter" idx="3"/>
          </p:nvPr>
        </p:nvSpPr>
        <p:spPr>
          <a:xfrm>
            <a:off x="766898" y="6371941"/>
            <a:ext cx="7630885" cy="365125"/>
          </a:xfrm>
        </p:spPr>
        <p:txBody>
          <a:bodyPr/>
          <a:lstStyle/>
          <a:p>
            <a:pPr>
              <a:defRPr/>
            </a:pPr>
            <a:r>
              <a:rPr lang="en-US">
                <a:solidFill>
                  <a:srgbClr val="768692">
                    <a:lumMod val="60000"/>
                    <a:lumOff val="40000"/>
                  </a:srgbClr>
                </a:solidFill>
              </a:rPr>
              <a:t>NHS Digital Weight Management </a:t>
            </a:r>
            <a:r>
              <a:rPr lang="en-US" err="1">
                <a:solidFill>
                  <a:srgbClr val="768692">
                    <a:lumMod val="60000"/>
                    <a:lumOff val="40000"/>
                  </a:srgbClr>
                </a:solidFill>
              </a:rPr>
              <a:t>Programme</a:t>
            </a:r>
            <a:endParaRPr lang="en-US">
              <a:solidFill>
                <a:srgbClr val="768692">
                  <a:lumMod val="60000"/>
                  <a:lumOff val="40000"/>
                </a:srgbClr>
              </a:solidFill>
            </a:endParaRPr>
          </a:p>
        </p:txBody>
      </p:sp>
      <p:sp>
        <p:nvSpPr>
          <p:cNvPr id="5" name="Content Placeholder 1">
            <a:extLst>
              <a:ext uri="{FF2B5EF4-FFF2-40B4-BE49-F238E27FC236}">
                <a16:creationId xmlns:a16="http://schemas.microsoft.com/office/drawing/2014/main" id="{8D85C53D-92B7-46E1-9984-35D85422CBC6}"/>
              </a:ext>
            </a:extLst>
          </p:cNvPr>
          <p:cNvSpPr txBox="1">
            <a:spLocks/>
          </p:cNvSpPr>
          <p:nvPr/>
        </p:nvSpPr>
        <p:spPr>
          <a:xfrm>
            <a:off x="254480" y="2260728"/>
            <a:ext cx="11454300" cy="3336328"/>
          </a:xfrm>
          <a:prstGeom prst="rect">
            <a:avLst/>
          </a:prstGeom>
          <a:ln>
            <a:solidFill>
              <a:schemeClr val="bg2"/>
            </a:solidFill>
          </a:ln>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dirty="0"/>
              <a:t>“NHS England and Improvement has launched the Digital Weight Management Programme (DWMP) for people living with obesity who also have either diabetes, or hypertension, or both. All General Practices in England can refer patients to the programme and will now receive funding for referrals to weight management services, including the DWMP, as set out in the recently announced </a:t>
            </a:r>
            <a:r>
              <a:rPr lang="en-GB" sz="1800" u="sng" dirty="0">
                <a:hlinkClick r:id="rId2"/>
              </a:rPr>
              <a:t>enhanced service</a:t>
            </a:r>
            <a:r>
              <a:rPr lang="en-GB" sz="1800" dirty="0"/>
              <a:t>. </a:t>
            </a:r>
          </a:p>
          <a:p>
            <a:pPr marL="0" indent="0">
              <a:buNone/>
            </a:pPr>
            <a:r>
              <a:rPr lang="en-GB" sz="1800" dirty="0"/>
              <a:t>The DWMP provides a new service option that GPs and practice staff can offer to their patients, providing them with free access, via their smartphone or computer, to a 12-week behavioural and lifestyle intervention. </a:t>
            </a:r>
          </a:p>
          <a:p>
            <a:pPr marL="0" indent="0">
              <a:buNone/>
            </a:pPr>
            <a:r>
              <a:rPr lang="en-GB" sz="1800" dirty="0"/>
              <a:t>Whilst we recognise the considerable pressures on General Practice at this time, excess weight has been associated with poorer COVID outcomes, as well as a range of other health conditions; we would therefore encourage General Practice staff to engage with patients who may be eligible to discuss the benefits of referral.  </a:t>
            </a:r>
          </a:p>
          <a:p>
            <a:pPr marL="0" indent="0">
              <a:buNone/>
            </a:pPr>
            <a:r>
              <a:rPr lang="en-GB" sz="1800" dirty="0"/>
              <a:t>For comprehensive information and details on how your Practice can start referring please see: </a:t>
            </a:r>
            <a:r>
              <a:rPr lang="en-GB" sz="1800" u="sng" dirty="0">
                <a:hlinkClick r:id="rId3"/>
              </a:rPr>
              <a:t>https://www.england.nhs.uk/digital-weight-management/</a:t>
            </a:r>
            <a:r>
              <a:rPr lang="en-GB" sz="1800" dirty="0"/>
              <a:t>.”   </a:t>
            </a:r>
          </a:p>
          <a:p>
            <a:pPr marL="0" indent="0">
              <a:buFont typeface="Arial" panose="020B0604020202020204" pitchFamily="34" charset="0"/>
              <a:buNone/>
            </a:pPr>
            <a:endParaRPr lang="en-GB" sz="1800" dirty="0"/>
          </a:p>
        </p:txBody>
      </p:sp>
    </p:spTree>
    <p:extLst>
      <p:ext uri="{BB962C8B-B14F-4D97-AF65-F5344CB8AC3E}">
        <p14:creationId xmlns:p14="http://schemas.microsoft.com/office/powerpoint/2010/main" val="253306460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085A288B258D54FA61FA396D0084BB5" ma:contentTypeVersion="12" ma:contentTypeDescription="Create a new document." ma:contentTypeScope="" ma:versionID="c39a26a68a5904c199c640c26de682b4">
  <xsd:schema xmlns:xsd="http://www.w3.org/2001/XMLSchema" xmlns:xs="http://www.w3.org/2001/XMLSchema" xmlns:p="http://schemas.microsoft.com/office/2006/metadata/properties" xmlns:ns2="0fe3890c-6d97-4759-8e05-8112e720dd1f" xmlns:ns3="79569d8f-6633-46f5-ab9e-bddf19761506" targetNamespace="http://schemas.microsoft.com/office/2006/metadata/properties" ma:root="true" ma:fieldsID="f62cc86f658c6a5ec46cb6b2179e0c11" ns2:_="" ns3:_="">
    <xsd:import namespace="0fe3890c-6d97-4759-8e05-8112e720dd1f"/>
    <xsd:import namespace="79569d8f-6633-46f5-ab9e-bddf1976150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e3890c-6d97-4759-8e05-8112e720dd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9569d8f-6633-46f5-ab9e-bddf1976150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C8E2A3-9DC2-4418-B737-35382EADDF75}">
  <ds:schemaRefs>
    <ds:schemaRef ds:uri="http://purl.org/dc/terms/"/>
    <ds:schemaRef ds:uri="0fe3890c-6d97-4759-8e05-8112e720dd1f"/>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79569d8f-6633-46f5-ab9e-bddf19761506"/>
    <ds:schemaRef ds:uri="http://www.w3.org/XML/1998/namespace"/>
    <ds:schemaRef ds:uri="http://purl.org/dc/dcmitype/"/>
  </ds:schemaRefs>
</ds:datastoreItem>
</file>

<file path=customXml/itemProps2.xml><?xml version="1.0" encoding="utf-8"?>
<ds:datastoreItem xmlns:ds="http://schemas.openxmlformats.org/officeDocument/2006/customXml" ds:itemID="{7125CF21-49CA-4546-9ABE-DDE4F41B7363}">
  <ds:schemaRefs>
    <ds:schemaRef ds:uri="http://schemas.microsoft.com/sharepoint/v3/contenttype/forms"/>
  </ds:schemaRefs>
</ds:datastoreItem>
</file>

<file path=customXml/itemProps3.xml><?xml version="1.0" encoding="utf-8"?>
<ds:datastoreItem xmlns:ds="http://schemas.openxmlformats.org/officeDocument/2006/customXml" ds:itemID="{50742443-A662-465F-928B-FAF446BDF8C5}">
  <ds:schemaRefs>
    <ds:schemaRef ds:uri="0fe3890c-6d97-4759-8e05-8112e720dd1f"/>
    <ds:schemaRef ds:uri="79569d8f-6633-46f5-ab9e-bddf1976150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2527</Words>
  <Application>Microsoft Office PowerPoint</Application>
  <PresentationFormat>Widescreen</PresentationFormat>
  <Paragraphs>199</Paragraphs>
  <Slides>18</Slides>
  <Notes>7</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3</vt:i4>
      </vt:variant>
      <vt:variant>
        <vt:lpstr>Slide Titles</vt:lpstr>
      </vt:variant>
      <vt:variant>
        <vt:i4>18</vt:i4>
      </vt:variant>
    </vt:vector>
  </HeadingPairs>
  <TitlesOfParts>
    <vt:vector size="27" baseType="lpstr">
      <vt:lpstr>Arial</vt:lpstr>
      <vt:lpstr>Calibri</vt:lpstr>
      <vt:lpstr>Calibri Light</vt:lpstr>
      <vt:lpstr>Times New Roman</vt:lpstr>
      <vt:lpstr>Custom Design</vt:lpstr>
      <vt:lpstr>1_Office Theme</vt:lpstr>
      <vt:lpstr>Packager Shell Object</vt:lpstr>
      <vt:lpstr>Adobe Acrobat Document</vt:lpstr>
      <vt:lpstr>Microsoft PowerPoint Presentation</vt:lpstr>
      <vt:lpstr>The NHS Digital Weight Management Programme</vt:lpstr>
      <vt:lpstr>Purpose of this Pack</vt:lpstr>
      <vt:lpstr>What is the NHS Digital Weight Management Programme?</vt:lpstr>
      <vt:lpstr>Aims, intentions, and benefits of the programme</vt:lpstr>
      <vt:lpstr>The Weight Management Enhanced Service is now active</vt:lpstr>
      <vt:lpstr>Key Messages</vt:lpstr>
      <vt:lpstr>Brand</vt:lpstr>
      <vt:lpstr>Resources for Systems</vt:lpstr>
      <vt:lpstr>Resources for Systems</vt:lpstr>
      <vt:lpstr>Resources for General Practice teams</vt:lpstr>
      <vt:lpstr>Resources for Service Users</vt:lpstr>
      <vt:lpstr>Social Media (1)</vt:lpstr>
      <vt:lpstr>Social media (2)</vt:lpstr>
      <vt:lpstr>Social media (3)</vt:lpstr>
      <vt:lpstr>Social media (4)</vt:lpstr>
      <vt:lpstr>Statements and posts on websites</vt:lpstr>
      <vt:lpstr>Our Commercial Providers</vt:lpstr>
      <vt:lpstr>Further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 Dalton</dc:creator>
  <cp:lastModifiedBy>John Barber</cp:lastModifiedBy>
  <cp:revision>1</cp:revision>
  <dcterms:created xsi:type="dcterms:W3CDTF">2021-06-25T10:25:04Z</dcterms:created>
  <dcterms:modified xsi:type="dcterms:W3CDTF">2021-06-30T16:55:04Z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0x010100B085A288B258D54FA61FA396D0084BB5</vt:lpwstr>
  </property>
</Properties>
</file>