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8" r:id="rId5"/>
    <p:sldId id="259" r:id="rId6"/>
    <p:sldId id="25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28681-5D2B-4781-B325-D0CCBC8295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E785178-7A62-45D0-9663-D4C36F9F9E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3496736-4FEE-465E-961D-D704B4E498EB}"/>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5" name="Footer Placeholder 4">
            <a:extLst>
              <a:ext uri="{FF2B5EF4-FFF2-40B4-BE49-F238E27FC236}">
                <a16:creationId xmlns:a16="http://schemas.microsoft.com/office/drawing/2014/main" id="{2A664545-5827-4221-B935-A359453F5A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F387DF-BEB7-4951-A8E1-169B22D58A64}"/>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2666409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646D4-27A0-4AC8-B963-6BABFDE6B08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BAA52E6-BDE8-40E6-984F-6C0D6DF5C24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CA9C71-54A3-456D-9259-C1EECC3143EE}"/>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5" name="Footer Placeholder 4">
            <a:extLst>
              <a:ext uri="{FF2B5EF4-FFF2-40B4-BE49-F238E27FC236}">
                <a16:creationId xmlns:a16="http://schemas.microsoft.com/office/drawing/2014/main" id="{93DDEE3A-106F-49CF-928F-58EA03EF10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B59BCB-CD53-4E54-BE91-1BCF052394CC}"/>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2935272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D0F501-059E-4221-A5D3-7AEF393C260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0B511D4-CB7F-428C-A901-6D73276ADCE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400771-8235-4C8A-969F-411FD99454CA}"/>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5" name="Footer Placeholder 4">
            <a:extLst>
              <a:ext uri="{FF2B5EF4-FFF2-40B4-BE49-F238E27FC236}">
                <a16:creationId xmlns:a16="http://schemas.microsoft.com/office/drawing/2014/main" id="{A6C6BC87-622C-499F-905C-156C4FC5C8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4E07CA-D85C-4334-B63F-09CF24E9D45D}"/>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4279686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16F2-BB5B-435F-84DE-D1B3CEB876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2AAB43-5249-4E7F-A521-37990E9FEA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4691C8-6A15-49B6-AAEE-1670917231A6}"/>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5" name="Footer Placeholder 4">
            <a:extLst>
              <a:ext uri="{FF2B5EF4-FFF2-40B4-BE49-F238E27FC236}">
                <a16:creationId xmlns:a16="http://schemas.microsoft.com/office/drawing/2014/main" id="{922F81A6-520A-4A37-BCA8-558348F522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B05E62-A813-4611-AD3D-51B2A908C0C1}"/>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3594534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87E63-396E-4BBD-BF2C-869D673744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D5AF04E-085C-4908-A836-5B778377AE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EAD884-AFAD-421B-950B-ED09015D7A55}"/>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5" name="Footer Placeholder 4">
            <a:extLst>
              <a:ext uri="{FF2B5EF4-FFF2-40B4-BE49-F238E27FC236}">
                <a16:creationId xmlns:a16="http://schemas.microsoft.com/office/drawing/2014/main" id="{426E785A-14D9-4AC9-A9EB-4219DF925D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1FAD33-6A52-4276-8694-F8CD3F19954E}"/>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4287366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AB884-C28F-4057-8761-7E0B529BFFE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0F0597E-4EAF-41DF-8C6F-1972754565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8C7D769-DB36-4EF9-93AD-58DE1A98D7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28EADAF-D0FE-4A5A-A1C6-29A3362C61A6}"/>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6" name="Footer Placeholder 5">
            <a:extLst>
              <a:ext uri="{FF2B5EF4-FFF2-40B4-BE49-F238E27FC236}">
                <a16:creationId xmlns:a16="http://schemas.microsoft.com/office/drawing/2014/main" id="{582E21FE-E46C-4397-93CB-33FE5857DF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22F9B1-CB2A-4E93-B503-95B0FCBE7C7A}"/>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1168934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B1BF8-EF91-4BCE-AA92-5592D190599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891B38-E7E4-4BCE-B6E4-E0607941D4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350038-13BE-4507-B8F0-D818B4B72B7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109B07F-1572-412D-B31E-E2FC7E92B9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20881B-7CEC-4045-A99D-A3B791FE22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650FAFC-D0C7-4D05-A2AA-823DDAE2BC31}"/>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8" name="Footer Placeholder 7">
            <a:extLst>
              <a:ext uri="{FF2B5EF4-FFF2-40B4-BE49-F238E27FC236}">
                <a16:creationId xmlns:a16="http://schemas.microsoft.com/office/drawing/2014/main" id="{FF388BFB-9178-48D4-B552-A2949A11EB4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1255E5A-E0EB-46AE-BBC7-DA347343CF43}"/>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3527765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A87D1-6AEF-4C4D-9425-83901AF94A6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68CBDB6-478C-49EA-A6CD-E3BC6EC5DA30}"/>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4" name="Footer Placeholder 3">
            <a:extLst>
              <a:ext uri="{FF2B5EF4-FFF2-40B4-BE49-F238E27FC236}">
                <a16:creationId xmlns:a16="http://schemas.microsoft.com/office/drawing/2014/main" id="{1378649A-2272-4A1C-B911-1256BE70234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3AB3926-4013-4804-B5F4-AE43F691EC55}"/>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3398410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F1651E-46D6-4D41-A83A-CEBDE46F0502}"/>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3" name="Footer Placeholder 2">
            <a:extLst>
              <a:ext uri="{FF2B5EF4-FFF2-40B4-BE49-F238E27FC236}">
                <a16:creationId xmlns:a16="http://schemas.microsoft.com/office/drawing/2014/main" id="{7E6A7D56-2CB9-4515-A8A9-BA265D7647E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C420875-7F58-4CCD-879B-FF18FC2889D7}"/>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3545454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A1B02-044B-4651-95F4-31534EA1EE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BA8BC67-4879-4DA3-8334-C232EC6457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418428C-68D8-444D-932C-8B493B1C3D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A95F22-5ED9-4162-A3CA-82573E52FC9D}"/>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6" name="Footer Placeholder 5">
            <a:extLst>
              <a:ext uri="{FF2B5EF4-FFF2-40B4-BE49-F238E27FC236}">
                <a16:creationId xmlns:a16="http://schemas.microsoft.com/office/drawing/2014/main" id="{F29EEDD5-2E38-45A8-803C-10A7A3A913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CE4FF5-3EEB-4CB4-B015-D51865E4E3EB}"/>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2115317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69F0D-7254-4B17-891D-F795DE2E1C1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57F1053-42FC-49FD-A76F-D0E3ECE7D6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1091B1-44FA-4338-A88E-79A68DAFF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1497F2-EFD4-419A-ACAF-D4619B589FA5}"/>
              </a:ext>
            </a:extLst>
          </p:cNvPr>
          <p:cNvSpPr>
            <a:spLocks noGrp="1"/>
          </p:cNvSpPr>
          <p:nvPr>
            <p:ph type="dt" sz="half" idx="10"/>
          </p:nvPr>
        </p:nvSpPr>
        <p:spPr/>
        <p:txBody>
          <a:bodyPr/>
          <a:lstStyle/>
          <a:p>
            <a:fld id="{DC252653-B348-451C-BF02-D2541562DD9A}" type="datetimeFigureOut">
              <a:rPr lang="en-GB" smtClean="0"/>
              <a:t>20/12/2021</a:t>
            </a:fld>
            <a:endParaRPr lang="en-GB"/>
          </a:p>
        </p:txBody>
      </p:sp>
      <p:sp>
        <p:nvSpPr>
          <p:cNvPr id="6" name="Footer Placeholder 5">
            <a:extLst>
              <a:ext uri="{FF2B5EF4-FFF2-40B4-BE49-F238E27FC236}">
                <a16:creationId xmlns:a16="http://schemas.microsoft.com/office/drawing/2014/main" id="{02D20DEC-2E81-4730-9207-3C06CAE96BB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B3F4DE-77B7-496A-A22B-E18F246FB51A}"/>
              </a:ext>
            </a:extLst>
          </p:cNvPr>
          <p:cNvSpPr>
            <a:spLocks noGrp="1"/>
          </p:cNvSpPr>
          <p:nvPr>
            <p:ph type="sldNum" sz="quarter" idx="12"/>
          </p:nvPr>
        </p:nvSpPr>
        <p:spPr/>
        <p:txBody>
          <a:bodyPr/>
          <a:lstStyle/>
          <a:p>
            <a:fld id="{8A39C3CC-EEB3-4578-A9AD-46640885C348}" type="slidenum">
              <a:rPr lang="en-GB" smtClean="0"/>
              <a:t>‹#›</a:t>
            </a:fld>
            <a:endParaRPr lang="en-GB"/>
          </a:p>
        </p:txBody>
      </p:sp>
    </p:spTree>
    <p:extLst>
      <p:ext uri="{BB962C8B-B14F-4D97-AF65-F5344CB8AC3E}">
        <p14:creationId xmlns:p14="http://schemas.microsoft.com/office/powerpoint/2010/main" val="346307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E00A06-160D-443E-8DDB-2CB39FF681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06AD04-2DE6-4F28-8502-2B866489E0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3D8806-DC56-42E2-B324-AE99569728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252653-B348-451C-BF02-D2541562DD9A}" type="datetimeFigureOut">
              <a:rPr lang="en-GB" smtClean="0"/>
              <a:t>20/12/2021</a:t>
            </a:fld>
            <a:endParaRPr lang="en-GB"/>
          </a:p>
        </p:txBody>
      </p:sp>
      <p:sp>
        <p:nvSpPr>
          <p:cNvPr id="5" name="Footer Placeholder 4">
            <a:extLst>
              <a:ext uri="{FF2B5EF4-FFF2-40B4-BE49-F238E27FC236}">
                <a16:creationId xmlns:a16="http://schemas.microsoft.com/office/drawing/2014/main" id="{38C79A1F-3179-408B-A15C-5033E82E0A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F6CD4E5-436E-4566-9432-2CF345130D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39C3CC-EEB3-4578-A9AD-46640885C348}" type="slidenum">
              <a:rPr lang="en-GB" smtClean="0"/>
              <a:t>‹#›</a:t>
            </a:fld>
            <a:endParaRPr lang="en-GB"/>
          </a:p>
        </p:txBody>
      </p:sp>
    </p:spTree>
    <p:extLst>
      <p:ext uri="{BB962C8B-B14F-4D97-AF65-F5344CB8AC3E}">
        <p14:creationId xmlns:p14="http://schemas.microsoft.com/office/powerpoint/2010/main" val="550370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94EA1-8490-48DD-BDAA-DE4D37518FCC}"/>
              </a:ext>
            </a:extLst>
          </p:cNvPr>
          <p:cNvSpPr>
            <a:spLocks noGrp="1"/>
          </p:cNvSpPr>
          <p:nvPr>
            <p:ph type="title"/>
          </p:nvPr>
        </p:nvSpPr>
        <p:spPr>
          <a:xfrm>
            <a:off x="470554" y="365126"/>
            <a:ext cx="10883246" cy="774562"/>
          </a:xfrm>
        </p:spPr>
        <p:txBody>
          <a:bodyPr>
            <a:noAutofit/>
          </a:bodyPr>
          <a:lstStyle/>
          <a:p>
            <a:pPr algn="ctr"/>
            <a:r>
              <a:rPr lang="en-GB" sz="3600" b="1" dirty="0"/>
              <a:t>Community Cardiology Service (including ECHO)</a:t>
            </a:r>
            <a:br>
              <a:rPr lang="en-GB" sz="3600" b="1" dirty="0"/>
            </a:br>
            <a:r>
              <a:rPr lang="en-GB" sz="3600" b="1" dirty="0"/>
              <a:t>- Frimley North (East Berkshire)</a:t>
            </a:r>
          </a:p>
        </p:txBody>
      </p:sp>
      <p:sp>
        <p:nvSpPr>
          <p:cNvPr id="3" name="Content Placeholder 2">
            <a:extLst>
              <a:ext uri="{FF2B5EF4-FFF2-40B4-BE49-F238E27FC236}">
                <a16:creationId xmlns:a16="http://schemas.microsoft.com/office/drawing/2014/main" id="{1DDD8EA1-EE36-44B7-912A-F8E13F2CBFC4}"/>
              </a:ext>
            </a:extLst>
          </p:cNvPr>
          <p:cNvSpPr>
            <a:spLocks noGrp="1"/>
          </p:cNvSpPr>
          <p:nvPr>
            <p:ph idx="1"/>
          </p:nvPr>
        </p:nvSpPr>
        <p:spPr>
          <a:xfrm>
            <a:off x="470554" y="1497701"/>
            <a:ext cx="11096134" cy="5082208"/>
          </a:xfrm>
        </p:spPr>
        <p:txBody>
          <a:bodyPr>
            <a:normAutofit fontScale="55000" lnSpcReduction="20000"/>
          </a:bodyPr>
          <a:lstStyle/>
          <a:p>
            <a:pPr marL="0" indent="0">
              <a:buNone/>
            </a:pPr>
            <a:r>
              <a:rPr lang="en-GB" sz="3300" b="1" dirty="0"/>
              <a:t>Inclusion criteria:</a:t>
            </a:r>
          </a:p>
          <a:p>
            <a:r>
              <a:rPr lang="en-GB" sz="3300" dirty="0"/>
              <a:t>Suspected Heart failure (new)</a:t>
            </a:r>
          </a:p>
          <a:p>
            <a:r>
              <a:rPr lang="en-GB" sz="3300" dirty="0"/>
              <a:t>Murmurs/valve disease</a:t>
            </a:r>
          </a:p>
          <a:p>
            <a:r>
              <a:rPr lang="en-GB" sz="3300" dirty="0"/>
              <a:t>Screening – first degree relatives of a patient diagnosed with dilated or hypertrophic cardiomyopathy, bicuspid aortic valve,  </a:t>
            </a:r>
            <a:r>
              <a:rPr lang="en-GB" sz="3300" dirty="0" err="1"/>
              <a:t>aortopathy</a:t>
            </a:r>
            <a:r>
              <a:rPr lang="en-GB" sz="3300" dirty="0"/>
              <a:t>.</a:t>
            </a:r>
          </a:p>
          <a:p>
            <a:r>
              <a:rPr lang="en-GB" sz="3300" dirty="0"/>
              <a:t>Abnormal ECGs – in patients who have not previously been diagnosed as abnormal</a:t>
            </a:r>
          </a:p>
          <a:p>
            <a:r>
              <a:rPr lang="en-GB" sz="3300" dirty="0"/>
              <a:t>Cardiomegaly on CXR</a:t>
            </a:r>
          </a:p>
          <a:p>
            <a:endParaRPr lang="en-GB" sz="3300" dirty="0"/>
          </a:p>
          <a:p>
            <a:pPr marL="0" indent="0">
              <a:buNone/>
            </a:pPr>
            <a:r>
              <a:rPr lang="en-GB" sz="3300" b="1" dirty="0"/>
              <a:t>Exclusion criteria:</a:t>
            </a:r>
          </a:p>
          <a:p>
            <a:r>
              <a:rPr lang="en-GB" sz="3300" dirty="0"/>
              <a:t>1. Patients who are obviously very ill e.g., Acute pulmonary oedema</a:t>
            </a:r>
          </a:p>
          <a:p>
            <a:r>
              <a:rPr lang="en-GB" sz="3300" dirty="0"/>
              <a:t>2. Where there is a definite history of chest pain – that patient really needs to be referred to the Rapid Access Angina Clinic for further suitable investigations.</a:t>
            </a:r>
          </a:p>
          <a:p>
            <a:r>
              <a:rPr lang="en-GB" sz="3300" dirty="0"/>
              <a:t>3. Obesity - 130 kg or more.</a:t>
            </a:r>
          </a:p>
          <a:p>
            <a:r>
              <a:rPr lang="en-GB" sz="3300" dirty="0"/>
              <a:t>4. Paediatrics - Unfortunately we are not accredited for patients under 16 years old.</a:t>
            </a:r>
          </a:p>
          <a:p>
            <a:r>
              <a:rPr lang="en-GB" sz="3300" dirty="0"/>
              <a:t>5. Patients who are well known to the hospital - Those patients who are well known to the hospital, are better served if they are referred back to the hospital where their history and investigations are documented. The only exception to this is where the patient has a Rockwood frailty score &gt; 5.</a:t>
            </a:r>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743054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4E4C0-B4E1-4552-BABE-AFD54D8479AB}"/>
              </a:ext>
            </a:extLst>
          </p:cNvPr>
          <p:cNvSpPr>
            <a:spLocks noGrp="1"/>
          </p:cNvSpPr>
          <p:nvPr>
            <p:ph type="title"/>
          </p:nvPr>
        </p:nvSpPr>
        <p:spPr>
          <a:xfrm>
            <a:off x="0" y="594590"/>
            <a:ext cx="10515600" cy="1531939"/>
          </a:xfrm>
        </p:spPr>
        <p:txBody>
          <a:bodyPr>
            <a:normAutofit fontScale="90000"/>
          </a:bodyPr>
          <a:lstStyle/>
          <a:p>
            <a:br>
              <a:rPr lang="en-GB" sz="2800" b="1" dirty="0"/>
            </a:br>
            <a:br>
              <a:rPr lang="en-GB" sz="2800" b="1" dirty="0"/>
            </a:br>
            <a:r>
              <a:rPr lang="en-GB" sz="1600" b="1" dirty="0"/>
              <a:t>Speciality</a:t>
            </a:r>
            <a:r>
              <a:rPr lang="en-GB" sz="1600" dirty="0"/>
              <a:t>: Cardiology</a:t>
            </a:r>
            <a:br>
              <a:rPr lang="en-GB" sz="1600" dirty="0"/>
            </a:br>
            <a:r>
              <a:rPr lang="en-GB" sz="1600" b="1" dirty="0"/>
              <a:t>Clinic Types: </a:t>
            </a:r>
            <a:br>
              <a:rPr lang="en-GB" sz="1600" dirty="0"/>
            </a:br>
            <a:br>
              <a:rPr lang="en-GB" sz="1800" dirty="0"/>
            </a:br>
            <a:br>
              <a:rPr lang="en-GB" sz="1800" dirty="0"/>
            </a:br>
            <a:br>
              <a:rPr lang="en-GB" sz="1800" dirty="0"/>
            </a:br>
            <a:br>
              <a:rPr lang="en-GB" sz="1800" dirty="0"/>
            </a:br>
            <a:r>
              <a:rPr lang="en-GB" sz="1600" dirty="0"/>
              <a:t>Age Range: 18+</a:t>
            </a:r>
            <a:br>
              <a:rPr lang="en-GB" sz="1600" dirty="0"/>
            </a:br>
            <a:br>
              <a:rPr lang="en-GB" sz="1600" dirty="0"/>
            </a:br>
            <a:r>
              <a:rPr lang="en-GB" sz="2000" dirty="0"/>
              <a:t>The following service should then be visible for you to select: </a:t>
            </a:r>
            <a:r>
              <a:rPr lang="en-GB" sz="2000" b="1" u="sng" dirty="0"/>
              <a:t>Cardiology Community Echo Triage Service King Edward - Frimley Health NHS Foundation Trust- RD7 (please see below screen shot)</a:t>
            </a:r>
            <a:endParaRPr lang="en-GB" sz="1600" b="1" u="sng" dirty="0"/>
          </a:p>
        </p:txBody>
      </p:sp>
      <p:pic>
        <p:nvPicPr>
          <p:cNvPr id="2050" name="Picture 2">
            <a:extLst>
              <a:ext uri="{FF2B5EF4-FFF2-40B4-BE49-F238E27FC236}">
                <a16:creationId xmlns:a16="http://schemas.microsoft.com/office/drawing/2014/main" id="{A6840E55-42BB-4E83-B0FB-86010F4AF3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09102"/>
            <a:ext cx="12192000" cy="3963987"/>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45DA6F95-E8B5-4469-8071-4E11527F9698}"/>
              </a:ext>
            </a:extLst>
          </p:cNvPr>
          <p:cNvSpPr/>
          <p:nvPr/>
        </p:nvSpPr>
        <p:spPr>
          <a:xfrm>
            <a:off x="358341" y="4957083"/>
            <a:ext cx="6447995" cy="50734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C3D16DA7-FC5E-4596-9E06-A3DE33E2256B}"/>
              </a:ext>
            </a:extLst>
          </p:cNvPr>
          <p:cNvPicPr>
            <a:picLocks noChangeAspect="1"/>
          </p:cNvPicPr>
          <p:nvPr/>
        </p:nvPicPr>
        <p:blipFill rotWithShape="1">
          <a:blip r:embed="rId3"/>
          <a:srcRect l="9249" t="13740" r="26184" b="10520"/>
          <a:stretch/>
        </p:blipFill>
        <p:spPr>
          <a:xfrm>
            <a:off x="84963" y="1059039"/>
            <a:ext cx="1179872" cy="750828"/>
          </a:xfrm>
          <a:prstGeom prst="rect">
            <a:avLst/>
          </a:prstGeom>
        </p:spPr>
      </p:pic>
      <p:sp>
        <p:nvSpPr>
          <p:cNvPr id="3" name="TextBox 2">
            <a:extLst>
              <a:ext uri="{FF2B5EF4-FFF2-40B4-BE49-F238E27FC236}">
                <a16:creationId xmlns:a16="http://schemas.microsoft.com/office/drawing/2014/main" id="{222C02FB-0837-4F0F-80BD-59FEAD425C42}"/>
              </a:ext>
            </a:extLst>
          </p:cNvPr>
          <p:cNvSpPr txBox="1"/>
          <p:nvPr/>
        </p:nvSpPr>
        <p:spPr>
          <a:xfrm>
            <a:off x="217698" y="103151"/>
            <a:ext cx="11292429" cy="584775"/>
          </a:xfrm>
          <a:prstGeom prst="rect">
            <a:avLst/>
          </a:prstGeom>
          <a:noFill/>
        </p:spPr>
        <p:txBody>
          <a:bodyPr wrap="square" rtlCol="0">
            <a:spAutoFit/>
          </a:bodyPr>
          <a:lstStyle/>
          <a:p>
            <a:pPr algn="ctr"/>
            <a:r>
              <a:rPr lang="en-GB" sz="3200" b="1" dirty="0"/>
              <a:t>How to Refer on </a:t>
            </a:r>
            <a:r>
              <a:rPr lang="en-GB" sz="3200" b="1" dirty="0" err="1"/>
              <a:t>eRS</a:t>
            </a:r>
            <a:r>
              <a:rPr lang="en-GB" sz="3200" b="1" dirty="0"/>
              <a:t>: Frimley North </a:t>
            </a:r>
            <a:r>
              <a:rPr lang="en-GB" sz="3200" b="1" u="sng" dirty="0"/>
              <a:t>GPs ONLY</a:t>
            </a:r>
            <a:endParaRPr lang="en-GB" sz="3200" dirty="0"/>
          </a:p>
        </p:txBody>
      </p:sp>
    </p:spTree>
    <p:extLst>
      <p:ext uri="{BB962C8B-B14F-4D97-AF65-F5344CB8AC3E}">
        <p14:creationId xmlns:p14="http://schemas.microsoft.com/office/powerpoint/2010/main" val="3907983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8A9F2-4483-44A2-AF4F-97F42686C558}"/>
              </a:ext>
            </a:extLst>
          </p:cNvPr>
          <p:cNvSpPr>
            <a:spLocks noGrp="1"/>
          </p:cNvSpPr>
          <p:nvPr>
            <p:ph type="title"/>
          </p:nvPr>
        </p:nvSpPr>
        <p:spPr>
          <a:xfrm>
            <a:off x="147975" y="23597"/>
            <a:ext cx="11541262" cy="755373"/>
          </a:xfrm>
        </p:spPr>
        <p:txBody>
          <a:bodyPr>
            <a:normAutofit fontScale="90000"/>
          </a:bodyPr>
          <a:lstStyle/>
          <a:p>
            <a:r>
              <a:rPr lang="en-GB" sz="3100" b="1" dirty="0"/>
              <a:t>Referral forms are on DXS – </a:t>
            </a:r>
            <a:br>
              <a:rPr lang="en-GB" sz="2000" b="1" dirty="0"/>
            </a:br>
            <a:r>
              <a:rPr lang="en-GB" sz="2000" b="1" dirty="0"/>
              <a:t>Located in: Frimley Health and Care Folder/Cardiology/Community Cardiology Service with Echo (see screenshot below)</a:t>
            </a:r>
          </a:p>
        </p:txBody>
      </p:sp>
      <p:pic>
        <p:nvPicPr>
          <p:cNvPr id="3" name="Picture 2">
            <a:extLst>
              <a:ext uri="{FF2B5EF4-FFF2-40B4-BE49-F238E27FC236}">
                <a16:creationId xmlns:a16="http://schemas.microsoft.com/office/drawing/2014/main" id="{F9105248-4C38-4D29-B57E-826F308683C2}"/>
              </a:ext>
            </a:extLst>
          </p:cNvPr>
          <p:cNvPicPr>
            <a:picLocks noChangeAspect="1"/>
          </p:cNvPicPr>
          <p:nvPr/>
        </p:nvPicPr>
        <p:blipFill rotWithShape="1">
          <a:blip r:embed="rId2"/>
          <a:srcRect t="23939"/>
          <a:stretch/>
        </p:blipFill>
        <p:spPr>
          <a:xfrm>
            <a:off x="147975" y="778970"/>
            <a:ext cx="7944738" cy="2513330"/>
          </a:xfrm>
          <a:prstGeom prst="rect">
            <a:avLst/>
          </a:prstGeom>
        </p:spPr>
      </p:pic>
      <p:pic>
        <p:nvPicPr>
          <p:cNvPr id="5" name="Content Placeholder 4">
            <a:extLst>
              <a:ext uri="{FF2B5EF4-FFF2-40B4-BE49-F238E27FC236}">
                <a16:creationId xmlns:a16="http://schemas.microsoft.com/office/drawing/2014/main" id="{8B55E3F0-E5FD-428A-ABE6-8A22801F0677}"/>
              </a:ext>
            </a:extLst>
          </p:cNvPr>
          <p:cNvPicPr>
            <a:picLocks noGrp="1" noChangeAspect="1"/>
          </p:cNvPicPr>
          <p:nvPr>
            <p:ph idx="1"/>
          </p:nvPr>
        </p:nvPicPr>
        <p:blipFill>
          <a:blip r:embed="rId3"/>
          <a:stretch>
            <a:fillRect/>
          </a:stretch>
        </p:blipFill>
        <p:spPr>
          <a:xfrm>
            <a:off x="4223065" y="1979475"/>
            <a:ext cx="6072864" cy="4854928"/>
          </a:xfrm>
        </p:spPr>
      </p:pic>
      <p:sp>
        <p:nvSpPr>
          <p:cNvPr id="6" name="Arrow: Bent 5">
            <a:extLst>
              <a:ext uri="{FF2B5EF4-FFF2-40B4-BE49-F238E27FC236}">
                <a16:creationId xmlns:a16="http://schemas.microsoft.com/office/drawing/2014/main" id="{39256EAE-DABE-4456-A611-D7FCEA484B2F}"/>
              </a:ext>
            </a:extLst>
          </p:cNvPr>
          <p:cNvSpPr/>
          <p:nvPr/>
        </p:nvSpPr>
        <p:spPr>
          <a:xfrm rot="5400000">
            <a:off x="8055082" y="1479531"/>
            <a:ext cx="678576" cy="43363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144987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F27D3A322F9D4D9E0F444E4097AF33" ma:contentTypeVersion="13" ma:contentTypeDescription="Create a new document." ma:contentTypeScope="" ma:versionID="748f7068ea3a1b1bbb5ee595f314be05">
  <xsd:schema xmlns:xsd="http://www.w3.org/2001/XMLSchema" xmlns:xs="http://www.w3.org/2001/XMLSchema" xmlns:p="http://schemas.microsoft.com/office/2006/metadata/properties" xmlns:ns1="http://schemas.microsoft.com/sharepoint/v3" xmlns:ns2="cb9ba6f8-7c8d-4921-a02e-ff14185f98e6" xmlns:ns3="a7cd7300-94fa-4d1e-b6b7-b5dc81e78a83" targetNamespace="http://schemas.microsoft.com/office/2006/metadata/properties" ma:root="true" ma:fieldsID="e8a80d63eb7567b76cdd30f9f6956632" ns1:_="" ns2:_="" ns3:_="">
    <xsd:import namespace="http://schemas.microsoft.com/sharepoint/v3"/>
    <xsd:import namespace="cb9ba6f8-7c8d-4921-a02e-ff14185f98e6"/>
    <xsd:import namespace="a7cd7300-94fa-4d1e-b6b7-b5dc81e78a83"/>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1:_ip_UnifiedCompliancePolicyProperties" minOccurs="0"/>
                <xsd:element ref="ns1:_ip_UnifiedCompliancePolicyUIActio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b9ba6f8-7c8d-4921-a02e-ff14185f98e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cd7300-94fa-4d1e-b6b7-b5dc81e78a8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8103B6E6-D30E-4627-BD32-DECA6D9891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b9ba6f8-7c8d-4921-a02e-ff14185f98e6"/>
    <ds:schemaRef ds:uri="a7cd7300-94fa-4d1e-b6b7-b5dc81e78a8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B64CA0-2C86-4521-8FC7-7B1633237C0F}">
  <ds:schemaRefs>
    <ds:schemaRef ds:uri="http://schemas.microsoft.com/sharepoint/v3/contenttype/forms"/>
  </ds:schemaRefs>
</ds:datastoreItem>
</file>

<file path=customXml/itemProps3.xml><?xml version="1.0" encoding="utf-8"?>
<ds:datastoreItem xmlns:ds="http://schemas.openxmlformats.org/officeDocument/2006/customXml" ds:itemID="{D00F97FC-387D-434A-BED8-5AEE34F88577}">
  <ds:schemaRefs>
    <ds:schemaRef ds:uri="http://schemas.microsoft.com/office/2006/documentManagement/types"/>
    <ds:schemaRef ds:uri="http://schemas.microsoft.com/office/infopath/2007/PartnerControls"/>
    <ds:schemaRef ds:uri="http://purl.org/dc/elements/1.1/"/>
    <ds:schemaRef ds:uri="http://schemas.microsoft.com/sharepoint/v3"/>
    <ds:schemaRef ds:uri="http://schemas.openxmlformats.org/package/2006/metadata/core-properties"/>
    <ds:schemaRef ds:uri="http://purl.org/dc/terms/"/>
    <ds:schemaRef ds:uri="cb9ba6f8-7c8d-4921-a02e-ff14185f98e6"/>
    <ds:schemaRef ds:uri="a7cd7300-94fa-4d1e-b6b7-b5dc81e78a83"/>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87</TotalTime>
  <Words>287</Words>
  <Application>Microsoft Office PowerPoint</Application>
  <PresentationFormat>Widescreen</PresentationFormat>
  <Paragraphs>20</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Community Cardiology Service (including ECHO) - Frimley North (East Berkshire)</vt:lpstr>
      <vt:lpstr>  Speciality: Cardiology Clinic Types:      Age Range: 18+  The following service should then be visible for you to select: Cardiology Community Echo Triage Service King Edward - Frimley Health NHS Foundation Trust- RD7 (please see below screen shot)</vt:lpstr>
      <vt:lpstr>Referral forms are on DXS –  Located in: Frimley Health and Care Folder/Cardiology/Community Cardiology Service with Echo (see screenshot below)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Cardiology Echo Service – how to refer</dc:title>
  <dc:creator>NORFOLK, Claire (NHS FRIMLEY CCG)</dc:creator>
  <cp:lastModifiedBy>COULTER, Jayne (NHS FRIMLEY CCG)</cp:lastModifiedBy>
  <cp:revision>11</cp:revision>
  <dcterms:created xsi:type="dcterms:W3CDTF">2021-12-10T14:05:03Z</dcterms:created>
  <dcterms:modified xsi:type="dcterms:W3CDTF">2021-12-20T11:50:36Z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0x0101002FF27D3A322F9D4D9E0F444E4097AF33</vt:lpwstr>
  </property>
</Properties>
</file>