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6" r:id="rId4"/>
  </p:sldMasterIdLst>
  <p:notesMasterIdLst>
    <p:notesMasterId r:id="rId16"/>
  </p:notesMasterIdLst>
  <p:handoutMasterIdLst>
    <p:handoutMasterId r:id="rId17"/>
  </p:handoutMasterIdLst>
  <p:sldIdLst>
    <p:sldId id="256" r:id="rId5"/>
    <p:sldId id="257" r:id="rId6"/>
    <p:sldId id="261" r:id="rId7"/>
    <p:sldId id="260" r:id="rId8"/>
    <p:sldId id="259" r:id="rId9"/>
    <p:sldId id="262" r:id="rId10"/>
    <p:sldId id="265" r:id="rId11"/>
    <p:sldId id="266" r:id="rId12"/>
    <p:sldId id="267" r:id="rId13"/>
    <p:sldId id="264" r:id="rId14"/>
    <p:sldId id="263"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E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3D2576B-3678-4E7E-AF75-81D3AB7204CF}" v="31" dt="2023-08-16T15:42:33.883"/>
    <p1510:client id="{F3082102-1338-4D47-BA59-581D65A90173}" v="14" vWet="16" dt="2023-08-16T15:36:49.72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2"/>
      </p:cViewPr>
      <p:guideLst>
        <p:guide orient="horz" pos="2160"/>
        <p:guide pos="3840"/>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790A331-7ADD-4391-8CA5-606C9BFD26F5}" type="datetimeFigureOut">
              <a:rPr lang="en-GB" smtClean="0"/>
              <a:t>30/08/2023</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GB"/>
              <a:t>NHS Improvement</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EAE16CE-1862-465F-9912-D0001C1A0F9A}" type="slidenum">
              <a:rPr lang="en-GB" smtClean="0"/>
              <a:t>‹#›</a:t>
            </a:fld>
            <a:endParaRPr lang="en-GB"/>
          </a:p>
        </p:txBody>
      </p:sp>
    </p:spTree>
    <p:extLst>
      <p:ext uri="{BB962C8B-B14F-4D97-AF65-F5344CB8AC3E}">
        <p14:creationId xmlns:p14="http://schemas.microsoft.com/office/powerpoint/2010/main" val="855067482"/>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2AE991-F138-4FD8-982E-957F3CA6A0F6}" type="datetimeFigureOut">
              <a:rPr lang="en-GB" smtClean="0"/>
              <a:t>30/08/2023</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GB"/>
              <a:t>NHS Improvement</a:t>
            </a: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890AB7D-FC04-41BF-88F7-E47891A06283}" type="slidenum">
              <a:rPr lang="en-GB" smtClean="0"/>
              <a:t>‹#›</a:t>
            </a:fld>
            <a:endParaRPr lang="en-GB"/>
          </a:p>
        </p:txBody>
      </p:sp>
    </p:spTree>
    <p:extLst>
      <p:ext uri="{BB962C8B-B14F-4D97-AF65-F5344CB8AC3E}">
        <p14:creationId xmlns:p14="http://schemas.microsoft.com/office/powerpoint/2010/main" val="1189011056"/>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08E90-F652-4B40-BD0B-1F8BC7EBCD06}"/>
              </a:ext>
            </a:extLst>
          </p:cNvPr>
          <p:cNvSpPr>
            <a:spLocks noGrp="1"/>
          </p:cNvSpPr>
          <p:nvPr>
            <p:ph type="ctrTitle"/>
          </p:nvPr>
        </p:nvSpPr>
        <p:spPr>
          <a:xfrm>
            <a:off x="854765" y="4209426"/>
            <a:ext cx="9144000" cy="601111"/>
          </a:xfrm>
        </p:spPr>
        <p:txBody>
          <a:bodyPr anchor="b">
            <a:normAutofit/>
          </a:bodyPr>
          <a:lstStyle>
            <a:lvl1pPr algn="l">
              <a:defRPr sz="3600">
                <a:solidFill>
                  <a:srgbClr val="005EB8"/>
                </a:solidFill>
                <a:latin typeface="Arial" panose="020B0604020202020204" pitchFamily="34" charset="0"/>
                <a:cs typeface="Arial" panose="020B0604020202020204" pitchFamily="34" charset="0"/>
              </a:defRPr>
            </a:lvl1pPr>
          </a:lstStyle>
          <a:p>
            <a:r>
              <a:rPr lang="en-US"/>
              <a:t>Click to edit Master title style</a:t>
            </a:r>
            <a:endParaRPr lang="en-GB"/>
          </a:p>
        </p:txBody>
      </p:sp>
      <p:sp>
        <p:nvSpPr>
          <p:cNvPr id="3" name="Subtitle 2">
            <a:extLst>
              <a:ext uri="{FF2B5EF4-FFF2-40B4-BE49-F238E27FC236}">
                <a16:creationId xmlns:a16="http://schemas.microsoft.com/office/drawing/2014/main" id="{61F7CE30-6632-4A18-9007-59691A06EF81}"/>
              </a:ext>
            </a:extLst>
          </p:cNvPr>
          <p:cNvSpPr>
            <a:spLocks noGrp="1"/>
          </p:cNvSpPr>
          <p:nvPr>
            <p:ph type="subTitle" idx="1"/>
          </p:nvPr>
        </p:nvSpPr>
        <p:spPr>
          <a:xfrm>
            <a:off x="854765" y="4843667"/>
            <a:ext cx="9144000" cy="466379"/>
          </a:xfrm>
        </p:spPr>
        <p:txBody>
          <a:bodyPr>
            <a:normAutofit/>
          </a:bodyPr>
          <a:lstStyle>
            <a:lvl1pPr marL="0" indent="0" algn="l">
              <a:buNone/>
              <a:defRPr sz="1800">
                <a:solidFill>
                  <a:srgbClr val="005EB8"/>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pic>
        <p:nvPicPr>
          <p:cNvPr id="6" name="Picture 5">
            <a:extLst>
              <a:ext uri="{FF2B5EF4-FFF2-40B4-BE49-F238E27FC236}">
                <a16:creationId xmlns:a16="http://schemas.microsoft.com/office/drawing/2014/main" id="{3CFCDE03-0EEA-4F49-A6B9-58B291621EE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890000" y="360000"/>
            <a:ext cx="953272" cy="720000"/>
          </a:xfrm>
          <a:prstGeom prst="rect">
            <a:avLst/>
          </a:prstGeom>
          <a:noFill/>
          <a:ln>
            <a:noFill/>
          </a:ln>
        </p:spPr>
      </p:pic>
    </p:spTree>
    <p:extLst>
      <p:ext uri="{BB962C8B-B14F-4D97-AF65-F5344CB8AC3E}">
        <p14:creationId xmlns:p14="http://schemas.microsoft.com/office/powerpoint/2010/main" val="3506723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9FCB08CE-B749-4A34-8E38-256DAB23FDA3}"/>
              </a:ext>
            </a:extLst>
          </p:cNvPr>
          <p:cNvSpPr txBox="1"/>
          <p:nvPr userDrawn="1"/>
        </p:nvSpPr>
        <p:spPr>
          <a:xfrm>
            <a:off x="291314" y="6372536"/>
            <a:ext cx="647362" cy="276999"/>
          </a:xfrm>
          <a:prstGeom prst="rect">
            <a:avLst/>
          </a:prstGeom>
          <a:noFill/>
        </p:spPr>
        <p:txBody>
          <a:bodyPr wrap="square" rtlCol="0">
            <a:spAutoFit/>
          </a:bodyPr>
          <a:lstStyle/>
          <a:p>
            <a:pPr algn="l"/>
            <a:fld id="{34F92BC6-D7C3-584B-87F2-0B845776A5AD}" type="slidenum">
              <a:rPr lang="en-US"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US" sz="1200">
                <a:solidFill>
                  <a:schemeClr val="accent3">
                    <a:lumMod val="60000"/>
                    <a:lumOff val="40000"/>
                  </a:schemeClr>
                </a:solidFill>
                <a:latin typeface="Arial" panose="020B0604020202020204" pitchFamily="34" charset="0"/>
                <a:cs typeface="Arial" panose="020B0604020202020204" pitchFamily="34" charset="0"/>
              </a:rPr>
              <a:t> </a:t>
            </a:r>
            <a:r>
              <a:rPr lang="en-US" sz="1200">
                <a:solidFill>
                  <a:schemeClr val="accent3"/>
                </a:solidFill>
                <a:latin typeface="Arial" panose="020B0604020202020204" pitchFamily="34" charset="0"/>
                <a:cs typeface="Arial" panose="020B0604020202020204" pitchFamily="34" charset="0"/>
              </a:rPr>
              <a:t>  </a:t>
            </a:r>
            <a:r>
              <a:rPr lang="en-US" sz="1200">
                <a:solidFill>
                  <a:srgbClr val="005EB8"/>
                </a:solidFill>
                <a:latin typeface="Arial" panose="020B0604020202020204" pitchFamily="34" charset="0"/>
                <a:cs typeface="Arial" panose="020B0604020202020204" pitchFamily="34" charset="0"/>
              </a:rPr>
              <a:t>|</a:t>
            </a:r>
            <a:endParaRPr lang="en-US" sz="1200">
              <a:solidFill>
                <a:schemeClr val="accent3"/>
              </a:solidFill>
              <a:latin typeface="Arial" panose="020B0604020202020204" pitchFamily="34" charset="0"/>
              <a:cs typeface="Arial" panose="020B0604020202020204" pitchFamily="34" charset="0"/>
            </a:endParaRPr>
          </a:p>
        </p:txBody>
      </p:sp>
      <p:sp>
        <p:nvSpPr>
          <p:cNvPr id="12" name="Title 10">
            <a:extLst>
              <a:ext uri="{FF2B5EF4-FFF2-40B4-BE49-F238E27FC236}">
                <a16:creationId xmlns:a16="http://schemas.microsoft.com/office/drawing/2014/main" id="{22B34758-9E88-47CF-97D6-6500D97D9E41}"/>
              </a:ext>
            </a:extLst>
          </p:cNvPr>
          <p:cNvSpPr>
            <a:spLocks noGrp="1"/>
          </p:cNvSpPr>
          <p:nvPr>
            <p:ph type="title"/>
          </p:nvPr>
        </p:nvSpPr>
        <p:spPr>
          <a:xfrm>
            <a:off x="784109" y="1210682"/>
            <a:ext cx="10641498" cy="611649"/>
          </a:xfrm>
          <a:prstGeom prst="rect">
            <a:avLst/>
          </a:prstGeom>
        </p:spPr>
        <p:txBody>
          <a:bodyPr/>
          <a:lstStyle>
            <a:lvl1pPr>
              <a:defRPr sz="3600" b="0">
                <a:solidFill>
                  <a:srgbClr val="005EB8"/>
                </a:solidFill>
                <a:latin typeface="Arial" panose="020B0604020202020204" pitchFamily="34" charset="0"/>
                <a:cs typeface="Arial" panose="020B0604020202020204" pitchFamily="34" charset="0"/>
              </a:defRPr>
            </a:lvl1pPr>
          </a:lstStyle>
          <a:p>
            <a:r>
              <a:rPr lang="en-US"/>
              <a:t>Click to edit Master title style</a:t>
            </a:r>
            <a:endParaRPr lang="en-US" sz="2800">
              <a:solidFill>
                <a:srgbClr val="005EB8"/>
              </a:solidFill>
              <a:latin typeface="Arial" charset="0"/>
              <a:ea typeface="Arial" charset="0"/>
              <a:cs typeface="Arial" charset="0"/>
            </a:endParaRPr>
          </a:p>
        </p:txBody>
      </p:sp>
      <p:sp>
        <p:nvSpPr>
          <p:cNvPr id="13" name="Content Placeholder 9">
            <a:extLst>
              <a:ext uri="{FF2B5EF4-FFF2-40B4-BE49-F238E27FC236}">
                <a16:creationId xmlns:a16="http://schemas.microsoft.com/office/drawing/2014/main" id="{34C2919C-3AD4-436F-A0CC-4F48C43AA521}"/>
              </a:ext>
            </a:extLst>
          </p:cNvPr>
          <p:cNvSpPr>
            <a:spLocks noGrp="1"/>
          </p:cNvSpPr>
          <p:nvPr>
            <p:ph sz="quarter" idx="10"/>
          </p:nvPr>
        </p:nvSpPr>
        <p:spPr>
          <a:xfrm>
            <a:off x="784109" y="2141151"/>
            <a:ext cx="10641498" cy="2244128"/>
          </a:xfrm>
          <a:prstGeom prst="rect">
            <a:avLst/>
          </a:prstGeom>
        </p:spPr>
        <p:txBody>
          <a:bodyPr/>
          <a:lstStyle>
            <a:lvl1pPr>
              <a:defRPr sz="1400">
                <a:latin typeface="Arial" panose="020B0604020202020204" pitchFamily="34" charset="0"/>
                <a:cs typeface="Arial" panose="020B0604020202020204" pitchFamily="34" charset="0"/>
              </a:defRPr>
            </a:lvl1pPr>
            <a:lvl2pPr>
              <a:defRPr sz="14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ooter Placeholder 2">
            <a:extLst>
              <a:ext uri="{FF2B5EF4-FFF2-40B4-BE49-F238E27FC236}">
                <a16:creationId xmlns:a16="http://schemas.microsoft.com/office/drawing/2014/main" id="{5AB091A9-979F-438D-A004-40CFB3EAC3A7}"/>
              </a:ext>
            </a:extLst>
          </p:cNvPr>
          <p:cNvSpPr>
            <a:spLocks noGrp="1"/>
          </p:cNvSpPr>
          <p:nvPr>
            <p:ph type="ftr" sz="quarter" idx="3"/>
          </p:nvPr>
        </p:nvSpPr>
        <p:spPr>
          <a:xfrm>
            <a:off x="690676" y="6333439"/>
            <a:ext cx="5723164" cy="365125"/>
          </a:xfrm>
          <a:prstGeom prst="rect">
            <a:avLst/>
          </a:prstGeom>
        </p:spPr>
        <p:txBody>
          <a:bodyPr vert="horz" lIns="91440" tIns="45720" rIns="91440" bIns="45720" rtlCol="0" anchor="ctr"/>
          <a:lstStyle>
            <a:lvl1pPr algn="l">
              <a:defRPr sz="1200" b="0">
                <a:solidFill>
                  <a:schemeClr val="accent3">
                    <a:lumMod val="60000"/>
                    <a:lumOff val="40000"/>
                  </a:schemeClr>
                </a:solidFill>
                <a:latin typeface="Arial" charset="0"/>
                <a:ea typeface="Arial" charset="0"/>
                <a:cs typeface="Arial" charset="0"/>
              </a:defRPr>
            </a:lvl1pPr>
          </a:lstStyle>
          <a:p>
            <a:r>
              <a:rPr lang="en-GB"/>
              <a:t>Produced by the Hampshire and Isle of Wight Screening and Immunisation Team  August 2023</a:t>
            </a:r>
            <a:endParaRPr lang="en-US"/>
          </a:p>
        </p:txBody>
      </p:sp>
      <p:pic>
        <p:nvPicPr>
          <p:cNvPr id="7" name="Picture 6">
            <a:extLst>
              <a:ext uri="{FF2B5EF4-FFF2-40B4-BE49-F238E27FC236}">
                <a16:creationId xmlns:a16="http://schemas.microsoft.com/office/drawing/2014/main" id="{3D9F83AB-04F8-4C53-93F7-BAAABEF4269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890000" y="360000"/>
            <a:ext cx="953272" cy="720000"/>
          </a:xfrm>
          <a:prstGeom prst="rect">
            <a:avLst/>
          </a:prstGeom>
          <a:noFill/>
          <a:ln>
            <a:noFill/>
          </a:ln>
        </p:spPr>
      </p:pic>
    </p:spTree>
    <p:extLst>
      <p:ext uri="{BB962C8B-B14F-4D97-AF65-F5344CB8AC3E}">
        <p14:creationId xmlns:p14="http://schemas.microsoft.com/office/powerpoint/2010/main" val="370131447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0C963A1-AC6C-45E8-9A5E-5724DC43F4B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E06ACFE-E4D6-411B-9ADC-FFC9D7DBBDF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8DBF1BF-AB6C-4EA7-A16A-0C6C9EFA130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a:extLst>
              <a:ext uri="{FF2B5EF4-FFF2-40B4-BE49-F238E27FC236}">
                <a16:creationId xmlns:a16="http://schemas.microsoft.com/office/drawing/2014/main" id="{6F1E0E1F-777F-42FA-A4A2-320208497DF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Produced by the Hampshire and Isle of Wight Screening and Immunisation Team  August 2023</a:t>
            </a:r>
          </a:p>
        </p:txBody>
      </p:sp>
      <p:sp>
        <p:nvSpPr>
          <p:cNvPr id="6" name="Slide Number Placeholder 5">
            <a:extLst>
              <a:ext uri="{FF2B5EF4-FFF2-40B4-BE49-F238E27FC236}">
                <a16:creationId xmlns:a16="http://schemas.microsoft.com/office/drawing/2014/main" id="{C91CC28B-BDF3-45C3-92FF-6562C624CA6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0FC886-343C-4B72-AFE6-F0497CBE7873}" type="slidenum">
              <a:rPr lang="en-GB" smtClean="0"/>
              <a:t>‹#›</a:t>
            </a:fld>
            <a:endParaRPr lang="en-GB"/>
          </a:p>
        </p:txBody>
      </p:sp>
    </p:spTree>
    <p:extLst>
      <p:ext uri="{BB962C8B-B14F-4D97-AF65-F5344CB8AC3E}">
        <p14:creationId xmlns:p14="http://schemas.microsoft.com/office/powerpoint/2010/main" val="2834789573"/>
      </p:ext>
    </p:extLst>
  </p:cSld>
  <p:clrMap bg1="lt1" tx1="dk1" bg2="lt2" tx2="dk2" accent1="accent1" accent2="accent2" accent3="accent3" accent4="accent4" accent5="accent5" accent6="accent6" hlink="hlink" folHlink="folHlink"/>
  <p:sldLayoutIdLst>
    <p:sldLayoutId id="2147483667" r:id="rId1"/>
    <p:sldLayoutId id="2147483668" r:id="rId2"/>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healthpublications.gov.uk/ViewProduct.html?sp=Sshinglesposterquickguide" TargetMode="External"/><Relationship Id="rId2" Type="http://schemas.openxmlformats.org/officeDocument/2006/relationships/hyperlink" Target="https://www.healthpublications.gov.uk/ViewProduct.html?sp=Sshinglesfullprogrammeposter"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mailto:england.htvphcontracting@nhs.net" TargetMode="External"/><Relationship Id="rId2" Type="http://schemas.openxmlformats.org/officeDocument/2006/relationships/hyperlink" Target="mailto:england.hiow-sit@nhs.net"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healthpublications.gov.uk/ViewProduct.html?sp=Sshinglesfullprogrammeposter" TargetMode="External"/><Relationship Id="rId2" Type="http://schemas.openxmlformats.org/officeDocument/2006/relationships/hyperlink" Target="https://www.gov.uk/government/publications/shingles-vaccination-programme-changes-from-september-2023-letter" TargetMode="Externa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hyperlink" Target="https://www.healthpublications.gov.uk/ViewProduct.html?sp=Sshinglesposterquickguide"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www.healthpublications.gov.uk/ViewProduct.html?sp=Sshingleschecklist"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hyperlink" Target="https://www.gov.uk/government/publications/shingles-vaccination-guidance-for-healthcare-professionals" TargetMode="External"/><Relationship Id="rId7" Type="http://schemas.openxmlformats.org/officeDocument/2006/relationships/image" Target="../media/image7.png"/><Relationship Id="rId2" Type="http://schemas.openxmlformats.org/officeDocument/2006/relationships/hyperlink" Target="https://www.gov.uk/government/publications/shingles-herpes-zoster-the-green-book-chapter-28a" TargetMode="External"/><Relationship Id="rId1" Type="http://schemas.openxmlformats.org/officeDocument/2006/relationships/slideLayout" Target="../slideLayouts/slideLayout2.xml"/><Relationship Id="rId6" Type="http://schemas.openxmlformats.org/officeDocument/2006/relationships/hyperlink" Target="https://gbr01.safelinks.protection.outlook.com/ap/t-59584e83/?url=https%3A%2F%2Fteams.microsoft.com%2Fl%2Fmeetup-join%2F19%253ameeting_NjYwYWU2MjUtZGYxZS00MGJlLWJiYzctNzFiYWIwNTZhMzE3%2540thread.v2%2F0%3Fcontext%3D%257B%2522Tid%2522%253A%2522ee4e1499-4a35-4b2e-ad47-5f3cf9de8666%2522%252C%2522Oid%2522%253A%25221b1736ba-d421-449c-8800-800c5ac9eb15%2522%252C%2522IsBroadcastMeeting%2522%253Atrue%252C%2522role%2522%253A%2522a%2522%257D%26btype%3Da%26role%3Da&amp;data=05%7C01%7CMatthew.Pickerill%40nhs.net%7Cad5aeff2851341ff495b08db8cf119d7%7C37c354b285b047f5b22207b48d774ee3%7C0%7C0%7C638258739380002832%7CUnknown%7CTWFpbGZsb3d8eyJWIjoiMC4wLjAwMDAiLCJQIjoiV2luMzIiLCJBTiI6Ik1haWwiLCJXVCI6Mn0%3D%7C3000%7C%7C%7C&amp;sdata=RpCD%2FrPwsp1048gmkiMFfXMABY5eso1f3BwRQBKukhw%3D&amp;reserved=0" TargetMode="External"/><Relationship Id="rId5" Type="http://schemas.openxmlformats.org/officeDocument/2006/relationships/hyperlink" Target="https://www.gov.uk/government/publications/vaccine-update-issue-340-july-2023-shingles-special-edition" TargetMode="External"/><Relationship Id="rId10" Type="http://schemas.openxmlformats.org/officeDocument/2006/relationships/image" Target="../media/image10.png"/><Relationship Id="rId4" Type="http://schemas.openxmlformats.org/officeDocument/2006/relationships/hyperlink" Target="https://www.england.nhs.uk/south-east/info-professionals/pgd/patient-group-directions-for-nhs-primary-care-services-in-the-south-east-of-england/south-east-patient-group-direction-downloads/" TargetMode="External"/><Relationship Id="rId9"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hyperlink" Target="https://www.gov.uk/government/collections/shingles-vaccination-programme" TargetMode="External"/><Relationship Id="rId2" Type="http://schemas.openxmlformats.org/officeDocument/2006/relationships/hyperlink" Target="https://portal.e-lfh.org.uk/Component/Details/513888" TargetMode="Externa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8" Type="http://schemas.openxmlformats.org/officeDocument/2006/relationships/hyperlink" Target="https://www.healthpublications.gov.uk/ViewProduct.html?sp=Sshinglessticker" TargetMode="External"/><Relationship Id="rId13" Type="http://schemas.openxmlformats.org/officeDocument/2006/relationships/image" Target="../media/image15.png"/><Relationship Id="rId18" Type="http://schemas.openxmlformats.org/officeDocument/2006/relationships/image" Target="../media/image20.png"/><Relationship Id="rId3" Type="http://schemas.openxmlformats.org/officeDocument/2006/relationships/hyperlink" Target="https://www.shinglesaware.co.uk/" TargetMode="External"/><Relationship Id="rId7" Type="http://schemas.openxmlformats.org/officeDocument/2006/relationships/hyperlink" Target="https://www.healthpublications.gov.uk/ViewProduct.html?sp=Swhoseligibleforshinglesvaccinationposter-545" TargetMode="External"/><Relationship Id="rId12" Type="http://schemas.openxmlformats.org/officeDocument/2006/relationships/image" Target="../media/image14.png"/><Relationship Id="rId17" Type="http://schemas.openxmlformats.org/officeDocument/2006/relationships/image" Target="../media/image19.png"/><Relationship Id="rId2" Type="http://schemas.openxmlformats.org/officeDocument/2006/relationships/hyperlink" Target="https://www.gov.uk/government/publications/shingles-vaccination-for-adults-aged-70-or-79-years-of-age-a5-leaflet/vaccination-against-shingles-guide-from-september-2023" TargetMode="External"/><Relationship Id="rId16"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hyperlink" Target="https://www.healthpublications.gov.uk/ViewProduct.html?sp=Sshinglespostcard" TargetMode="External"/><Relationship Id="rId11" Type="http://schemas.openxmlformats.org/officeDocument/2006/relationships/image" Target="../media/image13.png"/><Relationship Id="rId5" Type="http://schemas.openxmlformats.org/officeDocument/2006/relationships/hyperlink" Target="https://www.healthpublications.gov.uk/ViewProduct.html?sp=Sshinglespostcard-3665" TargetMode="External"/><Relationship Id="rId15" Type="http://schemas.openxmlformats.org/officeDocument/2006/relationships/image" Target="../media/image17.png"/><Relationship Id="rId10" Type="http://schemas.openxmlformats.org/officeDocument/2006/relationships/hyperlink" Target="https://www.healthpublications.gov.uk/ViewArticle.html?sp=Sshingleswebandsocialmediabanners" TargetMode="External"/><Relationship Id="rId4" Type="http://schemas.openxmlformats.org/officeDocument/2006/relationships/hyperlink" Target="https://www.healthpublications.gov.uk/ArticleSearch.html?sp=Sreset&amp;showSubArticles=false&amp;keyword=C23sgx&amp;viewMode=default" TargetMode="External"/><Relationship Id="rId9" Type="http://schemas.openxmlformats.org/officeDocument/2006/relationships/hyperlink" Target="https://www.healthpublications.gov.uk/ViewProduct.html?sp=Sshinglesrecordcard" TargetMode="External"/><Relationship Id="rId14" Type="http://schemas.openxmlformats.org/officeDocument/2006/relationships/image" Target="../media/image1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2C3D235-E1B2-4245-9153-172BBCD8A862}"/>
              </a:ext>
            </a:extLst>
          </p:cNvPr>
          <p:cNvSpPr>
            <a:spLocks noGrp="1"/>
          </p:cNvSpPr>
          <p:nvPr>
            <p:ph type="ctrTitle"/>
          </p:nvPr>
        </p:nvSpPr>
        <p:spPr/>
        <p:txBody>
          <a:bodyPr/>
          <a:lstStyle/>
          <a:p>
            <a:r>
              <a:rPr lang="en-GB">
                <a:latin typeface="Arial"/>
                <a:cs typeface="Arial"/>
              </a:rPr>
              <a:t>Shingles Vaccination Best Practice Pack</a:t>
            </a:r>
            <a:endParaRPr lang="en-GB"/>
          </a:p>
        </p:txBody>
      </p:sp>
      <p:sp>
        <p:nvSpPr>
          <p:cNvPr id="7" name="Subtitle 6">
            <a:extLst>
              <a:ext uri="{FF2B5EF4-FFF2-40B4-BE49-F238E27FC236}">
                <a16:creationId xmlns:a16="http://schemas.microsoft.com/office/drawing/2014/main" id="{0C23CA40-1376-40BE-8B99-043D88425FF3}"/>
              </a:ext>
            </a:extLst>
          </p:cNvPr>
          <p:cNvSpPr>
            <a:spLocks noGrp="1"/>
          </p:cNvSpPr>
          <p:nvPr>
            <p:ph type="subTitle" idx="1"/>
          </p:nvPr>
        </p:nvSpPr>
        <p:spPr/>
        <p:txBody>
          <a:bodyPr vert="horz" lIns="91440" tIns="45720" rIns="91440" bIns="45720" rtlCol="0" anchor="t">
            <a:normAutofit/>
          </a:bodyPr>
          <a:lstStyle/>
          <a:p>
            <a:r>
              <a:rPr lang="en-GB">
                <a:latin typeface="Arial"/>
                <a:cs typeface="Arial"/>
              </a:rPr>
              <a:t> August 2023</a:t>
            </a:r>
          </a:p>
        </p:txBody>
      </p:sp>
      <p:pic>
        <p:nvPicPr>
          <p:cNvPr id="2" name="Picture 2" descr="A diagram of a diagram&#10;&#10;Description automatically generated">
            <a:extLst>
              <a:ext uri="{FF2B5EF4-FFF2-40B4-BE49-F238E27FC236}">
                <a16:creationId xmlns:a16="http://schemas.microsoft.com/office/drawing/2014/main" id="{9BB7A58C-8F31-FBE0-0A76-9252F0A3C95E}"/>
              </a:ext>
            </a:extLst>
          </p:cNvPr>
          <p:cNvPicPr>
            <a:picLocks noChangeAspect="1"/>
          </p:cNvPicPr>
          <p:nvPr/>
        </p:nvPicPr>
        <p:blipFill>
          <a:blip r:embed="rId2"/>
          <a:stretch>
            <a:fillRect/>
          </a:stretch>
        </p:blipFill>
        <p:spPr>
          <a:xfrm>
            <a:off x="10499987" y="5420615"/>
            <a:ext cx="1466742" cy="1286963"/>
          </a:xfrm>
          <a:prstGeom prst="rect">
            <a:avLst/>
          </a:prstGeom>
        </p:spPr>
      </p:pic>
    </p:spTree>
    <p:extLst>
      <p:ext uri="{BB962C8B-B14F-4D97-AF65-F5344CB8AC3E}">
        <p14:creationId xmlns:p14="http://schemas.microsoft.com/office/powerpoint/2010/main" val="42041946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06F8A1-9EED-6C56-B14F-3EA1B5AD1063}"/>
              </a:ext>
            </a:extLst>
          </p:cNvPr>
          <p:cNvSpPr>
            <a:spLocks noGrp="1"/>
          </p:cNvSpPr>
          <p:nvPr>
            <p:ph type="title"/>
          </p:nvPr>
        </p:nvSpPr>
        <p:spPr>
          <a:xfrm>
            <a:off x="516293" y="569183"/>
            <a:ext cx="10641498" cy="611649"/>
          </a:xfrm>
        </p:spPr>
        <p:txBody>
          <a:bodyPr/>
          <a:lstStyle/>
          <a:p>
            <a:r>
              <a:rPr lang="en-GB"/>
              <a:t>Top Tips</a:t>
            </a:r>
          </a:p>
        </p:txBody>
      </p:sp>
      <p:sp>
        <p:nvSpPr>
          <p:cNvPr id="3" name="Content Placeholder 2">
            <a:extLst>
              <a:ext uri="{FF2B5EF4-FFF2-40B4-BE49-F238E27FC236}">
                <a16:creationId xmlns:a16="http://schemas.microsoft.com/office/drawing/2014/main" id="{9E84FB2F-A8EA-AD51-A2D9-6B3CFF7BEC4B}"/>
              </a:ext>
            </a:extLst>
          </p:cNvPr>
          <p:cNvSpPr>
            <a:spLocks noGrp="1"/>
          </p:cNvSpPr>
          <p:nvPr>
            <p:ph sz="quarter" idx="10"/>
          </p:nvPr>
        </p:nvSpPr>
        <p:spPr>
          <a:xfrm>
            <a:off x="784109" y="1878563"/>
            <a:ext cx="10641498" cy="2506716"/>
          </a:xfrm>
        </p:spPr>
        <p:txBody>
          <a:bodyPr/>
          <a:lstStyle/>
          <a:p>
            <a:endParaRPr lang="en-GB"/>
          </a:p>
          <a:p>
            <a:endParaRPr lang="en-GB"/>
          </a:p>
        </p:txBody>
      </p:sp>
      <p:sp>
        <p:nvSpPr>
          <p:cNvPr id="4" name="Footer Placeholder 3">
            <a:extLst>
              <a:ext uri="{FF2B5EF4-FFF2-40B4-BE49-F238E27FC236}">
                <a16:creationId xmlns:a16="http://schemas.microsoft.com/office/drawing/2014/main" id="{BBA498A7-D407-FF21-6E2C-7F77D2B00B7F}"/>
              </a:ext>
            </a:extLst>
          </p:cNvPr>
          <p:cNvSpPr>
            <a:spLocks noGrp="1"/>
          </p:cNvSpPr>
          <p:nvPr>
            <p:ph type="ftr" sz="quarter" idx="3"/>
          </p:nvPr>
        </p:nvSpPr>
        <p:spPr/>
        <p:txBody>
          <a:bodyPr/>
          <a:lstStyle/>
          <a:p>
            <a:r>
              <a:rPr lang="en-GB"/>
              <a:t>Produced by the Hampshire and Isle of Wight Screening and Immunisation Team  August 2023</a:t>
            </a:r>
            <a:endParaRPr lang="en-US"/>
          </a:p>
        </p:txBody>
      </p:sp>
      <p:sp>
        <p:nvSpPr>
          <p:cNvPr id="5" name="Rectangle: Rounded Corners 4">
            <a:extLst>
              <a:ext uri="{FF2B5EF4-FFF2-40B4-BE49-F238E27FC236}">
                <a16:creationId xmlns:a16="http://schemas.microsoft.com/office/drawing/2014/main" id="{8EFE8051-66C7-A68E-2D06-A27E1D9D406A}"/>
              </a:ext>
            </a:extLst>
          </p:cNvPr>
          <p:cNvSpPr/>
          <p:nvPr/>
        </p:nvSpPr>
        <p:spPr>
          <a:xfrm>
            <a:off x="516293" y="1306294"/>
            <a:ext cx="10900021" cy="1021359"/>
          </a:xfrm>
          <a:prstGeom prst="roundRect">
            <a:avLst/>
          </a:prstGeom>
          <a:solidFill>
            <a:schemeClr val="accent1">
              <a:lumMod val="20000"/>
              <a:lumOff val="80000"/>
            </a:schemeClr>
          </a:solidFill>
          <a:ln>
            <a:solidFill>
              <a:schemeClr val="accent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a:solidFill>
                  <a:schemeClr val="tx1"/>
                </a:solidFill>
                <a:latin typeface="Arial" panose="020B0604020202020204" pitchFamily="34" charset="0"/>
                <a:cs typeface="Arial" panose="020B0604020202020204" pitchFamily="34" charset="0"/>
              </a:rPr>
              <a:t>Nominate a shingles lead within the practice who will be responsible for administering, implementing and promoting the programme in the practice, sharing information on the changes in the programme to colleagues and to act as the practice expert</a:t>
            </a:r>
          </a:p>
        </p:txBody>
      </p:sp>
      <p:sp>
        <p:nvSpPr>
          <p:cNvPr id="6" name="Rectangle: Rounded Corners 5">
            <a:extLst>
              <a:ext uri="{FF2B5EF4-FFF2-40B4-BE49-F238E27FC236}">
                <a16:creationId xmlns:a16="http://schemas.microsoft.com/office/drawing/2014/main" id="{A47AF23F-6DB4-A4DE-1DE5-61EA7CC21D1D}"/>
              </a:ext>
            </a:extLst>
          </p:cNvPr>
          <p:cNvSpPr/>
          <p:nvPr/>
        </p:nvSpPr>
        <p:spPr>
          <a:xfrm>
            <a:off x="516293" y="3303622"/>
            <a:ext cx="10909314" cy="800627"/>
          </a:xfrm>
          <a:prstGeom prst="roundRect">
            <a:avLst/>
          </a:prstGeom>
          <a:solidFill>
            <a:schemeClr val="accent1">
              <a:lumMod val="60000"/>
              <a:lumOff val="40000"/>
            </a:schemeClr>
          </a:solidFill>
          <a:ln>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a:solidFill>
                  <a:schemeClr val="tx1"/>
                </a:solidFill>
                <a:latin typeface="Arial" panose="020B0604020202020204" pitchFamily="34" charset="0"/>
                <a:cs typeface="Arial" panose="020B0604020202020204" pitchFamily="34" charset="0"/>
              </a:rPr>
              <a:t>Work through the practice checklist with colleagues to ensure the practice is ready for the changes to the programme</a:t>
            </a:r>
          </a:p>
        </p:txBody>
      </p:sp>
      <p:sp>
        <p:nvSpPr>
          <p:cNvPr id="7" name="Rectangle: Rounded Corners 6">
            <a:extLst>
              <a:ext uri="{FF2B5EF4-FFF2-40B4-BE49-F238E27FC236}">
                <a16:creationId xmlns:a16="http://schemas.microsoft.com/office/drawing/2014/main" id="{93942B8F-0EA6-0C3D-B286-D780566A6393}"/>
              </a:ext>
            </a:extLst>
          </p:cNvPr>
          <p:cNvSpPr/>
          <p:nvPr/>
        </p:nvSpPr>
        <p:spPr>
          <a:xfrm>
            <a:off x="525587" y="4235981"/>
            <a:ext cx="10900020" cy="547514"/>
          </a:xfrm>
          <a:prstGeom prst="round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a:solidFill>
                  <a:schemeClr val="tx1"/>
                </a:solidFill>
                <a:latin typeface="Arial" panose="020B0604020202020204" pitchFamily="34" charset="0"/>
                <a:cs typeface="Arial" panose="020B0604020202020204" pitchFamily="34" charset="0"/>
              </a:rPr>
              <a:t>Ensure that the Shingrix vaccine is reconstituted before administration</a:t>
            </a:r>
          </a:p>
        </p:txBody>
      </p:sp>
      <p:sp>
        <p:nvSpPr>
          <p:cNvPr id="8" name="Rectangle: Rounded Corners 7">
            <a:extLst>
              <a:ext uri="{FF2B5EF4-FFF2-40B4-BE49-F238E27FC236}">
                <a16:creationId xmlns:a16="http://schemas.microsoft.com/office/drawing/2014/main" id="{9DDDF3F2-6322-2579-0EA0-BBE5D72AE390}"/>
              </a:ext>
            </a:extLst>
          </p:cNvPr>
          <p:cNvSpPr/>
          <p:nvPr/>
        </p:nvSpPr>
        <p:spPr>
          <a:xfrm>
            <a:off x="516293" y="2415324"/>
            <a:ext cx="10900021" cy="800627"/>
          </a:xfrm>
          <a:prstGeom prst="roundRect">
            <a:avLst/>
          </a:prstGeom>
          <a:solidFill>
            <a:schemeClr val="accent1">
              <a:lumMod val="40000"/>
              <a:lumOff val="60000"/>
            </a:schemeClr>
          </a:solidFill>
          <a:ln>
            <a:solidFill>
              <a:schemeClr val="accent4">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00">
                <a:solidFill>
                  <a:schemeClr val="tx1"/>
                </a:solidFill>
                <a:latin typeface="Arial" panose="020B0604020202020204" pitchFamily="34" charset="0"/>
                <a:cs typeface="Arial" panose="020B0604020202020204" pitchFamily="34" charset="0"/>
              </a:rPr>
              <a:t>Ensure Zostavax stocks are used in patients aged between 70 and 80 years old who would normally have been offered Zostavax, until central supplies have been used up</a:t>
            </a:r>
          </a:p>
        </p:txBody>
      </p:sp>
      <p:sp>
        <p:nvSpPr>
          <p:cNvPr id="9" name="Rectangle: Rounded Corners 8">
            <a:extLst>
              <a:ext uri="{FF2B5EF4-FFF2-40B4-BE49-F238E27FC236}">
                <a16:creationId xmlns:a16="http://schemas.microsoft.com/office/drawing/2014/main" id="{0D443646-848D-ABA1-45A4-A010C11C8B6C}"/>
              </a:ext>
            </a:extLst>
          </p:cNvPr>
          <p:cNvSpPr/>
          <p:nvPr/>
        </p:nvSpPr>
        <p:spPr>
          <a:xfrm>
            <a:off x="516293" y="4915227"/>
            <a:ext cx="10900020" cy="1082351"/>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1" algn="ctr">
              <a:lnSpc>
                <a:spcPct val="107000"/>
              </a:lnSpc>
              <a:spcAft>
                <a:spcPts val="800"/>
              </a:spcAft>
              <a:buClr>
                <a:schemeClr val="tx1"/>
              </a:buClr>
            </a:pPr>
            <a:r>
              <a:rPr lang="en-GB">
                <a:solidFill>
                  <a:schemeClr val="tx1"/>
                </a:solidFill>
                <a:latin typeface="Arial" panose="020B0604020202020204" pitchFamily="34" charset="0"/>
                <a:cs typeface="Arial" panose="020B0604020202020204" pitchFamily="34" charset="0"/>
              </a:rPr>
              <a:t>Ensure that the practice has downloaded available resources to support the programme and identify eligible patients, for example, the </a:t>
            </a:r>
            <a:r>
              <a:rPr lang="en-GB" sz="1800" u="sng">
                <a:solidFill>
                  <a:schemeClr val="tx1"/>
                </a:solidFill>
                <a:effectLst/>
                <a:latin typeface="Arial" panose="020B0604020202020204" pitchFamily="34" charset="0"/>
                <a:ea typeface="Calibri" panose="020F050202020403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Full Programme Poster</a:t>
            </a:r>
            <a:r>
              <a:rPr lang="en-GB" sz="1800" kern="100">
                <a:solidFill>
                  <a:schemeClr val="tx1"/>
                </a:solidFill>
                <a:effectLst/>
                <a:latin typeface="Arial" panose="020B0604020202020204" pitchFamily="34" charset="0"/>
                <a:ea typeface="Calibri" panose="020F0502020204030204" pitchFamily="34" charset="0"/>
                <a:cs typeface="Arial" panose="020B0604020202020204" pitchFamily="34" charset="0"/>
              </a:rPr>
              <a:t> and </a:t>
            </a:r>
            <a:r>
              <a:rPr lang="en-GB" sz="1800" u="sng">
                <a:solidFill>
                  <a:schemeClr val="tx1"/>
                </a:solidFill>
                <a:effectLst/>
                <a:latin typeface="Arial" panose="020B0604020202020204" pitchFamily="34" charset="0"/>
                <a:ea typeface="Calibri" panose="020F050202020403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Quick Guide Poster</a:t>
            </a:r>
            <a:r>
              <a:rPr lang="en-GB" sz="1800">
                <a:solidFill>
                  <a:schemeClr val="tx1"/>
                </a:solidFill>
                <a:effectLst/>
                <a:latin typeface="Arial" panose="020B0604020202020204" pitchFamily="34" charset="0"/>
                <a:ea typeface="Calibri" panose="020F0502020204030204" pitchFamily="34" charset="0"/>
                <a:cs typeface="Arial" panose="020B0604020202020204" pitchFamily="34" charset="0"/>
              </a:rPr>
              <a:t> which outlines the dates of birth of eligible patients by year of the programme</a:t>
            </a:r>
            <a:endParaRPr lang="en-GB" sz="1800" kern="100">
              <a:solidFill>
                <a:schemeClr val="tx1"/>
              </a:solidFill>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7720288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3FA809-FE3A-8D15-AA46-A1162BA320D3}"/>
              </a:ext>
            </a:extLst>
          </p:cNvPr>
          <p:cNvSpPr>
            <a:spLocks noGrp="1"/>
          </p:cNvSpPr>
          <p:nvPr>
            <p:ph type="title"/>
          </p:nvPr>
        </p:nvSpPr>
        <p:spPr/>
        <p:txBody>
          <a:bodyPr/>
          <a:lstStyle/>
          <a:p>
            <a:r>
              <a:rPr lang="en-GB"/>
              <a:t>Contact Us</a:t>
            </a:r>
          </a:p>
        </p:txBody>
      </p:sp>
      <p:sp>
        <p:nvSpPr>
          <p:cNvPr id="3" name="Content Placeholder 2">
            <a:extLst>
              <a:ext uri="{FF2B5EF4-FFF2-40B4-BE49-F238E27FC236}">
                <a16:creationId xmlns:a16="http://schemas.microsoft.com/office/drawing/2014/main" id="{7E9FD03F-F08D-2F97-A602-D34AF15E6A40}"/>
              </a:ext>
            </a:extLst>
          </p:cNvPr>
          <p:cNvSpPr>
            <a:spLocks noGrp="1"/>
          </p:cNvSpPr>
          <p:nvPr>
            <p:ph sz="quarter" idx="10"/>
          </p:nvPr>
        </p:nvSpPr>
        <p:spPr/>
        <p:txBody>
          <a:bodyPr>
            <a:normAutofit lnSpcReduction="10000"/>
          </a:bodyPr>
          <a:lstStyle/>
          <a:p>
            <a:r>
              <a:rPr lang="en-GB" sz="1800"/>
              <a:t>If you have any queries related to the changes to the vaccination programme, please contact us at:</a:t>
            </a:r>
          </a:p>
          <a:p>
            <a:pPr marL="914400" lvl="2" indent="0">
              <a:buNone/>
            </a:pPr>
            <a:endParaRPr lang="en-GB" sz="1800"/>
          </a:p>
          <a:p>
            <a:pPr lvl="2"/>
            <a:r>
              <a:rPr lang="en-GB" sz="1800">
                <a:hlinkClick r:id="rId2"/>
              </a:rPr>
              <a:t>england.hiow-sit@nhs.net</a:t>
            </a:r>
            <a:r>
              <a:rPr lang="en-GB" sz="1800"/>
              <a:t>	</a:t>
            </a:r>
          </a:p>
          <a:p>
            <a:endParaRPr lang="en-GB" sz="1800"/>
          </a:p>
          <a:p>
            <a:r>
              <a:rPr lang="en-GB" sz="1800"/>
              <a:t>If you have any contractual or payment queries related to the programme, please contact:</a:t>
            </a:r>
          </a:p>
          <a:p>
            <a:pPr lvl="1"/>
            <a:endParaRPr lang="en-GB" sz="1800"/>
          </a:p>
          <a:p>
            <a:pPr lvl="2"/>
            <a:r>
              <a:rPr lang="en-GB" sz="1800">
                <a:hlinkClick r:id="rId3"/>
              </a:rPr>
              <a:t>england.htvphcontracting@nhs.net</a:t>
            </a:r>
            <a:r>
              <a:rPr lang="en-GB" sz="1800"/>
              <a:t> </a:t>
            </a:r>
          </a:p>
          <a:p>
            <a:endParaRPr lang="en-GB"/>
          </a:p>
        </p:txBody>
      </p:sp>
      <p:sp>
        <p:nvSpPr>
          <p:cNvPr id="4" name="Footer Placeholder 3">
            <a:extLst>
              <a:ext uri="{FF2B5EF4-FFF2-40B4-BE49-F238E27FC236}">
                <a16:creationId xmlns:a16="http://schemas.microsoft.com/office/drawing/2014/main" id="{A89E51BA-0C99-4002-DBC9-2FA4109DE224}"/>
              </a:ext>
            </a:extLst>
          </p:cNvPr>
          <p:cNvSpPr>
            <a:spLocks noGrp="1"/>
          </p:cNvSpPr>
          <p:nvPr>
            <p:ph type="ftr" sz="quarter" idx="3"/>
          </p:nvPr>
        </p:nvSpPr>
        <p:spPr/>
        <p:txBody>
          <a:bodyPr/>
          <a:lstStyle/>
          <a:p>
            <a:r>
              <a:rPr lang="en-GB"/>
              <a:t>Produced by the Hampshire and Isle of Wight Screening and Immunisation Team  August 2023</a:t>
            </a:r>
            <a:endParaRPr lang="en-US"/>
          </a:p>
        </p:txBody>
      </p:sp>
    </p:spTree>
    <p:extLst>
      <p:ext uri="{BB962C8B-B14F-4D97-AF65-F5344CB8AC3E}">
        <p14:creationId xmlns:p14="http://schemas.microsoft.com/office/powerpoint/2010/main" val="11316274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3">
            <a:extLst>
              <a:ext uri="{FF2B5EF4-FFF2-40B4-BE49-F238E27FC236}">
                <a16:creationId xmlns:a16="http://schemas.microsoft.com/office/drawing/2014/main" id="{FE83D0A4-7136-344D-79CF-93690B05B42C}"/>
              </a:ext>
            </a:extLst>
          </p:cNvPr>
          <p:cNvGraphicFramePr>
            <a:graphicFrameLocks noGrp="1"/>
          </p:cNvGraphicFramePr>
          <p:nvPr>
            <p:ph sz="quarter" idx="10"/>
            <p:extLst>
              <p:ext uri="{D42A27DB-BD31-4B8C-83A1-F6EECF244321}">
                <p14:modId xmlns:p14="http://schemas.microsoft.com/office/powerpoint/2010/main" val="927327715"/>
              </p:ext>
            </p:extLst>
          </p:nvPr>
        </p:nvGraphicFramePr>
        <p:xfrm>
          <a:off x="827768" y="1600363"/>
          <a:ext cx="10641012" cy="3708400"/>
        </p:xfrm>
        <a:graphic>
          <a:graphicData uri="http://schemas.openxmlformats.org/drawingml/2006/table">
            <a:tbl>
              <a:tblPr firstRow="1" bandRow="1">
                <a:tableStyleId>{5C22544A-7EE6-4342-B048-85BDC9FD1C3A}</a:tableStyleId>
              </a:tblPr>
              <a:tblGrid>
                <a:gridCol w="1809685">
                  <a:extLst>
                    <a:ext uri="{9D8B030D-6E8A-4147-A177-3AD203B41FA5}">
                      <a16:colId xmlns:a16="http://schemas.microsoft.com/office/drawing/2014/main" val="2837320907"/>
                    </a:ext>
                  </a:extLst>
                </a:gridCol>
                <a:gridCol w="8831327">
                  <a:extLst>
                    <a:ext uri="{9D8B030D-6E8A-4147-A177-3AD203B41FA5}">
                      <a16:colId xmlns:a16="http://schemas.microsoft.com/office/drawing/2014/main" val="385311045"/>
                    </a:ext>
                  </a:extLst>
                </a:gridCol>
              </a:tblGrid>
              <a:tr h="370840">
                <a:tc>
                  <a:txBody>
                    <a:bodyPr/>
                    <a:lstStyle/>
                    <a:p>
                      <a:r>
                        <a:rPr lang="en-GB"/>
                        <a:t>Slide Number</a:t>
                      </a:r>
                    </a:p>
                  </a:txBody>
                  <a:tcPr/>
                </a:tc>
                <a:tc>
                  <a:txBody>
                    <a:bodyPr/>
                    <a:lstStyle/>
                    <a:p>
                      <a:r>
                        <a:rPr lang="en-GB"/>
                        <a:t>Contents</a:t>
                      </a:r>
                    </a:p>
                  </a:txBody>
                  <a:tcPr/>
                </a:tc>
                <a:extLst>
                  <a:ext uri="{0D108BD9-81ED-4DB2-BD59-A6C34878D82A}">
                    <a16:rowId xmlns:a16="http://schemas.microsoft.com/office/drawing/2014/main" val="596750017"/>
                  </a:ext>
                </a:extLst>
              </a:tr>
              <a:tr h="370840">
                <a:tc>
                  <a:txBody>
                    <a:bodyPr/>
                    <a:lstStyle/>
                    <a:p>
                      <a:r>
                        <a:rPr lang="en-GB">
                          <a:latin typeface="Arial" panose="020B0604020202020204" pitchFamily="34" charset="0"/>
                          <a:cs typeface="Arial" panose="020B0604020202020204" pitchFamily="34" charset="0"/>
                        </a:rPr>
                        <a:t>3</a:t>
                      </a:r>
                    </a:p>
                  </a:txBody>
                  <a:tcPr/>
                </a:tc>
                <a:tc>
                  <a:txBody>
                    <a:bodyPr/>
                    <a:lstStyle/>
                    <a:p>
                      <a:r>
                        <a:rPr lang="en-GB">
                          <a:latin typeface="Arial" panose="020B0604020202020204" pitchFamily="34" charset="0"/>
                          <a:cs typeface="Arial" panose="020B0604020202020204" pitchFamily="34" charset="0"/>
                        </a:rPr>
                        <a:t>Programme Changes</a:t>
                      </a:r>
                    </a:p>
                  </a:txBody>
                  <a:tcPr/>
                </a:tc>
                <a:extLst>
                  <a:ext uri="{0D108BD9-81ED-4DB2-BD59-A6C34878D82A}">
                    <a16:rowId xmlns:a16="http://schemas.microsoft.com/office/drawing/2014/main" val="4152543227"/>
                  </a:ext>
                </a:extLst>
              </a:tr>
              <a:tr h="370840">
                <a:tc>
                  <a:txBody>
                    <a:bodyPr/>
                    <a:lstStyle/>
                    <a:p>
                      <a:r>
                        <a:rPr lang="en-GB">
                          <a:latin typeface="Arial" panose="020B0604020202020204" pitchFamily="34" charset="0"/>
                          <a:cs typeface="Arial" panose="020B0604020202020204" pitchFamily="34" charset="0"/>
                        </a:rPr>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atin typeface="Arial" panose="020B0604020202020204" pitchFamily="34" charset="0"/>
                          <a:cs typeface="Arial" panose="020B0604020202020204" pitchFamily="34" charset="0"/>
                        </a:rPr>
                        <a:t>Flowchart of Changes to Shingles Programme </a:t>
                      </a:r>
                      <a:r>
                        <a:rPr lang="en-GB" sz="1800">
                          <a:latin typeface="Arial"/>
                          <a:cs typeface="Arial"/>
                        </a:rPr>
                        <a:t>1 September 2023 to 31 August 2024</a:t>
                      </a:r>
                      <a:endParaRPr lang="en-GB" sz="1800"/>
                    </a:p>
                  </a:txBody>
                  <a:tcPr/>
                </a:tc>
                <a:extLst>
                  <a:ext uri="{0D108BD9-81ED-4DB2-BD59-A6C34878D82A}">
                    <a16:rowId xmlns:a16="http://schemas.microsoft.com/office/drawing/2014/main" val="2261246041"/>
                  </a:ext>
                </a:extLst>
              </a:tr>
              <a:tr h="370840">
                <a:tc>
                  <a:txBody>
                    <a:bodyPr/>
                    <a:lstStyle/>
                    <a:p>
                      <a:r>
                        <a:rPr lang="en-GB">
                          <a:latin typeface="Arial" panose="020B0604020202020204" pitchFamily="34" charset="0"/>
                          <a:cs typeface="Arial" panose="020B0604020202020204" pitchFamily="34" charset="0"/>
                        </a:rPr>
                        <a:t>5</a:t>
                      </a:r>
                    </a:p>
                  </a:txBody>
                  <a:tcPr/>
                </a:tc>
                <a:tc>
                  <a:txBody>
                    <a:bodyPr/>
                    <a:lstStyle/>
                    <a:p>
                      <a:r>
                        <a:rPr lang="en-GB">
                          <a:latin typeface="Arial" panose="020B0604020202020204" pitchFamily="34" charset="0"/>
                          <a:cs typeface="Arial" panose="020B0604020202020204" pitchFamily="34" charset="0"/>
                        </a:rPr>
                        <a:t>Practice Checklist</a:t>
                      </a:r>
                    </a:p>
                  </a:txBody>
                  <a:tcPr/>
                </a:tc>
                <a:extLst>
                  <a:ext uri="{0D108BD9-81ED-4DB2-BD59-A6C34878D82A}">
                    <a16:rowId xmlns:a16="http://schemas.microsoft.com/office/drawing/2014/main" val="3414772343"/>
                  </a:ext>
                </a:extLst>
              </a:tr>
              <a:tr h="370840">
                <a:tc>
                  <a:txBody>
                    <a:bodyPr/>
                    <a:lstStyle/>
                    <a:p>
                      <a:r>
                        <a:rPr lang="en-GB">
                          <a:latin typeface="Arial" panose="020B0604020202020204" pitchFamily="34" charset="0"/>
                          <a:cs typeface="Arial" panose="020B0604020202020204" pitchFamily="34" charset="0"/>
                        </a:rPr>
                        <a:t>6</a:t>
                      </a:r>
                    </a:p>
                  </a:txBody>
                  <a:tcPr/>
                </a:tc>
                <a:tc>
                  <a:txBody>
                    <a:bodyPr/>
                    <a:lstStyle/>
                    <a:p>
                      <a:r>
                        <a:rPr lang="en-GB">
                          <a:latin typeface="Arial" panose="020B0604020202020204" pitchFamily="34" charset="0"/>
                          <a:cs typeface="Arial" panose="020B0604020202020204" pitchFamily="34" charset="0"/>
                        </a:rPr>
                        <a:t>Resources - Guidance</a:t>
                      </a:r>
                    </a:p>
                  </a:txBody>
                  <a:tcPr/>
                </a:tc>
                <a:extLst>
                  <a:ext uri="{0D108BD9-81ED-4DB2-BD59-A6C34878D82A}">
                    <a16:rowId xmlns:a16="http://schemas.microsoft.com/office/drawing/2014/main" val="2351923325"/>
                  </a:ext>
                </a:extLst>
              </a:tr>
              <a:tr h="370840">
                <a:tc>
                  <a:txBody>
                    <a:bodyPr/>
                    <a:lstStyle/>
                    <a:p>
                      <a:r>
                        <a:rPr lang="en-GB">
                          <a:latin typeface="Arial" panose="020B0604020202020204" pitchFamily="34" charset="0"/>
                          <a:cs typeface="Arial" panose="020B0604020202020204" pitchFamily="34" charset="0"/>
                        </a:rPr>
                        <a:t>7</a:t>
                      </a:r>
                    </a:p>
                  </a:txBody>
                  <a:tcPr/>
                </a:tc>
                <a:tc>
                  <a:txBody>
                    <a:bodyPr/>
                    <a:lstStyle/>
                    <a:p>
                      <a:r>
                        <a:rPr lang="en-GB">
                          <a:latin typeface="Arial" panose="020B0604020202020204" pitchFamily="34" charset="0"/>
                          <a:cs typeface="Arial" panose="020B0604020202020204" pitchFamily="34" charset="0"/>
                        </a:rPr>
                        <a:t>Resources - Training</a:t>
                      </a:r>
                    </a:p>
                  </a:txBody>
                  <a:tcPr/>
                </a:tc>
                <a:extLst>
                  <a:ext uri="{0D108BD9-81ED-4DB2-BD59-A6C34878D82A}">
                    <a16:rowId xmlns:a16="http://schemas.microsoft.com/office/drawing/2014/main" val="1593299649"/>
                  </a:ext>
                </a:extLst>
              </a:tr>
              <a:tr h="370840">
                <a:tc>
                  <a:txBody>
                    <a:bodyPr/>
                    <a:lstStyle/>
                    <a:p>
                      <a:r>
                        <a:rPr lang="en-GB">
                          <a:latin typeface="Arial" panose="020B0604020202020204" pitchFamily="34" charset="0"/>
                          <a:cs typeface="Arial" panose="020B0604020202020204" pitchFamily="34" charset="0"/>
                        </a:rPr>
                        <a:t>8</a:t>
                      </a:r>
                    </a:p>
                  </a:txBody>
                  <a:tcPr/>
                </a:tc>
                <a:tc>
                  <a:txBody>
                    <a:bodyPr/>
                    <a:lstStyle/>
                    <a:p>
                      <a:r>
                        <a:rPr lang="en-GB">
                          <a:latin typeface="Arial" panose="020B0604020202020204" pitchFamily="34" charset="0"/>
                          <a:cs typeface="Arial" panose="020B0604020202020204" pitchFamily="34" charset="0"/>
                        </a:rPr>
                        <a:t>Resources - Promotional</a:t>
                      </a:r>
                    </a:p>
                  </a:txBody>
                  <a:tcPr/>
                </a:tc>
                <a:extLst>
                  <a:ext uri="{0D108BD9-81ED-4DB2-BD59-A6C34878D82A}">
                    <a16:rowId xmlns:a16="http://schemas.microsoft.com/office/drawing/2014/main" val="3723389901"/>
                  </a:ext>
                </a:extLst>
              </a:tr>
              <a:tr h="370840">
                <a:tc>
                  <a:txBody>
                    <a:bodyPr/>
                    <a:lstStyle/>
                    <a:p>
                      <a:r>
                        <a:rPr lang="en-GB">
                          <a:latin typeface="Arial" panose="020B0604020202020204" pitchFamily="34" charset="0"/>
                          <a:cs typeface="Arial" panose="020B0604020202020204" pitchFamily="34" charset="0"/>
                        </a:rPr>
                        <a:t>9</a:t>
                      </a:r>
                    </a:p>
                  </a:txBody>
                  <a:tcPr/>
                </a:tc>
                <a:tc>
                  <a:txBody>
                    <a:bodyPr/>
                    <a:lstStyle/>
                    <a:p>
                      <a:r>
                        <a:rPr lang="en-GB">
                          <a:latin typeface="Arial" panose="020B0604020202020204" pitchFamily="34" charset="0"/>
                          <a:cs typeface="Arial" panose="020B0604020202020204" pitchFamily="34" charset="0"/>
                        </a:rPr>
                        <a:t>Vaccine Co-administration</a:t>
                      </a:r>
                    </a:p>
                  </a:txBody>
                  <a:tcPr/>
                </a:tc>
                <a:extLst>
                  <a:ext uri="{0D108BD9-81ED-4DB2-BD59-A6C34878D82A}">
                    <a16:rowId xmlns:a16="http://schemas.microsoft.com/office/drawing/2014/main" val="3207421341"/>
                  </a:ext>
                </a:extLst>
              </a:tr>
              <a:tr h="370840">
                <a:tc>
                  <a:txBody>
                    <a:bodyPr/>
                    <a:lstStyle/>
                    <a:p>
                      <a:r>
                        <a:rPr lang="en-GB">
                          <a:latin typeface="Arial" panose="020B0604020202020204" pitchFamily="34" charset="0"/>
                          <a:cs typeface="Arial" panose="020B0604020202020204" pitchFamily="34" charset="0"/>
                        </a:rPr>
                        <a:t>10</a:t>
                      </a:r>
                    </a:p>
                  </a:txBody>
                  <a:tcPr/>
                </a:tc>
                <a:tc>
                  <a:txBody>
                    <a:bodyPr/>
                    <a:lstStyle/>
                    <a:p>
                      <a:r>
                        <a:rPr lang="en-GB">
                          <a:latin typeface="Arial" panose="020B0604020202020204" pitchFamily="34" charset="0"/>
                          <a:cs typeface="Arial" panose="020B0604020202020204" pitchFamily="34" charset="0"/>
                        </a:rPr>
                        <a:t>Top Tips</a:t>
                      </a:r>
                    </a:p>
                  </a:txBody>
                  <a:tcPr/>
                </a:tc>
                <a:extLst>
                  <a:ext uri="{0D108BD9-81ED-4DB2-BD59-A6C34878D82A}">
                    <a16:rowId xmlns:a16="http://schemas.microsoft.com/office/drawing/2014/main" val="652598023"/>
                  </a:ext>
                </a:extLst>
              </a:tr>
              <a:tr h="370840">
                <a:tc>
                  <a:txBody>
                    <a:bodyPr/>
                    <a:lstStyle/>
                    <a:p>
                      <a:r>
                        <a:rPr lang="en-GB">
                          <a:latin typeface="Arial" panose="020B0604020202020204" pitchFamily="34" charset="0"/>
                          <a:cs typeface="Arial" panose="020B0604020202020204" pitchFamily="34" charset="0"/>
                        </a:rPr>
                        <a:t>11</a:t>
                      </a:r>
                    </a:p>
                  </a:txBody>
                  <a:tcPr/>
                </a:tc>
                <a:tc>
                  <a:txBody>
                    <a:bodyPr/>
                    <a:lstStyle/>
                    <a:p>
                      <a:r>
                        <a:rPr lang="en-GB">
                          <a:latin typeface="Arial" panose="020B0604020202020204" pitchFamily="34" charset="0"/>
                          <a:cs typeface="Arial" panose="020B0604020202020204" pitchFamily="34" charset="0"/>
                        </a:rPr>
                        <a:t>Contact Us</a:t>
                      </a:r>
                    </a:p>
                  </a:txBody>
                  <a:tcPr/>
                </a:tc>
                <a:extLst>
                  <a:ext uri="{0D108BD9-81ED-4DB2-BD59-A6C34878D82A}">
                    <a16:rowId xmlns:a16="http://schemas.microsoft.com/office/drawing/2014/main" val="3118738836"/>
                  </a:ext>
                </a:extLst>
              </a:tr>
            </a:tbl>
          </a:graphicData>
        </a:graphic>
      </p:graphicFrame>
      <p:sp>
        <p:nvSpPr>
          <p:cNvPr id="5" name="Title 5">
            <a:extLst>
              <a:ext uri="{FF2B5EF4-FFF2-40B4-BE49-F238E27FC236}">
                <a16:creationId xmlns:a16="http://schemas.microsoft.com/office/drawing/2014/main" id="{0925ABDE-A915-F2A0-3AD1-8F7B6C5D415C}"/>
              </a:ext>
            </a:extLst>
          </p:cNvPr>
          <p:cNvSpPr txBox="1">
            <a:spLocks/>
          </p:cNvSpPr>
          <p:nvPr/>
        </p:nvSpPr>
        <p:spPr>
          <a:xfrm>
            <a:off x="910748" y="452299"/>
            <a:ext cx="9144000" cy="60111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b="0" kern="1200">
                <a:solidFill>
                  <a:srgbClr val="005EB8"/>
                </a:solidFill>
                <a:latin typeface="Arial" panose="020B0604020202020204" pitchFamily="34" charset="0"/>
                <a:ea typeface="+mj-ea"/>
                <a:cs typeface="Arial" panose="020B0604020202020204" pitchFamily="34" charset="0"/>
              </a:defRPr>
            </a:lvl1pPr>
          </a:lstStyle>
          <a:p>
            <a:r>
              <a:rPr lang="en-GB">
                <a:latin typeface="Arial"/>
                <a:cs typeface="Arial"/>
              </a:rPr>
              <a:t>Contents</a:t>
            </a:r>
            <a:endParaRPr lang="en-GB"/>
          </a:p>
        </p:txBody>
      </p:sp>
      <p:sp>
        <p:nvSpPr>
          <p:cNvPr id="3" name="Footer Placeholder 2">
            <a:extLst>
              <a:ext uri="{FF2B5EF4-FFF2-40B4-BE49-F238E27FC236}">
                <a16:creationId xmlns:a16="http://schemas.microsoft.com/office/drawing/2014/main" id="{0045E91B-DE15-8000-585E-4BCDE44E82A9}"/>
              </a:ext>
            </a:extLst>
          </p:cNvPr>
          <p:cNvSpPr>
            <a:spLocks noGrp="1"/>
          </p:cNvSpPr>
          <p:nvPr>
            <p:ph type="ftr" sz="quarter" idx="3"/>
          </p:nvPr>
        </p:nvSpPr>
        <p:spPr>
          <a:xfrm>
            <a:off x="690675" y="6333439"/>
            <a:ext cx="6767593" cy="365125"/>
          </a:xfrm>
        </p:spPr>
        <p:txBody>
          <a:bodyPr/>
          <a:lstStyle/>
          <a:p>
            <a:r>
              <a:rPr lang="en-GB"/>
              <a:t>Produced by the Hampshire and Isle of Wight Screening and Immunisation Team  August 2023</a:t>
            </a:r>
            <a:endParaRPr lang="en-US"/>
          </a:p>
        </p:txBody>
      </p:sp>
    </p:spTree>
    <p:extLst>
      <p:ext uri="{BB962C8B-B14F-4D97-AF65-F5344CB8AC3E}">
        <p14:creationId xmlns:p14="http://schemas.microsoft.com/office/powerpoint/2010/main" val="24418506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5">
            <a:extLst>
              <a:ext uri="{FF2B5EF4-FFF2-40B4-BE49-F238E27FC236}">
                <a16:creationId xmlns:a16="http://schemas.microsoft.com/office/drawing/2014/main" id="{0925ABDE-A915-F2A0-3AD1-8F7B6C5D415C}"/>
              </a:ext>
            </a:extLst>
          </p:cNvPr>
          <p:cNvSpPr txBox="1">
            <a:spLocks/>
          </p:cNvSpPr>
          <p:nvPr/>
        </p:nvSpPr>
        <p:spPr>
          <a:xfrm>
            <a:off x="910748" y="452299"/>
            <a:ext cx="9144000" cy="60111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b="0" kern="1200">
                <a:solidFill>
                  <a:srgbClr val="005EB8"/>
                </a:solidFill>
                <a:latin typeface="Arial" panose="020B0604020202020204" pitchFamily="34" charset="0"/>
                <a:ea typeface="+mj-ea"/>
                <a:cs typeface="Arial" panose="020B0604020202020204" pitchFamily="34" charset="0"/>
              </a:defRPr>
            </a:lvl1pPr>
          </a:lstStyle>
          <a:p>
            <a:r>
              <a:rPr lang="en-GB">
                <a:latin typeface="Arial"/>
                <a:cs typeface="Arial"/>
              </a:rPr>
              <a:t>Shingles Programme Changes</a:t>
            </a:r>
            <a:endParaRPr lang="en-GB"/>
          </a:p>
        </p:txBody>
      </p:sp>
      <p:sp>
        <p:nvSpPr>
          <p:cNvPr id="7" name="Content Placeholder 6">
            <a:extLst>
              <a:ext uri="{FF2B5EF4-FFF2-40B4-BE49-F238E27FC236}">
                <a16:creationId xmlns:a16="http://schemas.microsoft.com/office/drawing/2014/main" id="{D9327986-7CDD-945C-7F57-EB1913B32479}"/>
              </a:ext>
            </a:extLst>
          </p:cNvPr>
          <p:cNvSpPr>
            <a:spLocks noGrp="1"/>
          </p:cNvSpPr>
          <p:nvPr>
            <p:ph sz="quarter" idx="10"/>
          </p:nvPr>
        </p:nvSpPr>
        <p:spPr>
          <a:xfrm>
            <a:off x="784109" y="1704391"/>
            <a:ext cx="10816952" cy="4701309"/>
          </a:xfrm>
        </p:spPr>
        <p:txBody>
          <a:bodyPr>
            <a:normAutofit/>
          </a:bodyPr>
          <a:lstStyle/>
          <a:p>
            <a:pPr marL="342900" lvl="0" indent="-342900">
              <a:lnSpc>
                <a:spcPct val="107000"/>
              </a:lnSpc>
              <a:buFont typeface="Symbol" panose="05050102010706020507" pitchFamily="18" charset="2"/>
              <a:buChar char=""/>
            </a:pPr>
            <a:r>
              <a:rPr lang="en-GB" sz="1800" kern="100">
                <a:effectLst/>
                <a:latin typeface="Arial" panose="020B0604020202020204" pitchFamily="34" charset="0"/>
                <a:ea typeface="Calibri" panose="020F0502020204030204" pitchFamily="34" charset="0"/>
                <a:cs typeface="Times New Roman" panose="02020603050405020304" pitchFamily="18" charset="0"/>
              </a:rPr>
              <a:t>Programme changes are detailed in the </a:t>
            </a:r>
            <a:r>
              <a:rPr lang="en-GB" sz="1800" kern="100">
                <a:effectLst/>
                <a:latin typeface="Arial" panose="020B0604020202020204" pitchFamily="34" charset="0"/>
                <a:ea typeface="Calibri" panose="020F0502020204030204" pitchFamily="34" charset="0"/>
                <a:cs typeface="Times New Roman" panose="02020603050405020304" pitchFamily="18" charset="0"/>
                <a:hlinkClick r:id="rId2"/>
              </a:rPr>
              <a:t>bipartite letter</a:t>
            </a:r>
            <a:endParaRPr lang="en-GB" sz="1800" kern="10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800" kern="100">
                <a:ea typeface="Calibri" panose="020F0502020204030204" pitchFamily="34" charset="0"/>
                <a:cs typeface="Times New Roman" panose="02020603050405020304" pitchFamily="18" charset="0"/>
              </a:rPr>
              <a:t>From 1 September, Shingrix will replace Zostavax for the whole programme </a:t>
            </a:r>
            <a:endParaRPr lang="en-GB" sz="1800" kern="10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800" kern="100">
                <a:effectLst/>
                <a:latin typeface="Arial" panose="020B0604020202020204" pitchFamily="34" charset="0"/>
                <a:ea typeface="Calibri" panose="020F0502020204030204" pitchFamily="34" charset="0"/>
                <a:cs typeface="Times New Roman" panose="02020603050405020304" pitchFamily="18" charset="0"/>
              </a:rPr>
              <a:t>Eligibility from 1 September 2023 to 31 August 2024 and dosing intervals is as per the next slide</a:t>
            </a:r>
          </a:p>
          <a:p>
            <a:pPr marL="342900" lvl="0" indent="-342900">
              <a:lnSpc>
                <a:spcPct val="107000"/>
              </a:lnSpc>
              <a:buFont typeface="Symbol" panose="05050102010706020507" pitchFamily="18" charset="2"/>
              <a:buChar char=""/>
            </a:pPr>
            <a:r>
              <a:rPr lang="en-GB" sz="1800" kern="100">
                <a:effectLst/>
                <a:latin typeface="Arial" panose="020B0604020202020204" pitchFamily="34" charset="0"/>
                <a:ea typeface="Calibri" panose="020F0502020204030204" pitchFamily="34" charset="0"/>
                <a:cs typeface="Times New Roman" panose="02020603050405020304" pitchFamily="18" charset="0"/>
              </a:rPr>
              <a:t>It should be noted that all immunosuppressed patients from 50 years of age should be offered 2 doses of Shingrix from 1 September 2023</a:t>
            </a:r>
          </a:p>
          <a:p>
            <a:pPr marL="342900" lvl="0" indent="-342900">
              <a:lnSpc>
                <a:spcPct val="107000"/>
              </a:lnSpc>
              <a:spcAft>
                <a:spcPts val="800"/>
              </a:spcAft>
              <a:buFont typeface="Symbol" panose="05050102010706020507" pitchFamily="18" charset="2"/>
              <a:buChar char=""/>
            </a:pPr>
            <a:r>
              <a:rPr lang="en-GB" sz="1800" kern="100">
                <a:effectLst/>
                <a:latin typeface="Arial" panose="020B0604020202020204" pitchFamily="34" charset="0"/>
                <a:ea typeface="Calibri" panose="020F0502020204030204" pitchFamily="34" charset="0"/>
                <a:cs typeface="Times New Roman" panose="02020603050405020304" pitchFamily="18" charset="0"/>
              </a:rPr>
              <a:t>Once a patient becomes eligible for vaccine, they remain eligible until they turn 80 years of age</a:t>
            </a:r>
          </a:p>
          <a:p>
            <a:pPr marL="342900" lvl="0" indent="-342900">
              <a:lnSpc>
                <a:spcPct val="107000"/>
              </a:lnSpc>
              <a:spcAft>
                <a:spcPts val="800"/>
              </a:spcAft>
              <a:buFont typeface="Symbol" panose="05050102010706020507" pitchFamily="18" charset="2"/>
              <a:buChar char=""/>
            </a:pPr>
            <a:r>
              <a:rPr lang="en-GB" sz="1800" kern="100">
                <a:ea typeface="Calibri" panose="020F0502020204030204" pitchFamily="34" charset="0"/>
                <a:cs typeface="Times New Roman" panose="02020603050405020304" pitchFamily="18" charset="0"/>
              </a:rPr>
              <a:t>Eligibility posters can be ordered or downloaded here:</a:t>
            </a:r>
          </a:p>
          <a:p>
            <a:pPr lvl="1">
              <a:lnSpc>
                <a:spcPct val="107000"/>
              </a:lnSpc>
              <a:spcAft>
                <a:spcPts val="800"/>
              </a:spcAft>
              <a:buClr>
                <a:schemeClr val="tx1"/>
              </a:buClr>
            </a:pPr>
            <a:r>
              <a:rPr lang="en-GB" sz="1800" u="sng">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3"/>
              </a:rPr>
              <a:t>Full Programme Poster</a:t>
            </a:r>
            <a:endParaRPr lang="en-GB" sz="1800" u="sng" kern="100">
              <a:solidFill>
                <a:srgbClr val="0000FF"/>
              </a:solidFill>
              <a:effectLst/>
              <a:latin typeface="Arial" panose="020B0604020202020204" pitchFamily="34" charset="0"/>
              <a:ea typeface="Calibri" panose="020F0502020204030204" pitchFamily="34" charset="0"/>
              <a:cs typeface="Times New Roman" panose="02020603050405020304" pitchFamily="18" charset="0"/>
            </a:endParaRPr>
          </a:p>
          <a:p>
            <a:pPr lvl="1">
              <a:lnSpc>
                <a:spcPct val="107000"/>
              </a:lnSpc>
              <a:spcAft>
                <a:spcPts val="800"/>
              </a:spcAft>
              <a:buClr>
                <a:schemeClr val="tx1"/>
              </a:buClr>
            </a:pPr>
            <a:r>
              <a:rPr lang="en-GB" sz="1800" u="sng">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4"/>
              </a:rPr>
              <a:t>Quick Guide Poster</a:t>
            </a:r>
            <a:endParaRPr lang="en-GB" sz="1800" kern="100">
              <a:effectLst/>
              <a:latin typeface="Arial" panose="020B0604020202020204" pitchFamily="34" charset="0"/>
              <a:ea typeface="Calibri" panose="020F0502020204030204" pitchFamily="34" charset="0"/>
              <a:cs typeface="Times New Roman" panose="02020603050405020304" pitchFamily="18" charset="0"/>
            </a:endParaRPr>
          </a:p>
          <a:p>
            <a:endParaRPr lang="en-GB"/>
          </a:p>
        </p:txBody>
      </p:sp>
      <p:pic>
        <p:nvPicPr>
          <p:cNvPr id="9" name="Picture 8">
            <a:extLst>
              <a:ext uri="{FF2B5EF4-FFF2-40B4-BE49-F238E27FC236}">
                <a16:creationId xmlns:a16="http://schemas.microsoft.com/office/drawing/2014/main" id="{472D6926-D7B0-37F3-95E7-F9D2E9E4305F}"/>
              </a:ext>
            </a:extLst>
          </p:cNvPr>
          <p:cNvPicPr>
            <a:picLocks noChangeAspect="1"/>
          </p:cNvPicPr>
          <p:nvPr/>
        </p:nvPicPr>
        <p:blipFill>
          <a:blip r:embed="rId5"/>
          <a:stretch>
            <a:fillRect/>
          </a:stretch>
        </p:blipFill>
        <p:spPr>
          <a:xfrm>
            <a:off x="6826212" y="4392486"/>
            <a:ext cx="2841131" cy="1958345"/>
          </a:xfrm>
          <a:prstGeom prst="rect">
            <a:avLst/>
          </a:prstGeom>
        </p:spPr>
      </p:pic>
      <p:pic>
        <p:nvPicPr>
          <p:cNvPr id="11" name="Picture 10">
            <a:extLst>
              <a:ext uri="{FF2B5EF4-FFF2-40B4-BE49-F238E27FC236}">
                <a16:creationId xmlns:a16="http://schemas.microsoft.com/office/drawing/2014/main" id="{8CBAC38E-4DFB-227F-5BFF-9703EE0B9AFE}"/>
              </a:ext>
            </a:extLst>
          </p:cNvPr>
          <p:cNvPicPr>
            <a:picLocks noChangeAspect="1"/>
          </p:cNvPicPr>
          <p:nvPr/>
        </p:nvPicPr>
        <p:blipFill>
          <a:blip r:embed="rId6"/>
          <a:stretch>
            <a:fillRect/>
          </a:stretch>
        </p:blipFill>
        <p:spPr>
          <a:xfrm>
            <a:off x="9836840" y="4174436"/>
            <a:ext cx="1764221" cy="2539218"/>
          </a:xfrm>
          <a:prstGeom prst="rect">
            <a:avLst/>
          </a:prstGeom>
        </p:spPr>
      </p:pic>
      <p:sp>
        <p:nvSpPr>
          <p:cNvPr id="2" name="Footer Placeholder 1">
            <a:extLst>
              <a:ext uri="{FF2B5EF4-FFF2-40B4-BE49-F238E27FC236}">
                <a16:creationId xmlns:a16="http://schemas.microsoft.com/office/drawing/2014/main" id="{75A25420-0CD4-5E0A-E213-316D89DDA71C}"/>
              </a:ext>
            </a:extLst>
          </p:cNvPr>
          <p:cNvSpPr>
            <a:spLocks noGrp="1"/>
          </p:cNvSpPr>
          <p:nvPr>
            <p:ph type="ftr" sz="quarter" idx="3"/>
          </p:nvPr>
        </p:nvSpPr>
        <p:spPr/>
        <p:txBody>
          <a:bodyPr/>
          <a:lstStyle/>
          <a:p>
            <a:r>
              <a:rPr lang="en-GB"/>
              <a:t>Produced by the Hampshire and Isle of Wight Screening and Immunisation Team  August 2023</a:t>
            </a:r>
            <a:endParaRPr lang="en-US"/>
          </a:p>
        </p:txBody>
      </p:sp>
    </p:spTree>
    <p:extLst>
      <p:ext uri="{BB962C8B-B14F-4D97-AF65-F5344CB8AC3E}">
        <p14:creationId xmlns:p14="http://schemas.microsoft.com/office/powerpoint/2010/main" val="27356432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5">
            <a:extLst>
              <a:ext uri="{FF2B5EF4-FFF2-40B4-BE49-F238E27FC236}">
                <a16:creationId xmlns:a16="http://schemas.microsoft.com/office/drawing/2014/main" id="{0925ABDE-A915-F2A0-3AD1-8F7B6C5D415C}"/>
              </a:ext>
            </a:extLst>
          </p:cNvPr>
          <p:cNvSpPr txBox="1">
            <a:spLocks/>
          </p:cNvSpPr>
          <p:nvPr/>
        </p:nvSpPr>
        <p:spPr>
          <a:xfrm>
            <a:off x="910748" y="452299"/>
            <a:ext cx="9144000" cy="100949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b="0" kern="1200">
                <a:solidFill>
                  <a:srgbClr val="005EB8"/>
                </a:solidFill>
                <a:latin typeface="Arial" panose="020B0604020202020204" pitchFamily="34" charset="0"/>
                <a:ea typeface="+mj-ea"/>
                <a:cs typeface="Arial" panose="020B0604020202020204" pitchFamily="34" charset="0"/>
              </a:defRPr>
            </a:lvl1pPr>
          </a:lstStyle>
          <a:p>
            <a:r>
              <a:rPr lang="en-GB">
                <a:latin typeface="Arial"/>
                <a:cs typeface="Arial"/>
              </a:rPr>
              <a:t>Summary of Programme Changes</a:t>
            </a:r>
          </a:p>
          <a:p>
            <a:r>
              <a:rPr lang="en-GB" sz="2400">
                <a:latin typeface="Arial"/>
                <a:cs typeface="Arial"/>
              </a:rPr>
              <a:t>1 September 2023 to 31 August 2024</a:t>
            </a:r>
            <a:endParaRPr lang="en-GB" sz="2400"/>
          </a:p>
        </p:txBody>
      </p:sp>
      <p:sp>
        <p:nvSpPr>
          <p:cNvPr id="3" name="Footer Placeholder 2">
            <a:extLst>
              <a:ext uri="{FF2B5EF4-FFF2-40B4-BE49-F238E27FC236}">
                <a16:creationId xmlns:a16="http://schemas.microsoft.com/office/drawing/2014/main" id="{2FBB42D2-73CF-C364-D923-E7996C41C956}"/>
              </a:ext>
            </a:extLst>
          </p:cNvPr>
          <p:cNvSpPr>
            <a:spLocks noGrp="1"/>
          </p:cNvSpPr>
          <p:nvPr>
            <p:ph type="ftr" sz="quarter" idx="3"/>
          </p:nvPr>
        </p:nvSpPr>
        <p:spPr/>
        <p:txBody>
          <a:bodyPr/>
          <a:lstStyle/>
          <a:p>
            <a:r>
              <a:rPr lang="en-GB"/>
              <a:t>Produced by the Hampshire and Isle of Wight Screening and Immunisation Team  August 2023</a:t>
            </a:r>
            <a:endParaRPr lang="en-US"/>
          </a:p>
        </p:txBody>
      </p:sp>
      <p:pic>
        <p:nvPicPr>
          <p:cNvPr id="4" name="Picture 3">
            <a:extLst>
              <a:ext uri="{FF2B5EF4-FFF2-40B4-BE49-F238E27FC236}">
                <a16:creationId xmlns:a16="http://schemas.microsoft.com/office/drawing/2014/main" id="{195A518A-679A-8B53-E806-460B4B1407D3}"/>
              </a:ext>
            </a:extLst>
          </p:cNvPr>
          <p:cNvPicPr>
            <a:picLocks noChangeAspect="1"/>
          </p:cNvPicPr>
          <p:nvPr/>
        </p:nvPicPr>
        <p:blipFill>
          <a:blip r:embed="rId2"/>
          <a:stretch>
            <a:fillRect/>
          </a:stretch>
        </p:blipFill>
        <p:spPr>
          <a:xfrm>
            <a:off x="1032811" y="1461796"/>
            <a:ext cx="10126377" cy="4617267"/>
          </a:xfrm>
          <a:prstGeom prst="rect">
            <a:avLst/>
          </a:prstGeom>
        </p:spPr>
      </p:pic>
    </p:spTree>
    <p:extLst>
      <p:ext uri="{BB962C8B-B14F-4D97-AF65-F5344CB8AC3E}">
        <p14:creationId xmlns:p14="http://schemas.microsoft.com/office/powerpoint/2010/main" val="18658147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13A92EA-95BB-F421-3A78-DA615A79EB9C}"/>
              </a:ext>
            </a:extLst>
          </p:cNvPr>
          <p:cNvSpPr>
            <a:spLocks noGrp="1"/>
          </p:cNvSpPr>
          <p:nvPr>
            <p:ph sz="quarter" idx="10"/>
          </p:nvPr>
        </p:nvSpPr>
        <p:spPr>
          <a:xfrm>
            <a:off x="624166" y="1203760"/>
            <a:ext cx="7124376" cy="5138015"/>
          </a:xfrm>
        </p:spPr>
        <p:txBody>
          <a:bodyPr vert="horz" lIns="91440" tIns="45720" rIns="91440" bIns="45720" rtlCol="0" anchor="t">
            <a:normAutofit/>
          </a:bodyPr>
          <a:lstStyle/>
          <a:p>
            <a:r>
              <a:rPr lang="en-US" sz="1800"/>
              <a:t>UKHSA have developed this excellent resource for practices to support the changes to the shingles </a:t>
            </a:r>
            <a:r>
              <a:rPr lang="en-US" sz="1800" err="1"/>
              <a:t>programme</a:t>
            </a:r>
            <a:r>
              <a:rPr lang="en-US" sz="1800"/>
              <a:t>.  </a:t>
            </a:r>
            <a:r>
              <a:rPr lang="en-US" sz="1800" b="1"/>
              <a:t>We would recommend that practices work through this and make use of the resources highlighted within it.</a:t>
            </a:r>
          </a:p>
          <a:p>
            <a:endParaRPr lang="en-US" sz="1800"/>
          </a:p>
          <a:p>
            <a:r>
              <a:rPr lang="en-US" sz="1800"/>
              <a:t>It contains:</a:t>
            </a:r>
          </a:p>
          <a:p>
            <a:pPr lvl="1"/>
            <a:r>
              <a:rPr lang="en-US" sz="1800"/>
              <a:t>Links to useful resources</a:t>
            </a:r>
          </a:p>
          <a:p>
            <a:pPr lvl="1"/>
            <a:r>
              <a:rPr lang="en-US" sz="1800"/>
              <a:t>Links to information, guidance and training on the </a:t>
            </a:r>
            <a:r>
              <a:rPr lang="en-US" sz="1800" err="1"/>
              <a:t>programme</a:t>
            </a:r>
            <a:r>
              <a:rPr lang="en-US" sz="1800"/>
              <a:t> changes</a:t>
            </a:r>
          </a:p>
          <a:p>
            <a:pPr lvl="1"/>
            <a:r>
              <a:rPr lang="en-US" sz="1800"/>
              <a:t>Practical tips on managing the changes and maximizing uptake</a:t>
            </a:r>
          </a:p>
          <a:p>
            <a:pPr lvl="1"/>
            <a:endParaRPr lang="en-US" sz="1800"/>
          </a:p>
          <a:p>
            <a:r>
              <a:rPr lang="en-US" sz="1800"/>
              <a:t>This can be downloaded and ordered for free from here: </a:t>
            </a:r>
          </a:p>
          <a:p>
            <a:endParaRPr lang="en-US" sz="1800"/>
          </a:p>
          <a:p>
            <a:pPr marL="914400" lvl="2" indent="0">
              <a:buNone/>
            </a:pPr>
            <a:r>
              <a:rPr lang="en-GB" sz="1800">
                <a:hlinkClick r:id="rId2"/>
              </a:rPr>
              <a:t>Shingles checklist - Health Publications</a:t>
            </a:r>
            <a:endParaRPr lang="en-US" sz="1800"/>
          </a:p>
        </p:txBody>
      </p:sp>
      <p:sp>
        <p:nvSpPr>
          <p:cNvPr id="5" name="Title 5">
            <a:extLst>
              <a:ext uri="{FF2B5EF4-FFF2-40B4-BE49-F238E27FC236}">
                <a16:creationId xmlns:a16="http://schemas.microsoft.com/office/drawing/2014/main" id="{0925ABDE-A915-F2A0-3AD1-8F7B6C5D415C}"/>
              </a:ext>
            </a:extLst>
          </p:cNvPr>
          <p:cNvSpPr txBox="1">
            <a:spLocks/>
          </p:cNvSpPr>
          <p:nvPr/>
        </p:nvSpPr>
        <p:spPr>
          <a:xfrm>
            <a:off x="910748" y="452299"/>
            <a:ext cx="9144000" cy="60111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b="0" kern="1200">
                <a:solidFill>
                  <a:srgbClr val="005EB8"/>
                </a:solidFill>
                <a:latin typeface="Arial" panose="020B0604020202020204" pitchFamily="34" charset="0"/>
                <a:ea typeface="+mj-ea"/>
                <a:cs typeface="Arial" panose="020B0604020202020204" pitchFamily="34" charset="0"/>
              </a:defRPr>
            </a:lvl1pPr>
          </a:lstStyle>
          <a:p>
            <a:r>
              <a:rPr lang="en-GB">
                <a:latin typeface="Arial"/>
                <a:cs typeface="Arial"/>
              </a:rPr>
              <a:t>Practice Checklist</a:t>
            </a:r>
            <a:endParaRPr lang="en-GB"/>
          </a:p>
        </p:txBody>
      </p:sp>
      <p:pic>
        <p:nvPicPr>
          <p:cNvPr id="7" name="Picture 6">
            <a:extLst>
              <a:ext uri="{FF2B5EF4-FFF2-40B4-BE49-F238E27FC236}">
                <a16:creationId xmlns:a16="http://schemas.microsoft.com/office/drawing/2014/main" id="{60E59B7C-1250-84E2-60A9-5277B5736B50}"/>
              </a:ext>
            </a:extLst>
          </p:cNvPr>
          <p:cNvPicPr>
            <a:picLocks noChangeAspect="1"/>
          </p:cNvPicPr>
          <p:nvPr/>
        </p:nvPicPr>
        <p:blipFill>
          <a:blip r:embed="rId3"/>
          <a:stretch>
            <a:fillRect/>
          </a:stretch>
        </p:blipFill>
        <p:spPr>
          <a:xfrm>
            <a:off x="7998134" y="1207099"/>
            <a:ext cx="4038373" cy="5191303"/>
          </a:xfrm>
          <a:prstGeom prst="rect">
            <a:avLst/>
          </a:prstGeom>
          <a:ln>
            <a:solidFill>
              <a:srgbClr val="4472C4"/>
            </a:solidFill>
          </a:ln>
        </p:spPr>
      </p:pic>
      <p:sp>
        <p:nvSpPr>
          <p:cNvPr id="2" name="Footer Placeholder 1">
            <a:extLst>
              <a:ext uri="{FF2B5EF4-FFF2-40B4-BE49-F238E27FC236}">
                <a16:creationId xmlns:a16="http://schemas.microsoft.com/office/drawing/2014/main" id="{2AB738AC-105A-1D2E-CB1F-248134FBF850}"/>
              </a:ext>
            </a:extLst>
          </p:cNvPr>
          <p:cNvSpPr>
            <a:spLocks noGrp="1"/>
          </p:cNvSpPr>
          <p:nvPr>
            <p:ph type="ftr" sz="quarter" idx="3"/>
          </p:nvPr>
        </p:nvSpPr>
        <p:spPr/>
        <p:txBody>
          <a:bodyPr/>
          <a:lstStyle/>
          <a:p>
            <a:r>
              <a:rPr lang="en-GB"/>
              <a:t>Produced by the Hampshire and Isle of Wight Screening and Immunisation Team  August 2023</a:t>
            </a:r>
            <a:endParaRPr lang="en-US"/>
          </a:p>
        </p:txBody>
      </p:sp>
    </p:spTree>
    <p:extLst>
      <p:ext uri="{BB962C8B-B14F-4D97-AF65-F5344CB8AC3E}">
        <p14:creationId xmlns:p14="http://schemas.microsoft.com/office/powerpoint/2010/main" val="22955819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06F8A1-9EED-6C56-B14F-3EA1B5AD1063}"/>
              </a:ext>
            </a:extLst>
          </p:cNvPr>
          <p:cNvSpPr>
            <a:spLocks noGrp="1"/>
          </p:cNvSpPr>
          <p:nvPr>
            <p:ph type="title"/>
          </p:nvPr>
        </p:nvSpPr>
        <p:spPr>
          <a:xfrm>
            <a:off x="784109" y="545098"/>
            <a:ext cx="10641498" cy="611649"/>
          </a:xfrm>
        </p:spPr>
        <p:txBody>
          <a:bodyPr/>
          <a:lstStyle/>
          <a:p>
            <a:r>
              <a:rPr lang="en-GB"/>
              <a:t>Resources - Guidance</a:t>
            </a:r>
          </a:p>
        </p:txBody>
      </p:sp>
      <p:sp>
        <p:nvSpPr>
          <p:cNvPr id="3" name="Content Placeholder 2">
            <a:extLst>
              <a:ext uri="{FF2B5EF4-FFF2-40B4-BE49-F238E27FC236}">
                <a16:creationId xmlns:a16="http://schemas.microsoft.com/office/drawing/2014/main" id="{9E84FB2F-A8EA-AD51-A2D9-6B3CFF7BEC4B}"/>
              </a:ext>
            </a:extLst>
          </p:cNvPr>
          <p:cNvSpPr>
            <a:spLocks noGrp="1"/>
          </p:cNvSpPr>
          <p:nvPr>
            <p:ph sz="quarter" idx="10"/>
          </p:nvPr>
        </p:nvSpPr>
        <p:spPr>
          <a:xfrm>
            <a:off x="784109" y="1156746"/>
            <a:ext cx="10641498" cy="5156155"/>
          </a:xfrm>
        </p:spPr>
        <p:txBody>
          <a:bodyPr>
            <a:normAutofit lnSpcReduction="10000"/>
          </a:bodyPr>
          <a:lstStyle/>
          <a:p>
            <a:pPr marL="0" indent="0">
              <a:buNone/>
            </a:pPr>
            <a:r>
              <a:rPr lang="en-GB" sz="1600" b="1"/>
              <a:t>Updated Green Book chapter (please note there are currently two versions until Zostavax stocks are depleted)</a:t>
            </a:r>
          </a:p>
          <a:p>
            <a:pPr marL="0" indent="0">
              <a:buNone/>
            </a:pPr>
            <a:r>
              <a:rPr lang="en-GB" sz="1600" u="sng">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2"/>
              </a:rPr>
              <a:t>Shingles (herpes zoster): the green book, chapter 28a </a:t>
            </a:r>
            <a:endParaRPr lang="en-GB" sz="1600" u="sng">
              <a:solidFill>
                <a:srgbClr val="0000FF"/>
              </a:solidFill>
              <a:effectLst/>
              <a:latin typeface="Arial" panose="020B0604020202020204" pitchFamily="34" charset="0"/>
              <a:ea typeface="Calibri" panose="020F0502020204030204" pitchFamily="34" charset="0"/>
              <a:cs typeface="Times New Roman" panose="02020603050405020304" pitchFamily="18" charset="0"/>
            </a:endParaRPr>
          </a:p>
          <a:p>
            <a:pPr marL="0" indent="0">
              <a:buNone/>
            </a:pPr>
            <a:endParaRPr lang="en-GB" sz="1600">
              <a:cs typeface="Times New Roman" panose="02020603050405020304" pitchFamily="18" charset="0"/>
            </a:endParaRPr>
          </a:p>
          <a:p>
            <a:pPr marL="0" indent="0">
              <a:buNone/>
            </a:pPr>
            <a:r>
              <a:rPr lang="en-GB" sz="1600" b="1">
                <a:cs typeface="Times New Roman" panose="02020603050405020304" pitchFamily="18" charset="0"/>
              </a:rPr>
              <a:t>Guidance for Healthcare Practitioners – a valuable resource which includes guidance on common vaccine queries</a:t>
            </a:r>
          </a:p>
          <a:p>
            <a:pPr marL="0" indent="0">
              <a:buNone/>
            </a:pPr>
            <a:r>
              <a:rPr lang="en-GB" sz="1600">
                <a:hlinkClick r:id="rId3"/>
              </a:rPr>
              <a:t>Shingles vaccination: guidance for healthcare practitioners</a:t>
            </a:r>
            <a:endParaRPr lang="en-GB" sz="1600"/>
          </a:p>
          <a:p>
            <a:pPr marL="0" indent="0">
              <a:buNone/>
            </a:pPr>
            <a:endParaRPr lang="en-GB" sz="1600">
              <a:cs typeface="Times New Roman" panose="02020603050405020304" pitchFamily="18" charset="0"/>
            </a:endParaRPr>
          </a:p>
          <a:p>
            <a:pPr marL="0" indent="0">
              <a:buNone/>
            </a:pPr>
            <a:r>
              <a:rPr lang="en-GB" sz="1600" b="1">
                <a:cs typeface="Times New Roman" panose="02020603050405020304" pitchFamily="18" charset="0"/>
              </a:rPr>
              <a:t>Zostavax and Shingrix PGDs</a:t>
            </a:r>
          </a:p>
          <a:p>
            <a:pPr marL="0" indent="0">
              <a:buNone/>
            </a:pPr>
            <a:r>
              <a:rPr lang="en-GB" sz="1600" u="sng">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4"/>
              </a:rPr>
              <a:t>NHS England — South East » South East PGD downloads</a:t>
            </a:r>
            <a:endParaRPr lang="en-GB" sz="1600">
              <a:solidFill>
                <a:srgbClr val="0000FF"/>
              </a:solidFill>
              <a:cs typeface="Times New Roman" panose="02020603050405020304" pitchFamily="18" charset="0"/>
            </a:endParaRPr>
          </a:p>
          <a:p>
            <a:pPr marL="0" indent="0">
              <a:buNone/>
            </a:pPr>
            <a:endParaRPr lang="en-GB" sz="1600">
              <a:cs typeface="Times New Roman" panose="02020603050405020304" pitchFamily="18" charset="0"/>
            </a:endParaRPr>
          </a:p>
          <a:p>
            <a:pPr marL="0" indent="0">
              <a:buNone/>
            </a:pPr>
            <a:r>
              <a:rPr lang="en-GB" sz="1600" b="1">
                <a:cs typeface="Times New Roman" panose="02020603050405020304" pitchFamily="18" charset="0"/>
              </a:rPr>
              <a:t>Vaccine Update Shingles Special</a:t>
            </a:r>
          </a:p>
          <a:p>
            <a:pPr marL="0" indent="0">
              <a:buNone/>
            </a:pPr>
            <a:r>
              <a:rPr lang="en-GB" sz="1600" u="sng">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5"/>
              </a:rPr>
              <a:t>Vaccine update: issue 340, July 2023, shingles special edition</a:t>
            </a:r>
            <a:endParaRPr lang="en-GB" sz="1600" u="sng">
              <a:solidFill>
                <a:srgbClr val="0000FF"/>
              </a:solidFill>
              <a:effectLst/>
              <a:latin typeface="Arial" panose="020B0604020202020204" pitchFamily="34" charset="0"/>
              <a:ea typeface="Calibri" panose="020F0502020204030204" pitchFamily="34" charset="0"/>
              <a:cs typeface="Times New Roman" panose="02020603050405020304" pitchFamily="18" charset="0"/>
            </a:endParaRPr>
          </a:p>
          <a:p>
            <a:pPr marL="0" indent="0">
              <a:buNone/>
            </a:pPr>
            <a:endParaRPr lang="en-GB" sz="1600" u="sng">
              <a:solidFill>
                <a:srgbClr val="0000FF"/>
              </a:solidFill>
              <a:cs typeface="Times New Roman" panose="02020603050405020304" pitchFamily="18" charset="0"/>
            </a:endParaRPr>
          </a:p>
          <a:p>
            <a:pPr marL="0" indent="0">
              <a:buNone/>
            </a:pPr>
            <a:r>
              <a:rPr lang="en-GB" sz="1600" b="1">
                <a:cs typeface="Times New Roman" panose="02020603050405020304" pitchFamily="18" charset="0"/>
              </a:rPr>
              <a:t>An UKHSA webinar on the programme changes is also available here:</a:t>
            </a:r>
          </a:p>
          <a:p>
            <a:pPr marL="0" indent="0">
              <a:buNone/>
            </a:pPr>
            <a:r>
              <a:rPr lang="en-GB" sz="1600" u="sng">
                <a:solidFill>
                  <a:srgbClr val="0000FF"/>
                </a:solidFill>
                <a:effectLst/>
                <a:latin typeface="Arial" panose="020B0604020202020204" pitchFamily="34" charset="0"/>
                <a:ea typeface="Calibri" panose="020F0502020204030204" pitchFamily="34" charset="0"/>
                <a:cs typeface="Arial" panose="020B0604020202020204" pitchFamily="34" charset="0"/>
                <a:hlinkClick r:id="rId6"/>
              </a:rPr>
              <a:t>Link for webinar recording (18 July, 10-11.30).</a:t>
            </a:r>
            <a:endParaRPr lang="en-GB" sz="1600">
              <a:solidFill>
                <a:srgbClr val="0000FF"/>
              </a:solidFill>
              <a:cs typeface="Times New Roman" panose="02020603050405020304" pitchFamily="18" charset="0"/>
            </a:endParaRPr>
          </a:p>
          <a:p>
            <a:pPr lvl="2"/>
            <a:endParaRPr lang="en-GB"/>
          </a:p>
        </p:txBody>
      </p:sp>
      <p:pic>
        <p:nvPicPr>
          <p:cNvPr id="5" name="Picture 4">
            <a:extLst>
              <a:ext uri="{FF2B5EF4-FFF2-40B4-BE49-F238E27FC236}">
                <a16:creationId xmlns:a16="http://schemas.microsoft.com/office/drawing/2014/main" id="{8AC33B3C-9385-790B-FDC3-FCC4DDF8FC9D}"/>
              </a:ext>
            </a:extLst>
          </p:cNvPr>
          <p:cNvPicPr>
            <a:picLocks noChangeAspect="1"/>
          </p:cNvPicPr>
          <p:nvPr/>
        </p:nvPicPr>
        <p:blipFill>
          <a:blip r:embed="rId7"/>
          <a:stretch>
            <a:fillRect/>
          </a:stretch>
        </p:blipFill>
        <p:spPr>
          <a:xfrm>
            <a:off x="7048466" y="1381013"/>
            <a:ext cx="1716089" cy="956898"/>
          </a:xfrm>
          <a:prstGeom prst="rect">
            <a:avLst/>
          </a:prstGeom>
        </p:spPr>
      </p:pic>
      <p:pic>
        <p:nvPicPr>
          <p:cNvPr id="7" name="Picture 6">
            <a:extLst>
              <a:ext uri="{FF2B5EF4-FFF2-40B4-BE49-F238E27FC236}">
                <a16:creationId xmlns:a16="http://schemas.microsoft.com/office/drawing/2014/main" id="{85C0AABB-E242-80C5-F9AF-5638B2A8EB99}"/>
              </a:ext>
            </a:extLst>
          </p:cNvPr>
          <p:cNvPicPr>
            <a:picLocks noChangeAspect="1"/>
          </p:cNvPicPr>
          <p:nvPr/>
        </p:nvPicPr>
        <p:blipFill>
          <a:blip r:embed="rId8"/>
          <a:stretch>
            <a:fillRect/>
          </a:stretch>
        </p:blipFill>
        <p:spPr>
          <a:xfrm>
            <a:off x="7099847" y="2571997"/>
            <a:ext cx="3453777" cy="889091"/>
          </a:xfrm>
          <a:prstGeom prst="rect">
            <a:avLst/>
          </a:prstGeom>
        </p:spPr>
      </p:pic>
      <p:pic>
        <p:nvPicPr>
          <p:cNvPr id="9" name="Picture 8">
            <a:extLst>
              <a:ext uri="{FF2B5EF4-FFF2-40B4-BE49-F238E27FC236}">
                <a16:creationId xmlns:a16="http://schemas.microsoft.com/office/drawing/2014/main" id="{3004A27A-A9B8-0CEA-403E-C4B1F0E99FCF}"/>
              </a:ext>
            </a:extLst>
          </p:cNvPr>
          <p:cNvPicPr>
            <a:picLocks noChangeAspect="1"/>
          </p:cNvPicPr>
          <p:nvPr/>
        </p:nvPicPr>
        <p:blipFill>
          <a:blip r:embed="rId9"/>
          <a:stretch>
            <a:fillRect/>
          </a:stretch>
        </p:blipFill>
        <p:spPr>
          <a:xfrm>
            <a:off x="7048466" y="3627172"/>
            <a:ext cx="4006909" cy="771601"/>
          </a:xfrm>
          <a:prstGeom prst="rect">
            <a:avLst/>
          </a:prstGeom>
        </p:spPr>
      </p:pic>
      <p:pic>
        <p:nvPicPr>
          <p:cNvPr id="11" name="Picture 10">
            <a:extLst>
              <a:ext uri="{FF2B5EF4-FFF2-40B4-BE49-F238E27FC236}">
                <a16:creationId xmlns:a16="http://schemas.microsoft.com/office/drawing/2014/main" id="{3CBC3D84-CB90-DE8E-E679-63109F30104E}"/>
              </a:ext>
            </a:extLst>
          </p:cNvPr>
          <p:cNvPicPr>
            <a:picLocks noChangeAspect="1"/>
          </p:cNvPicPr>
          <p:nvPr/>
        </p:nvPicPr>
        <p:blipFill>
          <a:blip r:embed="rId10"/>
          <a:stretch>
            <a:fillRect/>
          </a:stretch>
        </p:blipFill>
        <p:spPr>
          <a:xfrm>
            <a:off x="7099847" y="4501542"/>
            <a:ext cx="3670805" cy="889092"/>
          </a:xfrm>
          <a:prstGeom prst="rect">
            <a:avLst/>
          </a:prstGeom>
        </p:spPr>
      </p:pic>
      <p:sp>
        <p:nvSpPr>
          <p:cNvPr id="4" name="Footer Placeholder 3">
            <a:extLst>
              <a:ext uri="{FF2B5EF4-FFF2-40B4-BE49-F238E27FC236}">
                <a16:creationId xmlns:a16="http://schemas.microsoft.com/office/drawing/2014/main" id="{2CAC3997-01AC-2AC7-29A9-8B13E99DC8C5}"/>
              </a:ext>
            </a:extLst>
          </p:cNvPr>
          <p:cNvSpPr>
            <a:spLocks noGrp="1"/>
          </p:cNvSpPr>
          <p:nvPr>
            <p:ph type="ftr" sz="quarter" idx="3"/>
          </p:nvPr>
        </p:nvSpPr>
        <p:spPr/>
        <p:txBody>
          <a:bodyPr/>
          <a:lstStyle/>
          <a:p>
            <a:r>
              <a:rPr lang="en-GB"/>
              <a:t>Produced by the Hampshire and Isle of Wight Screening and Immunisation Team  August 2023</a:t>
            </a:r>
            <a:endParaRPr lang="en-US"/>
          </a:p>
        </p:txBody>
      </p:sp>
    </p:spTree>
    <p:extLst>
      <p:ext uri="{BB962C8B-B14F-4D97-AF65-F5344CB8AC3E}">
        <p14:creationId xmlns:p14="http://schemas.microsoft.com/office/powerpoint/2010/main" val="28112632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06F8A1-9EED-6C56-B14F-3EA1B5AD1063}"/>
              </a:ext>
            </a:extLst>
          </p:cNvPr>
          <p:cNvSpPr>
            <a:spLocks noGrp="1"/>
          </p:cNvSpPr>
          <p:nvPr>
            <p:ph type="title"/>
          </p:nvPr>
        </p:nvSpPr>
        <p:spPr>
          <a:xfrm>
            <a:off x="784109" y="545098"/>
            <a:ext cx="10641498" cy="611649"/>
          </a:xfrm>
        </p:spPr>
        <p:txBody>
          <a:bodyPr/>
          <a:lstStyle/>
          <a:p>
            <a:r>
              <a:rPr lang="en-GB"/>
              <a:t>Resources - Training</a:t>
            </a:r>
          </a:p>
        </p:txBody>
      </p:sp>
      <p:sp>
        <p:nvSpPr>
          <p:cNvPr id="3" name="Content Placeholder 2">
            <a:extLst>
              <a:ext uri="{FF2B5EF4-FFF2-40B4-BE49-F238E27FC236}">
                <a16:creationId xmlns:a16="http://schemas.microsoft.com/office/drawing/2014/main" id="{9E84FB2F-A8EA-AD51-A2D9-6B3CFF7BEC4B}"/>
              </a:ext>
            </a:extLst>
          </p:cNvPr>
          <p:cNvSpPr>
            <a:spLocks noGrp="1"/>
          </p:cNvSpPr>
          <p:nvPr>
            <p:ph sz="quarter" idx="10"/>
          </p:nvPr>
        </p:nvSpPr>
        <p:spPr>
          <a:xfrm>
            <a:off x="784109" y="1147454"/>
            <a:ext cx="5716377" cy="5184032"/>
          </a:xfrm>
        </p:spPr>
        <p:txBody>
          <a:bodyPr/>
          <a:lstStyle/>
          <a:p>
            <a:pPr marL="0" indent="0">
              <a:buNone/>
            </a:pPr>
            <a:r>
              <a:rPr lang="en-GB" sz="1800" b="1">
                <a:cs typeface="Times New Roman" panose="02020603050405020304" pitchFamily="18" charset="0"/>
              </a:rPr>
              <a:t>E-Learning for Health – Shingles and Chickenpox programme</a:t>
            </a:r>
          </a:p>
          <a:p>
            <a:pPr marL="0" indent="0">
              <a:buNone/>
            </a:pPr>
            <a:r>
              <a:rPr lang="en-GB" sz="1800" u="sng">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2"/>
              </a:rPr>
              <a:t>NHSE eLFH Hub (e-lfh.org.uk)</a:t>
            </a:r>
            <a:endParaRPr lang="en-GB" sz="1800" u="sng">
              <a:solidFill>
                <a:srgbClr val="0000FF"/>
              </a:solidFill>
              <a:effectLst/>
              <a:latin typeface="Arial" panose="020B0604020202020204" pitchFamily="34" charset="0"/>
              <a:ea typeface="Calibri" panose="020F0502020204030204" pitchFamily="34" charset="0"/>
              <a:cs typeface="Times New Roman" panose="02020603050405020304" pitchFamily="18" charset="0"/>
            </a:endParaRPr>
          </a:p>
          <a:p>
            <a:pPr marL="0" indent="0">
              <a:buNone/>
            </a:pPr>
            <a:endParaRPr lang="en-GB" sz="1800" u="sng">
              <a:solidFill>
                <a:srgbClr val="0000FF"/>
              </a:solidFill>
              <a:ea typeface="Calibri" panose="020F0502020204030204" pitchFamily="34" charset="0"/>
              <a:cs typeface="Times New Roman" panose="02020603050405020304" pitchFamily="18" charset="0"/>
            </a:endParaRPr>
          </a:p>
          <a:p>
            <a:pPr marL="0" indent="0">
              <a:buNone/>
            </a:pPr>
            <a:endParaRPr lang="en-GB" sz="1800" u="sng">
              <a:solidFill>
                <a:srgbClr val="0000FF"/>
              </a:solidFill>
              <a:effectLst/>
              <a:latin typeface="Arial" panose="020B0604020202020204" pitchFamily="34" charset="0"/>
              <a:ea typeface="Calibri" panose="020F0502020204030204" pitchFamily="34" charset="0"/>
              <a:cs typeface="Times New Roman" panose="02020603050405020304" pitchFamily="18" charset="0"/>
            </a:endParaRPr>
          </a:p>
          <a:p>
            <a:pPr marL="0" indent="0">
              <a:buNone/>
            </a:pPr>
            <a:endParaRPr lang="en-GB" sz="1800" u="sng">
              <a:solidFill>
                <a:srgbClr val="0000FF"/>
              </a:solidFill>
              <a:ea typeface="Calibri" panose="020F0502020204030204" pitchFamily="34" charset="0"/>
              <a:cs typeface="Times New Roman" panose="02020603050405020304" pitchFamily="18" charset="0"/>
            </a:endParaRPr>
          </a:p>
          <a:p>
            <a:pPr marL="0" indent="0">
              <a:buNone/>
            </a:pPr>
            <a:endParaRPr lang="en-GB" sz="1800" u="sng">
              <a:solidFill>
                <a:srgbClr val="0000FF"/>
              </a:solidFill>
              <a:effectLst/>
              <a:latin typeface="Arial" panose="020B0604020202020204" pitchFamily="34" charset="0"/>
              <a:ea typeface="Calibri" panose="020F0502020204030204" pitchFamily="34" charset="0"/>
              <a:cs typeface="Times New Roman" panose="02020603050405020304" pitchFamily="18" charset="0"/>
            </a:endParaRPr>
          </a:p>
          <a:p>
            <a:pPr marL="0" indent="0">
              <a:buNone/>
            </a:pPr>
            <a:r>
              <a:rPr lang="en-GB" sz="1800" b="1">
                <a:cs typeface="Times New Roman" panose="02020603050405020304" pitchFamily="18" charset="0"/>
              </a:rPr>
              <a:t>Shingles training slide set – available for download at the page below (link in grey box)</a:t>
            </a:r>
          </a:p>
          <a:p>
            <a:pPr marL="0" indent="0">
              <a:buNone/>
            </a:pPr>
            <a:r>
              <a:rPr lang="en-GB" sz="1800">
                <a:hlinkClick r:id="rId3"/>
              </a:rPr>
              <a:t>Shingles: guidance and vaccination programme - GOV.UK (www.gov.uk)</a:t>
            </a:r>
            <a:endParaRPr lang="en-GB" sz="1800" u="sng">
              <a:solidFill>
                <a:srgbClr val="0000FF"/>
              </a:solidFill>
              <a:cs typeface="Times New Roman" panose="02020603050405020304" pitchFamily="18" charset="0"/>
            </a:endParaRPr>
          </a:p>
          <a:p>
            <a:pPr marL="0" indent="0">
              <a:buNone/>
            </a:pPr>
            <a:endParaRPr lang="en-GB" sz="1800" u="sng">
              <a:solidFill>
                <a:srgbClr val="0000FF"/>
              </a:solidFill>
              <a:cs typeface="Times New Roman" panose="02020603050405020304" pitchFamily="18" charset="0"/>
            </a:endParaRPr>
          </a:p>
          <a:p>
            <a:pPr marL="0" indent="0">
              <a:buNone/>
            </a:pPr>
            <a:endParaRPr lang="en-GB" sz="1800">
              <a:solidFill>
                <a:srgbClr val="0000FF"/>
              </a:solidFill>
              <a:cs typeface="Times New Roman" panose="02020603050405020304" pitchFamily="18" charset="0"/>
            </a:endParaRPr>
          </a:p>
          <a:p>
            <a:pPr marL="0" indent="0">
              <a:buNone/>
            </a:pPr>
            <a:endParaRPr lang="en-GB" sz="1800">
              <a:solidFill>
                <a:srgbClr val="0000FF"/>
              </a:solidFill>
              <a:cs typeface="Times New Roman" panose="02020603050405020304" pitchFamily="18" charset="0"/>
            </a:endParaRPr>
          </a:p>
          <a:p>
            <a:pPr lvl="2"/>
            <a:endParaRPr lang="en-GB"/>
          </a:p>
        </p:txBody>
      </p:sp>
      <p:pic>
        <p:nvPicPr>
          <p:cNvPr id="5" name="Picture 4">
            <a:extLst>
              <a:ext uri="{FF2B5EF4-FFF2-40B4-BE49-F238E27FC236}">
                <a16:creationId xmlns:a16="http://schemas.microsoft.com/office/drawing/2014/main" id="{63C57CE6-D548-BDBB-1FED-AA2035B38A5F}"/>
              </a:ext>
            </a:extLst>
          </p:cNvPr>
          <p:cNvPicPr>
            <a:picLocks noChangeAspect="1"/>
          </p:cNvPicPr>
          <p:nvPr/>
        </p:nvPicPr>
        <p:blipFill>
          <a:blip r:embed="rId4"/>
          <a:stretch>
            <a:fillRect/>
          </a:stretch>
        </p:blipFill>
        <p:spPr>
          <a:xfrm>
            <a:off x="6633551" y="1177583"/>
            <a:ext cx="4859468" cy="2463571"/>
          </a:xfrm>
          <a:prstGeom prst="rect">
            <a:avLst/>
          </a:prstGeom>
          <a:ln>
            <a:solidFill>
              <a:srgbClr val="4472C4"/>
            </a:solidFill>
          </a:ln>
        </p:spPr>
      </p:pic>
      <p:pic>
        <p:nvPicPr>
          <p:cNvPr id="7" name="Picture 6">
            <a:extLst>
              <a:ext uri="{FF2B5EF4-FFF2-40B4-BE49-F238E27FC236}">
                <a16:creationId xmlns:a16="http://schemas.microsoft.com/office/drawing/2014/main" id="{4463773B-2AB4-2ACB-CAB8-F9CF104D4D14}"/>
              </a:ext>
            </a:extLst>
          </p:cNvPr>
          <p:cNvPicPr>
            <a:picLocks noChangeAspect="1"/>
          </p:cNvPicPr>
          <p:nvPr/>
        </p:nvPicPr>
        <p:blipFill>
          <a:blip r:embed="rId5"/>
          <a:stretch>
            <a:fillRect/>
          </a:stretch>
        </p:blipFill>
        <p:spPr>
          <a:xfrm>
            <a:off x="6630992" y="3959030"/>
            <a:ext cx="4859808" cy="2459927"/>
          </a:xfrm>
          <a:prstGeom prst="rect">
            <a:avLst/>
          </a:prstGeom>
          <a:ln>
            <a:solidFill>
              <a:srgbClr val="4472C4"/>
            </a:solidFill>
          </a:ln>
        </p:spPr>
      </p:pic>
      <p:sp>
        <p:nvSpPr>
          <p:cNvPr id="4" name="Footer Placeholder 3">
            <a:extLst>
              <a:ext uri="{FF2B5EF4-FFF2-40B4-BE49-F238E27FC236}">
                <a16:creationId xmlns:a16="http://schemas.microsoft.com/office/drawing/2014/main" id="{D23D8EF6-2025-02E1-E393-F5D7F949F8EA}"/>
              </a:ext>
            </a:extLst>
          </p:cNvPr>
          <p:cNvSpPr>
            <a:spLocks noGrp="1"/>
          </p:cNvSpPr>
          <p:nvPr>
            <p:ph type="ftr" sz="quarter" idx="3"/>
          </p:nvPr>
        </p:nvSpPr>
        <p:spPr/>
        <p:txBody>
          <a:bodyPr/>
          <a:lstStyle/>
          <a:p>
            <a:r>
              <a:rPr lang="en-GB"/>
              <a:t>Produced by the Hampshire and Isle of Wight Screening and Immunisation Team  August 2023</a:t>
            </a:r>
            <a:endParaRPr lang="en-US"/>
          </a:p>
        </p:txBody>
      </p:sp>
    </p:spTree>
    <p:extLst>
      <p:ext uri="{BB962C8B-B14F-4D97-AF65-F5344CB8AC3E}">
        <p14:creationId xmlns:p14="http://schemas.microsoft.com/office/powerpoint/2010/main" val="32415256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06F8A1-9EED-6C56-B14F-3EA1B5AD1063}"/>
              </a:ext>
            </a:extLst>
          </p:cNvPr>
          <p:cNvSpPr>
            <a:spLocks noGrp="1"/>
          </p:cNvSpPr>
          <p:nvPr>
            <p:ph type="title"/>
          </p:nvPr>
        </p:nvSpPr>
        <p:spPr>
          <a:xfrm>
            <a:off x="774816" y="349952"/>
            <a:ext cx="10641498" cy="611649"/>
          </a:xfrm>
        </p:spPr>
        <p:txBody>
          <a:bodyPr/>
          <a:lstStyle/>
          <a:p>
            <a:r>
              <a:rPr lang="en-GB"/>
              <a:t>Resources – Promotional </a:t>
            </a:r>
          </a:p>
        </p:txBody>
      </p:sp>
      <p:sp>
        <p:nvSpPr>
          <p:cNvPr id="3" name="Content Placeholder 2">
            <a:extLst>
              <a:ext uri="{FF2B5EF4-FFF2-40B4-BE49-F238E27FC236}">
                <a16:creationId xmlns:a16="http://schemas.microsoft.com/office/drawing/2014/main" id="{9E84FB2F-A8EA-AD51-A2D9-6B3CFF7BEC4B}"/>
              </a:ext>
            </a:extLst>
          </p:cNvPr>
          <p:cNvSpPr>
            <a:spLocks noGrp="1"/>
          </p:cNvSpPr>
          <p:nvPr>
            <p:ph sz="quarter" idx="10"/>
          </p:nvPr>
        </p:nvSpPr>
        <p:spPr>
          <a:xfrm>
            <a:off x="774817" y="952308"/>
            <a:ext cx="7481984" cy="5449175"/>
          </a:xfrm>
        </p:spPr>
        <p:txBody>
          <a:bodyPr>
            <a:normAutofit fontScale="85000" lnSpcReduction="20000"/>
          </a:bodyPr>
          <a:lstStyle/>
          <a:p>
            <a:pPr marL="0" indent="0">
              <a:buNone/>
            </a:pPr>
            <a:r>
              <a:rPr lang="en-GB" sz="1800">
                <a:cs typeface="Times New Roman" panose="02020603050405020304" pitchFamily="18" charset="0"/>
              </a:rPr>
              <a:t>These resources are useful to share with patients to inform them of the changes and what to expect.</a:t>
            </a:r>
          </a:p>
          <a:p>
            <a:pPr marL="0" indent="0">
              <a:buNone/>
            </a:pPr>
            <a:r>
              <a:rPr lang="en-GB" sz="1800" b="1">
                <a:cs typeface="Times New Roman" panose="02020603050405020304" pitchFamily="18" charset="0"/>
              </a:rPr>
              <a:t>Vaccination against shingles guide:</a:t>
            </a:r>
          </a:p>
          <a:p>
            <a:pPr marL="0" indent="0">
              <a:buNone/>
            </a:pPr>
            <a:r>
              <a:rPr lang="en-GB" sz="1800">
                <a:hlinkClick r:id="rId2"/>
              </a:rPr>
              <a:t>Vaccination against shingles guide from September 2023 - GOV.UK (www.gov.uk)</a:t>
            </a:r>
            <a:endParaRPr lang="en-GB" sz="1800"/>
          </a:p>
          <a:p>
            <a:pPr marL="0" indent="0">
              <a:buNone/>
            </a:pPr>
            <a:r>
              <a:rPr lang="en-GB" sz="1800" b="1">
                <a:cs typeface="Times New Roman" panose="02020603050405020304" pitchFamily="18" charset="0"/>
              </a:rPr>
              <a:t>Shingles Aware website:</a:t>
            </a:r>
          </a:p>
          <a:p>
            <a:pPr marL="0" indent="0">
              <a:buNone/>
            </a:pPr>
            <a:r>
              <a:rPr lang="en-GB" sz="1800">
                <a:hlinkClick r:id="rId3"/>
              </a:rPr>
              <a:t>Shingles Disease Awareness (shinglesaware.co.uk)</a:t>
            </a:r>
            <a:endParaRPr lang="en-GB" sz="1800" b="1">
              <a:cs typeface="Times New Roman" panose="02020603050405020304" pitchFamily="18" charset="0"/>
            </a:endParaRPr>
          </a:p>
          <a:p>
            <a:pPr marL="0" indent="0">
              <a:buNone/>
            </a:pPr>
            <a:r>
              <a:rPr lang="en-GB" sz="1800" b="1">
                <a:cs typeface="Times New Roman" panose="02020603050405020304" pitchFamily="18" charset="0"/>
              </a:rPr>
              <a:t>The following materials can be downloaded and/or ordered from the Health Publications website:</a:t>
            </a:r>
          </a:p>
          <a:p>
            <a:pPr>
              <a:buClr>
                <a:schemeClr val="tx1"/>
              </a:buClr>
            </a:pPr>
            <a:r>
              <a:rPr lang="en-GB" sz="1800" u="sng" kern="10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4"/>
              </a:rPr>
              <a:t>Shingles Leaflet</a:t>
            </a:r>
            <a:r>
              <a:rPr lang="en-GB" sz="1800" u="sng" kern="100">
                <a:solidFill>
                  <a:srgbClr val="0000FF"/>
                </a:solidFill>
                <a:effectLst/>
                <a:latin typeface="Arial" panose="020B0604020202020204" pitchFamily="34" charset="0"/>
                <a:ea typeface="Calibri" panose="020F0502020204030204" pitchFamily="34" charset="0"/>
                <a:cs typeface="Times New Roman" panose="02020603050405020304" pitchFamily="18" charset="0"/>
              </a:rPr>
              <a:t> </a:t>
            </a:r>
            <a:r>
              <a:rPr lang="en-GB" sz="1000" kern="100">
                <a:ea typeface="Calibri" panose="020F0502020204030204" pitchFamily="34" charset="0"/>
                <a:cs typeface="Times New Roman" panose="02020603050405020304" pitchFamily="18" charset="0"/>
              </a:rPr>
              <a:t>(available in accessible formats and a range of languages)</a:t>
            </a:r>
          </a:p>
          <a:p>
            <a:pPr>
              <a:buClr>
                <a:schemeClr val="tx1"/>
              </a:buClr>
            </a:pPr>
            <a:endParaRPr lang="en-GB" sz="1000" u="sng" kern="100">
              <a:ea typeface="Calibri" panose="020F0502020204030204" pitchFamily="34" charset="0"/>
              <a:cs typeface="Times New Roman" panose="02020603050405020304" pitchFamily="18" charset="0"/>
            </a:endParaRPr>
          </a:p>
          <a:p>
            <a:pPr>
              <a:buClr>
                <a:schemeClr val="tx1"/>
              </a:buClr>
            </a:pPr>
            <a:r>
              <a:rPr lang="en-GB" sz="1800" kern="1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Shingles invite postcards (</a:t>
            </a:r>
            <a:r>
              <a:rPr lang="en-GB" sz="1800" u="sng" kern="10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5"/>
              </a:rPr>
              <a:t>here</a:t>
            </a:r>
            <a:r>
              <a:rPr lang="en-GB" sz="1800" kern="1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and </a:t>
            </a:r>
            <a:r>
              <a:rPr lang="en-GB" sz="1800" u="sng" kern="10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6"/>
              </a:rPr>
              <a:t>here</a:t>
            </a:r>
            <a:r>
              <a:rPr lang="en-GB" sz="1800" kern="1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a:t>
            </a:r>
          </a:p>
          <a:p>
            <a:pPr>
              <a:buClr>
                <a:schemeClr val="tx1"/>
              </a:buClr>
            </a:pPr>
            <a:endParaRPr lang="en-GB" sz="1800" kern="100">
              <a:solidFill>
                <a:srgbClr val="000000"/>
              </a:solidFill>
              <a:ea typeface="Calibri" panose="020F0502020204030204" pitchFamily="34" charset="0"/>
              <a:cs typeface="Times New Roman" panose="02020603050405020304" pitchFamily="18" charset="0"/>
            </a:endParaRPr>
          </a:p>
          <a:p>
            <a:pPr>
              <a:buClr>
                <a:schemeClr val="tx1"/>
              </a:buClr>
            </a:pPr>
            <a:r>
              <a:rPr lang="en-GB" sz="1800" kern="100">
                <a:solidFill>
                  <a:srgbClr val="000000"/>
                </a:solidFill>
                <a:effectLst/>
                <a:latin typeface="Arial" panose="020B0604020202020204" pitchFamily="34" charset="0"/>
                <a:ea typeface="Calibri" panose="020F0502020204030204" pitchFamily="34" charset="0"/>
                <a:cs typeface="Times New Roman" panose="02020603050405020304" pitchFamily="18" charset="0"/>
                <a:hlinkClick r:id="rId7"/>
              </a:rPr>
              <a:t>Shingles Poster</a:t>
            </a:r>
            <a:endParaRPr lang="en-GB" sz="1800" kern="10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p>
            <a:pPr marL="0" indent="0">
              <a:buClr>
                <a:schemeClr val="tx1"/>
              </a:buClr>
              <a:buNone/>
            </a:pPr>
            <a:endParaRPr lang="en-GB" sz="1800" kern="100">
              <a:ea typeface="Calibri" panose="020F0502020204030204" pitchFamily="34" charset="0"/>
              <a:cs typeface="Times New Roman" panose="02020603050405020304" pitchFamily="18" charset="0"/>
            </a:endParaRPr>
          </a:p>
          <a:p>
            <a:pPr>
              <a:buClr>
                <a:schemeClr val="tx1"/>
              </a:buClr>
            </a:pPr>
            <a:r>
              <a:rPr lang="en-GB" sz="1800" u="sng" kern="10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8"/>
              </a:rPr>
              <a:t>Shingles stickers</a:t>
            </a:r>
            <a:endParaRPr lang="en-GB" sz="1800" u="sng" kern="100">
              <a:solidFill>
                <a:srgbClr val="0000FF"/>
              </a:solidFill>
              <a:effectLst/>
              <a:latin typeface="Arial" panose="020B0604020202020204" pitchFamily="34" charset="0"/>
              <a:ea typeface="Calibri" panose="020F0502020204030204" pitchFamily="34" charset="0"/>
              <a:cs typeface="Times New Roman" panose="02020603050405020304" pitchFamily="18" charset="0"/>
            </a:endParaRPr>
          </a:p>
          <a:p>
            <a:pPr>
              <a:buClr>
                <a:schemeClr val="tx1"/>
              </a:buClr>
            </a:pPr>
            <a:endParaRPr lang="en-GB" sz="1800" kern="100">
              <a:ea typeface="Calibri" panose="020F0502020204030204" pitchFamily="34" charset="0"/>
              <a:cs typeface="Times New Roman" panose="02020603050405020304" pitchFamily="18" charset="0"/>
            </a:endParaRPr>
          </a:p>
          <a:p>
            <a:pPr>
              <a:buClr>
                <a:schemeClr val="tx1"/>
              </a:buClr>
            </a:pPr>
            <a:r>
              <a:rPr lang="en-GB" sz="1800" u="sng" kern="10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9"/>
              </a:rPr>
              <a:t>Shingles record card</a:t>
            </a:r>
            <a:endParaRPr lang="en-GB" sz="1800" u="sng" kern="100">
              <a:solidFill>
                <a:srgbClr val="0000FF"/>
              </a:solidFill>
              <a:effectLst/>
              <a:latin typeface="Arial" panose="020B0604020202020204" pitchFamily="34" charset="0"/>
              <a:ea typeface="Calibri" panose="020F0502020204030204" pitchFamily="34" charset="0"/>
              <a:cs typeface="Times New Roman" panose="02020603050405020304" pitchFamily="18" charset="0"/>
            </a:endParaRPr>
          </a:p>
          <a:p>
            <a:pPr>
              <a:buClr>
                <a:schemeClr val="tx1"/>
              </a:buClr>
            </a:pPr>
            <a:endParaRPr lang="en-GB" sz="1800" u="sng" kern="100">
              <a:solidFill>
                <a:srgbClr val="0000FF"/>
              </a:solidFill>
              <a:ea typeface="Calibri" panose="020F0502020204030204" pitchFamily="34" charset="0"/>
              <a:cs typeface="Times New Roman" panose="02020603050405020304" pitchFamily="18" charset="0"/>
            </a:endParaRPr>
          </a:p>
          <a:p>
            <a:pPr>
              <a:buClr>
                <a:schemeClr val="tx1"/>
              </a:buClr>
            </a:pPr>
            <a:r>
              <a:rPr lang="en-GB" sz="1800" u="sng" kern="10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10"/>
              </a:rPr>
              <a:t>Shingles web and social media banners</a:t>
            </a:r>
            <a:endParaRPr lang="en-GB" sz="1800" u="sng" kern="100">
              <a:solidFill>
                <a:srgbClr val="0000FF"/>
              </a:solidFill>
              <a:effectLst/>
              <a:latin typeface="Arial" panose="020B0604020202020204" pitchFamily="34" charset="0"/>
              <a:ea typeface="Calibri" panose="020F0502020204030204" pitchFamily="34" charset="0"/>
              <a:cs typeface="Times New Roman" panose="02020603050405020304" pitchFamily="18" charset="0"/>
            </a:endParaRPr>
          </a:p>
          <a:p>
            <a:pPr marL="0" indent="0">
              <a:buNone/>
            </a:pPr>
            <a:endParaRPr lang="en-GB" sz="1800">
              <a:solidFill>
                <a:srgbClr val="0000FF"/>
              </a:solidFill>
              <a:cs typeface="Times New Roman" panose="02020603050405020304" pitchFamily="18" charset="0"/>
            </a:endParaRPr>
          </a:p>
          <a:p>
            <a:pPr lvl="2"/>
            <a:endParaRPr lang="en-GB"/>
          </a:p>
        </p:txBody>
      </p:sp>
      <p:pic>
        <p:nvPicPr>
          <p:cNvPr id="5" name="Picture 4">
            <a:extLst>
              <a:ext uri="{FF2B5EF4-FFF2-40B4-BE49-F238E27FC236}">
                <a16:creationId xmlns:a16="http://schemas.microsoft.com/office/drawing/2014/main" id="{840BE9EC-113A-EE2E-19A0-0DFD8CE34E0B}"/>
              </a:ext>
            </a:extLst>
          </p:cNvPr>
          <p:cNvPicPr>
            <a:picLocks noChangeAspect="1"/>
          </p:cNvPicPr>
          <p:nvPr/>
        </p:nvPicPr>
        <p:blipFill>
          <a:blip r:embed="rId11"/>
          <a:stretch>
            <a:fillRect/>
          </a:stretch>
        </p:blipFill>
        <p:spPr>
          <a:xfrm>
            <a:off x="4862730" y="3196795"/>
            <a:ext cx="1144364" cy="1605612"/>
          </a:xfrm>
          <a:prstGeom prst="rect">
            <a:avLst/>
          </a:prstGeom>
        </p:spPr>
      </p:pic>
      <p:pic>
        <p:nvPicPr>
          <p:cNvPr id="7" name="Picture 6">
            <a:extLst>
              <a:ext uri="{FF2B5EF4-FFF2-40B4-BE49-F238E27FC236}">
                <a16:creationId xmlns:a16="http://schemas.microsoft.com/office/drawing/2014/main" id="{E8EB12EE-CB43-4358-E905-A1F6C07525F1}"/>
              </a:ext>
            </a:extLst>
          </p:cNvPr>
          <p:cNvPicPr>
            <a:picLocks noChangeAspect="1"/>
          </p:cNvPicPr>
          <p:nvPr/>
        </p:nvPicPr>
        <p:blipFill>
          <a:blip r:embed="rId12"/>
          <a:stretch>
            <a:fillRect/>
          </a:stretch>
        </p:blipFill>
        <p:spPr>
          <a:xfrm>
            <a:off x="6252568" y="4964880"/>
            <a:ext cx="1902717" cy="1368559"/>
          </a:xfrm>
          <a:prstGeom prst="rect">
            <a:avLst/>
          </a:prstGeom>
        </p:spPr>
      </p:pic>
      <p:pic>
        <p:nvPicPr>
          <p:cNvPr id="11" name="Picture 10">
            <a:extLst>
              <a:ext uri="{FF2B5EF4-FFF2-40B4-BE49-F238E27FC236}">
                <a16:creationId xmlns:a16="http://schemas.microsoft.com/office/drawing/2014/main" id="{5253DC9A-AF8E-C9FC-B37C-E97BB921AF41}"/>
              </a:ext>
            </a:extLst>
          </p:cNvPr>
          <p:cNvPicPr>
            <a:picLocks noChangeAspect="1"/>
          </p:cNvPicPr>
          <p:nvPr/>
        </p:nvPicPr>
        <p:blipFill>
          <a:blip r:embed="rId13"/>
          <a:stretch>
            <a:fillRect/>
          </a:stretch>
        </p:blipFill>
        <p:spPr>
          <a:xfrm>
            <a:off x="4819727" y="4817100"/>
            <a:ext cx="1160393" cy="1584383"/>
          </a:xfrm>
          <a:prstGeom prst="rect">
            <a:avLst/>
          </a:prstGeom>
        </p:spPr>
      </p:pic>
      <p:pic>
        <p:nvPicPr>
          <p:cNvPr id="13" name="Picture 12">
            <a:extLst>
              <a:ext uri="{FF2B5EF4-FFF2-40B4-BE49-F238E27FC236}">
                <a16:creationId xmlns:a16="http://schemas.microsoft.com/office/drawing/2014/main" id="{BB71FB84-7837-613E-386E-F0A2C27BA112}"/>
              </a:ext>
            </a:extLst>
          </p:cNvPr>
          <p:cNvPicPr>
            <a:picLocks noChangeAspect="1"/>
          </p:cNvPicPr>
          <p:nvPr/>
        </p:nvPicPr>
        <p:blipFill>
          <a:blip r:embed="rId14"/>
          <a:stretch>
            <a:fillRect/>
          </a:stretch>
        </p:blipFill>
        <p:spPr>
          <a:xfrm>
            <a:off x="6184908" y="3295144"/>
            <a:ext cx="1993656" cy="1368558"/>
          </a:xfrm>
          <a:prstGeom prst="rect">
            <a:avLst/>
          </a:prstGeom>
        </p:spPr>
      </p:pic>
      <p:pic>
        <p:nvPicPr>
          <p:cNvPr id="15" name="Picture 14">
            <a:extLst>
              <a:ext uri="{FF2B5EF4-FFF2-40B4-BE49-F238E27FC236}">
                <a16:creationId xmlns:a16="http://schemas.microsoft.com/office/drawing/2014/main" id="{9F5866C6-7BD1-68D6-3BAC-A3F9B486362E}"/>
              </a:ext>
            </a:extLst>
          </p:cNvPr>
          <p:cNvPicPr>
            <a:picLocks noChangeAspect="1"/>
          </p:cNvPicPr>
          <p:nvPr/>
        </p:nvPicPr>
        <p:blipFill>
          <a:blip r:embed="rId15"/>
          <a:stretch>
            <a:fillRect/>
          </a:stretch>
        </p:blipFill>
        <p:spPr>
          <a:xfrm>
            <a:off x="9787609" y="2744720"/>
            <a:ext cx="2213248" cy="1368559"/>
          </a:xfrm>
          <a:prstGeom prst="rect">
            <a:avLst/>
          </a:prstGeom>
        </p:spPr>
      </p:pic>
      <p:pic>
        <p:nvPicPr>
          <p:cNvPr id="6" name="Picture 5">
            <a:extLst>
              <a:ext uri="{FF2B5EF4-FFF2-40B4-BE49-F238E27FC236}">
                <a16:creationId xmlns:a16="http://schemas.microsoft.com/office/drawing/2014/main" id="{40ED2E1F-E4BB-CF73-15EF-B7AC1BEB6627}"/>
              </a:ext>
            </a:extLst>
          </p:cNvPr>
          <p:cNvPicPr>
            <a:picLocks noChangeAspect="1"/>
          </p:cNvPicPr>
          <p:nvPr/>
        </p:nvPicPr>
        <p:blipFill>
          <a:blip r:embed="rId16"/>
          <a:stretch>
            <a:fillRect/>
          </a:stretch>
        </p:blipFill>
        <p:spPr>
          <a:xfrm>
            <a:off x="7923890" y="2004568"/>
            <a:ext cx="2287667" cy="552527"/>
          </a:xfrm>
          <a:prstGeom prst="rect">
            <a:avLst/>
          </a:prstGeom>
        </p:spPr>
      </p:pic>
      <p:sp>
        <p:nvSpPr>
          <p:cNvPr id="4" name="Footer Placeholder 3">
            <a:extLst>
              <a:ext uri="{FF2B5EF4-FFF2-40B4-BE49-F238E27FC236}">
                <a16:creationId xmlns:a16="http://schemas.microsoft.com/office/drawing/2014/main" id="{A2786743-EF8C-64A6-41FB-AA9D3FD79F33}"/>
              </a:ext>
            </a:extLst>
          </p:cNvPr>
          <p:cNvSpPr>
            <a:spLocks noGrp="1"/>
          </p:cNvSpPr>
          <p:nvPr>
            <p:ph type="ftr" sz="quarter" idx="3"/>
          </p:nvPr>
        </p:nvSpPr>
        <p:spPr/>
        <p:txBody>
          <a:bodyPr/>
          <a:lstStyle/>
          <a:p>
            <a:r>
              <a:rPr lang="en-GB"/>
              <a:t>Produced by the Hampshire and Isle of Wight Screening and Immunisation Team  August 2023</a:t>
            </a:r>
            <a:endParaRPr lang="en-US"/>
          </a:p>
        </p:txBody>
      </p:sp>
      <p:pic>
        <p:nvPicPr>
          <p:cNvPr id="9" name="Picture 8">
            <a:extLst>
              <a:ext uri="{FF2B5EF4-FFF2-40B4-BE49-F238E27FC236}">
                <a16:creationId xmlns:a16="http://schemas.microsoft.com/office/drawing/2014/main" id="{378A734B-3286-95E2-EB30-E55A314EC5AB}"/>
              </a:ext>
            </a:extLst>
          </p:cNvPr>
          <p:cNvPicPr>
            <a:picLocks noChangeAspect="1"/>
          </p:cNvPicPr>
          <p:nvPr/>
        </p:nvPicPr>
        <p:blipFill>
          <a:blip r:embed="rId17"/>
          <a:stretch>
            <a:fillRect/>
          </a:stretch>
        </p:blipFill>
        <p:spPr>
          <a:xfrm>
            <a:off x="8329237" y="3462789"/>
            <a:ext cx="2213248" cy="1408430"/>
          </a:xfrm>
          <a:prstGeom prst="rect">
            <a:avLst/>
          </a:prstGeom>
        </p:spPr>
      </p:pic>
      <p:pic>
        <p:nvPicPr>
          <p:cNvPr id="12" name="Picture 11">
            <a:extLst>
              <a:ext uri="{FF2B5EF4-FFF2-40B4-BE49-F238E27FC236}">
                <a16:creationId xmlns:a16="http://schemas.microsoft.com/office/drawing/2014/main" id="{1FC7DCFC-C56B-BD0A-DD73-0863315B829A}"/>
              </a:ext>
            </a:extLst>
          </p:cNvPr>
          <p:cNvPicPr>
            <a:picLocks noChangeAspect="1"/>
          </p:cNvPicPr>
          <p:nvPr/>
        </p:nvPicPr>
        <p:blipFill>
          <a:blip r:embed="rId18"/>
          <a:stretch>
            <a:fillRect/>
          </a:stretch>
        </p:blipFill>
        <p:spPr>
          <a:xfrm>
            <a:off x="9014060" y="4964880"/>
            <a:ext cx="2118188" cy="1683384"/>
          </a:xfrm>
          <a:prstGeom prst="rect">
            <a:avLst/>
          </a:prstGeom>
        </p:spPr>
      </p:pic>
    </p:spTree>
    <p:extLst>
      <p:ext uri="{BB962C8B-B14F-4D97-AF65-F5344CB8AC3E}">
        <p14:creationId xmlns:p14="http://schemas.microsoft.com/office/powerpoint/2010/main" val="23088789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8EA43-B0C0-4DF2-D1E8-3CC3FA0774A6}"/>
              </a:ext>
            </a:extLst>
          </p:cNvPr>
          <p:cNvSpPr>
            <a:spLocks noGrp="1"/>
          </p:cNvSpPr>
          <p:nvPr>
            <p:ph type="title"/>
          </p:nvPr>
        </p:nvSpPr>
        <p:spPr>
          <a:xfrm>
            <a:off x="784109" y="726915"/>
            <a:ext cx="10641498" cy="611649"/>
          </a:xfrm>
        </p:spPr>
        <p:txBody>
          <a:bodyPr/>
          <a:lstStyle/>
          <a:p>
            <a:r>
              <a:rPr lang="en-GB"/>
              <a:t>Shingrix Co-Administration</a:t>
            </a:r>
          </a:p>
        </p:txBody>
      </p:sp>
      <p:sp>
        <p:nvSpPr>
          <p:cNvPr id="3" name="Content Placeholder 2">
            <a:extLst>
              <a:ext uri="{FF2B5EF4-FFF2-40B4-BE49-F238E27FC236}">
                <a16:creationId xmlns:a16="http://schemas.microsoft.com/office/drawing/2014/main" id="{711A0637-75E7-4E4B-7F6A-7BD98E9DC592}"/>
              </a:ext>
            </a:extLst>
          </p:cNvPr>
          <p:cNvSpPr>
            <a:spLocks noGrp="1"/>
          </p:cNvSpPr>
          <p:nvPr>
            <p:ph sz="quarter" idx="10"/>
          </p:nvPr>
        </p:nvSpPr>
        <p:spPr>
          <a:xfrm>
            <a:off x="784109" y="1464816"/>
            <a:ext cx="10641498" cy="4666269"/>
          </a:xfrm>
        </p:spPr>
        <p:txBody>
          <a:bodyPr>
            <a:normAutofit/>
          </a:bodyPr>
          <a:lstStyle/>
          <a:p>
            <a:r>
              <a:rPr lang="en-GB" sz="2000"/>
              <a:t>Can be given with inactivated influenza vaccine</a:t>
            </a:r>
          </a:p>
          <a:p>
            <a:r>
              <a:rPr lang="en-GB" sz="2000"/>
              <a:t>Previously, a 7-day gap was recommended between Shingrix and adjuvanted influenza vaccine.  Data from a US Study looking at the co-administration of Shingrix and adjuvanted influenza vaccine has been reassuring. Administration of the seasonal influenza vaccine can therefore be an opportunity to also provide shingles vaccine, although the latter should be offered all year round, rather than purely as a seasonal programme</a:t>
            </a:r>
          </a:p>
          <a:p>
            <a:r>
              <a:rPr lang="en-GB" sz="2000"/>
              <a:t>Shingrix can be given at the same time as the pneumococcal vaccine (PPV23), although fever and shivering were more commonly reported when PPV23 was given with Shingrix</a:t>
            </a:r>
          </a:p>
          <a:p>
            <a:r>
              <a:rPr lang="en-GB" sz="2000"/>
              <a:t>As Shingrix is a non-live vaccine, where individuals in an eligible cohort present having recently received another inactivated or live vaccine, Shingrix vaccination should still be offered </a:t>
            </a:r>
          </a:p>
          <a:p>
            <a:r>
              <a:rPr lang="en-GB" sz="2000"/>
              <a:t>Where Shingrix vaccine is given at the same time as another vaccine, the vaccines should be given at separate sites, preferably in different limbs. If given in the same limb, they should be given at least 2.5cm apart (American Academy of Pediatrics, 2006).</a:t>
            </a:r>
          </a:p>
        </p:txBody>
      </p:sp>
      <p:sp>
        <p:nvSpPr>
          <p:cNvPr id="4" name="Footer Placeholder 3">
            <a:extLst>
              <a:ext uri="{FF2B5EF4-FFF2-40B4-BE49-F238E27FC236}">
                <a16:creationId xmlns:a16="http://schemas.microsoft.com/office/drawing/2014/main" id="{F04DEE15-2510-25EB-7DF5-CB19D6878594}"/>
              </a:ext>
            </a:extLst>
          </p:cNvPr>
          <p:cNvSpPr>
            <a:spLocks noGrp="1"/>
          </p:cNvSpPr>
          <p:nvPr>
            <p:ph type="ftr" sz="quarter" idx="3"/>
          </p:nvPr>
        </p:nvSpPr>
        <p:spPr/>
        <p:txBody>
          <a:bodyPr/>
          <a:lstStyle/>
          <a:p>
            <a:r>
              <a:rPr lang="en-GB"/>
              <a:t>Produced by the Hampshire and Isle of Wight Screening and Immunisation Team  August 2023</a:t>
            </a:r>
            <a:endParaRPr lang="en-US"/>
          </a:p>
        </p:txBody>
      </p:sp>
    </p:spTree>
    <p:extLst>
      <p:ext uri="{BB962C8B-B14F-4D97-AF65-F5344CB8AC3E}">
        <p14:creationId xmlns:p14="http://schemas.microsoft.com/office/powerpoint/2010/main" val="524885694"/>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21D7EE3073CBF459D63CB8EA1E2CCFB" ma:contentTypeVersion="22" ma:contentTypeDescription="Create a new document." ma:contentTypeScope="" ma:versionID="e6da95ab846e03291e07b555e2efc6ba">
  <xsd:schema xmlns:xsd="http://www.w3.org/2001/XMLSchema" xmlns:xs="http://www.w3.org/2001/XMLSchema" xmlns:p="http://schemas.microsoft.com/office/2006/metadata/properties" xmlns:ns1="http://schemas.microsoft.com/sharepoint/v3" xmlns:ns2="c9174706-5f6c-4fed-99c1-6ab8d1bf2f2c" xmlns:ns3="84571181-ba03-42b3-ae46-11bace1f6803" xmlns:ns4="cccaf3ac-2de9-44d4-aa31-54302fceb5f7" targetNamespace="http://schemas.microsoft.com/office/2006/metadata/properties" ma:root="true" ma:fieldsID="7277b06c6d5cbab292098ff940c103bd" ns1:_="" ns2:_="" ns3:_="" ns4:_="">
    <xsd:import namespace="http://schemas.microsoft.com/sharepoint/v3"/>
    <xsd:import namespace="c9174706-5f6c-4fed-99c1-6ab8d1bf2f2c"/>
    <xsd:import namespace="84571181-ba03-42b3-ae46-11bace1f6803"/>
    <xsd:import namespace="cccaf3ac-2de9-44d4-aa31-54302fceb5f7"/>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1:_ip_UnifiedCompliancePolicyProperties" minOccurs="0"/>
                <xsd:element ref="ns1:_ip_UnifiedCompliancePolicyUIAction" minOccurs="0"/>
                <xsd:element ref="ns2:MediaServiceOCR" minOccurs="0"/>
                <xsd:element ref="ns2:Review_x0020_Date" minOccurs="0"/>
                <xsd:element ref="ns2:Foldernumber" minOccurs="0"/>
                <xsd:element ref="ns2:MediaLengthInSeconds" minOccurs="0"/>
                <xsd:element ref="ns3:SharedWithUsers" minOccurs="0"/>
                <xsd:element ref="ns3:SharedWithDetails" minOccurs="0"/>
                <xsd:element ref="ns2:lcf76f155ced4ddcb4097134ff3c332f" minOccurs="0"/>
                <xsd:element ref="ns4:TaxCatchAll" minOccurs="0"/>
                <xsd:element ref="ns2:_Flow_SignoffStatus" minOccurs="0"/>
                <xsd:element ref="ns2:MediaServiceObjectDetectorVersion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6" nillable="true" ma:displayName="Unified Compliance Policy Properties" ma:hidden="true" ma:internalName="_ip_UnifiedCompliancePolicyProperties">
      <xsd:simpleType>
        <xsd:restriction base="dms:Note"/>
      </xsd:simpleType>
    </xsd:element>
    <xsd:element name="_ip_UnifiedCompliancePolicyUIAction" ma:index="17"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9174706-5f6c-4fed-99c1-6ab8d1bf2f2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Review_x0020_Date" ma:index="19" nillable="true" ma:displayName="Review date" ma:indexed="true" ma:internalName="Review_x0020_Date">
      <xsd:simpleType>
        <xsd:restriction base="dms:Text"/>
      </xsd:simpleType>
    </xsd:element>
    <xsd:element name="Foldernumber" ma:index="20" nillable="true" ma:displayName="Folder number" ma:format="Dropdown" ma:internalName="Foldernumber" ma:percentage="FALSE">
      <xsd:simpleType>
        <xsd:restriction base="dms:Number"/>
      </xsd:simpleType>
    </xsd:element>
    <xsd:element name="MediaLengthInSeconds" ma:index="21" nillable="true" ma:displayName="MediaLengthInSeconds" ma:hidden="true" ma:internalName="MediaLengthInSeconds" ma:readOnly="true">
      <xsd:simpleType>
        <xsd:restriction base="dms:Unknown"/>
      </xsd:simpleType>
    </xsd:element>
    <xsd:element name="lcf76f155ced4ddcb4097134ff3c332f" ma:index="25" nillable="true" ma:taxonomy="true" ma:internalName="lcf76f155ced4ddcb4097134ff3c332f" ma:taxonomyFieldName="MediaServiceImageTags" ma:displayName="Image Tags" ma:readOnly="false" ma:fieldId="{5cf76f15-5ced-4ddc-b409-7134ff3c332f}" ma:taxonomyMulti="true" ma:sspId="443b0bdb-28a8-4814-9fb9-624c17c095fc" ma:termSetId="09814cd3-568e-fe90-9814-8d621ff8fb84" ma:anchorId="fba54fb3-c3e1-fe81-a776-ca4b69148c4d" ma:open="true" ma:isKeyword="false">
      <xsd:complexType>
        <xsd:sequence>
          <xsd:element ref="pc:Terms" minOccurs="0" maxOccurs="1"/>
        </xsd:sequence>
      </xsd:complexType>
    </xsd:element>
    <xsd:element name="_Flow_SignoffStatus" ma:index="27" nillable="true" ma:displayName="Sign-off status" ma:internalName="Sign_x002d_off_x0020_status">
      <xsd:simpleType>
        <xsd:restriction base="dms:Text"/>
      </xsd:simpleType>
    </xsd:element>
    <xsd:element name="MediaServiceObjectDetectorVersions" ma:index="28" nillable="true" ma:displayName="MediaServiceObjectDetectorVersions" ma:hidden="true" ma:indexed="true" ma:internalName="MediaServiceObjectDetectorVersions" ma:readOnly="true">
      <xsd:simpleType>
        <xsd:restriction base="dms:Text"/>
      </xsd:simpleType>
    </xsd:element>
    <xsd:element name="MediaServiceLocation" ma:index="29"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4571181-ba03-42b3-ae46-11bace1f6803" elementFormDefault="qualified">
    <xsd:import namespace="http://schemas.microsoft.com/office/2006/documentManagement/types"/>
    <xsd:import namespace="http://schemas.microsoft.com/office/infopath/2007/PartnerControls"/>
    <xsd:element name="SharedWithUsers" ma:index="2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ccaf3ac-2de9-44d4-aa31-54302fceb5f7" elementFormDefault="qualified">
    <xsd:import namespace="http://schemas.microsoft.com/office/2006/documentManagement/types"/>
    <xsd:import namespace="http://schemas.microsoft.com/office/infopath/2007/PartnerControls"/>
    <xsd:element name="TaxCatchAll" ma:index="26" nillable="true" ma:displayName="Taxonomy Catch All Column" ma:hidden="true" ma:list="{1bf463d9-e977-4441-9cc5-3fd532f9c747}" ma:internalName="TaxCatchAll" ma:showField="CatchAllData" ma:web="ebd64cbd-6cf5-435c-bd4a-b8fc9bc14ad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cccaf3ac-2de9-44d4-aa31-54302fceb5f7" xsi:nil="true"/>
    <Review_x0020_Date xmlns="c9174706-5f6c-4fed-99c1-6ab8d1bf2f2c" xsi:nil="true"/>
    <_ip_UnifiedCompliancePolicyUIAction xmlns="http://schemas.microsoft.com/sharepoint/v3" xsi:nil="true"/>
    <_Flow_SignoffStatus xmlns="c9174706-5f6c-4fed-99c1-6ab8d1bf2f2c" xsi:nil="true"/>
    <_ip_UnifiedCompliancePolicyProperties xmlns="http://schemas.microsoft.com/sharepoint/v3" xsi:nil="true"/>
    <Foldernumber xmlns="c9174706-5f6c-4fed-99c1-6ab8d1bf2f2c" xsi:nil="true"/>
    <lcf76f155ced4ddcb4097134ff3c332f xmlns="c9174706-5f6c-4fed-99c1-6ab8d1bf2f2c">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4C09EFC-806C-423B-BB51-D6AEFDA691DA}">
  <ds:schemaRefs>
    <ds:schemaRef ds:uri="84571181-ba03-42b3-ae46-11bace1f6803"/>
    <ds:schemaRef ds:uri="c9174706-5f6c-4fed-99c1-6ab8d1bf2f2c"/>
    <ds:schemaRef ds:uri="cccaf3ac-2de9-44d4-aa31-54302fceb5f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A4D9FD49-C1C5-400A-B04D-90A236984D1F}">
  <ds:schemaRefs>
    <ds:schemaRef ds:uri="84571181-ba03-42b3-ae46-11bace1f6803"/>
    <ds:schemaRef ds:uri="c9174706-5f6c-4fed-99c1-6ab8d1bf2f2c"/>
    <ds:schemaRef ds:uri="cccaf3ac-2de9-44d4-aa31-54302fceb5f7"/>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A6333066-D95F-4DC9-8F45-8431A5C3C76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1030</Words>
  <Application>Microsoft Office PowerPoint</Application>
  <PresentationFormat>Widescreen</PresentationFormat>
  <Paragraphs>119</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Symbol</vt:lpstr>
      <vt:lpstr>Custom Design</vt:lpstr>
      <vt:lpstr>Shingles Vaccination Best Practice Pack</vt:lpstr>
      <vt:lpstr>PowerPoint Presentation</vt:lpstr>
      <vt:lpstr>PowerPoint Presentation</vt:lpstr>
      <vt:lpstr>PowerPoint Presentation</vt:lpstr>
      <vt:lpstr>PowerPoint Presentation</vt:lpstr>
      <vt:lpstr>Resources - Guidance</vt:lpstr>
      <vt:lpstr>Resources - Training</vt:lpstr>
      <vt:lpstr>Resources – Promotional </vt:lpstr>
      <vt:lpstr>Shingrix Co-Administration</vt:lpstr>
      <vt:lpstr>Top Tips</vt:lpstr>
      <vt:lpstr>Contact Us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 16.9</dc:title>
  <dc:creator>Craig Sanderson</dc:creator>
  <cp:lastModifiedBy>ANDREWS, Melanie (NHS FRIMLEY ICB - D4U1Y)</cp:lastModifiedBy>
  <cp:revision>2</cp:revision>
  <dcterms:created xsi:type="dcterms:W3CDTF">2017-05-03T08:06:17Z</dcterms:created>
  <dcterms:modified xsi:type="dcterms:W3CDTF">2023-08-30T15:10:08Z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0x010100D21D7EE3073CBF459D63CB8EA1E2CCFB</vt:lpwstr>
  </property>
  <property fmtid="{D5CDD505-2E9C-101B-9397-08002B2CF9AE}" pid="3" name="TaxKeyword">
    <vt:lpwstr/>
  </property>
  <property fmtid="{D5CDD505-2E9C-101B-9397-08002B2CF9AE}" pid="4" name="Subject0">
    <vt:lpwstr/>
  </property>
  <property fmtid="{D5CDD505-2E9C-101B-9397-08002B2CF9AE}" pid="5" name="Document type0">
    <vt:lpwstr/>
  </property>
  <property fmtid="{D5CDD505-2E9C-101B-9397-08002B2CF9AE}" pid="6" name="WTTeamSiteDocumentType">
    <vt:lpwstr/>
  </property>
  <property fmtid="{D5CDD505-2E9C-101B-9397-08002B2CF9AE}" pid="7" name="WTTeamSiteDocumentTypeTaxHTField0">
    <vt:lpwstr/>
  </property>
  <property fmtid="{D5CDD505-2E9C-101B-9397-08002B2CF9AE}" pid="8" name="cebceaf3e3574cdab9f9dab6bbd34ddb">
    <vt:lpwstr/>
  </property>
  <property fmtid="{D5CDD505-2E9C-101B-9397-08002B2CF9AE}" pid="9" name="n2fe4ed80ae84f2cbc880662fe0a8735">
    <vt:lpwstr/>
  </property>
  <property fmtid="{D5CDD505-2E9C-101B-9397-08002B2CF9AE}" pid="10" name="TaxCatchAll">
    <vt:lpwstr/>
  </property>
  <property fmtid="{D5CDD505-2E9C-101B-9397-08002B2CF9AE}" pid="11" name="TaxKeywordTaxHTField">
    <vt:lpwstr/>
  </property>
  <property fmtid="{D5CDD505-2E9C-101B-9397-08002B2CF9AE}" pid="12" name="MediaServiceImageTags">
    <vt:lpwstr/>
  </property>
</Properties>
</file>