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61" r:id="rId5"/>
    <p:sldId id="260" r:id="rId6"/>
  </p:sldIdLst>
  <p:sldSz cx="18288000" cy="10287000"/>
  <p:notesSz cx="6858000" cy="9144000"/>
  <p:embeddedFontLst>
    <p:embeddedFont>
      <p:font typeface="Calibri" panose="020F0502020204030204" pitchFamily="34" charset="0"/>
      <p:regular r:id="rId7"/>
      <p:bold r:id="rId8"/>
      <p:italic r:id="rId9"/>
      <p:boldItalic r:id="rId10"/>
    </p:embeddedFont>
    <p:embeddedFont>
      <p:font typeface="Raavi" panose="020B0502040204020203" pitchFamily="34" charset="0"/>
      <p:regular r:id="rId1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2" d="100"/>
          <a:sy n="42" d="100"/>
        </p:scale>
        <p:origin x="780"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hyperlink" Target="https://www.gov.uk/government/publications/annual-health-checks-and-people-with-learning-disabilities/annual-health-checks-and-people-with-learning-disabilities#:~:text=Evidence%20suggests%20that%20providing%20health,associated%20with%20life%2Dthreatening%20illnesses." TargetMode="External"/><Relationship Id="rId5" Type="http://schemas.openxmlformats.org/officeDocument/2006/relationships/hyperlink" Target="http://webarchive.nationalarchives.gov.uk/20160704150527/http:/www.improvinghealthandlives.org.uk/projects/annualhealthchecks"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l Support Stock Photo - Download Image Now - Learning Difficulty,  Disability, Support - iStock">
            <a:extLst>
              <a:ext uri="{FF2B5EF4-FFF2-40B4-BE49-F238E27FC236}">
                <a16:creationId xmlns:a16="http://schemas.microsoft.com/office/drawing/2014/main" id="{B31BD455-04E4-A1E4-1A51-ADE08AAFAC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513" y="4925230"/>
            <a:ext cx="5829300" cy="3886200"/>
          </a:xfrm>
          <a:prstGeom prst="rect">
            <a:avLst/>
          </a:prstGeom>
          <a:noFill/>
          <a:ln w="69850">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F1587C56-8B16-3856-4D66-93D019531F8C}"/>
              </a:ext>
            </a:extLst>
          </p:cNvPr>
          <p:cNvSpPr txBox="1"/>
          <p:nvPr/>
        </p:nvSpPr>
        <p:spPr>
          <a:xfrm>
            <a:off x="5419725" y="4726776"/>
            <a:ext cx="11049000" cy="2923877"/>
          </a:xfrm>
          <a:prstGeom prst="rect">
            <a:avLst/>
          </a:prstGeom>
          <a:noFill/>
        </p:spPr>
        <p:txBody>
          <a:bodyPr wrap="square" rtlCol="0">
            <a:spAutoFit/>
          </a:bodyPr>
          <a:lstStyle/>
          <a:p>
            <a:pPr algn="ctr"/>
            <a:endParaRPr lang="en-GB" sz="4800" dirty="0"/>
          </a:p>
          <a:p>
            <a:pPr algn="ctr"/>
            <a:r>
              <a:rPr lang="en-GB" sz="4800" dirty="0"/>
              <a:t>Learning Bulletin</a:t>
            </a:r>
          </a:p>
          <a:p>
            <a:pPr algn="ctr"/>
            <a:r>
              <a:rPr lang="en-GB" sz="4800" dirty="0"/>
              <a:t>Issue 1</a:t>
            </a:r>
          </a:p>
          <a:p>
            <a:pPr algn="ctr"/>
            <a:r>
              <a:rPr lang="en-GB" sz="4000" dirty="0"/>
              <a:t>July 2023</a:t>
            </a:r>
          </a:p>
        </p:txBody>
      </p:sp>
      <p:sp>
        <p:nvSpPr>
          <p:cNvPr id="3" name="Flowchart: Alternate Process 2">
            <a:extLst>
              <a:ext uri="{FF2B5EF4-FFF2-40B4-BE49-F238E27FC236}">
                <a16:creationId xmlns:a16="http://schemas.microsoft.com/office/drawing/2014/main" id="{F276E877-D262-3695-1A72-15D252C5040A}"/>
              </a:ext>
            </a:extLst>
          </p:cNvPr>
          <p:cNvSpPr/>
          <p:nvPr/>
        </p:nvSpPr>
        <p:spPr>
          <a:xfrm>
            <a:off x="3276600" y="1104900"/>
            <a:ext cx="11819094" cy="4038600"/>
          </a:xfrm>
          <a:prstGeom prst="flowChartAlternateProcess">
            <a:avLst/>
          </a:prstGeom>
          <a:solidFill>
            <a:srgbClr val="FFC000"/>
          </a:solidFill>
          <a:ln w="635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800" b="1" i="1" dirty="0">
                <a:solidFill>
                  <a:srgbClr val="7030A0"/>
                </a:solidFill>
              </a:rPr>
              <a:t>LeDeR</a:t>
            </a:r>
          </a:p>
          <a:p>
            <a:pPr algn="ctr"/>
            <a:r>
              <a:rPr lang="en-GB" sz="4400" b="1" dirty="0">
                <a:solidFill>
                  <a:srgbClr val="7030A0"/>
                </a:solidFill>
              </a:rPr>
              <a:t>Learning from the lives and deaths of people with learning disabilities and autistic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2438400" y="717001"/>
            <a:ext cx="8458200" cy="140461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7200" b="1" dirty="0">
                <a:solidFill>
                  <a:schemeClr val="bg1"/>
                </a:solidFill>
                <a:latin typeface="Arial" panose="020B0604020202020204" pitchFamily="34" charset="0"/>
                <a:cs typeface="Arial" panose="020B0604020202020204" pitchFamily="34" charset="0"/>
              </a:rPr>
              <a:t>What is “LeDeR”?</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19099" y="2271827"/>
            <a:ext cx="15316200" cy="2109673"/>
          </a:xfrm>
          <a:prstGeom prst="round2Diag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2"/>
                </a:solidFill>
                <a:effectLst/>
                <a:latin typeface="Arial" panose="020B0604020202020204" pitchFamily="34" charset="0"/>
                <a:ea typeface="Calibri" panose="020F0502020204030204" pitchFamily="34" charset="0"/>
                <a:cs typeface="Arial" panose="020B0604020202020204" pitchFamily="34" charset="0"/>
              </a:rPr>
              <a:t>LeDeR is a service improvement programme which aims to improve care, reduce health inequalities, and prevent premature mortality of adults with a learning disability and autistic adults by reviewing information about the health and social care support people received. </a:t>
            </a:r>
          </a:p>
        </p:txBody>
      </p:sp>
      <p:sp>
        <p:nvSpPr>
          <p:cNvPr id="13" name="Rectangle: Diagonal Corners Rounded 12">
            <a:extLst>
              <a:ext uri="{FF2B5EF4-FFF2-40B4-BE49-F238E27FC236}">
                <a16:creationId xmlns:a16="http://schemas.microsoft.com/office/drawing/2014/main" id="{8A536328-3074-92CE-8969-E9DF1834CE77}"/>
              </a:ext>
            </a:extLst>
          </p:cNvPr>
          <p:cNvSpPr/>
          <p:nvPr/>
        </p:nvSpPr>
        <p:spPr>
          <a:xfrm>
            <a:off x="3048000" y="3992489"/>
            <a:ext cx="12992099" cy="3123109"/>
          </a:xfrm>
          <a:prstGeom prst="round2Diag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accent6">
                    <a:lumMod val="20000"/>
                    <a:lumOff val="80000"/>
                  </a:schemeClr>
                </a:solidFill>
                <a:effectLst/>
                <a:latin typeface="Arial" panose="020B0604020202020204" pitchFamily="34" charset="0"/>
                <a:ea typeface="Calibri" panose="020F0502020204030204" pitchFamily="34" charset="0"/>
                <a:cs typeface="Arial" panose="020B0604020202020204" pitchFamily="34" charset="0"/>
              </a:rPr>
              <a:t>The LeDeR programme collates and shares the anonymised information about the deaths of people with learning disabilities and/or autistic people so that common themes, learning points and recommendations can be identified and taken forward into policy and practice improvements.</a:t>
            </a:r>
          </a:p>
        </p:txBody>
      </p:sp>
      <p:sp>
        <p:nvSpPr>
          <p:cNvPr id="14" name="Rectangle: Diagonal Corners Rounded 13">
            <a:extLst>
              <a:ext uri="{FF2B5EF4-FFF2-40B4-BE49-F238E27FC236}">
                <a16:creationId xmlns:a16="http://schemas.microsoft.com/office/drawing/2014/main" id="{580433F9-8553-4C00-4DD5-96F7BB74187F}"/>
              </a:ext>
            </a:extLst>
          </p:cNvPr>
          <p:cNvSpPr/>
          <p:nvPr/>
        </p:nvSpPr>
        <p:spPr>
          <a:xfrm>
            <a:off x="5867400" y="6367595"/>
            <a:ext cx="10515600" cy="2468665"/>
          </a:xfrm>
          <a:prstGeom prst="round2Diag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sz="28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This bulletin summarises learning from LeDeR reviews with the aim of sharing insights and promoting improvement across our health and social care system.</a:t>
            </a:r>
          </a:p>
        </p:txBody>
      </p:sp>
    </p:spTree>
    <p:extLst>
      <p:ext uri="{BB962C8B-B14F-4D97-AF65-F5344CB8AC3E}">
        <p14:creationId xmlns:p14="http://schemas.microsoft.com/office/powerpoint/2010/main" val="1974204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Supporting young people with a learning disability to stay happy and  healthy – Warwickshire County Council">
            <a:extLst>
              <a:ext uri="{FF2B5EF4-FFF2-40B4-BE49-F238E27FC236}">
                <a16:creationId xmlns:a16="http://schemas.microsoft.com/office/drawing/2014/main" id="{5E6D8CF5-B411-2D7C-6A73-7B089139EB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212635">
            <a:off x="4197051" y="1960433"/>
            <a:ext cx="11522817" cy="6417569"/>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Rounded Corners 8">
            <a:extLst>
              <a:ext uri="{FF2B5EF4-FFF2-40B4-BE49-F238E27FC236}">
                <a16:creationId xmlns:a16="http://schemas.microsoft.com/office/drawing/2014/main" id="{4D5BE31F-286D-5F52-ECC8-44DD17C326C8}"/>
              </a:ext>
            </a:extLst>
          </p:cNvPr>
          <p:cNvSpPr/>
          <p:nvPr/>
        </p:nvSpPr>
        <p:spPr>
          <a:xfrm>
            <a:off x="1219200" y="647700"/>
            <a:ext cx="12504894" cy="1676400"/>
          </a:xfrm>
          <a:prstGeom prst="round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3200" b="1" dirty="0">
                <a:solidFill>
                  <a:schemeClr val="bg1"/>
                </a:solidFill>
              </a:rPr>
              <a:t>In this issue, we focus on the importance of Annual Health Checks and Health Action Plans in Primary Care…</a:t>
            </a:r>
          </a:p>
        </p:txBody>
      </p:sp>
    </p:spTree>
    <p:extLst>
      <p:ext uri="{BB962C8B-B14F-4D97-AF65-F5344CB8AC3E}">
        <p14:creationId xmlns:p14="http://schemas.microsoft.com/office/powerpoint/2010/main" val="513961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91A9517-8747-41C3-39A8-86EF7C1D4E41}"/>
              </a:ext>
            </a:extLst>
          </p:cNvPr>
          <p:cNvPicPr>
            <a:picLocks noChangeAspect="1"/>
          </p:cNvPicPr>
          <p:nvPr/>
        </p:nvPicPr>
        <p:blipFill rotWithShape="1">
          <a:blip r:embed="rId2"/>
          <a:srcRect l="21273"/>
          <a:stretch/>
        </p:blipFill>
        <p:spPr>
          <a:xfrm>
            <a:off x="397360" y="2655109"/>
            <a:ext cx="4108358" cy="3478991"/>
          </a:xfrm>
          <a:prstGeom prst="rect">
            <a:avLst/>
          </a:prstGeom>
          <a:ln w="50800">
            <a:solidFill>
              <a:schemeClr val="accent1">
                <a:shade val="15000"/>
              </a:schemeClr>
            </a:solidFill>
          </a:ln>
        </p:spPr>
      </p:pic>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Rounded Corners 11">
            <a:extLst>
              <a:ext uri="{FF2B5EF4-FFF2-40B4-BE49-F238E27FC236}">
                <a16:creationId xmlns:a16="http://schemas.microsoft.com/office/drawing/2014/main" id="{8672BCDE-0DAC-548C-BADB-4FF1FECD8242}"/>
              </a:ext>
            </a:extLst>
          </p:cNvPr>
          <p:cNvSpPr/>
          <p:nvPr/>
        </p:nvSpPr>
        <p:spPr>
          <a:xfrm>
            <a:off x="685800" y="494610"/>
            <a:ext cx="14630400" cy="1600890"/>
          </a:xfrm>
          <a:prstGeom prst="roundRect">
            <a:avLst/>
          </a:prstGeom>
          <a:ln w="825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dirty="0"/>
              <a:t>Annual Health Checks and Health Action Plans</a:t>
            </a:r>
          </a:p>
          <a:p>
            <a:pPr algn="ctr"/>
            <a:r>
              <a:rPr lang="en-GB" sz="3200" b="1" dirty="0"/>
              <a:t>Why are they so important?</a:t>
            </a:r>
          </a:p>
        </p:txBody>
      </p:sp>
      <p:sp>
        <p:nvSpPr>
          <p:cNvPr id="14" name="Speech Bubble: Oval 13">
            <a:extLst>
              <a:ext uri="{FF2B5EF4-FFF2-40B4-BE49-F238E27FC236}">
                <a16:creationId xmlns:a16="http://schemas.microsoft.com/office/drawing/2014/main" id="{1B6E535C-766D-3E99-8A36-059AC3F7BD9D}"/>
              </a:ext>
            </a:extLst>
          </p:cNvPr>
          <p:cNvSpPr/>
          <p:nvPr/>
        </p:nvSpPr>
        <p:spPr>
          <a:xfrm rot="1048525">
            <a:off x="13447522" y="6029139"/>
            <a:ext cx="4254432" cy="2884736"/>
          </a:xfrm>
          <a:prstGeom prst="wedgeEllipseCallout">
            <a:avLst/>
          </a:prstGeom>
          <a:solidFill>
            <a:srgbClr val="FFFF00"/>
          </a:solidFill>
          <a:ln w="412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i="0" dirty="0">
                <a:solidFill>
                  <a:schemeClr val="tx2"/>
                </a:solidFill>
                <a:effectLst/>
              </a:rPr>
              <a:t>Public Health England’s Learning Disabilities Observatory has published a </a:t>
            </a:r>
            <a:r>
              <a:rPr lang="en-GB" b="1" i="0" dirty="0">
                <a:solidFill>
                  <a:srgbClr val="1D70B8"/>
                </a:solidFill>
                <a:effectLst/>
                <a:hlinkClick r:id="rId5"/>
              </a:rPr>
              <a:t>systematic review</a:t>
            </a:r>
            <a:r>
              <a:rPr lang="en-GB" b="1" i="0" dirty="0">
                <a:solidFill>
                  <a:srgbClr val="0B0C0C"/>
                </a:solidFill>
                <a:effectLst/>
              </a:rPr>
              <a:t> </a:t>
            </a:r>
            <a:r>
              <a:rPr lang="en-GB" b="1" i="0" dirty="0">
                <a:solidFill>
                  <a:schemeClr val="tx2"/>
                </a:solidFill>
                <a:effectLst/>
              </a:rPr>
              <a:t>of evidence concerning the impact of health checks on the health and wellbeing of people with learning disabilities.</a:t>
            </a:r>
            <a:endParaRPr lang="en-GB" b="1" dirty="0">
              <a:solidFill>
                <a:schemeClr val="tx2"/>
              </a:solidFill>
            </a:endParaRPr>
          </a:p>
        </p:txBody>
      </p:sp>
      <p:sp>
        <p:nvSpPr>
          <p:cNvPr id="15" name="Speech Bubble: Oval 14">
            <a:extLst>
              <a:ext uri="{FF2B5EF4-FFF2-40B4-BE49-F238E27FC236}">
                <a16:creationId xmlns:a16="http://schemas.microsoft.com/office/drawing/2014/main" id="{8BA672B4-B169-B9A2-3481-036A273F2F86}"/>
              </a:ext>
            </a:extLst>
          </p:cNvPr>
          <p:cNvSpPr/>
          <p:nvPr/>
        </p:nvSpPr>
        <p:spPr>
          <a:xfrm rot="1057516">
            <a:off x="13496797" y="1827133"/>
            <a:ext cx="4718858" cy="4081066"/>
          </a:xfrm>
          <a:prstGeom prst="wedgeEllipseCallout">
            <a:avLst/>
          </a:prstGeom>
          <a:solidFill>
            <a:srgbClr val="FFFF00"/>
          </a:solidFill>
          <a:ln w="412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i="0" dirty="0">
                <a:solidFill>
                  <a:schemeClr val="tx2"/>
                </a:solidFill>
                <a:effectLst/>
              </a:rPr>
              <a:t>Evidence suggests that providing annual health checks to people with learning disabilities in primary care is effective in identifying previously unrecognised health needs, including those associated with life-threatening illnesses. </a:t>
            </a:r>
          </a:p>
          <a:p>
            <a:pPr algn="ctr"/>
            <a:r>
              <a:rPr lang="en-GB" b="1" dirty="0">
                <a:hlinkClick r:id="rId6"/>
              </a:rPr>
              <a:t>Annual health checks and people with learning disabilities - GOV.UK (www.gov.uk)</a:t>
            </a:r>
            <a:r>
              <a:rPr lang="en-GB" b="1" dirty="0">
                <a:solidFill>
                  <a:srgbClr val="0B0C0C"/>
                </a:solidFill>
              </a:rPr>
              <a:t>.</a:t>
            </a:r>
            <a:endParaRPr lang="en-GB" b="1" dirty="0"/>
          </a:p>
        </p:txBody>
      </p:sp>
      <p:sp>
        <p:nvSpPr>
          <p:cNvPr id="16" name="Flowchart: Alternate Process 15">
            <a:extLst>
              <a:ext uri="{FF2B5EF4-FFF2-40B4-BE49-F238E27FC236}">
                <a16:creationId xmlns:a16="http://schemas.microsoft.com/office/drawing/2014/main" id="{44017723-61B3-DEC8-4640-591EE2C95130}"/>
              </a:ext>
            </a:extLst>
          </p:cNvPr>
          <p:cNvSpPr/>
          <p:nvPr/>
        </p:nvSpPr>
        <p:spPr>
          <a:xfrm>
            <a:off x="4267200" y="1943099"/>
            <a:ext cx="9601200" cy="7259647"/>
          </a:xfrm>
          <a:prstGeom prst="flowChartAlternateProcess">
            <a:avLst/>
          </a:prstGeom>
          <a:solidFill>
            <a:srgbClr val="00B050"/>
          </a:solid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400" b="1"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Over the past year, GPs in Frimley ICS have made great strides in increasing the number of Annual Health Checks and Health Action Plans completed. We also need to focus on the quality of these checks. A quality audit was conducted earlier this year and the findings showed that we can improve on:</a:t>
            </a:r>
          </a:p>
          <a:p>
            <a:pPr marL="342900" lvl="0" indent="-342900">
              <a:lnSpc>
                <a:spcPct val="107000"/>
              </a:lnSpc>
              <a:buFont typeface="Symbol" panose="05050102010706020507" pitchFamily="18" charset="2"/>
              <a:buChar char=""/>
            </a:pPr>
            <a:r>
              <a:rPr lang="en-GB" sz="2400" b="1"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use of accessible information and invites in line with the Equality Act 2010 and Accessible Information Standard.</a:t>
            </a:r>
          </a:p>
          <a:p>
            <a:pPr marL="342900" lvl="0" indent="-342900">
              <a:lnSpc>
                <a:spcPct val="107000"/>
              </a:lnSpc>
              <a:buFont typeface="Symbol" panose="05050102010706020507" pitchFamily="18" charset="2"/>
              <a:buChar char=""/>
            </a:pPr>
            <a:r>
              <a:rPr lang="en-GB" sz="2400" b="1"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Effective and consistent use of hospital passports.</a:t>
            </a:r>
          </a:p>
          <a:p>
            <a:pPr marL="342900" lvl="0" indent="-342900">
              <a:lnSpc>
                <a:spcPct val="107000"/>
              </a:lnSpc>
              <a:buFont typeface="Symbol" panose="05050102010706020507" pitchFamily="18" charset="2"/>
              <a:buChar char=""/>
            </a:pPr>
            <a:r>
              <a:rPr lang="en-GB" sz="2400" b="1"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Consistent application and recording of reasonable adjustments in line with the Equality Act 2010.</a:t>
            </a:r>
          </a:p>
          <a:p>
            <a:pPr marL="342900" lvl="0" indent="-342900">
              <a:lnSpc>
                <a:spcPct val="107000"/>
              </a:lnSpc>
              <a:buFont typeface="Symbol" panose="05050102010706020507" pitchFamily="18" charset="2"/>
              <a:buChar char=""/>
            </a:pPr>
            <a:r>
              <a:rPr lang="en-GB" sz="2400" b="1"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Robust and consistent use of Health Action Plans.</a:t>
            </a:r>
          </a:p>
          <a:p>
            <a:pPr marL="342900" lvl="0" indent="-342900">
              <a:lnSpc>
                <a:spcPct val="107000"/>
              </a:lnSpc>
              <a:buFont typeface="Symbol" panose="05050102010706020507" pitchFamily="18" charset="2"/>
              <a:buChar char=""/>
            </a:pPr>
            <a:r>
              <a:rPr lang="en-GB" sz="2400" b="1"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STOMP / STAMP (medication monitoring) considerations for every patient.</a:t>
            </a:r>
          </a:p>
          <a:p>
            <a:pPr marL="342900" lvl="0" indent="-342900">
              <a:lnSpc>
                <a:spcPct val="107000"/>
              </a:lnSpc>
              <a:buFont typeface="Symbol" panose="05050102010706020507" pitchFamily="18" charset="2"/>
              <a:buChar char=""/>
            </a:pPr>
            <a:r>
              <a:rPr lang="en-GB" sz="2400" b="1"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Promotion of national screening programmes and making reasonable adjustments to ensure fair access.</a:t>
            </a:r>
          </a:p>
          <a:p>
            <a:pPr marL="342900" lvl="0" indent="-342900">
              <a:lnSpc>
                <a:spcPct val="107000"/>
              </a:lnSpc>
              <a:spcAft>
                <a:spcPts val="800"/>
              </a:spcAft>
              <a:buFont typeface="Symbol" panose="05050102010706020507" pitchFamily="18" charset="2"/>
              <a:buChar char=""/>
            </a:pPr>
            <a:r>
              <a:rPr lang="en-GB" sz="2400" b="1"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Application of the Mental Capacity Act.</a:t>
            </a:r>
          </a:p>
        </p:txBody>
      </p:sp>
      <p:pic>
        <p:nvPicPr>
          <p:cNvPr id="3074" name="Picture 2" descr="STOMP, STAMP and the Autism Act Survey. – Greater London Learning  Disability Community of Practice">
            <a:extLst>
              <a:ext uri="{FF2B5EF4-FFF2-40B4-BE49-F238E27FC236}">
                <a16:creationId xmlns:a16="http://schemas.microsoft.com/office/drawing/2014/main" id="{2E0D006D-55E1-601B-68CC-52775E1B4A7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8948"/>
          <a:stretch/>
        </p:blipFill>
        <p:spPr bwMode="auto">
          <a:xfrm>
            <a:off x="12032" y="6328895"/>
            <a:ext cx="4141619" cy="1812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0651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Alternate Process 2">
            <a:extLst>
              <a:ext uri="{FF2B5EF4-FFF2-40B4-BE49-F238E27FC236}">
                <a16:creationId xmlns:a16="http://schemas.microsoft.com/office/drawing/2014/main" id="{CF0C24D5-DBAB-195B-3496-07D89E8791DE}"/>
              </a:ext>
            </a:extLst>
          </p:cNvPr>
          <p:cNvSpPr/>
          <p:nvPr/>
        </p:nvSpPr>
        <p:spPr>
          <a:xfrm>
            <a:off x="1333498" y="494610"/>
            <a:ext cx="13762195" cy="1219890"/>
          </a:xfrm>
          <a:prstGeom prst="flowChartAlternateProcess">
            <a:avLst/>
          </a:prstGeom>
          <a:ln w="762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solidFill>
              </a:rPr>
              <a:t>Dr Katie Simpson’s Webinars on Annual Health Checks and Health Action Plans</a:t>
            </a:r>
          </a:p>
        </p:txBody>
      </p:sp>
      <p:pic>
        <p:nvPicPr>
          <p:cNvPr id="2050" name="Picture 2" descr="Katie Simpson - GP Clinical Lead Mental Health Dementia Learning  Disabilities and Neurodiversity - NHS Frimley Integrated Care Board |  LinkedIn">
            <a:extLst>
              <a:ext uri="{FF2B5EF4-FFF2-40B4-BE49-F238E27FC236}">
                <a16:creationId xmlns:a16="http://schemas.microsoft.com/office/drawing/2014/main" id="{6C3AA234-0F73-D428-7CE6-33D896FA24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870701">
            <a:off x="642239" y="1831009"/>
            <a:ext cx="3657600" cy="3657600"/>
          </a:xfrm>
          <a:prstGeom prst="rect">
            <a:avLst/>
          </a:prstGeom>
          <a:noFill/>
          <a:ln w="41275">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80E1BCE5-5961-D1ED-FCE5-0BF81A04E139}"/>
              </a:ext>
            </a:extLst>
          </p:cNvPr>
          <p:cNvPicPr>
            <a:picLocks noChangeAspect="1"/>
          </p:cNvPicPr>
          <p:nvPr/>
        </p:nvPicPr>
        <p:blipFill rotWithShape="1">
          <a:blip r:embed="rId5">
            <a:extLst>
              <a:ext uri="{28A0092B-C50C-407E-A947-70E740481C1C}">
                <a14:useLocalDpi xmlns:a14="http://schemas.microsoft.com/office/drawing/2010/main" val="0"/>
              </a:ext>
            </a:extLst>
          </a:blip>
          <a:srcRect l="3911" t="20861" r="2793" b="3643"/>
          <a:stretch/>
        </p:blipFill>
        <p:spPr>
          <a:xfrm>
            <a:off x="5029200" y="1872331"/>
            <a:ext cx="12725400" cy="6096000"/>
          </a:xfrm>
          <a:prstGeom prst="rect">
            <a:avLst/>
          </a:prstGeom>
          <a:ln w="53975">
            <a:solidFill>
              <a:schemeClr val="accent1">
                <a:shade val="15000"/>
              </a:schemeClr>
            </a:solidFill>
          </a:ln>
          <a:effectLst>
            <a:outerShdw blurRad="50800" dist="38100" dir="2700000" sx="101000" sy="101000" algn="tl" rotWithShape="0">
              <a:prstClr val="black">
                <a:alpha val="40000"/>
              </a:prstClr>
            </a:outerShdw>
          </a:effectLst>
        </p:spPr>
      </p:pic>
      <p:sp>
        <p:nvSpPr>
          <p:cNvPr id="9" name="Rectangle: Rounded Corners 8">
            <a:extLst>
              <a:ext uri="{FF2B5EF4-FFF2-40B4-BE49-F238E27FC236}">
                <a16:creationId xmlns:a16="http://schemas.microsoft.com/office/drawing/2014/main" id="{293E5E25-1880-5D45-F0E1-7BCDCE3B0F9C}"/>
              </a:ext>
            </a:extLst>
          </p:cNvPr>
          <p:cNvSpPr/>
          <p:nvPr/>
        </p:nvSpPr>
        <p:spPr>
          <a:xfrm>
            <a:off x="1138848" y="5348300"/>
            <a:ext cx="3697705" cy="3762407"/>
          </a:xfrm>
          <a:prstGeom prst="round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4">
                    <a:lumMod val="50000"/>
                  </a:schemeClr>
                </a:solidFill>
              </a:rPr>
              <a:t>Katie is one of our GP Leads for Learning Disabilities and carried out quality auditing earlier this year.</a:t>
            </a:r>
          </a:p>
          <a:p>
            <a:pPr algn="ctr"/>
            <a:endParaRPr lang="en-GB" sz="2000" b="1" dirty="0">
              <a:solidFill>
                <a:schemeClr val="accent4">
                  <a:lumMod val="50000"/>
                </a:schemeClr>
              </a:solidFill>
            </a:endParaRPr>
          </a:p>
          <a:p>
            <a:pPr algn="ctr"/>
            <a:r>
              <a:rPr lang="en-GB" sz="2000" b="1" dirty="0">
                <a:solidFill>
                  <a:schemeClr val="accent4">
                    <a:lumMod val="50000"/>
                  </a:schemeClr>
                </a:solidFill>
              </a:rPr>
              <a:t>Katie has delivered webinars for Primary Care, and more are planned.</a:t>
            </a:r>
          </a:p>
          <a:p>
            <a:pPr algn="ctr"/>
            <a:endParaRPr lang="en-GB" sz="2000" b="1" dirty="0">
              <a:solidFill>
                <a:schemeClr val="accent4">
                  <a:lumMod val="50000"/>
                </a:schemeClr>
              </a:solidFill>
            </a:endParaRPr>
          </a:p>
          <a:p>
            <a:pPr algn="ctr"/>
            <a:r>
              <a:rPr lang="en-GB" sz="2000" b="1" dirty="0">
                <a:solidFill>
                  <a:schemeClr val="accent4">
                    <a:lumMod val="50000"/>
                  </a:schemeClr>
                </a:solidFill>
              </a:rPr>
              <a:t>Here are some of the take-aways…</a:t>
            </a:r>
          </a:p>
        </p:txBody>
      </p:sp>
      <p:sp>
        <p:nvSpPr>
          <p:cNvPr id="12" name="Rectangle: Rounded Corners 11">
            <a:extLst>
              <a:ext uri="{FF2B5EF4-FFF2-40B4-BE49-F238E27FC236}">
                <a16:creationId xmlns:a16="http://schemas.microsoft.com/office/drawing/2014/main" id="{0C01A82E-F8CE-3BFC-2DAF-C3059E196DBD}"/>
              </a:ext>
            </a:extLst>
          </p:cNvPr>
          <p:cNvSpPr/>
          <p:nvPr/>
        </p:nvSpPr>
        <p:spPr>
          <a:xfrm>
            <a:off x="5029200" y="8220795"/>
            <a:ext cx="12725400" cy="1022300"/>
          </a:xfrm>
          <a:prstGeom prst="roundRect">
            <a:avLst/>
          </a:prstGeom>
          <a:solidFill>
            <a:srgbClr val="92D050"/>
          </a:solidFill>
          <a:ln w="57150">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000" b="1" dirty="0">
                <a:solidFill>
                  <a:schemeClr val="tx1"/>
                </a:solidFill>
              </a:rPr>
              <a:t>DXS Update: </a:t>
            </a:r>
            <a:r>
              <a:rPr lang="en-GB" sz="2000" b="1" dirty="0">
                <a:solidFill>
                  <a:schemeClr val="tx1"/>
                </a:solidFill>
                <a:effectLst/>
                <a:latin typeface="Calibri" panose="020F0502020204030204" pitchFamily="34" charset="0"/>
                <a:ea typeface="Times New Roman" panose="02020603050405020304" pitchFamily="18" charset="0"/>
              </a:rPr>
              <a:t>The following documents / resources are now available on DXS:  Health Action Plan; Easy </a:t>
            </a:r>
            <a:r>
              <a:rPr lang="en-GB" sz="2000" b="1" dirty="0">
                <a:solidFill>
                  <a:schemeClr val="tx1"/>
                </a:solidFill>
                <a:latin typeface="Calibri" panose="020F0502020204030204" pitchFamily="34" charset="0"/>
                <a:ea typeface="Times New Roman" panose="02020603050405020304" pitchFamily="18" charset="0"/>
              </a:rPr>
              <a:t>R</a:t>
            </a:r>
            <a:r>
              <a:rPr lang="en-GB" sz="2000" b="1" dirty="0">
                <a:solidFill>
                  <a:schemeClr val="tx1"/>
                </a:solidFill>
                <a:effectLst/>
                <a:latin typeface="Calibri" panose="020F0502020204030204" pitchFamily="34" charset="0"/>
                <a:ea typeface="Times New Roman" panose="02020603050405020304" pitchFamily="18" charset="0"/>
              </a:rPr>
              <a:t>ead </a:t>
            </a:r>
            <a:r>
              <a:rPr lang="en-GB" sz="2000" b="1" dirty="0">
                <a:solidFill>
                  <a:schemeClr val="tx1"/>
                </a:solidFill>
                <a:latin typeface="Calibri" panose="020F0502020204030204" pitchFamily="34" charset="0"/>
                <a:ea typeface="Times New Roman" panose="02020603050405020304" pitchFamily="18" charset="0"/>
              </a:rPr>
              <a:t>I</a:t>
            </a:r>
            <a:r>
              <a:rPr lang="en-GB" sz="2000" b="1" dirty="0">
                <a:solidFill>
                  <a:schemeClr val="tx1"/>
                </a:solidFill>
                <a:effectLst/>
                <a:latin typeface="Calibri" panose="020F0502020204030204" pitchFamily="34" charset="0"/>
                <a:ea typeface="Times New Roman" panose="02020603050405020304" pitchFamily="18" charset="0"/>
              </a:rPr>
              <a:t>nvitation </a:t>
            </a:r>
            <a:r>
              <a:rPr lang="en-GB" sz="2000" b="1" dirty="0">
                <a:solidFill>
                  <a:schemeClr val="tx1"/>
                </a:solidFill>
                <a:latin typeface="Calibri" panose="020F0502020204030204" pitchFamily="34" charset="0"/>
                <a:ea typeface="Times New Roman" panose="02020603050405020304" pitchFamily="18" charset="0"/>
              </a:rPr>
              <a:t>L</a:t>
            </a:r>
            <a:r>
              <a:rPr lang="en-GB" sz="2000" b="1" dirty="0">
                <a:solidFill>
                  <a:schemeClr val="tx1"/>
                </a:solidFill>
                <a:effectLst/>
                <a:latin typeface="Calibri" panose="020F0502020204030204" pitchFamily="34" charset="0"/>
                <a:ea typeface="Times New Roman" panose="02020603050405020304" pitchFamily="18" charset="0"/>
              </a:rPr>
              <a:t>etter; Pre-Assessment </a:t>
            </a:r>
            <a:r>
              <a:rPr lang="en-GB" sz="2000" b="1" dirty="0">
                <a:solidFill>
                  <a:schemeClr val="tx1"/>
                </a:solidFill>
                <a:latin typeface="Calibri" panose="020F0502020204030204" pitchFamily="34" charset="0"/>
                <a:ea typeface="Times New Roman" panose="02020603050405020304" pitchFamily="18" charset="0"/>
              </a:rPr>
              <a:t>Q</a:t>
            </a:r>
            <a:r>
              <a:rPr lang="en-GB" sz="2000" b="1" dirty="0">
                <a:solidFill>
                  <a:schemeClr val="tx1"/>
                </a:solidFill>
                <a:effectLst/>
                <a:latin typeface="Calibri" panose="020F0502020204030204" pitchFamily="34" charset="0"/>
                <a:ea typeface="Times New Roman" panose="02020603050405020304" pitchFamily="18" charset="0"/>
              </a:rPr>
              <a:t>uestionnaire; Hospital Passport. The ‘What to expect of your AHC’ letter will also be available.</a:t>
            </a:r>
            <a:endParaRPr lang="en-GB" sz="2000" b="1" dirty="0">
              <a:solidFill>
                <a:schemeClr val="tx1"/>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803661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565</Words>
  <Application>Microsoft Office PowerPoint</Application>
  <PresentationFormat>Custom</PresentationFormat>
  <Paragraphs>36</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Raavi</vt:lpstr>
      <vt:lpstr>Calibri</vt:lpstr>
      <vt:lpstr>Arial</vt:lpstr>
      <vt:lpstr>Symbol</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Bracknell North East Hampshire and Farnham Royal Borough of Windsor and Maidenhead Slough Surrey Heath</dc:title>
  <dc:creator>Davies Ellie</dc:creator>
  <cp:lastModifiedBy>CORCORAN, Paul (NHS FRIMLEY ICB - D4U1Y)</cp:lastModifiedBy>
  <cp:revision>21</cp:revision>
  <dcterms:created xsi:type="dcterms:W3CDTF">2006-08-16T00:00:00Z</dcterms:created>
  <dcterms:modified xsi:type="dcterms:W3CDTF">2023-08-01T13:35:49Z</dcterms:modified>
  <dc:identifier>DAEaadcxvHA</dc:identifier>
</cp:coreProperties>
</file>