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</p:sldIdLst>
  <p:sldSz cx="18288000" cy="10287000"/>
  <p:notesSz cx="6858000" cy="9144000"/>
  <p:embeddedFontLst>
    <p:embeddedFont>
      <p:font typeface="Raavi" panose="020B0604020202020204" charset="0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40" d="100"/>
          <a:sy n="40" d="100"/>
        </p:scale>
        <p:origin x="90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hilippa.catnach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028700" y="9595424"/>
            <a:ext cx="1634490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21"/>
              </a:lnSpc>
            </a:pPr>
            <a:r>
              <a:rPr lang="en-US" sz="2158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69D2555-EB99-BA30-AE5B-FCFF89885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9213" y="353676"/>
            <a:ext cx="1288773" cy="1010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hape, rectangle&#10;&#10;Description automatically generated">
            <a:extLst>
              <a:ext uri="{FF2B5EF4-FFF2-40B4-BE49-F238E27FC236}">
                <a16:creationId xmlns:a16="http://schemas.microsoft.com/office/drawing/2014/main" id="{9F94482B-1AF5-14CB-38CD-7072723D56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501"/>
          <a:stretch/>
        </p:blipFill>
        <p:spPr bwMode="auto">
          <a:xfrm>
            <a:off x="1219200" y="9375483"/>
            <a:ext cx="15925800" cy="2199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5F04D67-DE04-BF65-6BDE-920F48E90414}"/>
              </a:ext>
            </a:extLst>
          </p:cNvPr>
          <p:cNvSpPr/>
          <p:nvPr/>
        </p:nvSpPr>
        <p:spPr>
          <a:xfrm>
            <a:off x="3505200" y="97155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178C35-E10F-F798-4599-363BD8AEB3A1}"/>
              </a:ext>
            </a:extLst>
          </p:cNvPr>
          <p:cNvSpPr/>
          <p:nvPr/>
        </p:nvSpPr>
        <p:spPr>
          <a:xfrm rot="5012199">
            <a:off x="8081246" y="974008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2BB64-4640-7089-47C5-587F307BB58C}"/>
              </a:ext>
            </a:extLst>
          </p:cNvPr>
          <p:cNvSpPr/>
          <p:nvPr/>
        </p:nvSpPr>
        <p:spPr>
          <a:xfrm rot="5012199">
            <a:off x="13643847" y="9735301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D9487F-4E0E-AD69-16F3-E9FC24B20A1D}"/>
              </a:ext>
            </a:extLst>
          </p:cNvPr>
          <p:cNvSpPr/>
          <p:nvPr/>
        </p:nvSpPr>
        <p:spPr>
          <a:xfrm rot="5012199">
            <a:off x="15015447" y="9749683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048250" y="472552"/>
            <a:ext cx="826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Learning disability register and Down Syndrome</a:t>
            </a:r>
          </a:p>
          <a:p>
            <a:pPr algn="ctr"/>
            <a:r>
              <a:rPr lang="en-GB" sz="2400" b="1" dirty="0" smtClean="0">
                <a:hlinkClick r:id="rId4"/>
              </a:rPr>
              <a:t>p</a:t>
            </a:r>
            <a:r>
              <a:rPr lang="en-GB" sz="2400" b="1" dirty="0" smtClean="0">
                <a:hlinkClick r:id="rId4"/>
              </a:rPr>
              <a:t>hilippa.catnach@nhs.net</a:t>
            </a:r>
            <a:r>
              <a:rPr lang="en-GB" sz="2400" b="1" dirty="0" smtClean="0"/>
              <a:t> 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638300"/>
            <a:ext cx="15925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It has come to our attention that not all patients with Down Syndrome have been automatically coded to the learning disability registers.</a:t>
            </a:r>
          </a:p>
          <a:p>
            <a:endParaRPr lang="en-GB" sz="2400" dirty="0"/>
          </a:p>
          <a:p>
            <a:r>
              <a:rPr lang="en-GB" sz="2400" b="1" dirty="0" smtClean="0">
                <a:solidFill>
                  <a:schemeClr val="accent1"/>
                </a:solidFill>
              </a:rPr>
              <a:t>All patients with Down Syndrome (except rare cases of Mosaic Down Syndrome) should be on your practice learning disability register.</a:t>
            </a:r>
          </a:p>
          <a:p>
            <a:endParaRPr lang="en-GB" sz="2400" dirty="0"/>
          </a:p>
          <a:p>
            <a:r>
              <a:rPr lang="en-GB" sz="2400" b="1" u="sng" dirty="0" smtClean="0">
                <a:solidFill>
                  <a:srgbClr val="FF0000"/>
                </a:solidFill>
              </a:rPr>
              <a:t>ACTION: </a:t>
            </a:r>
            <a:r>
              <a:rPr lang="en-GB" sz="2400" dirty="0" smtClean="0"/>
              <a:t>please ask your practice coding lead to run the following searches of your entire patient list:</a:t>
            </a:r>
          </a:p>
          <a:p>
            <a:endParaRPr lang="en-GB" sz="2800" b="1" u="sng" dirty="0">
              <a:solidFill>
                <a:srgbClr val="FF0000"/>
              </a:solidFill>
            </a:endParaRPr>
          </a:p>
          <a:p>
            <a:endParaRPr lang="en-GB" sz="2800" b="1" u="sng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664133"/>
              </p:ext>
            </p:extLst>
          </p:nvPr>
        </p:nvGraphicFramePr>
        <p:xfrm>
          <a:off x="1219200" y="4533900"/>
          <a:ext cx="15712759" cy="3313176"/>
        </p:xfrm>
        <a:graphic>
          <a:graphicData uri="http://schemas.openxmlformats.org/drawingml/2006/table">
            <a:tbl>
              <a:tblPr firstRow="1" firstCol="1" bandRow="1"/>
              <a:tblGrid>
                <a:gridCol w="3830869">
                  <a:extLst>
                    <a:ext uri="{9D8B030D-6E8A-4147-A177-3AD203B41FA5}">
                      <a16:colId xmlns:a16="http://schemas.microsoft.com/office/drawing/2014/main" val="737453155"/>
                    </a:ext>
                  </a:extLst>
                </a:gridCol>
                <a:gridCol w="2284857">
                  <a:extLst>
                    <a:ext uri="{9D8B030D-6E8A-4147-A177-3AD203B41FA5}">
                      <a16:colId xmlns:a16="http://schemas.microsoft.com/office/drawing/2014/main" val="3061069449"/>
                    </a:ext>
                  </a:extLst>
                </a:gridCol>
                <a:gridCol w="1962307">
                  <a:extLst>
                    <a:ext uri="{9D8B030D-6E8A-4147-A177-3AD203B41FA5}">
                      <a16:colId xmlns:a16="http://schemas.microsoft.com/office/drawing/2014/main" val="1708991001"/>
                    </a:ext>
                  </a:extLst>
                </a:gridCol>
                <a:gridCol w="3497197">
                  <a:extLst>
                    <a:ext uri="{9D8B030D-6E8A-4147-A177-3AD203B41FA5}">
                      <a16:colId xmlns:a16="http://schemas.microsoft.com/office/drawing/2014/main" val="2528402762"/>
                    </a:ext>
                  </a:extLst>
                </a:gridCol>
                <a:gridCol w="4137529">
                  <a:extLst>
                    <a:ext uri="{9D8B030D-6E8A-4147-A177-3AD203B41FA5}">
                      <a16:colId xmlns:a16="http://schemas.microsoft.com/office/drawing/2014/main" val="8001738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Terminology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Version 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 byte)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Version 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SNOMED CT </a:t>
                      </a:r>
                      <a:r>
                        <a:rPr lang="en-GB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Concept ID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 2020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111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Downs syndrome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PJ</a:t>
                      </a:r>
                      <a:r>
                        <a:rPr lang="en-US" sz="1600" b="1" u="sng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%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4104004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4104004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4104004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4104004 </a:t>
                      </a:r>
                      <a:endParaRPr lang="en-US" sz="1600" b="1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205655003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205616004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205616004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254264002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Triosomy</a:t>
                      </a: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21)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(Mongolism</a:t>
                      </a: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[**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Please note that we </a:t>
                      </a:r>
                      <a:r>
                        <a:rPr lang="en-US" sz="1600" b="0" baseline="0" dirty="0" err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recognise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this is an outdated and offensive term but do not remove codes]</a:t>
                      </a:r>
                      <a:endParaRPr lang="en-GB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(Down’s syndrome NOS)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Trisomy </a:t>
                      </a: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Trisomy 21, meiotic </a:t>
                      </a:r>
                      <a:r>
                        <a:rPr lang="en-US" sz="16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nondisjunct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Trisomy </a:t>
                      </a: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 mitotic </a:t>
                      </a:r>
                      <a:r>
                        <a:rPr lang="en-US" sz="16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nondisjunct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Triosmy</a:t>
                      </a: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21, translocation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Partial trisomy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979838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19200" y="8039100"/>
            <a:ext cx="159258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Please then check to see if these patients are on the learning disability register, if not please code them on:</a:t>
            </a:r>
            <a:endParaRPr lang="en-GB" sz="2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320175"/>
              </p:ext>
            </p:extLst>
          </p:nvPr>
        </p:nvGraphicFramePr>
        <p:xfrm>
          <a:off x="1219200" y="8724900"/>
          <a:ext cx="15712759" cy="314681"/>
        </p:xfrm>
        <a:graphic>
          <a:graphicData uri="http://schemas.openxmlformats.org/drawingml/2006/table">
            <a:tbl>
              <a:tblPr firstRow="1" firstCol="1" bandRow="1"/>
              <a:tblGrid>
                <a:gridCol w="3830868">
                  <a:extLst>
                    <a:ext uri="{9D8B030D-6E8A-4147-A177-3AD203B41FA5}">
                      <a16:colId xmlns:a16="http://schemas.microsoft.com/office/drawing/2014/main" val="1417661263"/>
                    </a:ext>
                  </a:extLst>
                </a:gridCol>
                <a:gridCol w="2284857">
                  <a:extLst>
                    <a:ext uri="{9D8B030D-6E8A-4147-A177-3AD203B41FA5}">
                      <a16:colId xmlns:a16="http://schemas.microsoft.com/office/drawing/2014/main" val="1862176519"/>
                    </a:ext>
                  </a:extLst>
                </a:gridCol>
                <a:gridCol w="1962308">
                  <a:extLst>
                    <a:ext uri="{9D8B030D-6E8A-4147-A177-3AD203B41FA5}">
                      <a16:colId xmlns:a16="http://schemas.microsoft.com/office/drawing/2014/main" val="2453940424"/>
                    </a:ext>
                  </a:extLst>
                </a:gridCol>
                <a:gridCol w="3497197">
                  <a:extLst>
                    <a:ext uri="{9D8B030D-6E8A-4147-A177-3AD203B41FA5}">
                      <a16:colId xmlns:a16="http://schemas.microsoft.com/office/drawing/2014/main" val="3193893506"/>
                    </a:ext>
                  </a:extLst>
                </a:gridCol>
                <a:gridCol w="4137529">
                  <a:extLst>
                    <a:ext uri="{9D8B030D-6E8A-4147-A177-3AD203B41FA5}">
                      <a16:colId xmlns:a16="http://schemas.microsoft.com/office/drawing/2014/main" val="698020012"/>
                    </a:ext>
                  </a:extLst>
                </a:gridCol>
              </a:tblGrid>
              <a:tr h="3146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learning disability register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918e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XaKYb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416075005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669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24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197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Raavi</vt:lpstr>
      <vt:lpstr>Calibri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Bracknell North East Hampshire and Farnham Royal Borough of Windsor and Maidenhead Slough Surrey Heath</dc:title>
  <dc:creator>Davies Ellie</dc:creator>
  <cp:lastModifiedBy>Catnach Philippa</cp:lastModifiedBy>
  <cp:revision>17</cp:revision>
  <dcterms:created xsi:type="dcterms:W3CDTF">2006-08-16T00:00:00Z</dcterms:created>
  <dcterms:modified xsi:type="dcterms:W3CDTF">2023-06-29T11:16:05Z</dcterms:modified>
  <dc:identifier>DAEaadcxvHA</dc:identifier>
</cp:coreProperties>
</file>