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 id="2147483684" r:id="rId6"/>
  </p:sldMasterIdLst>
  <p:notesMasterIdLst>
    <p:notesMasterId r:id="rId19"/>
  </p:notesMasterIdLst>
  <p:sldIdLst>
    <p:sldId id="265" r:id="rId7"/>
    <p:sldId id="267" r:id="rId8"/>
    <p:sldId id="303" r:id="rId9"/>
    <p:sldId id="263" r:id="rId10"/>
    <p:sldId id="308" r:id="rId11"/>
    <p:sldId id="309" r:id="rId12"/>
    <p:sldId id="310" r:id="rId13"/>
    <p:sldId id="312" r:id="rId14"/>
    <p:sldId id="311" r:id="rId15"/>
    <p:sldId id="313" r:id="rId16"/>
    <p:sldId id="256" r:id="rId17"/>
    <p:sldId id="307" r:id="rId18"/>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0379"/>
    <a:srgbClr val="0094A7"/>
    <a:srgbClr val="00B2FF"/>
    <a:srgbClr val="FFBAC4"/>
    <a:srgbClr val="0D152C"/>
    <a:srgbClr val="DB0041"/>
    <a:srgbClr val="F2F7FC"/>
    <a:srgbClr val="B1D5EE"/>
    <a:srgbClr val="BE2C51"/>
    <a:srgbClr val="2ECB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CBA1EC-536D-41E6-878E-C4B2840F31AB}" v="178" dt="2023-06-13T09:50:14.8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21" autoAdjust="0"/>
    <p:restoredTop sz="93640" autoAdjust="0"/>
  </p:normalViewPr>
  <p:slideViewPr>
    <p:cSldViewPr snapToGrid="0">
      <p:cViewPr varScale="1">
        <p:scale>
          <a:sx n="74" d="100"/>
          <a:sy n="74" d="100"/>
        </p:scale>
        <p:origin x="2196" y="8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57BB42-7742-41BB-BA47-9A7B6DB270CD}" type="datetimeFigureOut">
              <a:rPr lang="en-GB" smtClean="0"/>
              <a:t>13/06/2023</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861AC0-CF16-455B-B0F5-41EFA8E69D50}" type="slidenum">
              <a:rPr lang="en-GB" smtClean="0"/>
              <a:t>‹#›</a:t>
            </a:fld>
            <a:endParaRPr lang="en-GB"/>
          </a:p>
        </p:txBody>
      </p:sp>
    </p:spTree>
    <p:extLst>
      <p:ext uri="{BB962C8B-B14F-4D97-AF65-F5344CB8AC3E}">
        <p14:creationId xmlns:p14="http://schemas.microsoft.com/office/powerpoint/2010/main" val="3553317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461E1A-3088-4969-9E18-769CACBC25D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1474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2FD5B9CF-5C10-43FC-B9FA-011603416620}" type="datetimeFigureOut">
              <a:rPr lang="en-GB" smtClean="0"/>
              <a:t>13/06/2023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134766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5B9CF-5C10-43FC-B9FA-011603416620}" type="datetimeFigureOut">
              <a:rPr lang="en-GB" smtClean="0"/>
              <a:t>13/06/2023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3555555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5B9CF-5C10-43FC-B9FA-011603416620}" type="datetimeFigureOut">
              <a:rPr lang="en-GB" smtClean="0"/>
              <a:t>13/06/2023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676866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2A0B0-44AA-F3E6-98BE-81023AD3400F}"/>
              </a:ext>
            </a:extLst>
          </p:cNvPr>
          <p:cNvSpPr>
            <a:spLocks noGrp="1"/>
          </p:cNvSpPr>
          <p:nvPr>
            <p:ph type="ctrTitle"/>
          </p:nvPr>
        </p:nvSpPr>
        <p:spPr>
          <a:xfrm>
            <a:off x="857250" y="1621191"/>
            <a:ext cx="5143500" cy="3448756"/>
          </a:xfrm>
        </p:spPr>
        <p:txBody>
          <a:bodyPr anchor="b"/>
          <a:lstStyle>
            <a:lvl1pPr algn="ctr">
              <a:defRPr sz="8665"/>
            </a:lvl1pPr>
          </a:lstStyle>
          <a:p>
            <a:r>
              <a:rPr lang="en-US"/>
              <a:t>Click to edit Master title style</a:t>
            </a:r>
            <a:endParaRPr lang="en-GB"/>
          </a:p>
        </p:txBody>
      </p:sp>
      <p:sp>
        <p:nvSpPr>
          <p:cNvPr id="3" name="Subtitle 2">
            <a:extLst>
              <a:ext uri="{FF2B5EF4-FFF2-40B4-BE49-F238E27FC236}">
                <a16:creationId xmlns:a16="http://schemas.microsoft.com/office/drawing/2014/main" id="{7975EAB2-4EFD-5840-08F3-41C72EB80447}"/>
              </a:ext>
            </a:extLst>
          </p:cNvPr>
          <p:cNvSpPr>
            <a:spLocks noGrp="1"/>
          </p:cNvSpPr>
          <p:nvPr>
            <p:ph type="subTitle" idx="1"/>
          </p:nvPr>
        </p:nvSpPr>
        <p:spPr>
          <a:xfrm>
            <a:off x="857250" y="5202944"/>
            <a:ext cx="5143500" cy="2391656"/>
          </a:xfrm>
        </p:spPr>
        <p:txBody>
          <a:bodyPr/>
          <a:lstStyle>
            <a:lvl1pPr marL="0" indent="0" algn="ctr">
              <a:buNone/>
              <a:defRPr sz="3467"/>
            </a:lvl1pPr>
            <a:lvl2pPr marL="660352" indent="0" algn="ctr">
              <a:buNone/>
              <a:defRPr sz="2889"/>
            </a:lvl2pPr>
            <a:lvl3pPr marL="1320703" indent="0" algn="ctr">
              <a:buNone/>
              <a:defRPr sz="2600"/>
            </a:lvl3pPr>
            <a:lvl4pPr marL="1981057" indent="0" algn="ctr">
              <a:buNone/>
              <a:defRPr sz="2311"/>
            </a:lvl4pPr>
            <a:lvl5pPr marL="2641409" indent="0" algn="ctr">
              <a:buNone/>
              <a:defRPr sz="2311"/>
            </a:lvl5pPr>
            <a:lvl6pPr marL="3301760" indent="0" algn="ctr">
              <a:buNone/>
              <a:defRPr sz="2311"/>
            </a:lvl6pPr>
            <a:lvl7pPr marL="3962112" indent="0" algn="ctr">
              <a:buNone/>
              <a:defRPr sz="2311"/>
            </a:lvl7pPr>
            <a:lvl8pPr marL="4622464" indent="0" algn="ctr">
              <a:buNone/>
              <a:defRPr sz="2311"/>
            </a:lvl8pPr>
            <a:lvl9pPr marL="5282816" indent="0" algn="ctr">
              <a:buNone/>
              <a:defRPr sz="2311"/>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25EF6B8-51BD-3D34-1260-042B0EB3C23B}"/>
              </a:ext>
            </a:extLst>
          </p:cNvPr>
          <p:cNvSpPr>
            <a:spLocks noGrp="1"/>
          </p:cNvSpPr>
          <p:nvPr>
            <p:ph type="dt" sz="half" idx="10"/>
          </p:nvPr>
        </p:nvSpPr>
        <p:spPr/>
        <p:txBody>
          <a:bodyPr/>
          <a:lstStyle/>
          <a:p>
            <a:fld id="{5F6D1CFD-2F8D-4C1F-861F-5E64A26F6A9C}" type="datetime1">
              <a:rPr lang="en-GB" smtClean="0"/>
              <a:t>13/06/2023</a:t>
            </a:fld>
            <a:endParaRPr lang="en-GB" dirty="0"/>
          </a:p>
        </p:txBody>
      </p:sp>
      <p:sp>
        <p:nvSpPr>
          <p:cNvPr id="5" name="Footer Placeholder 4">
            <a:extLst>
              <a:ext uri="{FF2B5EF4-FFF2-40B4-BE49-F238E27FC236}">
                <a16:creationId xmlns:a16="http://schemas.microsoft.com/office/drawing/2014/main" id="{541A430D-D5B7-B909-1A5D-C126B5D1521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74F65EE-08AD-62BA-D5D1-2DA088609347}"/>
              </a:ext>
            </a:extLst>
          </p:cNvPr>
          <p:cNvSpPr>
            <a:spLocks noGrp="1"/>
          </p:cNvSpPr>
          <p:nvPr>
            <p:ph type="sldNum" sz="quarter" idx="12"/>
          </p:nvPr>
        </p:nvSpPr>
        <p:spPr/>
        <p:txBody>
          <a:bodyPr/>
          <a:lstStyle/>
          <a:p>
            <a:fld id="{A3405FE6-70AA-4E6C-95AB-9B2DAEB71A09}" type="slidenum">
              <a:rPr lang="en-GB" smtClean="0"/>
              <a:t>‹#›</a:t>
            </a:fld>
            <a:endParaRPr lang="en-GB" dirty="0"/>
          </a:p>
        </p:txBody>
      </p:sp>
    </p:spTree>
    <p:extLst>
      <p:ext uri="{BB962C8B-B14F-4D97-AF65-F5344CB8AC3E}">
        <p14:creationId xmlns:p14="http://schemas.microsoft.com/office/powerpoint/2010/main" val="3397062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ADA20-889D-0820-93BF-A9A6B3170DF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813C23C-55B5-268D-AE9A-B8041E48A41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855534-DA9F-80FF-A938-231D49A280BE}"/>
              </a:ext>
            </a:extLst>
          </p:cNvPr>
          <p:cNvSpPr>
            <a:spLocks noGrp="1"/>
          </p:cNvSpPr>
          <p:nvPr>
            <p:ph type="dt" sz="half" idx="10"/>
          </p:nvPr>
        </p:nvSpPr>
        <p:spPr/>
        <p:txBody>
          <a:bodyPr/>
          <a:lstStyle/>
          <a:p>
            <a:fld id="{E11D6735-0342-43E5-8B2F-EB06B671B7E8}" type="datetime1">
              <a:rPr lang="en-GB" smtClean="0"/>
              <a:t>13/06/2023</a:t>
            </a:fld>
            <a:endParaRPr lang="en-GB" dirty="0"/>
          </a:p>
        </p:txBody>
      </p:sp>
      <p:sp>
        <p:nvSpPr>
          <p:cNvPr id="5" name="Footer Placeholder 4">
            <a:extLst>
              <a:ext uri="{FF2B5EF4-FFF2-40B4-BE49-F238E27FC236}">
                <a16:creationId xmlns:a16="http://schemas.microsoft.com/office/drawing/2014/main" id="{28CFEAA5-CE7C-681A-92D5-15D834956BB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360302F-7E78-42EC-CF4B-8185A67D91EA}"/>
              </a:ext>
            </a:extLst>
          </p:cNvPr>
          <p:cNvSpPr>
            <a:spLocks noGrp="1"/>
          </p:cNvSpPr>
          <p:nvPr>
            <p:ph type="sldNum" sz="quarter" idx="12"/>
          </p:nvPr>
        </p:nvSpPr>
        <p:spPr/>
        <p:txBody>
          <a:bodyPr/>
          <a:lstStyle/>
          <a:p>
            <a:fld id="{A3405FE6-70AA-4E6C-95AB-9B2DAEB71A09}" type="slidenum">
              <a:rPr lang="en-GB" smtClean="0"/>
              <a:t>‹#›</a:t>
            </a:fld>
            <a:endParaRPr lang="en-GB" dirty="0"/>
          </a:p>
        </p:txBody>
      </p:sp>
    </p:spTree>
    <p:extLst>
      <p:ext uri="{BB962C8B-B14F-4D97-AF65-F5344CB8AC3E}">
        <p14:creationId xmlns:p14="http://schemas.microsoft.com/office/powerpoint/2010/main" val="25362784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2D8D0-BA0F-EA3F-D607-23D6DB51D62F}"/>
              </a:ext>
            </a:extLst>
          </p:cNvPr>
          <p:cNvSpPr>
            <a:spLocks noGrp="1"/>
          </p:cNvSpPr>
          <p:nvPr>
            <p:ph type="title"/>
          </p:nvPr>
        </p:nvSpPr>
        <p:spPr>
          <a:xfrm>
            <a:off x="467917" y="2469622"/>
            <a:ext cx="5915025" cy="4120620"/>
          </a:xfrm>
        </p:spPr>
        <p:txBody>
          <a:bodyPr anchor="b"/>
          <a:lstStyle>
            <a:lvl1pPr>
              <a:defRPr sz="866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1720B7-1EB8-F224-BC6E-B4CCAC11819A}"/>
              </a:ext>
            </a:extLst>
          </p:cNvPr>
          <p:cNvSpPr>
            <a:spLocks noGrp="1"/>
          </p:cNvSpPr>
          <p:nvPr>
            <p:ph type="body" idx="1"/>
          </p:nvPr>
        </p:nvSpPr>
        <p:spPr>
          <a:xfrm>
            <a:off x="467917" y="6629226"/>
            <a:ext cx="5915025" cy="2166937"/>
          </a:xfrm>
        </p:spPr>
        <p:txBody>
          <a:bodyPr/>
          <a:lstStyle>
            <a:lvl1pPr marL="0" indent="0">
              <a:buNone/>
              <a:defRPr sz="3467">
                <a:solidFill>
                  <a:schemeClr val="tx1">
                    <a:tint val="75000"/>
                  </a:schemeClr>
                </a:solidFill>
              </a:defRPr>
            </a:lvl1pPr>
            <a:lvl2pPr marL="660352" indent="0">
              <a:buNone/>
              <a:defRPr sz="2889">
                <a:solidFill>
                  <a:schemeClr val="tx1">
                    <a:tint val="75000"/>
                  </a:schemeClr>
                </a:solidFill>
              </a:defRPr>
            </a:lvl2pPr>
            <a:lvl3pPr marL="1320703" indent="0">
              <a:buNone/>
              <a:defRPr sz="2600">
                <a:solidFill>
                  <a:schemeClr val="tx1">
                    <a:tint val="75000"/>
                  </a:schemeClr>
                </a:solidFill>
              </a:defRPr>
            </a:lvl3pPr>
            <a:lvl4pPr marL="1981057" indent="0">
              <a:buNone/>
              <a:defRPr sz="2311">
                <a:solidFill>
                  <a:schemeClr val="tx1">
                    <a:tint val="75000"/>
                  </a:schemeClr>
                </a:solidFill>
              </a:defRPr>
            </a:lvl4pPr>
            <a:lvl5pPr marL="2641409" indent="0">
              <a:buNone/>
              <a:defRPr sz="2311">
                <a:solidFill>
                  <a:schemeClr val="tx1">
                    <a:tint val="75000"/>
                  </a:schemeClr>
                </a:solidFill>
              </a:defRPr>
            </a:lvl5pPr>
            <a:lvl6pPr marL="3301760" indent="0">
              <a:buNone/>
              <a:defRPr sz="2311">
                <a:solidFill>
                  <a:schemeClr val="tx1">
                    <a:tint val="75000"/>
                  </a:schemeClr>
                </a:solidFill>
              </a:defRPr>
            </a:lvl6pPr>
            <a:lvl7pPr marL="3962112" indent="0">
              <a:buNone/>
              <a:defRPr sz="2311">
                <a:solidFill>
                  <a:schemeClr val="tx1">
                    <a:tint val="75000"/>
                  </a:schemeClr>
                </a:solidFill>
              </a:defRPr>
            </a:lvl7pPr>
            <a:lvl8pPr marL="4622464" indent="0">
              <a:buNone/>
              <a:defRPr sz="2311">
                <a:solidFill>
                  <a:schemeClr val="tx1">
                    <a:tint val="75000"/>
                  </a:schemeClr>
                </a:solidFill>
              </a:defRPr>
            </a:lvl8pPr>
            <a:lvl9pPr marL="5282816" indent="0">
              <a:buNone/>
              <a:defRPr sz="2311">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9CBDE6-1CCF-635A-E164-E85224FD1C1B}"/>
              </a:ext>
            </a:extLst>
          </p:cNvPr>
          <p:cNvSpPr>
            <a:spLocks noGrp="1"/>
          </p:cNvSpPr>
          <p:nvPr>
            <p:ph type="dt" sz="half" idx="10"/>
          </p:nvPr>
        </p:nvSpPr>
        <p:spPr/>
        <p:txBody>
          <a:bodyPr/>
          <a:lstStyle/>
          <a:p>
            <a:fld id="{EABB0109-1532-4734-A373-BDA363C42793}" type="datetime1">
              <a:rPr lang="en-GB" smtClean="0"/>
              <a:t>13/06/2023</a:t>
            </a:fld>
            <a:endParaRPr lang="en-GB" dirty="0"/>
          </a:p>
        </p:txBody>
      </p:sp>
      <p:sp>
        <p:nvSpPr>
          <p:cNvPr id="5" name="Footer Placeholder 4">
            <a:extLst>
              <a:ext uri="{FF2B5EF4-FFF2-40B4-BE49-F238E27FC236}">
                <a16:creationId xmlns:a16="http://schemas.microsoft.com/office/drawing/2014/main" id="{E34ACBA1-4FA3-A8E6-04CE-CE4F2FFC4C7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C4211043-E566-00F8-5CD8-55E7E63A11BF}"/>
              </a:ext>
            </a:extLst>
          </p:cNvPr>
          <p:cNvSpPr>
            <a:spLocks noGrp="1"/>
          </p:cNvSpPr>
          <p:nvPr>
            <p:ph type="sldNum" sz="quarter" idx="12"/>
          </p:nvPr>
        </p:nvSpPr>
        <p:spPr/>
        <p:txBody>
          <a:bodyPr/>
          <a:lstStyle/>
          <a:p>
            <a:fld id="{A3405FE6-70AA-4E6C-95AB-9B2DAEB71A09}" type="slidenum">
              <a:rPr lang="en-GB" smtClean="0"/>
              <a:t>‹#›</a:t>
            </a:fld>
            <a:endParaRPr lang="en-GB" dirty="0"/>
          </a:p>
        </p:txBody>
      </p:sp>
    </p:spTree>
    <p:extLst>
      <p:ext uri="{BB962C8B-B14F-4D97-AF65-F5344CB8AC3E}">
        <p14:creationId xmlns:p14="http://schemas.microsoft.com/office/powerpoint/2010/main" val="9775432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A36AF-3CE9-91F1-DCAB-05CE40B28C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0E11EB4-8F1C-7F0F-4448-3E125D13AD66}"/>
              </a:ext>
            </a:extLst>
          </p:cNvPr>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C397CDE-B78A-9957-5140-E31196CA5646}"/>
              </a:ext>
            </a:extLst>
          </p:cNvPr>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B66EFA-7488-67D4-497A-68CDD6660AB2}"/>
              </a:ext>
            </a:extLst>
          </p:cNvPr>
          <p:cNvSpPr>
            <a:spLocks noGrp="1"/>
          </p:cNvSpPr>
          <p:nvPr>
            <p:ph type="dt" sz="half" idx="10"/>
          </p:nvPr>
        </p:nvSpPr>
        <p:spPr/>
        <p:txBody>
          <a:bodyPr/>
          <a:lstStyle/>
          <a:p>
            <a:fld id="{0F655199-3AFF-4988-AFC8-54DB710E3126}" type="datetime1">
              <a:rPr lang="en-GB" smtClean="0"/>
              <a:t>13/06/2023</a:t>
            </a:fld>
            <a:endParaRPr lang="en-GB" dirty="0"/>
          </a:p>
        </p:txBody>
      </p:sp>
      <p:sp>
        <p:nvSpPr>
          <p:cNvPr id="6" name="Footer Placeholder 5">
            <a:extLst>
              <a:ext uri="{FF2B5EF4-FFF2-40B4-BE49-F238E27FC236}">
                <a16:creationId xmlns:a16="http://schemas.microsoft.com/office/drawing/2014/main" id="{8E5B0F33-A117-2E6D-C1F9-6C3DB849661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9CF60F6A-18B6-602A-7D9A-FCA3EFA6AFA5}"/>
              </a:ext>
            </a:extLst>
          </p:cNvPr>
          <p:cNvSpPr>
            <a:spLocks noGrp="1"/>
          </p:cNvSpPr>
          <p:nvPr>
            <p:ph type="sldNum" sz="quarter" idx="12"/>
          </p:nvPr>
        </p:nvSpPr>
        <p:spPr/>
        <p:txBody>
          <a:bodyPr/>
          <a:lstStyle/>
          <a:p>
            <a:fld id="{A3405FE6-70AA-4E6C-95AB-9B2DAEB71A09}" type="slidenum">
              <a:rPr lang="en-GB" smtClean="0"/>
              <a:t>‹#›</a:t>
            </a:fld>
            <a:endParaRPr lang="en-GB" dirty="0"/>
          </a:p>
        </p:txBody>
      </p:sp>
    </p:spTree>
    <p:extLst>
      <p:ext uri="{BB962C8B-B14F-4D97-AF65-F5344CB8AC3E}">
        <p14:creationId xmlns:p14="http://schemas.microsoft.com/office/powerpoint/2010/main" val="1055598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1A8BA-71A5-B377-9DEF-F308DAD5E3D0}"/>
              </a:ext>
            </a:extLst>
          </p:cNvPr>
          <p:cNvSpPr>
            <a:spLocks noGrp="1"/>
          </p:cNvSpPr>
          <p:nvPr>
            <p:ph type="title"/>
          </p:nvPr>
        </p:nvSpPr>
        <p:spPr>
          <a:xfrm>
            <a:off x="472381" y="527405"/>
            <a:ext cx="5915025" cy="191470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C00010A-79A4-184F-9139-8F81DC8AF77B}"/>
              </a:ext>
            </a:extLst>
          </p:cNvPr>
          <p:cNvSpPr>
            <a:spLocks noGrp="1"/>
          </p:cNvSpPr>
          <p:nvPr>
            <p:ph type="body" idx="1"/>
          </p:nvPr>
        </p:nvSpPr>
        <p:spPr>
          <a:xfrm>
            <a:off x="472382" y="2428348"/>
            <a:ext cx="2901255" cy="1190095"/>
          </a:xfrm>
        </p:spPr>
        <p:txBody>
          <a:bodyPr anchor="b"/>
          <a:lstStyle>
            <a:lvl1pPr marL="0" indent="0">
              <a:buNone/>
              <a:defRPr sz="3467" b="1"/>
            </a:lvl1pPr>
            <a:lvl2pPr marL="660352" indent="0">
              <a:buNone/>
              <a:defRPr sz="2889" b="1"/>
            </a:lvl2pPr>
            <a:lvl3pPr marL="1320703" indent="0">
              <a:buNone/>
              <a:defRPr sz="2600" b="1"/>
            </a:lvl3pPr>
            <a:lvl4pPr marL="1981057" indent="0">
              <a:buNone/>
              <a:defRPr sz="2311" b="1"/>
            </a:lvl4pPr>
            <a:lvl5pPr marL="2641409" indent="0">
              <a:buNone/>
              <a:defRPr sz="2311" b="1"/>
            </a:lvl5pPr>
            <a:lvl6pPr marL="3301760" indent="0">
              <a:buNone/>
              <a:defRPr sz="2311" b="1"/>
            </a:lvl6pPr>
            <a:lvl7pPr marL="3962112" indent="0">
              <a:buNone/>
              <a:defRPr sz="2311" b="1"/>
            </a:lvl7pPr>
            <a:lvl8pPr marL="4622464" indent="0">
              <a:buNone/>
              <a:defRPr sz="2311" b="1"/>
            </a:lvl8pPr>
            <a:lvl9pPr marL="5282816" indent="0">
              <a:buNone/>
              <a:defRPr sz="2311" b="1"/>
            </a:lvl9pPr>
          </a:lstStyle>
          <a:p>
            <a:pPr lvl="0"/>
            <a:r>
              <a:rPr lang="en-US"/>
              <a:t>Click to edit Master text styles</a:t>
            </a:r>
          </a:p>
        </p:txBody>
      </p:sp>
      <p:sp>
        <p:nvSpPr>
          <p:cNvPr id="4" name="Content Placeholder 3">
            <a:extLst>
              <a:ext uri="{FF2B5EF4-FFF2-40B4-BE49-F238E27FC236}">
                <a16:creationId xmlns:a16="http://schemas.microsoft.com/office/drawing/2014/main" id="{094ABB65-6FD4-BE4E-E9D2-C8BBE3B936B2}"/>
              </a:ext>
            </a:extLst>
          </p:cNvPr>
          <p:cNvSpPr>
            <a:spLocks noGrp="1"/>
          </p:cNvSpPr>
          <p:nvPr>
            <p:ph sz="half" idx="2"/>
          </p:nvPr>
        </p:nvSpPr>
        <p:spPr>
          <a:xfrm>
            <a:off x="472382" y="3618443"/>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28967C3-A593-8977-4CC2-BEE328A8C932}"/>
              </a:ext>
            </a:extLst>
          </p:cNvPr>
          <p:cNvSpPr>
            <a:spLocks noGrp="1"/>
          </p:cNvSpPr>
          <p:nvPr>
            <p:ph type="body" sz="quarter" idx="3"/>
          </p:nvPr>
        </p:nvSpPr>
        <p:spPr>
          <a:xfrm>
            <a:off x="3471864" y="2428348"/>
            <a:ext cx="2915543" cy="1190095"/>
          </a:xfrm>
        </p:spPr>
        <p:txBody>
          <a:bodyPr anchor="b"/>
          <a:lstStyle>
            <a:lvl1pPr marL="0" indent="0">
              <a:buNone/>
              <a:defRPr sz="3467" b="1"/>
            </a:lvl1pPr>
            <a:lvl2pPr marL="660352" indent="0">
              <a:buNone/>
              <a:defRPr sz="2889" b="1"/>
            </a:lvl2pPr>
            <a:lvl3pPr marL="1320703" indent="0">
              <a:buNone/>
              <a:defRPr sz="2600" b="1"/>
            </a:lvl3pPr>
            <a:lvl4pPr marL="1981057" indent="0">
              <a:buNone/>
              <a:defRPr sz="2311" b="1"/>
            </a:lvl4pPr>
            <a:lvl5pPr marL="2641409" indent="0">
              <a:buNone/>
              <a:defRPr sz="2311" b="1"/>
            </a:lvl5pPr>
            <a:lvl6pPr marL="3301760" indent="0">
              <a:buNone/>
              <a:defRPr sz="2311" b="1"/>
            </a:lvl6pPr>
            <a:lvl7pPr marL="3962112" indent="0">
              <a:buNone/>
              <a:defRPr sz="2311" b="1"/>
            </a:lvl7pPr>
            <a:lvl8pPr marL="4622464" indent="0">
              <a:buNone/>
              <a:defRPr sz="2311" b="1"/>
            </a:lvl8pPr>
            <a:lvl9pPr marL="5282816" indent="0">
              <a:buNone/>
              <a:defRPr sz="2311" b="1"/>
            </a:lvl9pPr>
          </a:lstStyle>
          <a:p>
            <a:pPr lvl="0"/>
            <a:r>
              <a:rPr lang="en-US"/>
              <a:t>Click to edit Master text styles</a:t>
            </a:r>
          </a:p>
        </p:txBody>
      </p:sp>
      <p:sp>
        <p:nvSpPr>
          <p:cNvPr id="6" name="Content Placeholder 5">
            <a:extLst>
              <a:ext uri="{FF2B5EF4-FFF2-40B4-BE49-F238E27FC236}">
                <a16:creationId xmlns:a16="http://schemas.microsoft.com/office/drawing/2014/main" id="{2FD2FB37-B364-DE9E-7587-E182EF529785}"/>
              </a:ext>
            </a:extLst>
          </p:cNvPr>
          <p:cNvSpPr>
            <a:spLocks noGrp="1"/>
          </p:cNvSpPr>
          <p:nvPr>
            <p:ph sz="quarter" idx="4"/>
          </p:nvPr>
        </p:nvSpPr>
        <p:spPr>
          <a:xfrm>
            <a:off x="3471864" y="3618443"/>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A2C4A1F-9385-DD1B-9327-50F5BC52E35A}"/>
              </a:ext>
            </a:extLst>
          </p:cNvPr>
          <p:cNvSpPr>
            <a:spLocks noGrp="1"/>
          </p:cNvSpPr>
          <p:nvPr>
            <p:ph type="dt" sz="half" idx="10"/>
          </p:nvPr>
        </p:nvSpPr>
        <p:spPr/>
        <p:txBody>
          <a:bodyPr/>
          <a:lstStyle/>
          <a:p>
            <a:fld id="{03746793-CD50-488E-8815-A2D660BF4498}" type="datetime1">
              <a:rPr lang="en-GB" smtClean="0"/>
              <a:t>13/06/2023</a:t>
            </a:fld>
            <a:endParaRPr lang="en-GB" dirty="0"/>
          </a:p>
        </p:txBody>
      </p:sp>
      <p:sp>
        <p:nvSpPr>
          <p:cNvPr id="8" name="Footer Placeholder 7">
            <a:extLst>
              <a:ext uri="{FF2B5EF4-FFF2-40B4-BE49-F238E27FC236}">
                <a16:creationId xmlns:a16="http://schemas.microsoft.com/office/drawing/2014/main" id="{AA7416E7-99E2-80EA-0CF0-CB5A8A218450}"/>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38294133-009F-0EDE-11CA-5874902D481F}"/>
              </a:ext>
            </a:extLst>
          </p:cNvPr>
          <p:cNvSpPr>
            <a:spLocks noGrp="1"/>
          </p:cNvSpPr>
          <p:nvPr>
            <p:ph type="sldNum" sz="quarter" idx="12"/>
          </p:nvPr>
        </p:nvSpPr>
        <p:spPr/>
        <p:txBody>
          <a:bodyPr/>
          <a:lstStyle/>
          <a:p>
            <a:fld id="{A3405FE6-70AA-4E6C-95AB-9B2DAEB71A09}" type="slidenum">
              <a:rPr lang="en-GB" smtClean="0"/>
              <a:t>‹#›</a:t>
            </a:fld>
            <a:endParaRPr lang="en-GB" dirty="0"/>
          </a:p>
        </p:txBody>
      </p:sp>
    </p:spTree>
    <p:extLst>
      <p:ext uri="{BB962C8B-B14F-4D97-AF65-F5344CB8AC3E}">
        <p14:creationId xmlns:p14="http://schemas.microsoft.com/office/powerpoint/2010/main" val="35293980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5B6FF-2D13-DE5A-657A-4E69C62A102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E44DD93-1FFF-D4B0-154F-3197F81133B1}"/>
              </a:ext>
            </a:extLst>
          </p:cNvPr>
          <p:cNvSpPr>
            <a:spLocks noGrp="1"/>
          </p:cNvSpPr>
          <p:nvPr>
            <p:ph type="dt" sz="half" idx="10"/>
          </p:nvPr>
        </p:nvSpPr>
        <p:spPr/>
        <p:txBody>
          <a:bodyPr/>
          <a:lstStyle/>
          <a:p>
            <a:fld id="{B98C4E1F-5EAB-4F46-8B5E-1025A40B4190}" type="datetime1">
              <a:rPr lang="en-GB" smtClean="0"/>
              <a:t>13/06/2023</a:t>
            </a:fld>
            <a:endParaRPr lang="en-GB" dirty="0"/>
          </a:p>
        </p:txBody>
      </p:sp>
      <p:sp>
        <p:nvSpPr>
          <p:cNvPr id="4" name="Footer Placeholder 3">
            <a:extLst>
              <a:ext uri="{FF2B5EF4-FFF2-40B4-BE49-F238E27FC236}">
                <a16:creationId xmlns:a16="http://schemas.microsoft.com/office/drawing/2014/main" id="{B66C3573-7249-24C3-33A5-680F7A1E6D3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53E51627-248B-F1DA-22F0-ECEA71F52073}"/>
              </a:ext>
            </a:extLst>
          </p:cNvPr>
          <p:cNvSpPr>
            <a:spLocks noGrp="1"/>
          </p:cNvSpPr>
          <p:nvPr>
            <p:ph type="sldNum" sz="quarter" idx="12"/>
          </p:nvPr>
        </p:nvSpPr>
        <p:spPr/>
        <p:txBody>
          <a:bodyPr/>
          <a:lstStyle/>
          <a:p>
            <a:fld id="{A3405FE6-70AA-4E6C-95AB-9B2DAEB71A09}" type="slidenum">
              <a:rPr lang="en-GB" smtClean="0"/>
              <a:t>‹#›</a:t>
            </a:fld>
            <a:endParaRPr lang="en-GB" dirty="0"/>
          </a:p>
        </p:txBody>
      </p:sp>
    </p:spTree>
    <p:extLst>
      <p:ext uri="{BB962C8B-B14F-4D97-AF65-F5344CB8AC3E}">
        <p14:creationId xmlns:p14="http://schemas.microsoft.com/office/powerpoint/2010/main" val="167762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B33256-7749-9C5C-AF0A-7D5B8D6CED1A}"/>
              </a:ext>
            </a:extLst>
          </p:cNvPr>
          <p:cNvSpPr>
            <a:spLocks noGrp="1"/>
          </p:cNvSpPr>
          <p:nvPr>
            <p:ph type="dt" sz="half" idx="10"/>
          </p:nvPr>
        </p:nvSpPr>
        <p:spPr/>
        <p:txBody>
          <a:bodyPr/>
          <a:lstStyle/>
          <a:p>
            <a:fld id="{D22DE548-D774-47F5-82BE-7C2F69E4CCF8}" type="datetime1">
              <a:rPr lang="en-GB" smtClean="0"/>
              <a:t>13/06/2023</a:t>
            </a:fld>
            <a:endParaRPr lang="en-GB" dirty="0"/>
          </a:p>
        </p:txBody>
      </p:sp>
      <p:sp>
        <p:nvSpPr>
          <p:cNvPr id="3" name="Footer Placeholder 2">
            <a:extLst>
              <a:ext uri="{FF2B5EF4-FFF2-40B4-BE49-F238E27FC236}">
                <a16:creationId xmlns:a16="http://schemas.microsoft.com/office/drawing/2014/main" id="{C2B4F2A9-A8C5-2FA0-F676-866664CEBD42}"/>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7A03C321-61FE-2DDF-B92C-6CCC0B6E5941}"/>
              </a:ext>
            </a:extLst>
          </p:cNvPr>
          <p:cNvSpPr>
            <a:spLocks noGrp="1"/>
          </p:cNvSpPr>
          <p:nvPr>
            <p:ph type="sldNum" sz="quarter" idx="12"/>
          </p:nvPr>
        </p:nvSpPr>
        <p:spPr/>
        <p:txBody>
          <a:bodyPr/>
          <a:lstStyle/>
          <a:p>
            <a:fld id="{A3405FE6-70AA-4E6C-95AB-9B2DAEB71A09}" type="slidenum">
              <a:rPr lang="en-GB" smtClean="0"/>
              <a:t>‹#›</a:t>
            </a:fld>
            <a:endParaRPr lang="en-GB" dirty="0"/>
          </a:p>
        </p:txBody>
      </p:sp>
    </p:spTree>
    <p:extLst>
      <p:ext uri="{BB962C8B-B14F-4D97-AF65-F5344CB8AC3E}">
        <p14:creationId xmlns:p14="http://schemas.microsoft.com/office/powerpoint/2010/main" val="12683828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7B1B9-E86F-2FC3-3C53-810E61F36CA5}"/>
              </a:ext>
            </a:extLst>
          </p:cNvPr>
          <p:cNvSpPr>
            <a:spLocks noGrp="1"/>
          </p:cNvSpPr>
          <p:nvPr>
            <p:ph type="title"/>
          </p:nvPr>
        </p:nvSpPr>
        <p:spPr>
          <a:xfrm>
            <a:off x="472382" y="660400"/>
            <a:ext cx="2211883" cy="2311400"/>
          </a:xfrm>
        </p:spPr>
        <p:txBody>
          <a:bodyPr anchor="b"/>
          <a:lstStyle>
            <a:lvl1pPr>
              <a:defRPr sz="4622"/>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67AC353-DF08-E413-D6C9-3F3AAB0485F4}"/>
              </a:ext>
            </a:extLst>
          </p:cNvPr>
          <p:cNvSpPr>
            <a:spLocks noGrp="1"/>
          </p:cNvSpPr>
          <p:nvPr>
            <p:ph idx="1"/>
          </p:nvPr>
        </p:nvSpPr>
        <p:spPr>
          <a:xfrm>
            <a:off x="2915544" y="1426283"/>
            <a:ext cx="3471863"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E49FC43-03BF-2E08-5B81-EC302C2CE72A}"/>
              </a:ext>
            </a:extLst>
          </p:cNvPr>
          <p:cNvSpPr>
            <a:spLocks noGrp="1"/>
          </p:cNvSpPr>
          <p:nvPr>
            <p:ph type="body" sz="half" idx="2"/>
          </p:nvPr>
        </p:nvSpPr>
        <p:spPr>
          <a:xfrm>
            <a:off x="472382" y="2971800"/>
            <a:ext cx="2211883" cy="5505627"/>
          </a:xfrm>
        </p:spPr>
        <p:txBody>
          <a:bodyPr/>
          <a:lstStyle>
            <a:lvl1pPr marL="0" indent="0">
              <a:buNone/>
              <a:defRPr sz="2311"/>
            </a:lvl1pPr>
            <a:lvl2pPr marL="660352" indent="0">
              <a:buNone/>
              <a:defRPr sz="2022"/>
            </a:lvl2pPr>
            <a:lvl3pPr marL="1320703" indent="0">
              <a:buNone/>
              <a:defRPr sz="1733"/>
            </a:lvl3pPr>
            <a:lvl4pPr marL="1981057" indent="0">
              <a:buNone/>
              <a:defRPr sz="1444"/>
            </a:lvl4pPr>
            <a:lvl5pPr marL="2641409" indent="0">
              <a:buNone/>
              <a:defRPr sz="1444"/>
            </a:lvl5pPr>
            <a:lvl6pPr marL="3301760" indent="0">
              <a:buNone/>
              <a:defRPr sz="1444"/>
            </a:lvl6pPr>
            <a:lvl7pPr marL="3962112" indent="0">
              <a:buNone/>
              <a:defRPr sz="1444"/>
            </a:lvl7pPr>
            <a:lvl8pPr marL="4622464" indent="0">
              <a:buNone/>
              <a:defRPr sz="1444"/>
            </a:lvl8pPr>
            <a:lvl9pPr marL="5282816" indent="0">
              <a:buNone/>
              <a:defRPr sz="1444"/>
            </a:lvl9pPr>
          </a:lstStyle>
          <a:p>
            <a:pPr lvl="0"/>
            <a:r>
              <a:rPr lang="en-US"/>
              <a:t>Click to edit Master text styles</a:t>
            </a:r>
          </a:p>
        </p:txBody>
      </p:sp>
      <p:sp>
        <p:nvSpPr>
          <p:cNvPr id="5" name="Date Placeholder 4">
            <a:extLst>
              <a:ext uri="{FF2B5EF4-FFF2-40B4-BE49-F238E27FC236}">
                <a16:creationId xmlns:a16="http://schemas.microsoft.com/office/drawing/2014/main" id="{3B0DC660-0E15-FC59-2160-303A868BCD39}"/>
              </a:ext>
            </a:extLst>
          </p:cNvPr>
          <p:cNvSpPr>
            <a:spLocks noGrp="1"/>
          </p:cNvSpPr>
          <p:nvPr>
            <p:ph type="dt" sz="half" idx="10"/>
          </p:nvPr>
        </p:nvSpPr>
        <p:spPr/>
        <p:txBody>
          <a:bodyPr/>
          <a:lstStyle/>
          <a:p>
            <a:fld id="{55ADC64E-DF7F-44E3-9DA7-87F7AEC5853A}" type="datetime1">
              <a:rPr lang="en-GB" smtClean="0"/>
              <a:t>13/06/2023</a:t>
            </a:fld>
            <a:endParaRPr lang="en-GB" dirty="0"/>
          </a:p>
        </p:txBody>
      </p:sp>
      <p:sp>
        <p:nvSpPr>
          <p:cNvPr id="6" name="Footer Placeholder 5">
            <a:extLst>
              <a:ext uri="{FF2B5EF4-FFF2-40B4-BE49-F238E27FC236}">
                <a16:creationId xmlns:a16="http://schemas.microsoft.com/office/drawing/2014/main" id="{999A5D03-03DE-5E75-22AD-BEE11711530B}"/>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5D7C4A7-DEA9-711C-53BB-B164964CEC07}"/>
              </a:ext>
            </a:extLst>
          </p:cNvPr>
          <p:cNvSpPr>
            <a:spLocks noGrp="1"/>
          </p:cNvSpPr>
          <p:nvPr>
            <p:ph type="sldNum" sz="quarter" idx="12"/>
          </p:nvPr>
        </p:nvSpPr>
        <p:spPr/>
        <p:txBody>
          <a:bodyPr/>
          <a:lstStyle/>
          <a:p>
            <a:fld id="{A3405FE6-70AA-4E6C-95AB-9B2DAEB71A09}" type="slidenum">
              <a:rPr lang="en-GB" smtClean="0"/>
              <a:t>‹#›</a:t>
            </a:fld>
            <a:endParaRPr lang="en-GB" dirty="0"/>
          </a:p>
        </p:txBody>
      </p:sp>
    </p:spTree>
    <p:extLst>
      <p:ext uri="{BB962C8B-B14F-4D97-AF65-F5344CB8AC3E}">
        <p14:creationId xmlns:p14="http://schemas.microsoft.com/office/powerpoint/2010/main" val="365244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5B9CF-5C10-43FC-B9FA-011603416620}" type="datetimeFigureOut">
              <a:rPr lang="en-GB" smtClean="0"/>
              <a:t>13/06/2023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11053390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61C76-11DC-A0BC-13F1-E9533CC810EF}"/>
              </a:ext>
            </a:extLst>
          </p:cNvPr>
          <p:cNvSpPr>
            <a:spLocks noGrp="1"/>
          </p:cNvSpPr>
          <p:nvPr>
            <p:ph type="title"/>
          </p:nvPr>
        </p:nvSpPr>
        <p:spPr>
          <a:xfrm>
            <a:off x="472382" y="660400"/>
            <a:ext cx="2211883" cy="2311400"/>
          </a:xfrm>
        </p:spPr>
        <p:txBody>
          <a:bodyPr anchor="b"/>
          <a:lstStyle>
            <a:lvl1pPr>
              <a:defRPr sz="4622"/>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285E818-93D5-D975-CB1B-339EA85E5657}"/>
              </a:ext>
            </a:extLst>
          </p:cNvPr>
          <p:cNvSpPr>
            <a:spLocks noGrp="1"/>
          </p:cNvSpPr>
          <p:nvPr>
            <p:ph type="pic" idx="1"/>
          </p:nvPr>
        </p:nvSpPr>
        <p:spPr>
          <a:xfrm>
            <a:off x="2915544" y="1426283"/>
            <a:ext cx="3471863" cy="7039681"/>
          </a:xfrm>
        </p:spPr>
        <p:txBody>
          <a:bodyPr/>
          <a:lstStyle>
            <a:lvl1pPr marL="0" indent="0">
              <a:buNone/>
              <a:defRPr sz="4622"/>
            </a:lvl1pPr>
            <a:lvl2pPr marL="660352" indent="0">
              <a:buNone/>
              <a:defRPr sz="4044"/>
            </a:lvl2pPr>
            <a:lvl3pPr marL="1320703" indent="0">
              <a:buNone/>
              <a:defRPr sz="3467"/>
            </a:lvl3pPr>
            <a:lvl4pPr marL="1981057" indent="0">
              <a:buNone/>
              <a:defRPr sz="2889"/>
            </a:lvl4pPr>
            <a:lvl5pPr marL="2641409" indent="0">
              <a:buNone/>
              <a:defRPr sz="2889"/>
            </a:lvl5pPr>
            <a:lvl6pPr marL="3301760" indent="0">
              <a:buNone/>
              <a:defRPr sz="2889"/>
            </a:lvl6pPr>
            <a:lvl7pPr marL="3962112" indent="0">
              <a:buNone/>
              <a:defRPr sz="2889"/>
            </a:lvl7pPr>
            <a:lvl8pPr marL="4622464" indent="0">
              <a:buNone/>
              <a:defRPr sz="2889"/>
            </a:lvl8pPr>
            <a:lvl9pPr marL="5282816" indent="0">
              <a:buNone/>
              <a:defRPr sz="2889"/>
            </a:lvl9pPr>
          </a:lstStyle>
          <a:p>
            <a:r>
              <a:rPr lang="en-US" dirty="0"/>
              <a:t>Click icon to add picture</a:t>
            </a:r>
            <a:endParaRPr lang="en-GB" dirty="0"/>
          </a:p>
        </p:txBody>
      </p:sp>
      <p:sp>
        <p:nvSpPr>
          <p:cNvPr id="4" name="Text Placeholder 3">
            <a:extLst>
              <a:ext uri="{FF2B5EF4-FFF2-40B4-BE49-F238E27FC236}">
                <a16:creationId xmlns:a16="http://schemas.microsoft.com/office/drawing/2014/main" id="{14FA59D8-F518-0DB1-B5DC-81C1DCC7C3B9}"/>
              </a:ext>
            </a:extLst>
          </p:cNvPr>
          <p:cNvSpPr>
            <a:spLocks noGrp="1"/>
          </p:cNvSpPr>
          <p:nvPr>
            <p:ph type="body" sz="half" idx="2"/>
          </p:nvPr>
        </p:nvSpPr>
        <p:spPr>
          <a:xfrm>
            <a:off x="472382" y="2971800"/>
            <a:ext cx="2211883" cy="5505627"/>
          </a:xfrm>
        </p:spPr>
        <p:txBody>
          <a:bodyPr/>
          <a:lstStyle>
            <a:lvl1pPr marL="0" indent="0">
              <a:buNone/>
              <a:defRPr sz="2311"/>
            </a:lvl1pPr>
            <a:lvl2pPr marL="660352" indent="0">
              <a:buNone/>
              <a:defRPr sz="2022"/>
            </a:lvl2pPr>
            <a:lvl3pPr marL="1320703" indent="0">
              <a:buNone/>
              <a:defRPr sz="1733"/>
            </a:lvl3pPr>
            <a:lvl4pPr marL="1981057" indent="0">
              <a:buNone/>
              <a:defRPr sz="1444"/>
            </a:lvl4pPr>
            <a:lvl5pPr marL="2641409" indent="0">
              <a:buNone/>
              <a:defRPr sz="1444"/>
            </a:lvl5pPr>
            <a:lvl6pPr marL="3301760" indent="0">
              <a:buNone/>
              <a:defRPr sz="1444"/>
            </a:lvl6pPr>
            <a:lvl7pPr marL="3962112" indent="0">
              <a:buNone/>
              <a:defRPr sz="1444"/>
            </a:lvl7pPr>
            <a:lvl8pPr marL="4622464" indent="0">
              <a:buNone/>
              <a:defRPr sz="1444"/>
            </a:lvl8pPr>
            <a:lvl9pPr marL="5282816" indent="0">
              <a:buNone/>
              <a:defRPr sz="1444"/>
            </a:lvl9pPr>
          </a:lstStyle>
          <a:p>
            <a:pPr lvl="0"/>
            <a:r>
              <a:rPr lang="en-US"/>
              <a:t>Click to edit Master text styles</a:t>
            </a:r>
          </a:p>
        </p:txBody>
      </p:sp>
      <p:sp>
        <p:nvSpPr>
          <p:cNvPr id="5" name="Date Placeholder 4">
            <a:extLst>
              <a:ext uri="{FF2B5EF4-FFF2-40B4-BE49-F238E27FC236}">
                <a16:creationId xmlns:a16="http://schemas.microsoft.com/office/drawing/2014/main" id="{A04AE718-0751-B435-03A4-3B8D61876735}"/>
              </a:ext>
            </a:extLst>
          </p:cNvPr>
          <p:cNvSpPr>
            <a:spLocks noGrp="1"/>
          </p:cNvSpPr>
          <p:nvPr>
            <p:ph type="dt" sz="half" idx="10"/>
          </p:nvPr>
        </p:nvSpPr>
        <p:spPr/>
        <p:txBody>
          <a:bodyPr/>
          <a:lstStyle/>
          <a:p>
            <a:fld id="{2855FDB6-8A8C-46CB-BA6A-8326B70C4999}" type="datetime1">
              <a:rPr lang="en-GB" smtClean="0"/>
              <a:t>13/06/2023</a:t>
            </a:fld>
            <a:endParaRPr lang="en-GB" dirty="0"/>
          </a:p>
        </p:txBody>
      </p:sp>
      <p:sp>
        <p:nvSpPr>
          <p:cNvPr id="6" name="Footer Placeholder 5">
            <a:extLst>
              <a:ext uri="{FF2B5EF4-FFF2-40B4-BE49-F238E27FC236}">
                <a16:creationId xmlns:a16="http://schemas.microsoft.com/office/drawing/2014/main" id="{EC0621A7-B68D-42E5-860E-6482685BAB91}"/>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E09CC8A8-035E-1435-877A-C1B49669BA8A}"/>
              </a:ext>
            </a:extLst>
          </p:cNvPr>
          <p:cNvSpPr>
            <a:spLocks noGrp="1"/>
          </p:cNvSpPr>
          <p:nvPr>
            <p:ph type="sldNum" sz="quarter" idx="12"/>
          </p:nvPr>
        </p:nvSpPr>
        <p:spPr/>
        <p:txBody>
          <a:bodyPr/>
          <a:lstStyle/>
          <a:p>
            <a:fld id="{A3405FE6-70AA-4E6C-95AB-9B2DAEB71A09}" type="slidenum">
              <a:rPr lang="en-GB" smtClean="0"/>
              <a:t>‹#›</a:t>
            </a:fld>
            <a:endParaRPr lang="en-GB" dirty="0"/>
          </a:p>
        </p:txBody>
      </p:sp>
    </p:spTree>
    <p:extLst>
      <p:ext uri="{BB962C8B-B14F-4D97-AF65-F5344CB8AC3E}">
        <p14:creationId xmlns:p14="http://schemas.microsoft.com/office/powerpoint/2010/main" val="9805766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198B5-7824-D439-C8CA-CD319C33FC0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8C0C735-BCC0-53B4-B4E5-0097B7B865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E4C0419-DD60-41E6-6645-7A21328DCADE}"/>
              </a:ext>
            </a:extLst>
          </p:cNvPr>
          <p:cNvSpPr>
            <a:spLocks noGrp="1"/>
          </p:cNvSpPr>
          <p:nvPr>
            <p:ph type="dt" sz="half" idx="10"/>
          </p:nvPr>
        </p:nvSpPr>
        <p:spPr/>
        <p:txBody>
          <a:bodyPr/>
          <a:lstStyle/>
          <a:p>
            <a:fld id="{2E6EFB7B-51A3-4D16-BA7C-99D83BE76E51}" type="datetime1">
              <a:rPr lang="en-GB" smtClean="0"/>
              <a:t>13/06/2023</a:t>
            </a:fld>
            <a:endParaRPr lang="en-GB" dirty="0"/>
          </a:p>
        </p:txBody>
      </p:sp>
      <p:sp>
        <p:nvSpPr>
          <p:cNvPr id="5" name="Footer Placeholder 4">
            <a:extLst>
              <a:ext uri="{FF2B5EF4-FFF2-40B4-BE49-F238E27FC236}">
                <a16:creationId xmlns:a16="http://schemas.microsoft.com/office/drawing/2014/main" id="{7310D121-203D-B184-90EB-FB705FC8236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DB788DA-F10C-4A86-5A27-2C4259D12493}"/>
              </a:ext>
            </a:extLst>
          </p:cNvPr>
          <p:cNvSpPr>
            <a:spLocks noGrp="1"/>
          </p:cNvSpPr>
          <p:nvPr>
            <p:ph type="sldNum" sz="quarter" idx="12"/>
          </p:nvPr>
        </p:nvSpPr>
        <p:spPr/>
        <p:txBody>
          <a:bodyPr/>
          <a:lstStyle/>
          <a:p>
            <a:fld id="{A3405FE6-70AA-4E6C-95AB-9B2DAEB71A09}" type="slidenum">
              <a:rPr lang="en-GB" smtClean="0"/>
              <a:t>‹#›</a:t>
            </a:fld>
            <a:endParaRPr lang="en-GB" dirty="0"/>
          </a:p>
        </p:txBody>
      </p:sp>
    </p:spTree>
    <p:extLst>
      <p:ext uri="{BB962C8B-B14F-4D97-AF65-F5344CB8AC3E}">
        <p14:creationId xmlns:p14="http://schemas.microsoft.com/office/powerpoint/2010/main" val="27755025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033C6F-DF46-7BD5-854C-C7DABC52A67E}"/>
              </a:ext>
            </a:extLst>
          </p:cNvPr>
          <p:cNvSpPr>
            <a:spLocks noGrp="1"/>
          </p:cNvSpPr>
          <p:nvPr>
            <p:ph type="title" orient="vert"/>
          </p:nvPr>
        </p:nvSpPr>
        <p:spPr>
          <a:xfrm>
            <a:off x="4907756" y="527403"/>
            <a:ext cx="1478756" cy="8394877"/>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E9136C1-A1EC-EF68-D6AF-5B0560FC3F84}"/>
              </a:ext>
            </a:extLst>
          </p:cNvPr>
          <p:cNvSpPr>
            <a:spLocks noGrp="1"/>
          </p:cNvSpPr>
          <p:nvPr>
            <p:ph type="body" orient="vert" idx="1"/>
          </p:nvPr>
        </p:nvSpPr>
        <p:spPr>
          <a:xfrm>
            <a:off x="471487"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2F126C-31A4-611E-5559-E03488305C74}"/>
              </a:ext>
            </a:extLst>
          </p:cNvPr>
          <p:cNvSpPr>
            <a:spLocks noGrp="1"/>
          </p:cNvSpPr>
          <p:nvPr>
            <p:ph type="dt" sz="half" idx="10"/>
          </p:nvPr>
        </p:nvSpPr>
        <p:spPr/>
        <p:txBody>
          <a:bodyPr/>
          <a:lstStyle/>
          <a:p>
            <a:fld id="{5AB435F1-0B7B-4D71-BE07-A127BA1A5CBB}" type="datetime1">
              <a:rPr lang="en-GB" smtClean="0"/>
              <a:t>13/06/2023</a:t>
            </a:fld>
            <a:endParaRPr lang="en-GB" dirty="0"/>
          </a:p>
        </p:txBody>
      </p:sp>
      <p:sp>
        <p:nvSpPr>
          <p:cNvPr id="5" name="Footer Placeholder 4">
            <a:extLst>
              <a:ext uri="{FF2B5EF4-FFF2-40B4-BE49-F238E27FC236}">
                <a16:creationId xmlns:a16="http://schemas.microsoft.com/office/drawing/2014/main" id="{71314E45-5EDD-B16D-932A-10A92FACBD9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CF9B940-EC1A-042F-332E-BC8B7AFE6804}"/>
              </a:ext>
            </a:extLst>
          </p:cNvPr>
          <p:cNvSpPr>
            <a:spLocks noGrp="1"/>
          </p:cNvSpPr>
          <p:nvPr>
            <p:ph type="sldNum" sz="quarter" idx="12"/>
          </p:nvPr>
        </p:nvSpPr>
        <p:spPr/>
        <p:txBody>
          <a:bodyPr/>
          <a:lstStyle/>
          <a:p>
            <a:fld id="{A3405FE6-70AA-4E6C-95AB-9B2DAEB71A09}" type="slidenum">
              <a:rPr lang="en-GB" smtClean="0"/>
              <a:t>‹#›</a:t>
            </a:fld>
            <a:endParaRPr lang="en-GB" dirty="0"/>
          </a:p>
        </p:txBody>
      </p:sp>
    </p:spTree>
    <p:extLst>
      <p:ext uri="{BB962C8B-B14F-4D97-AF65-F5344CB8AC3E}">
        <p14:creationId xmlns:p14="http://schemas.microsoft.com/office/powerpoint/2010/main" val="10404492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FD5B9CF-5C10-43FC-B9FA-011603416620}" type="datetimeFigureOut">
              <a:rPr lang="en-GB" smtClean="0"/>
              <a:t>13/06/2023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11464670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D5B9CF-5C10-43FC-B9FA-011603416620}" type="datetimeFigureOut">
              <a:rPr lang="en-GB" smtClean="0"/>
              <a:t>13/06/2023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29881687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D5B9CF-5C10-43FC-B9FA-011603416620}" type="datetimeFigureOut">
              <a:rPr lang="en-GB" smtClean="0"/>
              <a:t>13/06/2023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31365504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FD5B9CF-5C10-43FC-B9FA-011603416620}" type="datetimeFigureOut">
              <a:rPr lang="en-GB" smtClean="0"/>
              <a:t>13/06/2023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40865304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D5B9CF-5C10-43FC-B9FA-011603416620}" type="datetimeFigureOut">
              <a:rPr lang="en-GB" smtClean="0"/>
              <a:t>13/06/2023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21685119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D5B9CF-5C10-43FC-B9FA-011603416620}" type="datetimeFigureOut">
              <a:rPr lang="en-GB" smtClean="0"/>
              <a:t>13/06/2023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487797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D5B9CF-5C10-43FC-B9FA-011603416620}" type="datetimeFigureOut">
              <a:rPr lang="en-GB" smtClean="0"/>
              <a:t>13/06/2023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1024927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D5B9CF-5C10-43FC-B9FA-011603416620}" type="datetimeFigureOut">
              <a:rPr lang="en-GB" smtClean="0"/>
              <a:t>13/06/2023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41719498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FD5B9CF-5C10-43FC-B9FA-011603416620}" type="datetimeFigureOut">
              <a:rPr lang="en-GB" smtClean="0"/>
              <a:t>13/06/2023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12149345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FD5B9CF-5C10-43FC-B9FA-011603416620}" type="datetimeFigureOut">
              <a:rPr lang="en-GB" smtClean="0"/>
              <a:t>13/06/2023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35824715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D5B9CF-5C10-43FC-B9FA-011603416620}" type="datetimeFigureOut">
              <a:rPr lang="en-GB" smtClean="0"/>
              <a:t>13/06/2023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24827760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D5B9CF-5C10-43FC-B9FA-011603416620}" type="datetimeFigureOut">
              <a:rPr lang="en-GB" smtClean="0"/>
              <a:t>13/06/2023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2672824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FD5B9CF-5C10-43FC-B9FA-011603416620}" type="datetimeFigureOut">
              <a:rPr lang="en-GB" smtClean="0"/>
              <a:t>13/06/2023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3688376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FD5B9CF-5C10-43FC-B9FA-011603416620}" type="datetimeFigureOut">
              <a:rPr lang="en-GB" smtClean="0"/>
              <a:t>13/06/2023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3146173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FD5B9CF-5C10-43FC-B9FA-011603416620}" type="datetimeFigureOut">
              <a:rPr lang="en-GB" smtClean="0"/>
              <a:t>13/06/2023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2615779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D5B9CF-5C10-43FC-B9FA-011603416620}" type="datetimeFigureOut">
              <a:rPr lang="en-GB" smtClean="0"/>
              <a:t>13/06/2023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1347975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FD5B9CF-5C10-43FC-B9FA-011603416620}" type="datetimeFigureOut">
              <a:rPr lang="en-GB" smtClean="0"/>
              <a:t>13/06/2023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2319896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FD5B9CF-5C10-43FC-B9FA-011603416620}" type="datetimeFigureOut">
              <a:rPr lang="en-GB" smtClean="0"/>
              <a:t>13/06/2023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1832323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FD5B9CF-5C10-43FC-B9FA-011603416620}" type="datetimeFigureOut">
              <a:rPr lang="en-GB" smtClean="0"/>
              <a:t>13/06/2023</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F7D49BBD-7379-4AD6-8C5E-B28E0CF91A55}" type="slidenum">
              <a:rPr lang="en-GB" smtClean="0"/>
              <a:t>‹#›</a:t>
            </a:fld>
            <a:endParaRPr lang="en-GB"/>
          </a:p>
        </p:txBody>
      </p:sp>
    </p:spTree>
    <p:extLst>
      <p:ext uri="{BB962C8B-B14F-4D97-AF65-F5344CB8AC3E}">
        <p14:creationId xmlns:p14="http://schemas.microsoft.com/office/powerpoint/2010/main" val="3303103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6DDD74-6DC2-D79D-796C-D828B9B54278}"/>
              </a:ext>
            </a:extLst>
          </p:cNvPr>
          <p:cNvSpPr>
            <a:spLocks noGrp="1"/>
          </p:cNvSpPr>
          <p:nvPr>
            <p:ph type="title"/>
          </p:nvPr>
        </p:nvSpPr>
        <p:spPr>
          <a:xfrm>
            <a:off x="471489" y="527405"/>
            <a:ext cx="5915025" cy="191470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088CC65-FD58-F01D-7B3F-981B8713BD12}"/>
              </a:ext>
            </a:extLst>
          </p:cNvPr>
          <p:cNvSpPr>
            <a:spLocks noGrp="1"/>
          </p:cNvSpPr>
          <p:nvPr>
            <p:ph type="body" idx="1"/>
          </p:nvPr>
        </p:nvSpPr>
        <p:spPr>
          <a:xfrm>
            <a:off x="471489"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115297-7CE3-0B5D-6532-9FD3031FB598}"/>
              </a:ext>
            </a:extLst>
          </p:cNvPr>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87C67F36-967C-48CE-A4D6-589A5273B538}" type="datetime1">
              <a:rPr lang="en-GB" smtClean="0"/>
              <a:t>13/06/2023</a:t>
            </a:fld>
            <a:endParaRPr lang="en-GB" dirty="0"/>
          </a:p>
        </p:txBody>
      </p:sp>
      <p:sp>
        <p:nvSpPr>
          <p:cNvPr id="5" name="Footer Placeholder 4">
            <a:extLst>
              <a:ext uri="{FF2B5EF4-FFF2-40B4-BE49-F238E27FC236}">
                <a16:creationId xmlns:a16="http://schemas.microsoft.com/office/drawing/2014/main" id="{C140E055-BEF0-5BB8-FF03-4F57385611FB}"/>
              </a:ext>
            </a:extLst>
          </p:cNvPr>
          <p:cNvSpPr>
            <a:spLocks noGrp="1"/>
          </p:cNvSpPr>
          <p:nvPr>
            <p:ph type="ftr" sz="quarter" idx="3"/>
          </p:nvPr>
        </p:nvSpPr>
        <p:spPr>
          <a:xfrm>
            <a:off x="2271714" y="9181397"/>
            <a:ext cx="2314575"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3F51ED-CD03-BCAB-904E-D795BD823341}"/>
              </a:ext>
            </a:extLst>
          </p:cNvPr>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A3405FE6-70AA-4E6C-95AB-9B2DAEB71A09}" type="slidenum">
              <a:rPr lang="en-GB" smtClean="0"/>
              <a:t>‹#›</a:t>
            </a:fld>
            <a:endParaRPr lang="en-GB" dirty="0"/>
          </a:p>
        </p:txBody>
      </p:sp>
    </p:spTree>
    <p:extLst>
      <p:ext uri="{BB962C8B-B14F-4D97-AF65-F5344CB8AC3E}">
        <p14:creationId xmlns:p14="http://schemas.microsoft.com/office/powerpoint/2010/main" val="31157159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1320703" rtl="0" eaLnBrk="1" latinLnBrk="0" hangingPunct="1">
        <a:lnSpc>
          <a:spcPct val="90000"/>
        </a:lnSpc>
        <a:spcBef>
          <a:spcPct val="0"/>
        </a:spcBef>
        <a:buNone/>
        <a:defRPr sz="6355" kern="1200">
          <a:solidFill>
            <a:schemeClr val="tx1"/>
          </a:solidFill>
          <a:latin typeface="+mj-lt"/>
          <a:ea typeface="+mj-ea"/>
          <a:cs typeface="+mj-cs"/>
        </a:defRPr>
      </a:lvl1pPr>
    </p:titleStyle>
    <p:bodyStyle>
      <a:lvl1pPr marL="330177" indent="-330177" algn="l" defTabSz="1320703" rtl="0" eaLnBrk="1" latinLnBrk="0" hangingPunct="1">
        <a:lnSpc>
          <a:spcPct val="90000"/>
        </a:lnSpc>
        <a:spcBef>
          <a:spcPts val="1444"/>
        </a:spcBef>
        <a:buFont typeface="Arial" panose="020B0604020202020204" pitchFamily="34" charset="0"/>
        <a:buChar char="•"/>
        <a:defRPr sz="4044" kern="1200">
          <a:solidFill>
            <a:schemeClr val="tx1"/>
          </a:solidFill>
          <a:latin typeface="+mn-lt"/>
          <a:ea typeface="+mn-ea"/>
          <a:cs typeface="+mn-cs"/>
        </a:defRPr>
      </a:lvl1pPr>
      <a:lvl2pPr marL="990529" indent="-330177" algn="l" defTabSz="1320703" rtl="0" eaLnBrk="1" latinLnBrk="0" hangingPunct="1">
        <a:lnSpc>
          <a:spcPct val="90000"/>
        </a:lnSpc>
        <a:spcBef>
          <a:spcPts val="722"/>
        </a:spcBef>
        <a:buFont typeface="Arial" panose="020B0604020202020204" pitchFamily="34" charset="0"/>
        <a:buChar char="•"/>
        <a:defRPr sz="3467" kern="1200">
          <a:solidFill>
            <a:schemeClr val="tx1"/>
          </a:solidFill>
          <a:latin typeface="+mn-lt"/>
          <a:ea typeface="+mn-ea"/>
          <a:cs typeface="+mn-cs"/>
        </a:defRPr>
      </a:lvl2pPr>
      <a:lvl3pPr marL="1650880" indent="-330177" algn="l" defTabSz="1320703" rtl="0" eaLnBrk="1" latinLnBrk="0" hangingPunct="1">
        <a:lnSpc>
          <a:spcPct val="90000"/>
        </a:lnSpc>
        <a:spcBef>
          <a:spcPts val="722"/>
        </a:spcBef>
        <a:buFont typeface="Arial" panose="020B0604020202020204" pitchFamily="34" charset="0"/>
        <a:buChar char="•"/>
        <a:defRPr sz="2889" kern="1200">
          <a:solidFill>
            <a:schemeClr val="tx1"/>
          </a:solidFill>
          <a:latin typeface="+mn-lt"/>
          <a:ea typeface="+mn-ea"/>
          <a:cs typeface="+mn-cs"/>
        </a:defRPr>
      </a:lvl3pPr>
      <a:lvl4pPr marL="2311232" indent="-330177" algn="l" defTabSz="1320703"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4pPr>
      <a:lvl5pPr marL="2971584" indent="-330177" algn="l" defTabSz="1320703"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5pPr>
      <a:lvl6pPr marL="3631937" indent="-330177" algn="l" defTabSz="1320703"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6pPr>
      <a:lvl7pPr marL="4292289" indent="-330177" algn="l" defTabSz="1320703"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7pPr>
      <a:lvl8pPr marL="4952641" indent="-330177" algn="l" defTabSz="1320703"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8pPr>
      <a:lvl9pPr marL="5612992" indent="-330177" algn="l" defTabSz="1320703"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9pPr>
    </p:bodyStyle>
    <p:otherStyle>
      <a:defPPr>
        <a:defRPr lang="en-US"/>
      </a:defPPr>
      <a:lvl1pPr marL="0" algn="l" defTabSz="1320703" rtl="0" eaLnBrk="1" latinLnBrk="0" hangingPunct="1">
        <a:defRPr sz="2600" kern="1200">
          <a:solidFill>
            <a:schemeClr val="tx1"/>
          </a:solidFill>
          <a:latin typeface="+mn-lt"/>
          <a:ea typeface="+mn-ea"/>
          <a:cs typeface="+mn-cs"/>
        </a:defRPr>
      </a:lvl1pPr>
      <a:lvl2pPr marL="660352" algn="l" defTabSz="1320703" rtl="0" eaLnBrk="1" latinLnBrk="0" hangingPunct="1">
        <a:defRPr sz="2600" kern="1200">
          <a:solidFill>
            <a:schemeClr val="tx1"/>
          </a:solidFill>
          <a:latin typeface="+mn-lt"/>
          <a:ea typeface="+mn-ea"/>
          <a:cs typeface="+mn-cs"/>
        </a:defRPr>
      </a:lvl2pPr>
      <a:lvl3pPr marL="1320703" algn="l" defTabSz="1320703" rtl="0" eaLnBrk="1" latinLnBrk="0" hangingPunct="1">
        <a:defRPr sz="2600" kern="1200">
          <a:solidFill>
            <a:schemeClr val="tx1"/>
          </a:solidFill>
          <a:latin typeface="+mn-lt"/>
          <a:ea typeface="+mn-ea"/>
          <a:cs typeface="+mn-cs"/>
        </a:defRPr>
      </a:lvl3pPr>
      <a:lvl4pPr marL="1981057" algn="l" defTabSz="1320703" rtl="0" eaLnBrk="1" latinLnBrk="0" hangingPunct="1">
        <a:defRPr sz="2600" kern="1200">
          <a:solidFill>
            <a:schemeClr val="tx1"/>
          </a:solidFill>
          <a:latin typeface="+mn-lt"/>
          <a:ea typeface="+mn-ea"/>
          <a:cs typeface="+mn-cs"/>
        </a:defRPr>
      </a:lvl4pPr>
      <a:lvl5pPr marL="2641409" algn="l" defTabSz="1320703" rtl="0" eaLnBrk="1" latinLnBrk="0" hangingPunct="1">
        <a:defRPr sz="2600" kern="1200">
          <a:solidFill>
            <a:schemeClr val="tx1"/>
          </a:solidFill>
          <a:latin typeface="+mn-lt"/>
          <a:ea typeface="+mn-ea"/>
          <a:cs typeface="+mn-cs"/>
        </a:defRPr>
      </a:lvl5pPr>
      <a:lvl6pPr marL="3301760" algn="l" defTabSz="1320703" rtl="0" eaLnBrk="1" latinLnBrk="0" hangingPunct="1">
        <a:defRPr sz="2600" kern="1200">
          <a:solidFill>
            <a:schemeClr val="tx1"/>
          </a:solidFill>
          <a:latin typeface="+mn-lt"/>
          <a:ea typeface="+mn-ea"/>
          <a:cs typeface="+mn-cs"/>
        </a:defRPr>
      </a:lvl6pPr>
      <a:lvl7pPr marL="3962112" algn="l" defTabSz="1320703" rtl="0" eaLnBrk="1" latinLnBrk="0" hangingPunct="1">
        <a:defRPr sz="2600" kern="1200">
          <a:solidFill>
            <a:schemeClr val="tx1"/>
          </a:solidFill>
          <a:latin typeface="+mn-lt"/>
          <a:ea typeface="+mn-ea"/>
          <a:cs typeface="+mn-cs"/>
        </a:defRPr>
      </a:lvl7pPr>
      <a:lvl8pPr marL="4622464" algn="l" defTabSz="1320703" rtl="0" eaLnBrk="1" latinLnBrk="0" hangingPunct="1">
        <a:defRPr sz="2600" kern="1200">
          <a:solidFill>
            <a:schemeClr val="tx1"/>
          </a:solidFill>
          <a:latin typeface="+mn-lt"/>
          <a:ea typeface="+mn-ea"/>
          <a:cs typeface="+mn-cs"/>
        </a:defRPr>
      </a:lvl8pPr>
      <a:lvl9pPr marL="5282816" algn="l" defTabSz="1320703" rtl="0" eaLnBrk="1" latinLnBrk="0" hangingPunct="1">
        <a:defRPr sz="2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FD5B9CF-5C10-43FC-B9FA-011603416620}" type="datetimeFigureOut">
              <a:rPr lang="en-GB" smtClean="0"/>
              <a:t>13/06/2023</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F7D49BBD-7379-4AD6-8C5E-B28E0CF91A55}" type="slidenum">
              <a:rPr lang="en-GB" smtClean="0"/>
              <a:t>‹#›</a:t>
            </a:fld>
            <a:endParaRPr lang="en-GB"/>
          </a:p>
        </p:txBody>
      </p:sp>
    </p:spTree>
    <p:extLst>
      <p:ext uri="{BB962C8B-B14F-4D97-AF65-F5344CB8AC3E}">
        <p14:creationId xmlns:p14="http://schemas.microsoft.com/office/powerpoint/2010/main" val="21944726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www.frimleyhealthandcare.org.uk/professional-resources/frimley-academy/wavelength/" TargetMode="External"/><Relationship Id="rId1" Type="http://schemas.openxmlformats.org/officeDocument/2006/relationships/slideLayout" Target="../slideLayouts/slideLayout29.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hyperlink" Target="https://teams.microsoft.com/registration/slTDN7CF9UeyIge0jXdO4w,WJNfMcXLl02n0m-B1VcXuA,ICFqgswY6k2mvGC9UBl04g,k0qf78GGXkyPdz3L47gucg,Jw87J6UVt0qEaMjl5uWWFg,fXD0-lrAU0eU2VZz3IoDRw?mode=read&amp;tenantId=37c354b2-85b0-47f5-b222-07b48d774ee3"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8.jpeg"/><Relationship Id="rId4" Type="http://schemas.openxmlformats.org/officeDocument/2006/relationships/hyperlink" Target="mailto:Cheyenne.Sparks2@nhs.net"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events.england.nhs.uk/events/masterclass-2-leading-coaching-developing-diverse-teams-in-times-of-change-challenge-crises" TargetMode="External"/><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hyperlink" Target="https://www.events.england.nhs.uk/events/south-east-event-respecting-civil-behaviours-across-our-workforce" TargetMode="External"/><Relationship Id="rId4" Type="http://schemas.openxmlformats.org/officeDocument/2006/relationships/hyperlink" Target="https://www.events.england.nhs.uk/events/improving-staff-experience-a-south-east-masterclass-645a15b087fc4"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en.wikipedia.org/wiki/Autistic_Pride_Day" TargetMode="External"/><Relationship Id="rId13" Type="http://schemas.openxmlformats.org/officeDocument/2006/relationships/hyperlink" Target="https://refugeeweek.org.uk/" TargetMode="External"/><Relationship Id="rId3" Type="http://schemas.openxmlformats.org/officeDocument/2006/relationships/image" Target="../media/image2.jpeg"/><Relationship Id="rId7" Type="http://schemas.openxmlformats.org/officeDocument/2006/relationships/hyperlink" Target="https://www.cdkl5.com/" TargetMode="External"/><Relationship Id="rId12" Type="http://schemas.openxmlformats.org/officeDocument/2006/relationships/hyperlink" Target="https://www.mencap.org.uk/LDWeek" TargetMode="External"/><Relationship Id="rId17" Type="http://schemas.openxmlformats.org/officeDocument/2006/relationships/image" Target="../media/image4.png"/><Relationship Id="rId2" Type="http://schemas.openxmlformats.org/officeDocument/2006/relationships/image" Target="../media/image1.png"/><Relationship Id="rId16" Type="http://schemas.openxmlformats.org/officeDocument/2006/relationships/hyperlink" Target="https://www.alsmndalliance.org/global-day/" TargetMode="External"/><Relationship Id="rId1" Type="http://schemas.openxmlformats.org/officeDocument/2006/relationships/slideLayout" Target="../slideLayouts/slideLayout1.xml"/><Relationship Id="rId6" Type="http://schemas.openxmlformats.org/officeDocument/2006/relationships/hyperlink" Target="https://www.sikhiwiki.org/index.php/Martyrdom_of_Guru_Arjan" TargetMode="External"/><Relationship Id="rId11" Type="http://schemas.openxmlformats.org/officeDocument/2006/relationships/hyperlink" Target="https://www.sicklecelldisease.org/get-involved/events/awareness-month-and-world-sickle-day/" TargetMode="External"/><Relationship Id="rId5" Type="http://schemas.openxmlformats.org/officeDocument/2006/relationships/hyperlink" Target="https://en.wikipedia.org/wiki/Sacred_Heart" TargetMode="External"/><Relationship Id="rId15" Type="http://schemas.openxmlformats.org/officeDocument/2006/relationships/hyperlink" Target="https://www.mabonhouse.co/litha" TargetMode="External"/><Relationship Id="rId10" Type="http://schemas.openxmlformats.org/officeDocument/2006/relationships/hyperlink" Target="https://en.wikipedia.org/wiki/Juneteenth" TargetMode="External"/><Relationship Id="rId4" Type="http://schemas.openxmlformats.org/officeDocument/2006/relationships/hyperlink" Target="https://www.un.org/en/observances/elder-abuse-awareness-day" TargetMode="External"/><Relationship Id="rId9" Type="http://schemas.openxmlformats.org/officeDocument/2006/relationships/hyperlink" Target="https://labante.co.uk/blogs/news/fathers-day" TargetMode="External"/><Relationship Id="rId14" Type="http://schemas.openxmlformats.org/officeDocument/2006/relationships/hyperlink" Target="https://en.wikipedia.org/wiki/Ratha_Yatr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hcpc-uk.org/" TargetMode="External"/><Relationship Id="rId1" Type="http://schemas.openxmlformats.org/officeDocument/2006/relationships/slideLayout" Target="../slideLayouts/slideLayout7.xml"/><Relationship Id="rId4" Type="http://schemas.openxmlformats.org/officeDocument/2006/relationships/hyperlink" Target="https://www.nationalfirechiefs.org.uk/fire-and-rescue-service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bracknell-forest.gov.uk/news/2023/05/bracknell-forest-stages-its-first-ever-pride-festival" TargetMode="External"/><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hyperlink" Target="https://www.e-lfh.org.uk/programmes/lgbtqia-awareness/" TargetMode="Externa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9.xml"/><Relationship Id="rId6" Type="http://schemas.openxmlformats.org/officeDocument/2006/relationships/hyperlink" Target="https://www.amsa.org/wp-content/uploads/2019/11/AMSA-GS-ACT-LGBTQ-Health-101-Slides-112219.pdf" TargetMode="External"/><Relationship Id="rId5" Type="http://schemas.openxmlformats.org/officeDocument/2006/relationships/hyperlink" Target="https://queercafe.net/identity.htm" TargetMode="External"/><Relationship Id="rId4" Type="http://schemas.openxmlformats.org/officeDocument/2006/relationships/hyperlink" Target="https://en.wikipedia.org/wiki/Sexual_orientation" TargetMode="External"/><Relationship Id="rId9"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hyperlink" Target="https://refugeeweek.org.uk/theme-of-refugee-week-2023-compassion/" TargetMode="External"/><Relationship Id="rId2" Type="http://schemas.openxmlformats.org/officeDocument/2006/relationships/image" Target="../media/image13.png"/><Relationship Id="rId1" Type="http://schemas.openxmlformats.org/officeDocument/2006/relationships/slideLayout" Target="../slideLayouts/slideLayout29.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en.wikipedia.org/wiki/Ratha_Yatra" TargetMode="Externa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Frimley Health and Care Logo">
            <a:extLst>
              <a:ext uri="{FF2B5EF4-FFF2-40B4-BE49-F238E27FC236}">
                <a16:creationId xmlns:a16="http://schemas.microsoft.com/office/drawing/2014/main" id="{70F5E9B6-14D6-DF98-0740-47A28D4C88F2}"/>
              </a:ext>
            </a:extLst>
          </p:cNvPr>
          <p:cNvPicPr>
            <a:picLocks noChangeAspect="1"/>
          </p:cNvPicPr>
          <p:nvPr/>
        </p:nvPicPr>
        <p:blipFill>
          <a:blip r:embed="rId2"/>
          <a:stretch>
            <a:fillRect/>
          </a:stretch>
        </p:blipFill>
        <p:spPr>
          <a:xfrm>
            <a:off x="240030" y="232673"/>
            <a:ext cx="1847279" cy="399103"/>
          </a:xfrm>
          <a:prstGeom prst="rect">
            <a:avLst/>
          </a:prstGeom>
        </p:spPr>
      </p:pic>
      <p:pic>
        <p:nvPicPr>
          <p:cNvPr id="9" name="Picture 8" descr="NHS Frimley Logo">
            <a:extLst>
              <a:ext uri="{FF2B5EF4-FFF2-40B4-BE49-F238E27FC236}">
                <a16:creationId xmlns:a16="http://schemas.microsoft.com/office/drawing/2014/main" id="{06594F5E-FC37-81F9-BE16-D2F7E9CC120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6115" y="232673"/>
            <a:ext cx="551855" cy="432197"/>
          </a:xfrm>
          <a:prstGeom prst="rect">
            <a:avLst/>
          </a:prstGeom>
          <a:noFill/>
          <a:ln>
            <a:noFill/>
          </a:ln>
        </p:spPr>
      </p:pic>
      <p:sp>
        <p:nvSpPr>
          <p:cNvPr id="4" name="Title 3">
            <a:extLst>
              <a:ext uri="{FF2B5EF4-FFF2-40B4-BE49-F238E27FC236}">
                <a16:creationId xmlns:a16="http://schemas.microsoft.com/office/drawing/2014/main" id="{A1D91857-12DF-6C4F-19BE-F5479FD00E96}"/>
              </a:ext>
            </a:extLst>
          </p:cNvPr>
          <p:cNvSpPr txBox="1">
            <a:spLocks noGrp="1"/>
          </p:cNvSpPr>
          <p:nvPr>
            <p:ph type="title" idx="4294967295"/>
          </p:nvPr>
        </p:nvSpPr>
        <p:spPr>
          <a:xfrm>
            <a:off x="-247937" y="1814430"/>
            <a:ext cx="7353873" cy="110799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6600" b="1" i="0" u="none" strike="noStrike" kern="1200" cap="none" spc="0" normalizeH="0" baseline="0" noProof="0" dirty="0">
                <a:ln>
                  <a:noFill/>
                </a:ln>
                <a:solidFill>
                  <a:srgbClr val="DA3E18"/>
                </a:solidFill>
                <a:effectLst/>
                <a:uLnTx/>
                <a:uFillTx/>
                <a:latin typeface="+mn-lt"/>
                <a:ea typeface="+mn-ea"/>
                <a:cs typeface="+mn-cs"/>
              </a:rPr>
              <a:t>Amplify EDI</a:t>
            </a:r>
          </a:p>
        </p:txBody>
      </p:sp>
      <p:sp>
        <p:nvSpPr>
          <p:cNvPr id="2" name="TextBox 1">
            <a:extLst>
              <a:ext uri="{FF2B5EF4-FFF2-40B4-BE49-F238E27FC236}">
                <a16:creationId xmlns:a16="http://schemas.microsoft.com/office/drawing/2014/main" id="{3AD76D7C-7140-42FE-8A11-7E8B874FE58F}"/>
              </a:ext>
            </a:extLst>
          </p:cNvPr>
          <p:cNvSpPr txBox="1"/>
          <p:nvPr/>
        </p:nvSpPr>
        <p:spPr>
          <a:xfrm>
            <a:off x="1047289" y="2922426"/>
            <a:ext cx="4763418" cy="605936"/>
          </a:xfrm>
          <a:prstGeom prst="rect">
            <a:avLst/>
          </a:prstGeom>
          <a:noFill/>
        </p:spPr>
        <p:txBody>
          <a:bodyPr wrap="square" lIns="51435" tIns="25718" rIns="51435" bIns="25718" rtlCol="0" anchor="t">
            <a:spAutoFit/>
          </a:bodyPr>
          <a:lstStyle/>
          <a:p>
            <a:pPr algn="ctr"/>
            <a:r>
              <a:rPr lang="en-GB" sz="3600" b="1" dirty="0">
                <a:solidFill>
                  <a:srgbClr val="DA3E18"/>
                </a:solidFill>
              </a:rPr>
              <a:t>15</a:t>
            </a:r>
            <a:r>
              <a:rPr lang="en-GB" sz="3600" b="1" baseline="30000" dirty="0">
                <a:solidFill>
                  <a:srgbClr val="DA3E18"/>
                </a:solidFill>
              </a:rPr>
              <a:t>th</a:t>
            </a:r>
            <a:r>
              <a:rPr lang="en-GB" sz="3600" b="1" dirty="0">
                <a:solidFill>
                  <a:srgbClr val="DA3E18"/>
                </a:solidFill>
              </a:rPr>
              <a:t> June 2023</a:t>
            </a:r>
          </a:p>
        </p:txBody>
      </p:sp>
      <p:pic>
        <p:nvPicPr>
          <p:cNvPr id="5" name="Picture 4" descr="Frimley Integrated Care System EDI update">
            <a:extLst>
              <a:ext uri="{FF2B5EF4-FFF2-40B4-BE49-F238E27FC236}">
                <a16:creationId xmlns:a16="http://schemas.microsoft.com/office/drawing/2014/main" id="{D91652EB-DD19-7A4D-E106-D44071C64340}"/>
              </a:ext>
            </a:extLst>
          </p:cNvPr>
          <p:cNvPicPr>
            <a:picLocks noChangeAspect="1"/>
          </p:cNvPicPr>
          <p:nvPr/>
        </p:nvPicPr>
        <p:blipFill rotWithShape="1">
          <a:blip r:embed="rId4"/>
          <a:srcRect l="12310" t="27656" r="14529" b="51389"/>
          <a:stretch/>
        </p:blipFill>
        <p:spPr>
          <a:xfrm>
            <a:off x="465717" y="5373862"/>
            <a:ext cx="5926563" cy="1026203"/>
          </a:xfrm>
          <a:prstGeom prst="rect">
            <a:avLst/>
          </a:prstGeom>
        </p:spPr>
      </p:pic>
      <p:pic>
        <p:nvPicPr>
          <p:cNvPr id="3" name="Picture 2" descr="Image: Multicoloured side profile of different people's heads">
            <a:extLst>
              <a:ext uri="{FF2B5EF4-FFF2-40B4-BE49-F238E27FC236}">
                <a16:creationId xmlns:a16="http://schemas.microsoft.com/office/drawing/2014/main" id="{17F65274-2035-5754-C2BF-18751ECFAB87}"/>
              </a:ext>
            </a:extLst>
          </p:cNvPr>
          <p:cNvPicPr>
            <a:picLocks noChangeAspect="1"/>
          </p:cNvPicPr>
          <p:nvPr/>
        </p:nvPicPr>
        <p:blipFill rotWithShape="1">
          <a:blip r:embed="rId4"/>
          <a:srcRect l="1" t="54196" r="112"/>
          <a:stretch/>
        </p:blipFill>
        <p:spPr>
          <a:xfrm>
            <a:off x="247249" y="7767621"/>
            <a:ext cx="6370721" cy="1766009"/>
          </a:xfrm>
          <a:prstGeom prst="rect">
            <a:avLst/>
          </a:prstGeom>
        </p:spPr>
      </p:pic>
      <p:pic>
        <p:nvPicPr>
          <p:cNvPr id="6" name="Picture 5" descr="Footer listing Frimley ICS places - Bracknell Forest, North East Hampshire and Farnham, Royal Borough of Windsor and Maidenhead, Slough, Surrey Heath.">
            <a:extLst>
              <a:ext uri="{FF2B5EF4-FFF2-40B4-BE49-F238E27FC236}">
                <a16:creationId xmlns:a16="http://schemas.microsoft.com/office/drawing/2014/main" id="{0AACAF7B-9B29-D16D-1697-CE65EA362515}"/>
              </a:ext>
            </a:extLst>
          </p:cNvPr>
          <p:cNvPicPr>
            <a:picLocks noChangeAspect="1"/>
          </p:cNvPicPr>
          <p:nvPr/>
        </p:nvPicPr>
        <p:blipFill>
          <a:blip r:embed="rId5"/>
          <a:stretch>
            <a:fillRect/>
          </a:stretch>
        </p:blipFill>
        <p:spPr>
          <a:xfrm>
            <a:off x="106237" y="9533630"/>
            <a:ext cx="6652743" cy="279394"/>
          </a:xfrm>
          <a:prstGeom prst="rect">
            <a:avLst/>
          </a:prstGeom>
        </p:spPr>
      </p:pic>
    </p:spTree>
    <p:extLst>
      <p:ext uri="{BB962C8B-B14F-4D97-AF65-F5344CB8AC3E}">
        <p14:creationId xmlns:p14="http://schemas.microsoft.com/office/powerpoint/2010/main" val="815819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3d yellow ringing bell in top left and right corners of the page">
            <a:hlinkClick r:id="rId2"/>
            <a:extLst>
              <a:ext uri="{FF2B5EF4-FFF2-40B4-BE49-F238E27FC236}">
                <a16:creationId xmlns:a16="http://schemas.microsoft.com/office/drawing/2014/main" id="{0D178ACB-061C-E580-795C-0EE908F095E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0000"/>
          <a:stretch/>
        </p:blipFill>
        <p:spPr bwMode="auto">
          <a:xfrm>
            <a:off x="4998357" y="0"/>
            <a:ext cx="1859643" cy="223394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BD3A50D-4EE4-B544-0DD9-F6D08082D629}"/>
              </a:ext>
            </a:extLst>
          </p:cNvPr>
          <p:cNvSpPr txBox="1"/>
          <p:nvPr/>
        </p:nvSpPr>
        <p:spPr>
          <a:xfrm>
            <a:off x="1810126" y="24391"/>
            <a:ext cx="3237748" cy="2308324"/>
          </a:xfrm>
          <a:prstGeom prst="rect">
            <a:avLst/>
          </a:prstGeom>
          <a:noFill/>
        </p:spPr>
        <p:txBody>
          <a:bodyPr wrap="square" rtlCol="0">
            <a:spAutoFit/>
          </a:bodyPr>
          <a:lstStyle/>
          <a:p>
            <a:pPr algn="ctr"/>
            <a:r>
              <a:rPr lang="en-GB" sz="3600" b="1" dirty="0">
                <a:solidFill>
                  <a:schemeClr val="accent2"/>
                </a:solidFill>
              </a:rPr>
              <a:t>Last chance </a:t>
            </a:r>
          </a:p>
          <a:p>
            <a:pPr algn="ctr"/>
            <a:r>
              <a:rPr lang="en-GB" sz="3600" b="1" dirty="0">
                <a:solidFill>
                  <a:schemeClr val="accent2"/>
                </a:solidFill>
              </a:rPr>
              <a:t>to apply for </a:t>
            </a:r>
          </a:p>
          <a:p>
            <a:pPr algn="ctr"/>
            <a:r>
              <a:rPr lang="en-GB" sz="3600" b="1" dirty="0">
                <a:solidFill>
                  <a:schemeClr val="accent2"/>
                </a:solidFill>
              </a:rPr>
              <a:t>Cohort 6</a:t>
            </a:r>
            <a:br>
              <a:rPr lang="en-GB" sz="3600" b="1" dirty="0">
                <a:solidFill>
                  <a:schemeClr val="accent2"/>
                </a:solidFill>
              </a:rPr>
            </a:br>
            <a:r>
              <a:rPr lang="en-GB" sz="3600" b="1" dirty="0">
                <a:solidFill>
                  <a:schemeClr val="accent2"/>
                </a:solidFill>
              </a:rPr>
              <a:t>on </a:t>
            </a:r>
          </a:p>
        </p:txBody>
      </p:sp>
      <p:pic>
        <p:nvPicPr>
          <p:cNvPr id="3" name="Picture 4">
            <a:hlinkClick r:id="rId2"/>
            <a:extLst>
              <a:ext uri="{FF2B5EF4-FFF2-40B4-BE49-F238E27FC236}">
                <a16:creationId xmlns:a16="http://schemas.microsoft.com/office/drawing/2014/main" id="{6E86B563-F5B5-EA03-EA91-899BB9B81F37}"/>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0000"/>
          <a:stretch/>
        </p:blipFill>
        <p:spPr bwMode="auto">
          <a:xfrm flipH="1">
            <a:off x="1" y="0"/>
            <a:ext cx="1859643" cy="2233948"/>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Wavelength course logo. Text - Wavelength: Connect, empower, transform">
            <a:hlinkClick r:id="rId2"/>
            <a:extLst>
              <a:ext uri="{FF2B5EF4-FFF2-40B4-BE49-F238E27FC236}">
                <a16:creationId xmlns:a16="http://schemas.microsoft.com/office/drawing/2014/main" id="{B2BBE39E-423E-19DF-90F2-E7A90CAB1D0C}"/>
              </a:ext>
            </a:extLst>
          </p:cNvPr>
          <p:cNvPicPr>
            <a:picLocks noChangeAspect="1" noChangeArrowheads="1"/>
          </p:cNvPicPr>
          <p:nvPr/>
        </p:nvPicPr>
        <p:blipFill rotWithShape="1">
          <a:blip r:embed="rId4">
            <a:clrChange>
              <a:clrFrom>
                <a:srgbClr val="FDFDFD"/>
              </a:clrFrom>
              <a:clrTo>
                <a:srgbClr val="FDFDFD">
                  <a:alpha val="0"/>
                </a:srgbClr>
              </a:clrTo>
            </a:clrChange>
            <a:extLst>
              <a:ext uri="{28A0092B-C50C-407E-A947-70E740481C1C}">
                <a14:useLocalDpi xmlns:a14="http://schemas.microsoft.com/office/drawing/2010/main" val="0"/>
              </a:ext>
            </a:extLst>
          </a:blip>
          <a:srcRect b="20716"/>
          <a:stretch/>
        </p:blipFill>
        <p:spPr bwMode="auto">
          <a:xfrm>
            <a:off x="1117243" y="1505854"/>
            <a:ext cx="4623515" cy="183284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D7A5517-A56F-0FA7-3F5A-C50E700406A8}"/>
              </a:ext>
            </a:extLst>
          </p:cNvPr>
          <p:cNvSpPr txBox="1"/>
          <p:nvPr/>
        </p:nvSpPr>
        <p:spPr>
          <a:xfrm>
            <a:off x="0" y="3690391"/>
            <a:ext cx="3237748" cy="1323439"/>
          </a:xfrm>
          <a:prstGeom prst="rect">
            <a:avLst/>
          </a:prstGeom>
          <a:noFill/>
        </p:spPr>
        <p:txBody>
          <a:bodyPr wrap="square" rtlCol="0">
            <a:spAutoFit/>
          </a:bodyPr>
          <a:lstStyle/>
          <a:p>
            <a:pPr algn="ctr"/>
            <a:r>
              <a:rPr lang="en-GB" sz="2000" b="1" dirty="0">
                <a:solidFill>
                  <a:schemeClr val="accent2"/>
                </a:solidFill>
              </a:rPr>
              <a:t>This 5 month leadership programme is for </a:t>
            </a:r>
            <a:r>
              <a:rPr lang="en-GB" sz="2000" b="1" dirty="0">
                <a:solidFill>
                  <a:srgbClr val="C10379"/>
                </a:solidFill>
              </a:rPr>
              <a:t>all staff</a:t>
            </a:r>
            <a:r>
              <a:rPr lang="en-GB" sz="2000" b="1" dirty="0">
                <a:solidFill>
                  <a:schemeClr val="accent2"/>
                </a:solidFill>
              </a:rPr>
              <a:t> across frontline clinical, operational and digital roles</a:t>
            </a:r>
          </a:p>
        </p:txBody>
      </p:sp>
      <p:sp>
        <p:nvSpPr>
          <p:cNvPr id="5" name="TextBox 4">
            <a:extLst>
              <a:ext uri="{FF2B5EF4-FFF2-40B4-BE49-F238E27FC236}">
                <a16:creationId xmlns:a16="http://schemas.microsoft.com/office/drawing/2014/main" id="{2B9BC606-4000-836C-3C0A-2BCCD0975CB0}"/>
              </a:ext>
            </a:extLst>
          </p:cNvPr>
          <p:cNvSpPr txBox="1"/>
          <p:nvPr/>
        </p:nvSpPr>
        <p:spPr>
          <a:xfrm>
            <a:off x="3428999" y="4868944"/>
            <a:ext cx="3237748" cy="1938992"/>
          </a:xfrm>
          <a:prstGeom prst="rect">
            <a:avLst/>
          </a:prstGeom>
          <a:noFill/>
        </p:spPr>
        <p:txBody>
          <a:bodyPr wrap="square" rtlCol="0">
            <a:spAutoFit/>
          </a:bodyPr>
          <a:lstStyle/>
          <a:p>
            <a:pPr algn="ctr"/>
            <a:r>
              <a:rPr lang="en-GB" sz="2000" b="1" dirty="0">
                <a:solidFill>
                  <a:srgbClr val="0070C0"/>
                </a:solidFill>
              </a:rPr>
              <a:t>The programme is cross hierarchical – so it benefits everyone regardless of career experience, and welcomes diversity of staff from across the System</a:t>
            </a:r>
          </a:p>
        </p:txBody>
      </p:sp>
      <p:sp>
        <p:nvSpPr>
          <p:cNvPr id="7" name="TextBox 6">
            <a:extLst>
              <a:ext uri="{FF2B5EF4-FFF2-40B4-BE49-F238E27FC236}">
                <a16:creationId xmlns:a16="http://schemas.microsoft.com/office/drawing/2014/main" id="{9A93E1F5-F6D3-9522-2BEE-1490807D4910}"/>
              </a:ext>
            </a:extLst>
          </p:cNvPr>
          <p:cNvSpPr txBox="1"/>
          <p:nvPr/>
        </p:nvSpPr>
        <p:spPr>
          <a:xfrm>
            <a:off x="191251" y="6727597"/>
            <a:ext cx="3237748" cy="1938992"/>
          </a:xfrm>
          <a:prstGeom prst="rect">
            <a:avLst/>
          </a:prstGeom>
          <a:noFill/>
        </p:spPr>
        <p:txBody>
          <a:bodyPr wrap="square" rtlCol="0">
            <a:spAutoFit/>
          </a:bodyPr>
          <a:lstStyle/>
          <a:p>
            <a:pPr algn="ctr"/>
            <a:r>
              <a:rPr lang="en-GB" sz="2000" b="1" dirty="0">
                <a:solidFill>
                  <a:srgbClr val="C10379"/>
                </a:solidFill>
              </a:rPr>
              <a:t>The programme includes workshops, keynote speakers, group conversations, live system challenges, face-to-face or virtual visits and lots more!</a:t>
            </a:r>
          </a:p>
        </p:txBody>
      </p:sp>
      <p:sp>
        <p:nvSpPr>
          <p:cNvPr id="6" name="TextBox 5">
            <a:extLst>
              <a:ext uri="{FF2B5EF4-FFF2-40B4-BE49-F238E27FC236}">
                <a16:creationId xmlns:a16="http://schemas.microsoft.com/office/drawing/2014/main" id="{9315BBFC-DD58-402D-8879-8AC72A215016}"/>
              </a:ext>
            </a:extLst>
          </p:cNvPr>
          <p:cNvSpPr txBox="1"/>
          <p:nvPr/>
        </p:nvSpPr>
        <p:spPr>
          <a:xfrm>
            <a:off x="0" y="8814040"/>
            <a:ext cx="6858000" cy="1015663"/>
          </a:xfrm>
          <a:prstGeom prst="rect">
            <a:avLst/>
          </a:prstGeom>
          <a:noFill/>
        </p:spPr>
        <p:txBody>
          <a:bodyPr wrap="square" rtlCol="0">
            <a:spAutoFit/>
          </a:bodyPr>
          <a:lstStyle/>
          <a:p>
            <a:pPr algn="ctr"/>
            <a:r>
              <a:rPr lang="en-GB" sz="2000" b="1" dirty="0">
                <a:solidFill>
                  <a:srgbClr val="0094A7"/>
                </a:solidFill>
              </a:rPr>
              <a:t>Technology is transforming the world we live in. </a:t>
            </a:r>
          </a:p>
          <a:p>
            <a:pPr algn="ctr"/>
            <a:r>
              <a:rPr lang="en-GB" sz="2000" b="1" dirty="0">
                <a:solidFill>
                  <a:srgbClr val="0094A7"/>
                </a:solidFill>
              </a:rPr>
              <a:t>Join us to harness its’ power and improve health and care outcomes across the Integrated Care System!</a:t>
            </a:r>
          </a:p>
        </p:txBody>
      </p:sp>
    </p:spTree>
    <p:extLst>
      <p:ext uri="{BB962C8B-B14F-4D97-AF65-F5344CB8AC3E}">
        <p14:creationId xmlns:p14="http://schemas.microsoft.com/office/powerpoint/2010/main" val="1072006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3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CF6F6-4046-8F0F-7C42-EDBA829495D9}"/>
              </a:ext>
            </a:extLst>
          </p:cNvPr>
          <p:cNvSpPr txBox="1">
            <a:spLocks noGrp="1"/>
          </p:cNvSpPr>
          <p:nvPr>
            <p:ph type="title" idx="4294967295"/>
          </p:nvPr>
        </p:nvSpPr>
        <p:spPr>
          <a:xfrm>
            <a:off x="171853" y="197482"/>
            <a:ext cx="6514293" cy="92333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009AA5"/>
                </a:solidFill>
                <a:effectLst/>
                <a:uLnTx/>
                <a:uFillTx/>
                <a:latin typeface="Franklin Gothic Heavy" panose="020B0903020102020204" pitchFamily="34" charset="0"/>
                <a:ea typeface="+mn-ea"/>
                <a:cs typeface="+mn-cs"/>
              </a:rPr>
              <a:t>Save the date!</a:t>
            </a:r>
            <a:endParaRPr kumimoji="0" lang="en-GB" sz="4000" b="1" i="0" u="none" strike="noStrike" kern="1200" cap="none" spc="0" normalizeH="0" baseline="0" noProof="0" dirty="0">
              <a:ln>
                <a:noFill/>
              </a:ln>
              <a:solidFill>
                <a:srgbClr val="009AA5"/>
              </a:solidFill>
              <a:effectLst/>
              <a:uLnTx/>
              <a:uFillTx/>
              <a:latin typeface="Franklin Gothic Heavy" panose="020B0903020102020204" pitchFamily="34" charset="0"/>
              <a:ea typeface="+mn-ea"/>
              <a:cs typeface="+mn-cs"/>
            </a:endParaRPr>
          </a:p>
        </p:txBody>
      </p:sp>
      <p:sp>
        <p:nvSpPr>
          <p:cNvPr id="8" name="TextBox 7">
            <a:extLst>
              <a:ext uri="{FF2B5EF4-FFF2-40B4-BE49-F238E27FC236}">
                <a16:creationId xmlns:a16="http://schemas.microsoft.com/office/drawing/2014/main" id="{3EE3F2EC-2C43-D3A7-98A8-D1E9FB306C43}"/>
              </a:ext>
            </a:extLst>
          </p:cNvPr>
          <p:cNvSpPr txBox="1"/>
          <p:nvPr/>
        </p:nvSpPr>
        <p:spPr>
          <a:xfrm>
            <a:off x="340880" y="1290266"/>
            <a:ext cx="6176237"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7030A0"/>
                </a:solidFill>
                <a:effectLst/>
                <a:uLnTx/>
                <a:uFillTx/>
                <a:latin typeface="Congenial Black" panose="02000503040000020004" pitchFamily="2" charset="0"/>
                <a:ea typeface="+mn-ea"/>
                <a:cs typeface="+mn-cs"/>
              </a:rPr>
              <a:t>The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C10379"/>
                </a:solidFill>
                <a:effectLst/>
                <a:uLnTx/>
                <a:uFillTx/>
                <a:latin typeface="Congenial Black" panose="02000503040000020004" pitchFamily="2" charset="0"/>
                <a:ea typeface="+mn-ea"/>
                <a:cs typeface="+mn-cs"/>
              </a:rPr>
              <a:t>Frimley System Women’s Network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7030A0"/>
                </a:solidFill>
                <a:effectLst/>
                <a:uLnTx/>
                <a:uFillTx/>
                <a:latin typeface="Congenial Black" panose="02000503040000020004" pitchFamily="2" charset="0"/>
                <a:ea typeface="+mn-ea"/>
                <a:cs typeface="+mn-cs"/>
              </a:rPr>
              <a:t>are holding their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C10379"/>
                </a:solidFill>
                <a:effectLst/>
                <a:uLnTx/>
                <a:uFillTx/>
                <a:latin typeface="Congenial Black" panose="02000503040000020004" pitchFamily="2" charset="0"/>
                <a:ea typeface="+mn-ea"/>
                <a:cs typeface="+mn-cs"/>
              </a:rPr>
              <a:t>first network meetings</a:t>
            </a:r>
            <a:r>
              <a:rPr kumimoji="0" lang="en-GB" sz="2400" b="1" i="0" u="none" strike="noStrike" kern="1200" cap="none" spc="0" normalizeH="0" baseline="0" noProof="0" dirty="0">
                <a:ln>
                  <a:noFill/>
                </a:ln>
                <a:solidFill>
                  <a:srgbClr val="7030A0"/>
                </a:solidFill>
                <a:effectLst/>
                <a:uLnTx/>
                <a:uFillTx/>
                <a:latin typeface="Congenial Black" panose="02000503040000020004" pitchFamily="2" charset="0"/>
                <a:ea typeface="+mn-ea"/>
                <a:cs typeface="+mn-cs"/>
              </a:rPr>
              <a:t>!</a:t>
            </a:r>
          </a:p>
        </p:txBody>
      </p:sp>
      <p:sp>
        <p:nvSpPr>
          <p:cNvPr id="11" name="TextBox 10">
            <a:extLst>
              <a:ext uri="{FF2B5EF4-FFF2-40B4-BE49-F238E27FC236}">
                <a16:creationId xmlns:a16="http://schemas.microsoft.com/office/drawing/2014/main" id="{FCA79EE5-1103-B950-21DC-CFF3A40CBB4D}"/>
              </a:ext>
            </a:extLst>
          </p:cNvPr>
          <p:cNvSpPr txBox="1"/>
          <p:nvPr/>
        </p:nvSpPr>
        <p:spPr>
          <a:xfrm>
            <a:off x="444117" y="3089194"/>
            <a:ext cx="5969766"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7030A0"/>
                </a:solidFill>
                <a:effectLst/>
                <a:uLnTx/>
                <a:uFillTx/>
                <a:latin typeface="Congenial Black" panose="02000503040000020004" pitchFamily="2" charset="0"/>
                <a:ea typeface="+mn-ea"/>
                <a:cs typeface="+mn-cs"/>
              </a:rPr>
              <a:t>Meetings are open to </a:t>
            </a:r>
            <a:r>
              <a:rPr kumimoji="0" lang="en-GB" sz="1600" b="1" i="0" u="none" strike="noStrike" kern="1200" cap="none" spc="0" normalizeH="0" baseline="0" noProof="0" dirty="0">
                <a:ln>
                  <a:noFill/>
                </a:ln>
                <a:solidFill>
                  <a:srgbClr val="C10379"/>
                </a:solidFill>
                <a:effectLst/>
                <a:uLnTx/>
                <a:uFillTx/>
                <a:latin typeface="Congenial Black" panose="02000503040000020004" pitchFamily="2" charset="0"/>
                <a:ea typeface="+mn-ea"/>
                <a:cs typeface="+mn-cs"/>
              </a:rPr>
              <a:t>every member of paid and voluntary staff</a:t>
            </a:r>
            <a:r>
              <a:rPr kumimoji="0" lang="en-GB" sz="1600" b="1" i="0" u="none" strike="noStrike" kern="1200" cap="none" spc="0" normalizeH="0" baseline="0" noProof="0" dirty="0">
                <a:ln>
                  <a:noFill/>
                </a:ln>
                <a:solidFill>
                  <a:srgbClr val="7030A0"/>
                </a:solidFill>
                <a:effectLst/>
                <a:uLnTx/>
                <a:uFillTx/>
                <a:latin typeface="Congenial Black" panose="02000503040000020004" pitchFamily="2" charset="0"/>
                <a:ea typeface="+mn-ea"/>
                <a:cs typeface="+mn-cs"/>
              </a:rPr>
              <a:t> in </a:t>
            </a:r>
            <a:r>
              <a:rPr kumimoji="0" lang="en-GB" sz="1600" b="1" i="0" u="none" strike="noStrike" kern="1200" cap="none" spc="0" normalizeH="0" baseline="0" noProof="0" dirty="0">
                <a:ln>
                  <a:noFill/>
                </a:ln>
                <a:solidFill>
                  <a:srgbClr val="C10379"/>
                </a:solidFill>
                <a:effectLst/>
                <a:uLnTx/>
                <a:uFillTx/>
                <a:latin typeface="Congenial Black" panose="02000503040000020004" pitchFamily="2" charset="0"/>
                <a:ea typeface="+mn-ea"/>
                <a:cs typeface="+mn-cs"/>
              </a:rPr>
              <a:t>Health and Social care</a:t>
            </a:r>
            <a:r>
              <a:rPr kumimoji="0" lang="en-GB" sz="1600" b="1" i="0" u="none" strike="noStrike" kern="1200" cap="none" spc="0" normalizeH="0" baseline="0" noProof="0" dirty="0">
                <a:ln>
                  <a:noFill/>
                </a:ln>
                <a:solidFill>
                  <a:srgbClr val="7030A0"/>
                </a:solidFill>
                <a:effectLst/>
                <a:uLnTx/>
                <a:uFillTx/>
                <a:latin typeface="Congenial Black" panose="02000503040000020004" pitchFamily="2" charset="0"/>
                <a:ea typeface="+mn-ea"/>
                <a:cs typeface="+mn-cs"/>
              </a:rPr>
              <a:t> within Ascot, Bracknell, Farnham, Maidenhead, North East Hampshire, Slough, Surrey Heath &amp; Windsor</a:t>
            </a:r>
          </a:p>
        </p:txBody>
      </p:sp>
      <p:sp>
        <p:nvSpPr>
          <p:cNvPr id="9" name="TextBox 8">
            <a:extLst>
              <a:ext uri="{FF2B5EF4-FFF2-40B4-BE49-F238E27FC236}">
                <a16:creationId xmlns:a16="http://schemas.microsoft.com/office/drawing/2014/main" id="{F7C592B3-77DC-0A5E-C087-E43F96858A22}"/>
              </a:ext>
            </a:extLst>
          </p:cNvPr>
          <p:cNvSpPr txBox="1"/>
          <p:nvPr/>
        </p:nvSpPr>
        <p:spPr>
          <a:xfrm>
            <a:off x="444117" y="4695129"/>
            <a:ext cx="4292080" cy="120032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9999"/>
                </a:solidFill>
                <a:effectLst/>
                <a:uLnTx/>
                <a:uFillTx/>
                <a:latin typeface="Congenial Black" panose="02000503040000020004" pitchFamily="2" charset="0"/>
                <a:ea typeface="+mn-ea"/>
                <a:cs typeface="+mn-cs"/>
              </a:rPr>
              <a:t>Meeting 1: Microsoft Teams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9999"/>
                </a:solidFill>
                <a:effectLst/>
                <a:uLnTx/>
                <a:uFillTx/>
                <a:latin typeface="Congenial Black"/>
                <a:ea typeface="+mn-ea"/>
                <a:cs typeface="+mn-cs"/>
              </a:rPr>
              <a:t>Wednesday 21st June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9999"/>
                </a:solidFill>
                <a:effectLst/>
                <a:uLnTx/>
                <a:uFillTx/>
                <a:latin typeface="Congenial Black" panose="02000503040000020004" pitchFamily="2" charset="0"/>
                <a:ea typeface="+mn-ea"/>
                <a:cs typeface="+mn-cs"/>
              </a:rPr>
              <a:t>Midday to 1.30 pm</a:t>
            </a:r>
          </a:p>
        </p:txBody>
      </p:sp>
      <p:sp>
        <p:nvSpPr>
          <p:cNvPr id="3" name="Star: 12 Points 2">
            <a:hlinkClick r:id="rId3"/>
            <a:extLst>
              <a:ext uri="{FF2B5EF4-FFF2-40B4-BE49-F238E27FC236}">
                <a16:creationId xmlns:a16="http://schemas.microsoft.com/office/drawing/2014/main" id="{6921AE26-E546-044B-0C22-226E4F1A10D1}"/>
              </a:ext>
            </a:extLst>
          </p:cNvPr>
          <p:cNvSpPr/>
          <p:nvPr/>
        </p:nvSpPr>
        <p:spPr>
          <a:xfrm>
            <a:off x="3429000" y="5628698"/>
            <a:ext cx="3257146" cy="1698948"/>
          </a:xfrm>
          <a:prstGeom prst="star12">
            <a:avLst/>
          </a:prstGeom>
          <a:solidFill>
            <a:srgbClr val="C1037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Click here to register for the Teams launch – link goes into your Teams diary!</a:t>
            </a:r>
          </a:p>
        </p:txBody>
      </p:sp>
      <p:sp>
        <p:nvSpPr>
          <p:cNvPr id="12" name="TextBox 11">
            <a:extLst>
              <a:ext uri="{FF2B5EF4-FFF2-40B4-BE49-F238E27FC236}">
                <a16:creationId xmlns:a16="http://schemas.microsoft.com/office/drawing/2014/main" id="{7F8D8B44-5762-64D5-E2DC-2CF792296004}"/>
              </a:ext>
            </a:extLst>
          </p:cNvPr>
          <p:cNvSpPr txBox="1"/>
          <p:nvPr/>
        </p:nvSpPr>
        <p:spPr>
          <a:xfrm>
            <a:off x="463635" y="7652411"/>
            <a:ext cx="593072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7030A0"/>
                </a:solidFill>
                <a:effectLst/>
                <a:uLnTx/>
                <a:uFillTx/>
                <a:latin typeface="Congenial Black" panose="02000503040000020004" pitchFamily="2" charset="0"/>
                <a:ea typeface="+mn-ea"/>
                <a:cs typeface="+mn-cs"/>
              </a:rPr>
              <a:t>Check the Amplify EDI newsletter to keep up to date!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7030A0"/>
                </a:solidFill>
                <a:effectLst/>
                <a:uLnTx/>
                <a:uFillTx/>
                <a:latin typeface="Congenial Black" panose="02000503040000020004" pitchFamily="2" charset="0"/>
                <a:ea typeface="+mn-ea"/>
                <a:cs typeface="+mn-cs"/>
              </a:rPr>
              <a:t>For more information, email </a:t>
            </a:r>
            <a:r>
              <a:rPr kumimoji="0" lang="en-GB" sz="1600" b="1" i="0" u="none" strike="noStrike" kern="1200" cap="none" spc="0" normalizeH="0" baseline="0" noProof="0" dirty="0">
                <a:ln>
                  <a:noFill/>
                </a:ln>
                <a:solidFill>
                  <a:srgbClr val="7030A0"/>
                </a:solidFill>
                <a:effectLst/>
                <a:uLnTx/>
                <a:uFillTx/>
                <a:latin typeface="Congenial Black" panose="02000503040000020004" pitchFamily="2" charset="0"/>
                <a:ea typeface="+mn-ea"/>
                <a:cs typeface="+mn-cs"/>
                <a:hlinkClick r:id="rId4"/>
              </a:rPr>
              <a:t>Cheyenne.Sparks2@nhs.net</a:t>
            </a:r>
            <a:r>
              <a:rPr kumimoji="0" lang="en-GB" sz="1600" b="1" i="0" u="none" strike="noStrike" kern="1200" cap="none" spc="0" normalizeH="0" baseline="0" noProof="0" dirty="0">
                <a:ln>
                  <a:noFill/>
                </a:ln>
                <a:solidFill>
                  <a:srgbClr val="7030A0"/>
                </a:solidFill>
                <a:effectLst/>
                <a:uLnTx/>
                <a:uFillTx/>
                <a:latin typeface="Congenial Black" panose="02000503040000020004" pitchFamily="2" charset="0"/>
                <a:ea typeface="+mn-ea"/>
                <a:cs typeface="+mn-cs"/>
              </a:rPr>
              <a:t> </a:t>
            </a:r>
          </a:p>
        </p:txBody>
      </p:sp>
      <p:pic>
        <p:nvPicPr>
          <p:cNvPr id="1028" name="Picture 4" descr="Image of many raised hands and arms">
            <a:extLst>
              <a:ext uri="{FF2B5EF4-FFF2-40B4-BE49-F238E27FC236}">
                <a16:creationId xmlns:a16="http://schemas.microsoft.com/office/drawing/2014/main" id="{B1AA76A7-0201-3C09-4A60-A296BC23C7F6}"/>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0484" y="7856363"/>
            <a:ext cx="7298968" cy="2040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6933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20FB1E-DB6D-2E8D-6DCF-7E316978BE7F}"/>
              </a:ext>
            </a:extLst>
          </p:cNvPr>
          <p:cNvSpPr txBox="1"/>
          <p:nvPr/>
        </p:nvSpPr>
        <p:spPr>
          <a:xfrm>
            <a:off x="1012874" y="422422"/>
            <a:ext cx="4832252" cy="1569660"/>
          </a:xfrm>
          <a:prstGeom prst="rect">
            <a:avLst/>
          </a:prstGeom>
          <a:noFill/>
        </p:spPr>
        <p:txBody>
          <a:bodyPr wrap="square">
            <a:spAutoFit/>
          </a:bodyPr>
          <a:lstStyle/>
          <a:p>
            <a:pPr algn="ctr"/>
            <a:r>
              <a:rPr lang="en-GB" sz="3200" b="1" dirty="0">
                <a:solidFill>
                  <a:srgbClr val="0070C0"/>
                </a:solidFill>
              </a:rPr>
              <a:t>NHS England South East </a:t>
            </a:r>
          </a:p>
          <a:p>
            <a:pPr algn="ctr"/>
            <a:r>
              <a:rPr lang="en-GB" sz="3200" b="1" dirty="0">
                <a:solidFill>
                  <a:srgbClr val="0070C0"/>
                </a:solidFill>
              </a:rPr>
              <a:t>Health &amp; Wellbeing Events</a:t>
            </a:r>
          </a:p>
          <a:p>
            <a:pPr algn="ctr"/>
            <a:r>
              <a:rPr lang="en-GB" sz="3200" b="1" dirty="0">
                <a:solidFill>
                  <a:srgbClr val="0070C0"/>
                </a:solidFill>
              </a:rPr>
              <a:t>Spring 2023</a:t>
            </a:r>
          </a:p>
        </p:txBody>
      </p:sp>
      <p:pic>
        <p:nvPicPr>
          <p:cNvPr id="5" name="Picture 4">
            <a:extLst>
              <a:ext uri="{FF2B5EF4-FFF2-40B4-BE49-F238E27FC236}">
                <a16:creationId xmlns:a16="http://schemas.microsoft.com/office/drawing/2014/main" id="{3BF17BA1-9538-C282-E1CD-E0F9F633584C}"/>
              </a:ext>
            </a:extLst>
          </p:cNvPr>
          <p:cNvPicPr>
            <a:picLocks noChangeAspect="1"/>
          </p:cNvPicPr>
          <p:nvPr/>
        </p:nvPicPr>
        <p:blipFill rotWithShape="1">
          <a:blip r:embed="rId2"/>
          <a:srcRect l="1846"/>
          <a:stretch/>
        </p:blipFill>
        <p:spPr>
          <a:xfrm>
            <a:off x="0" y="9018151"/>
            <a:ext cx="6858000" cy="887849"/>
          </a:xfrm>
          <a:prstGeom prst="rect">
            <a:avLst/>
          </a:prstGeom>
        </p:spPr>
      </p:pic>
      <p:sp>
        <p:nvSpPr>
          <p:cNvPr id="6" name="TextBox 5">
            <a:extLst>
              <a:ext uri="{FF2B5EF4-FFF2-40B4-BE49-F238E27FC236}">
                <a16:creationId xmlns:a16="http://schemas.microsoft.com/office/drawing/2014/main" id="{D133C1CA-67C1-B40D-7054-229C3D29A7EA}"/>
              </a:ext>
            </a:extLst>
          </p:cNvPr>
          <p:cNvSpPr txBox="1"/>
          <p:nvPr/>
        </p:nvSpPr>
        <p:spPr>
          <a:xfrm>
            <a:off x="439615" y="2241904"/>
            <a:ext cx="5978769" cy="1415772"/>
          </a:xfrm>
          <a:custGeom>
            <a:avLst/>
            <a:gdLst>
              <a:gd name="connsiteX0" fmla="*/ 0 w 5978769"/>
              <a:gd name="connsiteY0" fmla="*/ 0 h 1415772"/>
              <a:gd name="connsiteX1" fmla="*/ 783883 w 5978769"/>
              <a:gd name="connsiteY1" fmla="*/ 0 h 1415772"/>
              <a:gd name="connsiteX2" fmla="*/ 1507978 w 5978769"/>
              <a:gd name="connsiteY2" fmla="*/ 0 h 1415772"/>
              <a:gd name="connsiteX3" fmla="*/ 2291861 w 5978769"/>
              <a:gd name="connsiteY3" fmla="*/ 0 h 1415772"/>
              <a:gd name="connsiteX4" fmla="*/ 2836594 w 5978769"/>
              <a:gd name="connsiteY4" fmla="*/ 0 h 1415772"/>
              <a:gd name="connsiteX5" fmla="*/ 3381326 w 5978769"/>
              <a:gd name="connsiteY5" fmla="*/ 0 h 1415772"/>
              <a:gd name="connsiteX6" fmla="*/ 3866271 w 5978769"/>
              <a:gd name="connsiteY6" fmla="*/ 0 h 1415772"/>
              <a:gd name="connsiteX7" fmla="*/ 4530578 w 5978769"/>
              <a:gd name="connsiteY7" fmla="*/ 0 h 1415772"/>
              <a:gd name="connsiteX8" fmla="*/ 5194886 w 5978769"/>
              <a:gd name="connsiteY8" fmla="*/ 0 h 1415772"/>
              <a:gd name="connsiteX9" fmla="*/ 5978769 w 5978769"/>
              <a:gd name="connsiteY9" fmla="*/ 0 h 1415772"/>
              <a:gd name="connsiteX10" fmla="*/ 5978769 w 5978769"/>
              <a:gd name="connsiteY10" fmla="*/ 486082 h 1415772"/>
              <a:gd name="connsiteX11" fmla="*/ 5978769 w 5978769"/>
              <a:gd name="connsiteY11" fmla="*/ 986321 h 1415772"/>
              <a:gd name="connsiteX12" fmla="*/ 5978769 w 5978769"/>
              <a:gd name="connsiteY12" fmla="*/ 1415772 h 1415772"/>
              <a:gd name="connsiteX13" fmla="*/ 5434037 w 5978769"/>
              <a:gd name="connsiteY13" fmla="*/ 1415772 h 1415772"/>
              <a:gd name="connsiteX14" fmla="*/ 4650154 w 5978769"/>
              <a:gd name="connsiteY14" fmla="*/ 1415772 h 1415772"/>
              <a:gd name="connsiteX15" fmla="*/ 4105421 w 5978769"/>
              <a:gd name="connsiteY15" fmla="*/ 1415772 h 1415772"/>
              <a:gd name="connsiteX16" fmla="*/ 3441114 w 5978769"/>
              <a:gd name="connsiteY16" fmla="*/ 1415772 h 1415772"/>
              <a:gd name="connsiteX17" fmla="*/ 2956169 w 5978769"/>
              <a:gd name="connsiteY17" fmla="*/ 1415772 h 1415772"/>
              <a:gd name="connsiteX18" fmla="*/ 2411437 w 5978769"/>
              <a:gd name="connsiteY18" fmla="*/ 1415772 h 1415772"/>
              <a:gd name="connsiteX19" fmla="*/ 1926492 w 5978769"/>
              <a:gd name="connsiteY19" fmla="*/ 1415772 h 1415772"/>
              <a:gd name="connsiteX20" fmla="*/ 1262185 w 5978769"/>
              <a:gd name="connsiteY20" fmla="*/ 1415772 h 1415772"/>
              <a:gd name="connsiteX21" fmla="*/ 0 w 5978769"/>
              <a:gd name="connsiteY21" fmla="*/ 1415772 h 1415772"/>
              <a:gd name="connsiteX22" fmla="*/ 0 w 5978769"/>
              <a:gd name="connsiteY22" fmla="*/ 929690 h 1415772"/>
              <a:gd name="connsiteX23" fmla="*/ 0 w 5978769"/>
              <a:gd name="connsiteY23" fmla="*/ 471924 h 1415772"/>
              <a:gd name="connsiteX24" fmla="*/ 0 w 5978769"/>
              <a:gd name="connsiteY24" fmla="*/ 0 h 1415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978769" h="1415772" extrusionOk="0">
                <a:moveTo>
                  <a:pt x="0" y="0"/>
                </a:moveTo>
                <a:cubicBezTo>
                  <a:pt x="370770" y="-24096"/>
                  <a:pt x="420488" y="35482"/>
                  <a:pt x="783883" y="0"/>
                </a:cubicBezTo>
                <a:cubicBezTo>
                  <a:pt x="1147278" y="-35482"/>
                  <a:pt x="1338698" y="27728"/>
                  <a:pt x="1507978" y="0"/>
                </a:cubicBezTo>
                <a:cubicBezTo>
                  <a:pt x="1677259" y="-27728"/>
                  <a:pt x="2034074" y="-18828"/>
                  <a:pt x="2291861" y="0"/>
                </a:cubicBezTo>
                <a:cubicBezTo>
                  <a:pt x="2549648" y="18828"/>
                  <a:pt x="2612991" y="12345"/>
                  <a:pt x="2836594" y="0"/>
                </a:cubicBezTo>
                <a:cubicBezTo>
                  <a:pt x="3060197" y="-12345"/>
                  <a:pt x="3121481" y="-9331"/>
                  <a:pt x="3381326" y="0"/>
                </a:cubicBezTo>
                <a:cubicBezTo>
                  <a:pt x="3641171" y="9331"/>
                  <a:pt x="3662439" y="15834"/>
                  <a:pt x="3866271" y="0"/>
                </a:cubicBezTo>
                <a:cubicBezTo>
                  <a:pt x="4070104" y="-15834"/>
                  <a:pt x="4392751" y="-11971"/>
                  <a:pt x="4530578" y="0"/>
                </a:cubicBezTo>
                <a:cubicBezTo>
                  <a:pt x="4668405" y="11971"/>
                  <a:pt x="4880171" y="11888"/>
                  <a:pt x="5194886" y="0"/>
                </a:cubicBezTo>
                <a:cubicBezTo>
                  <a:pt x="5509601" y="-11888"/>
                  <a:pt x="5800300" y="30146"/>
                  <a:pt x="5978769" y="0"/>
                </a:cubicBezTo>
                <a:cubicBezTo>
                  <a:pt x="5971217" y="215835"/>
                  <a:pt x="5992660" y="377712"/>
                  <a:pt x="5978769" y="486082"/>
                </a:cubicBezTo>
                <a:cubicBezTo>
                  <a:pt x="5964878" y="594452"/>
                  <a:pt x="5989882" y="885622"/>
                  <a:pt x="5978769" y="986321"/>
                </a:cubicBezTo>
                <a:cubicBezTo>
                  <a:pt x="5967656" y="1087020"/>
                  <a:pt x="5963608" y="1250704"/>
                  <a:pt x="5978769" y="1415772"/>
                </a:cubicBezTo>
                <a:cubicBezTo>
                  <a:pt x="5731947" y="1442338"/>
                  <a:pt x="5579989" y="1400516"/>
                  <a:pt x="5434037" y="1415772"/>
                </a:cubicBezTo>
                <a:cubicBezTo>
                  <a:pt x="5288085" y="1431028"/>
                  <a:pt x="4924255" y="1436075"/>
                  <a:pt x="4650154" y="1415772"/>
                </a:cubicBezTo>
                <a:cubicBezTo>
                  <a:pt x="4376053" y="1395469"/>
                  <a:pt x="4354419" y="1430818"/>
                  <a:pt x="4105421" y="1415772"/>
                </a:cubicBezTo>
                <a:cubicBezTo>
                  <a:pt x="3856423" y="1400726"/>
                  <a:pt x="3665567" y="1414211"/>
                  <a:pt x="3441114" y="1415772"/>
                </a:cubicBezTo>
                <a:cubicBezTo>
                  <a:pt x="3216661" y="1417333"/>
                  <a:pt x="3187491" y="1394437"/>
                  <a:pt x="2956169" y="1415772"/>
                </a:cubicBezTo>
                <a:cubicBezTo>
                  <a:pt x="2724848" y="1437107"/>
                  <a:pt x="2656499" y="1405246"/>
                  <a:pt x="2411437" y="1415772"/>
                </a:cubicBezTo>
                <a:cubicBezTo>
                  <a:pt x="2166375" y="1426298"/>
                  <a:pt x="2076211" y="1393040"/>
                  <a:pt x="1926492" y="1415772"/>
                </a:cubicBezTo>
                <a:cubicBezTo>
                  <a:pt x="1776773" y="1438504"/>
                  <a:pt x="1517762" y="1414420"/>
                  <a:pt x="1262185" y="1415772"/>
                </a:cubicBezTo>
                <a:cubicBezTo>
                  <a:pt x="1006608" y="1417124"/>
                  <a:pt x="504377" y="1462294"/>
                  <a:pt x="0" y="1415772"/>
                </a:cubicBezTo>
                <a:cubicBezTo>
                  <a:pt x="-10103" y="1173238"/>
                  <a:pt x="-13758" y="1137589"/>
                  <a:pt x="0" y="929690"/>
                </a:cubicBezTo>
                <a:cubicBezTo>
                  <a:pt x="13758" y="721791"/>
                  <a:pt x="-7555" y="694505"/>
                  <a:pt x="0" y="471924"/>
                </a:cubicBezTo>
                <a:cubicBezTo>
                  <a:pt x="7555" y="249343"/>
                  <a:pt x="15106" y="231150"/>
                  <a:pt x="0" y="0"/>
                </a:cubicBezTo>
                <a:close/>
              </a:path>
            </a:pathLst>
          </a:custGeom>
          <a:noFill/>
          <a:ln>
            <a:solidFill>
              <a:srgbClr val="0094A7"/>
            </a:solidFill>
            <a:extLst>
              <a:ext uri="{C807C97D-BFC1-408E-A445-0C87EB9F89A2}">
                <ask:lineSketchStyleProps xmlns:ask="http://schemas.microsoft.com/office/drawing/2018/sketchyshapes" sd="1944516960">
                  <a:prstGeom prst="rect">
                    <a:avLst/>
                  </a:prstGeom>
                  <ask:type>
                    <ask:lineSketchFreehand/>
                  </ask:type>
                </ask:lineSketchStyleProps>
              </a:ext>
            </a:extLst>
          </a:ln>
        </p:spPr>
        <p:txBody>
          <a:bodyPr wrap="square" rtlCol="0">
            <a:spAutoFit/>
          </a:bodyPr>
          <a:lstStyle/>
          <a:p>
            <a:pPr algn="ctr"/>
            <a:r>
              <a:rPr lang="en-GB" b="1" dirty="0"/>
              <a:t>Masterclass: Leading, coaching &amp; developing diverse teams in times of change, challenge &amp; crisis</a:t>
            </a:r>
          </a:p>
          <a:p>
            <a:pPr algn="ctr"/>
            <a:r>
              <a:rPr lang="en-GB" sz="1600" dirty="0"/>
              <a:t>For leaders and managers working in health &amp; wellbeing, retention and staff engagement.</a:t>
            </a:r>
          </a:p>
          <a:p>
            <a:pPr algn="ctr"/>
            <a:r>
              <a:rPr lang="en-GB" sz="1600" b="1" dirty="0">
                <a:solidFill>
                  <a:srgbClr val="7030A0"/>
                </a:solidFill>
                <a:hlinkClick r:id="rId3">
                  <a:extLst>
                    <a:ext uri="{A12FA001-AC4F-418D-AE19-62706E023703}">
                      <ahyp:hlinkClr xmlns:ahyp="http://schemas.microsoft.com/office/drawing/2018/hyperlinkcolor" val="tx"/>
                    </a:ext>
                  </a:extLst>
                </a:hlinkClick>
              </a:rPr>
              <a:t>Click here to register!</a:t>
            </a:r>
            <a:endParaRPr lang="en-GB" sz="1600" b="1" dirty="0">
              <a:solidFill>
                <a:srgbClr val="7030A0"/>
              </a:solidFill>
            </a:endParaRPr>
          </a:p>
        </p:txBody>
      </p:sp>
      <p:sp>
        <p:nvSpPr>
          <p:cNvPr id="7" name="TextBox 6">
            <a:extLst>
              <a:ext uri="{FF2B5EF4-FFF2-40B4-BE49-F238E27FC236}">
                <a16:creationId xmlns:a16="http://schemas.microsoft.com/office/drawing/2014/main" id="{B0E699D7-7A4F-BDC1-AF34-785ED274B1BF}"/>
              </a:ext>
            </a:extLst>
          </p:cNvPr>
          <p:cNvSpPr txBox="1"/>
          <p:nvPr/>
        </p:nvSpPr>
        <p:spPr>
          <a:xfrm>
            <a:off x="439614" y="4027789"/>
            <a:ext cx="5978769" cy="1631216"/>
          </a:xfrm>
          <a:custGeom>
            <a:avLst/>
            <a:gdLst>
              <a:gd name="connsiteX0" fmla="*/ 0 w 5978769"/>
              <a:gd name="connsiteY0" fmla="*/ 0 h 1631216"/>
              <a:gd name="connsiteX1" fmla="*/ 783883 w 5978769"/>
              <a:gd name="connsiteY1" fmla="*/ 0 h 1631216"/>
              <a:gd name="connsiteX2" fmla="*/ 1507978 w 5978769"/>
              <a:gd name="connsiteY2" fmla="*/ 0 h 1631216"/>
              <a:gd name="connsiteX3" fmla="*/ 2291861 w 5978769"/>
              <a:gd name="connsiteY3" fmla="*/ 0 h 1631216"/>
              <a:gd name="connsiteX4" fmla="*/ 2836594 w 5978769"/>
              <a:gd name="connsiteY4" fmla="*/ 0 h 1631216"/>
              <a:gd name="connsiteX5" fmla="*/ 3381326 w 5978769"/>
              <a:gd name="connsiteY5" fmla="*/ 0 h 1631216"/>
              <a:gd name="connsiteX6" fmla="*/ 3866271 w 5978769"/>
              <a:gd name="connsiteY6" fmla="*/ 0 h 1631216"/>
              <a:gd name="connsiteX7" fmla="*/ 4530578 w 5978769"/>
              <a:gd name="connsiteY7" fmla="*/ 0 h 1631216"/>
              <a:gd name="connsiteX8" fmla="*/ 5194886 w 5978769"/>
              <a:gd name="connsiteY8" fmla="*/ 0 h 1631216"/>
              <a:gd name="connsiteX9" fmla="*/ 5978769 w 5978769"/>
              <a:gd name="connsiteY9" fmla="*/ 0 h 1631216"/>
              <a:gd name="connsiteX10" fmla="*/ 5978769 w 5978769"/>
              <a:gd name="connsiteY10" fmla="*/ 560051 h 1631216"/>
              <a:gd name="connsiteX11" fmla="*/ 5978769 w 5978769"/>
              <a:gd name="connsiteY11" fmla="*/ 1136414 h 1631216"/>
              <a:gd name="connsiteX12" fmla="*/ 5978769 w 5978769"/>
              <a:gd name="connsiteY12" fmla="*/ 1631216 h 1631216"/>
              <a:gd name="connsiteX13" fmla="*/ 5434037 w 5978769"/>
              <a:gd name="connsiteY13" fmla="*/ 1631216 h 1631216"/>
              <a:gd name="connsiteX14" fmla="*/ 4650154 w 5978769"/>
              <a:gd name="connsiteY14" fmla="*/ 1631216 h 1631216"/>
              <a:gd name="connsiteX15" fmla="*/ 4105421 w 5978769"/>
              <a:gd name="connsiteY15" fmla="*/ 1631216 h 1631216"/>
              <a:gd name="connsiteX16" fmla="*/ 3441114 w 5978769"/>
              <a:gd name="connsiteY16" fmla="*/ 1631216 h 1631216"/>
              <a:gd name="connsiteX17" fmla="*/ 2956169 w 5978769"/>
              <a:gd name="connsiteY17" fmla="*/ 1631216 h 1631216"/>
              <a:gd name="connsiteX18" fmla="*/ 2411437 w 5978769"/>
              <a:gd name="connsiteY18" fmla="*/ 1631216 h 1631216"/>
              <a:gd name="connsiteX19" fmla="*/ 1926492 w 5978769"/>
              <a:gd name="connsiteY19" fmla="*/ 1631216 h 1631216"/>
              <a:gd name="connsiteX20" fmla="*/ 1262185 w 5978769"/>
              <a:gd name="connsiteY20" fmla="*/ 1631216 h 1631216"/>
              <a:gd name="connsiteX21" fmla="*/ 0 w 5978769"/>
              <a:gd name="connsiteY21" fmla="*/ 1631216 h 1631216"/>
              <a:gd name="connsiteX22" fmla="*/ 0 w 5978769"/>
              <a:gd name="connsiteY22" fmla="*/ 1071165 h 1631216"/>
              <a:gd name="connsiteX23" fmla="*/ 0 w 5978769"/>
              <a:gd name="connsiteY23" fmla="*/ 543739 h 1631216"/>
              <a:gd name="connsiteX24" fmla="*/ 0 w 5978769"/>
              <a:gd name="connsiteY24" fmla="*/ 0 h 163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978769" h="1631216" extrusionOk="0">
                <a:moveTo>
                  <a:pt x="0" y="0"/>
                </a:moveTo>
                <a:cubicBezTo>
                  <a:pt x="370770" y="-24096"/>
                  <a:pt x="420488" y="35482"/>
                  <a:pt x="783883" y="0"/>
                </a:cubicBezTo>
                <a:cubicBezTo>
                  <a:pt x="1147278" y="-35482"/>
                  <a:pt x="1338698" y="27728"/>
                  <a:pt x="1507978" y="0"/>
                </a:cubicBezTo>
                <a:cubicBezTo>
                  <a:pt x="1677259" y="-27728"/>
                  <a:pt x="2034074" y="-18828"/>
                  <a:pt x="2291861" y="0"/>
                </a:cubicBezTo>
                <a:cubicBezTo>
                  <a:pt x="2549648" y="18828"/>
                  <a:pt x="2612991" y="12345"/>
                  <a:pt x="2836594" y="0"/>
                </a:cubicBezTo>
                <a:cubicBezTo>
                  <a:pt x="3060197" y="-12345"/>
                  <a:pt x="3121481" y="-9331"/>
                  <a:pt x="3381326" y="0"/>
                </a:cubicBezTo>
                <a:cubicBezTo>
                  <a:pt x="3641171" y="9331"/>
                  <a:pt x="3662439" y="15834"/>
                  <a:pt x="3866271" y="0"/>
                </a:cubicBezTo>
                <a:cubicBezTo>
                  <a:pt x="4070104" y="-15834"/>
                  <a:pt x="4392751" y="-11971"/>
                  <a:pt x="4530578" y="0"/>
                </a:cubicBezTo>
                <a:cubicBezTo>
                  <a:pt x="4668405" y="11971"/>
                  <a:pt x="4880171" y="11888"/>
                  <a:pt x="5194886" y="0"/>
                </a:cubicBezTo>
                <a:cubicBezTo>
                  <a:pt x="5509601" y="-11888"/>
                  <a:pt x="5800300" y="30146"/>
                  <a:pt x="5978769" y="0"/>
                </a:cubicBezTo>
                <a:cubicBezTo>
                  <a:pt x="5960122" y="259744"/>
                  <a:pt x="5950920" y="319989"/>
                  <a:pt x="5978769" y="560051"/>
                </a:cubicBezTo>
                <a:cubicBezTo>
                  <a:pt x="6006618" y="800113"/>
                  <a:pt x="5976575" y="876180"/>
                  <a:pt x="5978769" y="1136414"/>
                </a:cubicBezTo>
                <a:cubicBezTo>
                  <a:pt x="5980963" y="1396648"/>
                  <a:pt x="5975947" y="1501499"/>
                  <a:pt x="5978769" y="1631216"/>
                </a:cubicBezTo>
                <a:cubicBezTo>
                  <a:pt x="5731947" y="1657782"/>
                  <a:pt x="5579989" y="1615960"/>
                  <a:pt x="5434037" y="1631216"/>
                </a:cubicBezTo>
                <a:cubicBezTo>
                  <a:pt x="5288085" y="1646472"/>
                  <a:pt x="4924255" y="1651519"/>
                  <a:pt x="4650154" y="1631216"/>
                </a:cubicBezTo>
                <a:cubicBezTo>
                  <a:pt x="4376053" y="1610913"/>
                  <a:pt x="4354419" y="1646262"/>
                  <a:pt x="4105421" y="1631216"/>
                </a:cubicBezTo>
                <a:cubicBezTo>
                  <a:pt x="3856423" y="1616170"/>
                  <a:pt x="3665567" y="1629655"/>
                  <a:pt x="3441114" y="1631216"/>
                </a:cubicBezTo>
                <a:cubicBezTo>
                  <a:pt x="3216661" y="1632777"/>
                  <a:pt x="3187491" y="1609881"/>
                  <a:pt x="2956169" y="1631216"/>
                </a:cubicBezTo>
                <a:cubicBezTo>
                  <a:pt x="2724848" y="1652551"/>
                  <a:pt x="2656499" y="1620690"/>
                  <a:pt x="2411437" y="1631216"/>
                </a:cubicBezTo>
                <a:cubicBezTo>
                  <a:pt x="2166375" y="1641742"/>
                  <a:pt x="2076211" y="1608484"/>
                  <a:pt x="1926492" y="1631216"/>
                </a:cubicBezTo>
                <a:cubicBezTo>
                  <a:pt x="1776773" y="1653948"/>
                  <a:pt x="1517762" y="1629864"/>
                  <a:pt x="1262185" y="1631216"/>
                </a:cubicBezTo>
                <a:cubicBezTo>
                  <a:pt x="1006608" y="1632568"/>
                  <a:pt x="504377" y="1677738"/>
                  <a:pt x="0" y="1631216"/>
                </a:cubicBezTo>
                <a:cubicBezTo>
                  <a:pt x="-25425" y="1405491"/>
                  <a:pt x="16358" y="1208681"/>
                  <a:pt x="0" y="1071165"/>
                </a:cubicBezTo>
                <a:cubicBezTo>
                  <a:pt x="-16358" y="933649"/>
                  <a:pt x="-6860" y="762152"/>
                  <a:pt x="0" y="543739"/>
                </a:cubicBezTo>
                <a:cubicBezTo>
                  <a:pt x="6860" y="325326"/>
                  <a:pt x="173" y="131497"/>
                  <a:pt x="0" y="0"/>
                </a:cubicBezTo>
                <a:close/>
              </a:path>
            </a:pathLst>
          </a:custGeom>
          <a:noFill/>
          <a:ln>
            <a:solidFill>
              <a:srgbClr val="0094A7"/>
            </a:solidFill>
            <a:extLst>
              <a:ext uri="{C807C97D-BFC1-408E-A445-0C87EB9F89A2}">
                <ask:lineSketchStyleProps xmlns:ask="http://schemas.microsoft.com/office/drawing/2018/sketchyshapes" sd="1944516960">
                  <a:prstGeom prst="rect">
                    <a:avLst/>
                  </a:prstGeom>
                  <ask:type>
                    <ask:lineSketchFreehand/>
                  </ask:type>
                </ask:lineSketchStyleProps>
              </a:ext>
            </a:extLst>
          </a:ln>
        </p:spPr>
        <p:txBody>
          <a:bodyPr wrap="square" rtlCol="0">
            <a:spAutoFit/>
          </a:bodyPr>
          <a:lstStyle/>
          <a:p>
            <a:pPr algn="ctr"/>
            <a:r>
              <a:rPr lang="en-GB" b="1" dirty="0"/>
              <a:t>Improving staff experience: A south east masterclass</a:t>
            </a:r>
          </a:p>
          <a:p>
            <a:pPr algn="ctr"/>
            <a:r>
              <a:rPr lang="en-GB" sz="1600" dirty="0"/>
              <a:t>Interactive session with an opportunity to hear from colleagues about areas of good practice and explore strengthening of staff experience and workforce resilience. Professor Jeremy Dawson will provide key insights linked to the recent Staff Survey.</a:t>
            </a:r>
          </a:p>
          <a:p>
            <a:pPr algn="ctr"/>
            <a:r>
              <a:rPr lang="en-GB" sz="1600" b="1" dirty="0">
                <a:solidFill>
                  <a:srgbClr val="7030A0"/>
                </a:solidFill>
                <a:hlinkClick r:id="rId4">
                  <a:extLst>
                    <a:ext uri="{A12FA001-AC4F-418D-AE19-62706E023703}">
                      <ahyp:hlinkClr xmlns:ahyp="http://schemas.microsoft.com/office/drawing/2018/hyperlinkcolor" val="tx"/>
                    </a:ext>
                  </a:extLst>
                </a:hlinkClick>
              </a:rPr>
              <a:t>Click here to register!</a:t>
            </a:r>
            <a:endParaRPr lang="en-GB" sz="1600" b="1" dirty="0">
              <a:solidFill>
                <a:srgbClr val="7030A0"/>
              </a:solidFill>
            </a:endParaRPr>
          </a:p>
        </p:txBody>
      </p:sp>
      <p:sp>
        <p:nvSpPr>
          <p:cNvPr id="8" name="TextBox 7">
            <a:extLst>
              <a:ext uri="{FF2B5EF4-FFF2-40B4-BE49-F238E27FC236}">
                <a16:creationId xmlns:a16="http://schemas.microsoft.com/office/drawing/2014/main" id="{55816252-6456-E7EC-E52E-6CD0568E9E34}"/>
              </a:ext>
            </a:extLst>
          </p:cNvPr>
          <p:cNvSpPr txBox="1"/>
          <p:nvPr/>
        </p:nvSpPr>
        <p:spPr>
          <a:xfrm>
            <a:off x="439614" y="6029118"/>
            <a:ext cx="5978769" cy="2646878"/>
          </a:xfrm>
          <a:custGeom>
            <a:avLst/>
            <a:gdLst>
              <a:gd name="connsiteX0" fmla="*/ 0 w 5978769"/>
              <a:gd name="connsiteY0" fmla="*/ 0 h 2646878"/>
              <a:gd name="connsiteX1" fmla="*/ 783883 w 5978769"/>
              <a:gd name="connsiteY1" fmla="*/ 0 h 2646878"/>
              <a:gd name="connsiteX2" fmla="*/ 1507978 w 5978769"/>
              <a:gd name="connsiteY2" fmla="*/ 0 h 2646878"/>
              <a:gd name="connsiteX3" fmla="*/ 2291861 w 5978769"/>
              <a:gd name="connsiteY3" fmla="*/ 0 h 2646878"/>
              <a:gd name="connsiteX4" fmla="*/ 2836594 w 5978769"/>
              <a:gd name="connsiteY4" fmla="*/ 0 h 2646878"/>
              <a:gd name="connsiteX5" fmla="*/ 3381326 w 5978769"/>
              <a:gd name="connsiteY5" fmla="*/ 0 h 2646878"/>
              <a:gd name="connsiteX6" fmla="*/ 3866271 w 5978769"/>
              <a:gd name="connsiteY6" fmla="*/ 0 h 2646878"/>
              <a:gd name="connsiteX7" fmla="*/ 4530578 w 5978769"/>
              <a:gd name="connsiteY7" fmla="*/ 0 h 2646878"/>
              <a:gd name="connsiteX8" fmla="*/ 5194886 w 5978769"/>
              <a:gd name="connsiteY8" fmla="*/ 0 h 2646878"/>
              <a:gd name="connsiteX9" fmla="*/ 5978769 w 5978769"/>
              <a:gd name="connsiteY9" fmla="*/ 0 h 2646878"/>
              <a:gd name="connsiteX10" fmla="*/ 5978769 w 5978769"/>
              <a:gd name="connsiteY10" fmla="*/ 688188 h 2646878"/>
              <a:gd name="connsiteX11" fmla="*/ 5978769 w 5978769"/>
              <a:gd name="connsiteY11" fmla="*/ 1402845 h 2646878"/>
              <a:gd name="connsiteX12" fmla="*/ 5978769 w 5978769"/>
              <a:gd name="connsiteY12" fmla="*/ 2011627 h 2646878"/>
              <a:gd name="connsiteX13" fmla="*/ 5978769 w 5978769"/>
              <a:gd name="connsiteY13" fmla="*/ 2646878 h 2646878"/>
              <a:gd name="connsiteX14" fmla="*/ 5493824 w 5978769"/>
              <a:gd name="connsiteY14" fmla="*/ 2646878 h 2646878"/>
              <a:gd name="connsiteX15" fmla="*/ 4949092 w 5978769"/>
              <a:gd name="connsiteY15" fmla="*/ 2646878 h 2646878"/>
              <a:gd name="connsiteX16" fmla="*/ 4284784 w 5978769"/>
              <a:gd name="connsiteY16" fmla="*/ 2646878 h 2646878"/>
              <a:gd name="connsiteX17" fmla="*/ 3799840 w 5978769"/>
              <a:gd name="connsiteY17" fmla="*/ 2646878 h 2646878"/>
              <a:gd name="connsiteX18" fmla="*/ 3255108 w 5978769"/>
              <a:gd name="connsiteY18" fmla="*/ 2646878 h 2646878"/>
              <a:gd name="connsiteX19" fmla="*/ 2770163 w 5978769"/>
              <a:gd name="connsiteY19" fmla="*/ 2646878 h 2646878"/>
              <a:gd name="connsiteX20" fmla="*/ 2105855 w 5978769"/>
              <a:gd name="connsiteY20" fmla="*/ 2646878 h 2646878"/>
              <a:gd name="connsiteX21" fmla="*/ 1381760 w 5978769"/>
              <a:gd name="connsiteY21" fmla="*/ 2646878 h 2646878"/>
              <a:gd name="connsiteX22" fmla="*/ 657665 w 5978769"/>
              <a:gd name="connsiteY22" fmla="*/ 2646878 h 2646878"/>
              <a:gd name="connsiteX23" fmla="*/ 0 w 5978769"/>
              <a:gd name="connsiteY23" fmla="*/ 2646878 h 2646878"/>
              <a:gd name="connsiteX24" fmla="*/ 0 w 5978769"/>
              <a:gd name="connsiteY24" fmla="*/ 2064565 h 2646878"/>
              <a:gd name="connsiteX25" fmla="*/ 0 w 5978769"/>
              <a:gd name="connsiteY25" fmla="*/ 1455783 h 2646878"/>
              <a:gd name="connsiteX26" fmla="*/ 0 w 5978769"/>
              <a:gd name="connsiteY26" fmla="*/ 820532 h 2646878"/>
              <a:gd name="connsiteX27" fmla="*/ 0 w 5978769"/>
              <a:gd name="connsiteY27" fmla="*/ 0 h 2646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978769" h="2646878" extrusionOk="0">
                <a:moveTo>
                  <a:pt x="0" y="0"/>
                </a:moveTo>
                <a:cubicBezTo>
                  <a:pt x="370770" y="-24096"/>
                  <a:pt x="420488" y="35482"/>
                  <a:pt x="783883" y="0"/>
                </a:cubicBezTo>
                <a:cubicBezTo>
                  <a:pt x="1147278" y="-35482"/>
                  <a:pt x="1338698" y="27728"/>
                  <a:pt x="1507978" y="0"/>
                </a:cubicBezTo>
                <a:cubicBezTo>
                  <a:pt x="1677259" y="-27728"/>
                  <a:pt x="2034074" y="-18828"/>
                  <a:pt x="2291861" y="0"/>
                </a:cubicBezTo>
                <a:cubicBezTo>
                  <a:pt x="2549648" y="18828"/>
                  <a:pt x="2612991" y="12345"/>
                  <a:pt x="2836594" y="0"/>
                </a:cubicBezTo>
                <a:cubicBezTo>
                  <a:pt x="3060197" y="-12345"/>
                  <a:pt x="3121481" y="-9331"/>
                  <a:pt x="3381326" y="0"/>
                </a:cubicBezTo>
                <a:cubicBezTo>
                  <a:pt x="3641171" y="9331"/>
                  <a:pt x="3662439" y="15834"/>
                  <a:pt x="3866271" y="0"/>
                </a:cubicBezTo>
                <a:cubicBezTo>
                  <a:pt x="4070104" y="-15834"/>
                  <a:pt x="4392751" y="-11971"/>
                  <a:pt x="4530578" y="0"/>
                </a:cubicBezTo>
                <a:cubicBezTo>
                  <a:pt x="4668405" y="11971"/>
                  <a:pt x="4880171" y="11888"/>
                  <a:pt x="5194886" y="0"/>
                </a:cubicBezTo>
                <a:cubicBezTo>
                  <a:pt x="5509601" y="-11888"/>
                  <a:pt x="5800300" y="30146"/>
                  <a:pt x="5978769" y="0"/>
                </a:cubicBezTo>
                <a:cubicBezTo>
                  <a:pt x="6004190" y="279155"/>
                  <a:pt x="5997550" y="362579"/>
                  <a:pt x="5978769" y="688188"/>
                </a:cubicBezTo>
                <a:cubicBezTo>
                  <a:pt x="5959988" y="1013797"/>
                  <a:pt x="5951880" y="1240117"/>
                  <a:pt x="5978769" y="1402845"/>
                </a:cubicBezTo>
                <a:cubicBezTo>
                  <a:pt x="6005658" y="1565573"/>
                  <a:pt x="5980308" y="1868432"/>
                  <a:pt x="5978769" y="2011627"/>
                </a:cubicBezTo>
                <a:cubicBezTo>
                  <a:pt x="5977230" y="2154822"/>
                  <a:pt x="5954549" y="2383983"/>
                  <a:pt x="5978769" y="2646878"/>
                </a:cubicBezTo>
                <a:cubicBezTo>
                  <a:pt x="5872911" y="2668482"/>
                  <a:pt x="5624992" y="2646757"/>
                  <a:pt x="5493824" y="2646878"/>
                </a:cubicBezTo>
                <a:cubicBezTo>
                  <a:pt x="5362656" y="2646999"/>
                  <a:pt x="5192166" y="2658631"/>
                  <a:pt x="4949092" y="2646878"/>
                </a:cubicBezTo>
                <a:cubicBezTo>
                  <a:pt x="4706018" y="2635125"/>
                  <a:pt x="4512042" y="2650624"/>
                  <a:pt x="4284784" y="2646878"/>
                </a:cubicBezTo>
                <a:cubicBezTo>
                  <a:pt x="4057526" y="2643132"/>
                  <a:pt x="4031029" y="2667054"/>
                  <a:pt x="3799840" y="2646878"/>
                </a:cubicBezTo>
                <a:cubicBezTo>
                  <a:pt x="3568651" y="2626702"/>
                  <a:pt x="3500170" y="2636352"/>
                  <a:pt x="3255108" y="2646878"/>
                </a:cubicBezTo>
                <a:cubicBezTo>
                  <a:pt x="3010046" y="2657404"/>
                  <a:pt x="2919882" y="2624146"/>
                  <a:pt x="2770163" y="2646878"/>
                </a:cubicBezTo>
                <a:cubicBezTo>
                  <a:pt x="2620444" y="2669610"/>
                  <a:pt x="2362640" y="2646061"/>
                  <a:pt x="2105855" y="2646878"/>
                </a:cubicBezTo>
                <a:cubicBezTo>
                  <a:pt x="1849070" y="2647695"/>
                  <a:pt x="1578927" y="2649190"/>
                  <a:pt x="1381760" y="2646878"/>
                </a:cubicBezTo>
                <a:cubicBezTo>
                  <a:pt x="1184594" y="2644566"/>
                  <a:pt x="819147" y="2611670"/>
                  <a:pt x="657665" y="2646878"/>
                </a:cubicBezTo>
                <a:cubicBezTo>
                  <a:pt x="496183" y="2682086"/>
                  <a:pt x="141384" y="2646288"/>
                  <a:pt x="0" y="2646878"/>
                </a:cubicBezTo>
                <a:cubicBezTo>
                  <a:pt x="25395" y="2486876"/>
                  <a:pt x="22963" y="2310336"/>
                  <a:pt x="0" y="2064565"/>
                </a:cubicBezTo>
                <a:cubicBezTo>
                  <a:pt x="-22963" y="1818794"/>
                  <a:pt x="-5900" y="1655714"/>
                  <a:pt x="0" y="1455783"/>
                </a:cubicBezTo>
                <a:cubicBezTo>
                  <a:pt x="5900" y="1255852"/>
                  <a:pt x="21149" y="1051810"/>
                  <a:pt x="0" y="820532"/>
                </a:cubicBezTo>
                <a:cubicBezTo>
                  <a:pt x="-21149" y="589254"/>
                  <a:pt x="39316" y="175758"/>
                  <a:pt x="0" y="0"/>
                </a:cubicBezTo>
                <a:close/>
              </a:path>
            </a:pathLst>
          </a:custGeom>
          <a:noFill/>
          <a:ln>
            <a:solidFill>
              <a:srgbClr val="0094A7"/>
            </a:solidFill>
            <a:extLst>
              <a:ext uri="{C807C97D-BFC1-408E-A445-0C87EB9F89A2}">
                <ask:lineSketchStyleProps xmlns:ask="http://schemas.microsoft.com/office/drawing/2018/sketchyshapes" sd="1944516960">
                  <a:prstGeom prst="rect">
                    <a:avLst/>
                  </a:prstGeom>
                  <ask:type>
                    <ask:lineSketchFreehand/>
                  </ask:type>
                </ask:lineSketchStyleProps>
              </a:ext>
            </a:extLst>
          </a:ln>
        </p:spPr>
        <p:txBody>
          <a:bodyPr wrap="square" rtlCol="0">
            <a:spAutoFit/>
          </a:bodyPr>
          <a:lstStyle/>
          <a:p>
            <a:pPr algn="ctr"/>
            <a:r>
              <a:rPr lang="en-GB" b="1" dirty="0"/>
              <a:t>South east event: Respecting civil behaviours across our workforce</a:t>
            </a:r>
          </a:p>
          <a:p>
            <a:pPr algn="ctr"/>
            <a:r>
              <a:rPr lang="en-GB" sz="1600" dirty="0"/>
              <a:t>Open to people leaders in the culture, workforce, wellbeing, retention &amp; engagement space, and those interested in the civility &amp; respect agenda. The civility &amp; respect national programme is working in collaboration with the South East Region team to bring Integrated Care System leaders &amp; People leaders together to show how civility &amp; respect plays an important role in how to influence a positive culture in your organisation.</a:t>
            </a:r>
          </a:p>
          <a:p>
            <a:pPr algn="ctr"/>
            <a:r>
              <a:rPr lang="en-GB" sz="1600" b="1" dirty="0">
                <a:solidFill>
                  <a:srgbClr val="7030A0"/>
                </a:solidFill>
                <a:hlinkClick r:id="rId5">
                  <a:extLst>
                    <a:ext uri="{A12FA001-AC4F-418D-AE19-62706E023703}">
                      <ahyp:hlinkClr xmlns:ahyp="http://schemas.microsoft.com/office/drawing/2018/hyperlinkcolor" val="tx"/>
                    </a:ext>
                  </a:extLst>
                </a:hlinkClick>
              </a:rPr>
              <a:t>Click here to register!</a:t>
            </a:r>
            <a:endParaRPr lang="en-GB" b="1" dirty="0">
              <a:solidFill>
                <a:srgbClr val="7030A0"/>
              </a:solidFill>
            </a:endParaRPr>
          </a:p>
        </p:txBody>
      </p:sp>
    </p:spTree>
    <p:extLst>
      <p:ext uri="{BB962C8B-B14F-4D97-AF65-F5344CB8AC3E}">
        <p14:creationId xmlns:p14="http://schemas.microsoft.com/office/powerpoint/2010/main" val="3978942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imley Health and Care Logo">
            <a:extLst>
              <a:ext uri="{FF2B5EF4-FFF2-40B4-BE49-F238E27FC236}">
                <a16:creationId xmlns:a16="http://schemas.microsoft.com/office/drawing/2014/main" id="{43C63D32-AECB-90E7-8EF8-A9C2F0086A3D}"/>
              </a:ext>
            </a:extLst>
          </p:cNvPr>
          <p:cNvPicPr>
            <a:picLocks noChangeAspect="1"/>
          </p:cNvPicPr>
          <p:nvPr/>
        </p:nvPicPr>
        <p:blipFill>
          <a:blip r:embed="rId2"/>
          <a:stretch>
            <a:fillRect/>
          </a:stretch>
        </p:blipFill>
        <p:spPr>
          <a:xfrm>
            <a:off x="240030" y="232673"/>
            <a:ext cx="1847279" cy="399103"/>
          </a:xfrm>
          <a:prstGeom prst="rect">
            <a:avLst/>
          </a:prstGeom>
        </p:spPr>
      </p:pic>
      <p:pic>
        <p:nvPicPr>
          <p:cNvPr id="11" name="Picture 10" descr="NHS Frimley Logo">
            <a:extLst>
              <a:ext uri="{FF2B5EF4-FFF2-40B4-BE49-F238E27FC236}">
                <a16:creationId xmlns:a16="http://schemas.microsoft.com/office/drawing/2014/main" id="{AF76AF9C-187B-943D-8407-236006490CA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6115" y="232673"/>
            <a:ext cx="551855" cy="432197"/>
          </a:xfrm>
          <a:prstGeom prst="rect">
            <a:avLst/>
          </a:prstGeom>
          <a:noFill/>
          <a:ln>
            <a:noFill/>
          </a:ln>
        </p:spPr>
      </p:pic>
      <p:sp>
        <p:nvSpPr>
          <p:cNvPr id="5" name="Title 4">
            <a:extLst>
              <a:ext uri="{FF2B5EF4-FFF2-40B4-BE49-F238E27FC236}">
                <a16:creationId xmlns:a16="http://schemas.microsoft.com/office/drawing/2014/main" id="{0375F618-CC23-CC5B-FE5D-BE0E2A87E0DE}"/>
              </a:ext>
            </a:extLst>
          </p:cNvPr>
          <p:cNvSpPr txBox="1">
            <a:spLocks noGrp="1"/>
          </p:cNvSpPr>
          <p:nvPr>
            <p:ph type="title" idx="4294967295"/>
          </p:nvPr>
        </p:nvSpPr>
        <p:spPr>
          <a:xfrm>
            <a:off x="1489828" y="716804"/>
            <a:ext cx="3878341" cy="338567"/>
          </a:xfrm>
          <a:prstGeom prst="rect">
            <a:avLst/>
          </a:prstGeom>
          <a:noFill/>
          <a:ln>
            <a:noFill/>
            <a:prstDash/>
          </a:ln>
          <a:effectLst/>
        </p:spPr>
        <p:txBody>
          <a:bodyPr rot="0" spcFirstLastPara="0" vertOverflow="overflow" horzOverflow="overflow" vert="horz" wrap="square" lIns="51435" tIns="25718" rIns="51435" bIns="25718"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90000"/>
              </a:lnSpc>
              <a:spcBef>
                <a:spcPct val="0"/>
              </a:spcBef>
              <a:spcAft>
                <a:spcPts val="338"/>
              </a:spcAft>
              <a:buClrTx/>
              <a:buSzTx/>
              <a:buFontTx/>
              <a:buNone/>
              <a:tabLst/>
              <a:defRPr/>
            </a:pPr>
            <a:r>
              <a:rPr kumimoji="0" lang="en-US" sz="5000" b="1" i="0" u="none" strike="noStrike" kern="1200" cap="none" spc="0" normalizeH="0" baseline="0" noProof="0" dirty="0">
                <a:ln>
                  <a:noFill/>
                </a:ln>
                <a:solidFill>
                  <a:srgbClr val="0A67A1"/>
                </a:solidFill>
                <a:effectLst/>
                <a:uLnTx/>
                <a:uFillTx/>
                <a:latin typeface="+mn-lt"/>
                <a:ea typeface="+mj-ea"/>
                <a:cs typeface="+mj-cs"/>
              </a:rPr>
              <a:t>Coming up this week:</a:t>
            </a:r>
          </a:p>
        </p:txBody>
      </p:sp>
      <p:grpSp>
        <p:nvGrpSpPr>
          <p:cNvPr id="20" name="Group 19">
            <a:extLst>
              <a:ext uri="{FF2B5EF4-FFF2-40B4-BE49-F238E27FC236}">
                <a16:creationId xmlns:a16="http://schemas.microsoft.com/office/drawing/2014/main" id="{5A021DB5-DD2D-A2C0-2D09-082629F88655}"/>
              </a:ext>
              <a:ext uri="{C183D7F6-B498-43B3-948B-1728B52AA6E4}">
                <adec:decorative xmlns:adec="http://schemas.microsoft.com/office/drawing/2017/decorative" val="1"/>
              </a:ext>
            </a:extLst>
          </p:cNvPr>
          <p:cNvGrpSpPr/>
          <p:nvPr/>
        </p:nvGrpSpPr>
        <p:grpSpPr>
          <a:xfrm>
            <a:off x="106237" y="2057445"/>
            <a:ext cx="6652743" cy="7250413"/>
            <a:chOff x="106237" y="2192246"/>
            <a:chExt cx="6652743" cy="6231318"/>
          </a:xfrm>
        </p:grpSpPr>
        <p:sp>
          <p:nvSpPr>
            <p:cNvPr id="10" name="Rectangle 9">
              <a:extLst>
                <a:ext uri="{FF2B5EF4-FFF2-40B4-BE49-F238E27FC236}">
                  <a16:creationId xmlns:a16="http://schemas.microsoft.com/office/drawing/2014/main" id="{94108F8D-CB44-7EDE-2AF1-502E82D62952}"/>
                </a:ext>
              </a:extLst>
            </p:cNvPr>
            <p:cNvSpPr/>
            <p:nvPr/>
          </p:nvSpPr>
          <p:spPr>
            <a:xfrm>
              <a:off x="106237" y="2192246"/>
              <a:ext cx="1585249" cy="623131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6" name="Rectangle 5">
              <a:extLst>
                <a:ext uri="{FF2B5EF4-FFF2-40B4-BE49-F238E27FC236}">
                  <a16:creationId xmlns:a16="http://schemas.microsoft.com/office/drawing/2014/main" id="{17CC753C-784D-8CCB-EE98-968B572AD06F}"/>
                </a:ext>
              </a:extLst>
            </p:cNvPr>
            <p:cNvSpPr/>
            <p:nvPr/>
          </p:nvSpPr>
          <p:spPr>
            <a:xfrm>
              <a:off x="1373111" y="2192246"/>
              <a:ext cx="1585249" cy="6231318"/>
            </a:xfrm>
            <a:prstGeom prst="rect">
              <a:avLst/>
            </a:prstGeom>
            <a:solidFill>
              <a:srgbClr val="46287F"/>
            </a:solidFill>
            <a:ln>
              <a:solidFill>
                <a:srgbClr val="4628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8" name="Rectangle 7">
              <a:extLst>
                <a:ext uri="{FF2B5EF4-FFF2-40B4-BE49-F238E27FC236}">
                  <a16:creationId xmlns:a16="http://schemas.microsoft.com/office/drawing/2014/main" id="{ED46A805-72F7-8F24-7AC8-0323F0B368E9}"/>
                </a:ext>
              </a:extLst>
            </p:cNvPr>
            <p:cNvSpPr/>
            <p:nvPr/>
          </p:nvSpPr>
          <p:spPr>
            <a:xfrm>
              <a:off x="2639985" y="2192246"/>
              <a:ext cx="1585249" cy="6231318"/>
            </a:xfrm>
            <a:prstGeom prst="rect">
              <a:avLst/>
            </a:prstGeom>
            <a:solidFill>
              <a:srgbClr val="0294AA"/>
            </a:solidFill>
            <a:ln>
              <a:solidFill>
                <a:srgbClr val="0294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7" name="Rectangle 6">
              <a:extLst>
                <a:ext uri="{FF2B5EF4-FFF2-40B4-BE49-F238E27FC236}">
                  <a16:creationId xmlns:a16="http://schemas.microsoft.com/office/drawing/2014/main" id="{F0717C82-617F-F9EA-2A02-1E1C9526A809}"/>
                </a:ext>
              </a:extLst>
            </p:cNvPr>
            <p:cNvSpPr/>
            <p:nvPr/>
          </p:nvSpPr>
          <p:spPr>
            <a:xfrm>
              <a:off x="3906858" y="2192246"/>
              <a:ext cx="1585249" cy="6231318"/>
            </a:xfrm>
            <a:prstGeom prst="rect">
              <a:avLst/>
            </a:prstGeom>
            <a:solidFill>
              <a:srgbClr val="C00079"/>
            </a:solidFill>
            <a:ln>
              <a:solidFill>
                <a:srgbClr val="C000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9" name="Rectangle 8">
              <a:extLst>
                <a:ext uri="{FF2B5EF4-FFF2-40B4-BE49-F238E27FC236}">
                  <a16:creationId xmlns:a16="http://schemas.microsoft.com/office/drawing/2014/main" id="{4FD72360-C57D-E368-65F3-B25C5C8C109B}"/>
                </a:ext>
              </a:extLst>
            </p:cNvPr>
            <p:cNvSpPr/>
            <p:nvPr/>
          </p:nvSpPr>
          <p:spPr>
            <a:xfrm>
              <a:off x="5173731" y="2192246"/>
              <a:ext cx="1585249" cy="6231318"/>
            </a:xfrm>
            <a:prstGeom prst="rect">
              <a:avLst/>
            </a:prstGeom>
            <a:solidFill>
              <a:srgbClr val="87BC24"/>
            </a:solidFill>
            <a:ln>
              <a:solidFill>
                <a:srgbClr val="87BC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sp>
        <p:nvSpPr>
          <p:cNvPr id="19" name="Rectangle 18">
            <a:extLst>
              <a:ext uri="{FF2B5EF4-FFF2-40B4-BE49-F238E27FC236}">
                <a16:creationId xmlns:a16="http://schemas.microsoft.com/office/drawing/2014/main" id="{C1721892-07DA-283D-B1C6-AC51728C6DB7}"/>
              </a:ext>
            </a:extLst>
          </p:cNvPr>
          <p:cNvSpPr/>
          <p:nvPr/>
        </p:nvSpPr>
        <p:spPr>
          <a:xfrm>
            <a:off x="191897" y="2189011"/>
            <a:ext cx="6483223" cy="70001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225"/>
              </a:spcBef>
            </a:pPr>
            <a:r>
              <a:rPr lang="en-GB" sz="1600" dirty="0">
                <a:solidFill>
                  <a:schemeClr val="tx1"/>
                </a:solidFill>
              </a:rPr>
              <a:t>15</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4"/>
              </a:rPr>
              <a:t>Elder Abuse Awareness Day</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16</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5"/>
              </a:rPr>
              <a:t>Sacred Heart of Jesus</a:t>
            </a:r>
            <a:r>
              <a:rPr lang="en-GB" sz="1600" dirty="0">
                <a:solidFill>
                  <a:schemeClr val="tx1"/>
                </a:solidFill>
              </a:rPr>
              <a:t>			</a:t>
            </a:r>
            <a:r>
              <a:rPr lang="en-GB" sz="1600" b="1" dirty="0">
                <a:solidFill>
                  <a:schemeClr val="tx1"/>
                </a:solidFill>
              </a:rPr>
              <a:t>Roman Catholic</a:t>
            </a:r>
          </a:p>
          <a:p>
            <a:pPr>
              <a:spcBef>
                <a:spcPts val="225"/>
              </a:spcBef>
            </a:pPr>
            <a:endParaRPr lang="en-GB" sz="1600" b="1" dirty="0">
              <a:solidFill>
                <a:schemeClr val="tx1"/>
              </a:solidFill>
            </a:endParaRPr>
          </a:p>
          <a:p>
            <a:pPr>
              <a:spcBef>
                <a:spcPts val="225"/>
              </a:spcBef>
            </a:pPr>
            <a:r>
              <a:rPr lang="en-GB" sz="1600" b="1" dirty="0">
                <a:solidFill>
                  <a:schemeClr val="tx1"/>
                </a:solidFill>
              </a:rPr>
              <a:t>		</a:t>
            </a:r>
            <a:r>
              <a:rPr lang="en-GB" sz="1600" dirty="0">
                <a:solidFill>
                  <a:schemeClr val="tx1"/>
                </a:solidFill>
                <a:hlinkClick r:id="rId6"/>
              </a:rPr>
              <a:t>Martyrdom of Guru Arjan Dev</a:t>
            </a:r>
            <a:r>
              <a:rPr lang="en-GB" sz="1600" dirty="0">
                <a:solidFill>
                  <a:schemeClr val="tx1"/>
                </a:solidFill>
              </a:rPr>
              <a:t>	</a:t>
            </a:r>
            <a:r>
              <a:rPr lang="en-GB" sz="1600" b="1" dirty="0">
                <a:solidFill>
                  <a:schemeClr val="tx1"/>
                </a:solidFill>
              </a:rPr>
              <a:t>Sikh</a:t>
            </a:r>
          </a:p>
          <a:p>
            <a:pPr>
              <a:spcBef>
                <a:spcPts val="225"/>
              </a:spcBef>
            </a:pPr>
            <a:endParaRPr lang="en-GB" sz="1600" b="1" dirty="0">
              <a:solidFill>
                <a:schemeClr val="tx1"/>
              </a:solidFill>
            </a:endParaRPr>
          </a:p>
          <a:p>
            <a:pPr>
              <a:spcBef>
                <a:spcPts val="225"/>
              </a:spcBef>
            </a:pPr>
            <a:r>
              <a:rPr lang="en-GB" sz="1600" dirty="0">
                <a:solidFill>
                  <a:schemeClr val="tx1"/>
                </a:solidFill>
              </a:rPr>
              <a:t>17</a:t>
            </a:r>
            <a:r>
              <a:rPr lang="en-GB" sz="1600" baseline="30000" dirty="0">
                <a:solidFill>
                  <a:schemeClr val="tx1"/>
                </a:solidFill>
              </a:rPr>
              <a:t>th</a:t>
            </a:r>
            <a:r>
              <a:rPr lang="en-GB" sz="1600" dirty="0">
                <a:solidFill>
                  <a:schemeClr val="tx1"/>
                </a:solidFill>
              </a:rPr>
              <a:t> 		</a:t>
            </a:r>
            <a:r>
              <a:rPr lang="en-GB" sz="1600" dirty="0" err="1">
                <a:solidFill>
                  <a:schemeClr val="tx1"/>
                </a:solidFill>
                <a:hlinkClick r:id="rId7"/>
              </a:rPr>
              <a:t>CDKL5</a:t>
            </a:r>
            <a:r>
              <a:rPr lang="en-GB" sz="1600" dirty="0">
                <a:solidFill>
                  <a:schemeClr val="tx1"/>
                </a:solidFill>
                <a:hlinkClick r:id="rId7"/>
              </a:rPr>
              <a:t> Worldwide Awareness Day</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18</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8"/>
              </a:rPr>
              <a:t>Autistic Pride Day</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		</a:t>
            </a:r>
            <a:r>
              <a:rPr lang="en-GB" sz="1600" dirty="0">
                <a:solidFill>
                  <a:schemeClr val="tx1"/>
                </a:solidFill>
                <a:hlinkClick r:id="rId9"/>
              </a:rPr>
              <a:t>Father’s Day</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19</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10"/>
              </a:rPr>
              <a:t>Juneteenth</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		</a:t>
            </a:r>
            <a:r>
              <a:rPr lang="en-GB" sz="1600" dirty="0">
                <a:solidFill>
                  <a:schemeClr val="tx1"/>
                </a:solidFill>
                <a:hlinkClick r:id="rId11"/>
              </a:rPr>
              <a:t>World Sickle Cell Day</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19</a:t>
            </a:r>
            <a:r>
              <a:rPr lang="en-GB" sz="1600" baseline="30000" dirty="0">
                <a:solidFill>
                  <a:schemeClr val="tx1"/>
                </a:solidFill>
              </a:rPr>
              <a:t>th</a:t>
            </a:r>
            <a:r>
              <a:rPr lang="en-GB" sz="1600" dirty="0">
                <a:solidFill>
                  <a:schemeClr val="tx1"/>
                </a:solidFill>
              </a:rPr>
              <a:t> – 25</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12"/>
              </a:rPr>
              <a:t>Learning Disability Week</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		</a:t>
            </a:r>
            <a:r>
              <a:rPr lang="en-GB" sz="1600" dirty="0">
                <a:solidFill>
                  <a:schemeClr val="tx1"/>
                </a:solidFill>
                <a:hlinkClick r:id="rId13"/>
              </a:rPr>
              <a:t>World Refugee Week</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20</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14"/>
              </a:rPr>
              <a:t>Ratha Yatra</a:t>
            </a:r>
            <a:r>
              <a:rPr lang="en-GB" sz="1600" dirty="0">
                <a:solidFill>
                  <a:schemeClr val="tx1"/>
                </a:solidFill>
              </a:rPr>
              <a:t>				</a:t>
            </a:r>
            <a:r>
              <a:rPr lang="en-GB" sz="1600" b="1" dirty="0">
                <a:solidFill>
                  <a:schemeClr val="tx1"/>
                </a:solidFill>
              </a:rPr>
              <a:t>Hindu</a:t>
            </a:r>
          </a:p>
          <a:p>
            <a:pPr>
              <a:spcBef>
                <a:spcPts val="225"/>
              </a:spcBef>
            </a:pPr>
            <a:endParaRPr lang="en-GB" sz="1600" b="1" dirty="0">
              <a:solidFill>
                <a:schemeClr val="tx1"/>
              </a:solidFill>
            </a:endParaRPr>
          </a:p>
          <a:p>
            <a:pPr>
              <a:spcBef>
                <a:spcPts val="225"/>
              </a:spcBef>
            </a:pPr>
            <a:r>
              <a:rPr lang="en-GB" sz="1600" dirty="0">
                <a:solidFill>
                  <a:schemeClr val="tx1"/>
                </a:solidFill>
              </a:rPr>
              <a:t>21</a:t>
            </a:r>
            <a:r>
              <a:rPr lang="en-GB" sz="1600" baseline="30000" dirty="0">
                <a:solidFill>
                  <a:schemeClr val="tx1"/>
                </a:solidFill>
              </a:rPr>
              <a:t>st</a:t>
            </a:r>
            <a:r>
              <a:rPr lang="en-GB" sz="1600" dirty="0">
                <a:solidFill>
                  <a:schemeClr val="tx1"/>
                </a:solidFill>
              </a:rPr>
              <a:t> 		</a:t>
            </a:r>
            <a:r>
              <a:rPr lang="en-GB" sz="1600" dirty="0">
                <a:solidFill>
                  <a:schemeClr val="tx1"/>
                </a:solidFill>
                <a:hlinkClick r:id="rId15"/>
              </a:rPr>
              <a:t>Litha</a:t>
            </a:r>
            <a:r>
              <a:rPr lang="en-GB" sz="1600" dirty="0">
                <a:solidFill>
                  <a:schemeClr val="tx1"/>
                </a:solidFill>
              </a:rPr>
              <a:t>						</a:t>
            </a:r>
            <a:r>
              <a:rPr lang="en-GB" sz="1600" b="1" dirty="0">
                <a:solidFill>
                  <a:schemeClr val="tx1"/>
                </a:solidFill>
              </a:rPr>
              <a:t>Pagan</a:t>
            </a:r>
          </a:p>
          <a:p>
            <a:pPr>
              <a:spcBef>
                <a:spcPts val="225"/>
              </a:spcBef>
            </a:pPr>
            <a:endParaRPr lang="en-GB" sz="1600" b="1" dirty="0">
              <a:solidFill>
                <a:schemeClr val="tx1"/>
              </a:solidFill>
            </a:endParaRPr>
          </a:p>
          <a:p>
            <a:pPr>
              <a:spcBef>
                <a:spcPts val="225"/>
              </a:spcBef>
            </a:pPr>
            <a:r>
              <a:rPr lang="en-GB" sz="1600" dirty="0">
                <a:solidFill>
                  <a:schemeClr val="tx1"/>
                </a:solidFill>
              </a:rPr>
              <a:t>		</a:t>
            </a:r>
            <a:r>
              <a:rPr lang="en-GB" sz="1600" dirty="0">
                <a:solidFill>
                  <a:schemeClr val="tx1"/>
                </a:solidFill>
                <a:hlinkClick r:id="rId16"/>
              </a:rPr>
              <a:t>Global Day of Recognition of ALS &amp; MND</a:t>
            </a:r>
            <a:endParaRPr lang="en-GB" sz="1600" dirty="0">
              <a:solidFill>
                <a:schemeClr val="tx1"/>
              </a:solidFill>
            </a:endParaRPr>
          </a:p>
        </p:txBody>
      </p:sp>
      <p:sp>
        <p:nvSpPr>
          <p:cNvPr id="13" name="TextBox 12">
            <a:extLst>
              <a:ext uri="{FF2B5EF4-FFF2-40B4-BE49-F238E27FC236}">
                <a16:creationId xmlns:a16="http://schemas.microsoft.com/office/drawing/2014/main" id="{2CF4527C-8C8C-1280-917D-A8975905ED00}"/>
              </a:ext>
            </a:extLst>
          </p:cNvPr>
          <p:cNvSpPr txBox="1"/>
          <p:nvPr/>
        </p:nvSpPr>
        <p:spPr>
          <a:xfrm>
            <a:off x="862795" y="9307859"/>
            <a:ext cx="5132409" cy="307777"/>
          </a:xfrm>
          <a:prstGeom prst="rect">
            <a:avLst/>
          </a:prstGeom>
          <a:noFill/>
        </p:spPr>
        <p:txBody>
          <a:bodyPr wrap="square" rtlCol="0">
            <a:spAutoFit/>
          </a:bodyPr>
          <a:lstStyle/>
          <a:p>
            <a:pPr algn="ctr"/>
            <a:r>
              <a:rPr lang="en-GB" sz="1400" dirty="0"/>
              <a:t>* Starts the evening before the date listed</a:t>
            </a:r>
          </a:p>
        </p:txBody>
      </p:sp>
      <p:pic>
        <p:nvPicPr>
          <p:cNvPr id="12" name="Picture 11" descr="Footer listing Frimley ICS places - Bracknell Forest, North East Hampshire and Farnham, Royal Borough of Windsor and Maidenhead, Slough, Surrey Heath.">
            <a:extLst>
              <a:ext uri="{FF2B5EF4-FFF2-40B4-BE49-F238E27FC236}">
                <a16:creationId xmlns:a16="http://schemas.microsoft.com/office/drawing/2014/main" id="{F0D77996-8335-2AB5-599D-DE7C084C6DC2}"/>
              </a:ext>
            </a:extLst>
          </p:cNvPr>
          <p:cNvPicPr>
            <a:picLocks noChangeAspect="1"/>
          </p:cNvPicPr>
          <p:nvPr/>
        </p:nvPicPr>
        <p:blipFill>
          <a:blip r:embed="rId17"/>
          <a:stretch>
            <a:fillRect/>
          </a:stretch>
        </p:blipFill>
        <p:spPr>
          <a:xfrm>
            <a:off x="106237" y="9533630"/>
            <a:ext cx="6652743" cy="279394"/>
          </a:xfrm>
          <a:prstGeom prst="rect">
            <a:avLst/>
          </a:prstGeom>
        </p:spPr>
      </p:pic>
    </p:spTree>
    <p:extLst>
      <p:ext uri="{BB962C8B-B14F-4D97-AF65-F5344CB8AC3E}">
        <p14:creationId xmlns:p14="http://schemas.microsoft.com/office/powerpoint/2010/main" val="3087862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B1D5E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1AE6E-282C-9B71-560F-50B646C3B455}"/>
              </a:ext>
            </a:extLst>
          </p:cNvPr>
          <p:cNvSpPr txBox="1">
            <a:spLocks noGrp="1"/>
          </p:cNvSpPr>
          <p:nvPr>
            <p:ph type="title" idx="4294967295"/>
          </p:nvPr>
        </p:nvSpPr>
        <p:spPr>
          <a:xfrm>
            <a:off x="268224" y="239931"/>
            <a:ext cx="6321552"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DB0041"/>
                </a:solidFill>
                <a:effectLst/>
                <a:uLnTx/>
                <a:uFillTx/>
                <a:latin typeface="+mn-lt"/>
                <a:ea typeface="+mn-ea"/>
                <a:cs typeface="+mn-cs"/>
              </a:rPr>
              <a:t>Celebrating our workforce!</a:t>
            </a:r>
          </a:p>
        </p:txBody>
      </p:sp>
      <p:sp>
        <p:nvSpPr>
          <p:cNvPr id="8" name="TextBox 7">
            <a:extLst>
              <a:ext uri="{FF2B5EF4-FFF2-40B4-BE49-F238E27FC236}">
                <a16:creationId xmlns:a16="http://schemas.microsoft.com/office/drawing/2014/main" id="{2A12A760-51A2-8F64-0922-B7132C5BF26F}"/>
              </a:ext>
            </a:extLst>
          </p:cNvPr>
          <p:cNvSpPr txBox="1"/>
          <p:nvPr/>
        </p:nvSpPr>
        <p:spPr>
          <a:xfrm>
            <a:off x="268224" y="957062"/>
            <a:ext cx="6279990" cy="646331"/>
          </a:xfrm>
          <a:prstGeom prst="rect">
            <a:avLst/>
          </a:prstGeom>
          <a:noFill/>
        </p:spPr>
        <p:txBody>
          <a:bodyPr wrap="square">
            <a:spAutoFit/>
          </a:bodyPr>
          <a:lstStyle/>
          <a:p>
            <a:pPr algn="ctr"/>
            <a:r>
              <a:rPr kumimoji="0" lang="en-GB" sz="1800" b="0" i="0" u="none" strike="noStrike" kern="1200" cap="none" spc="0" normalizeH="0" baseline="0" noProof="0" dirty="0">
                <a:ln>
                  <a:noFill/>
                </a:ln>
                <a:solidFill>
                  <a:schemeClr val="tx1"/>
                </a:solidFill>
                <a:effectLst/>
                <a:uLnTx/>
                <a:uFillTx/>
                <a:latin typeface="+mn-lt"/>
                <a:ea typeface="+mn-ea"/>
                <a:cs typeface="+mn-cs"/>
              </a:rPr>
              <a:t>In continuing to celebrate the workforce in the Frimley System, this week looks at our colleagues in the Ambulance Service!</a:t>
            </a:r>
            <a:endParaRPr lang="en-GB" dirty="0"/>
          </a:p>
        </p:txBody>
      </p:sp>
      <p:sp>
        <p:nvSpPr>
          <p:cNvPr id="3" name="Star: 16 Points 2">
            <a:extLst>
              <a:ext uri="{FF2B5EF4-FFF2-40B4-BE49-F238E27FC236}">
                <a16:creationId xmlns:a16="http://schemas.microsoft.com/office/drawing/2014/main" id="{1FDEAB02-6DE9-FA22-CA83-7B12183EB5FF}"/>
              </a:ext>
            </a:extLst>
          </p:cNvPr>
          <p:cNvSpPr/>
          <p:nvPr/>
        </p:nvSpPr>
        <p:spPr>
          <a:xfrm>
            <a:off x="821785" y="1916051"/>
            <a:ext cx="5214430" cy="2685713"/>
          </a:xfrm>
          <a:prstGeom prst="star16">
            <a:avLst/>
          </a:prstGeom>
          <a:solidFill>
            <a:schemeClr val="accent4"/>
          </a:solidFill>
          <a:ln>
            <a:solidFill>
              <a:schemeClr val="accent2"/>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070C0"/>
                </a:solidFill>
              </a:rPr>
              <a:t>Ambulance service colleagues can be found in lots of places across health &amp; social care!</a:t>
            </a:r>
          </a:p>
        </p:txBody>
      </p:sp>
      <p:sp>
        <p:nvSpPr>
          <p:cNvPr id="33" name="TextBox 32">
            <a:extLst>
              <a:ext uri="{FF2B5EF4-FFF2-40B4-BE49-F238E27FC236}">
                <a16:creationId xmlns:a16="http://schemas.microsoft.com/office/drawing/2014/main" id="{98DCDBD1-B7D7-97D9-7018-77F5F935A5A7}"/>
              </a:ext>
            </a:extLst>
          </p:cNvPr>
          <p:cNvSpPr txBox="1"/>
          <p:nvPr/>
        </p:nvSpPr>
        <p:spPr>
          <a:xfrm>
            <a:off x="0" y="4934175"/>
            <a:ext cx="6858000" cy="2862322"/>
          </a:xfrm>
          <a:prstGeom prst="rect">
            <a:avLst/>
          </a:prstGeom>
          <a:noFill/>
        </p:spPr>
        <p:txBody>
          <a:bodyPr wrap="square" rtlCol="0">
            <a:spAutoFit/>
          </a:bodyPr>
          <a:lstStyle/>
          <a:p>
            <a:pPr algn="ctr"/>
            <a:r>
              <a:rPr lang="en-GB" b="1" dirty="0">
                <a:solidFill>
                  <a:srgbClr val="7030A0"/>
                </a:solidFill>
              </a:rPr>
              <a:t>Taking and responding to emergency calls</a:t>
            </a:r>
          </a:p>
          <a:p>
            <a:pPr algn="ctr"/>
            <a:endParaRPr lang="en-GB" b="1" dirty="0">
              <a:solidFill>
                <a:srgbClr val="7030A0"/>
              </a:solidFill>
            </a:endParaRPr>
          </a:p>
          <a:p>
            <a:r>
              <a:rPr lang="en-GB" b="1" dirty="0">
                <a:solidFill>
                  <a:srgbClr val="7030A0"/>
                </a:solidFill>
              </a:rPr>
              <a:t>Providing safe patient transport</a:t>
            </a:r>
          </a:p>
          <a:p>
            <a:endParaRPr lang="en-GB" b="1" dirty="0">
              <a:solidFill>
                <a:srgbClr val="7030A0"/>
              </a:solidFill>
            </a:endParaRPr>
          </a:p>
          <a:p>
            <a:pPr algn="r"/>
            <a:r>
              <a:rPr lang="en-GB" b="1" dirty="0">
                <a:solidFill>
                  <a:srgbClr val="7030A0"/>
                </a:solidFill>
              </a:rPr>
              <a:t>Supporting General Practice services as specialist clinicians</a:t>
            </a:r>
          </a:p>
          <a:p>
            <a:pPr algn="r"/>
            <a:endParaRPr lang="en-GB" b="1" dirty="0">
              <a:solidFill>
                <a:srgbClr val="7030A0"/>
              </a:solidFill>
            </a:endParaRPr>
          </a:p>
          <a:p>
            <a:r>
              <a:rPr lang="en-GB" b="1" dirty="0">
                <a:solidFill>
                  <a:srgbClr val="7030A0"/>
                </a:solidFill>
              </a:rPr>
              <a:t>Raising awareness by attending community / public events</a:t>
            </a:r>
          </a:p>
          <a:p>
            <a:pPr algn="ctr"/>
            <a:endParaRPr lang="en-GB" b="1" dirty="0">
              <a:solidFill>
                <a:srgbClr val="7030A0"/>
              </a:solidFill>
            </a:endParaRPr>
          </a:p>
          <a:p>
            <a:pPr algn="ctr"/>
            <a:r>
              <a:rPr lang="en-GB" b="1" dirty="0">
                <a:solidFill>
                  <a:srgbClr val="7030A0"/>
                </a:solidFill>
              </a:rPr>
              <a:t>Working in Police Custody Suites, Emergency Departments and other community settings</a:t>
            </a:r>
          </a:p>
        </p:txBody>
      </p:sp>
      <p:pic>
        <p:nvPicPr>
          <p:cNvPr id="6" name="Picture 5" descr="Logo: Health and Care Professions Council">
            <a:hlinkClick r:id="rId2"/>
            <a:extLst>
              <a:ext uri="{FF2B5EF4-FFF2-40B4-BE49-F238E27FC236}">
                <a16:creationId xmlns:a16="http://schemas.microsoft.com/office/drawing/2014/main" id="{BB46AB45-0F38-6FE5-8DBC-C25DC8302C79}"/>
              </a:ext>
            </a:extLst>
          </p:cNvPr>
          <p:cNvPicPr>
            <a:picLocks noChangeAspect="1"/>
          </p:cNvPicPr>
          <p:nvPr/>
        </p:nvPicPr>
        <p:blipFill>
          <a:blip r:embed="rId3"/>
          <a:stretch>
            <a:fillRect/>
          </a:stretch>
        </p:blipFill>
        <p:spPr>
          <a:xfrm>
            <a:off x="2785973" y="8209384"/>
            <a:ext cx="1286054" cy="838317"/>
          </a:xfrm>
          <a:prstGeom prst="rect">
            <a:avLst/>
          </a:prstGeom>
        </p:spPr>
      </p:pic>
      <p:sp>
        <p:nvSpPr>
          <p:cNvPr id="39" name="TextBox 38">
            <a:hlinkClick r:id="rId4"/>
            <a:extLst>
              <a:ext uri="{FF2B5EF4-FFF2-40B4-BE49-F238E27FC236}">
                <a16:creationId xmlns:a16="http://schemas.microsoft.com/office/drawing/2014/main" id="{A0B980E9-5F63-7427-D06E-D106CB7A321E}"/>
              </a:ext>
            </a:extLst>
          </p:cNvPr>
          <p:cNvSpPr txBox="1"/>
          <p:nvPr/>
        </p:nvSpPr>
        <p:spPr>
          <a:xfrm>
            <a:off x="1153320" y="9089266"/>
            <a:ext cx="4551360" cy="646331"/>
          </a:xfrm>
          <a:prstGeom prst="rect">
            <a:avLst/>
          </a:prstGeom>
          <a:noFill/>
        </p:spPr>
        <p:txBody>
          <a:bodyPr wrap="square" rtlCol="0">
            <a:spAutoFit/>
          </a:bodyPr>
          <a:lstStyle/>
          <a:p>
            <a:pPr algn="ctr"/>
            <a:r>
              <a:rPr lang="en-GB" b="1" dirty="0"/>
              <a:t>To find out more, click the logo to read the UK Health &amp; Care Professions Council website!</a:t>
            </a:r>
          </a:p>
        </p:txBody>
      </p:sp>
    </p:spTree>
    <p:extLst>
      <p:ext uri="{BB962C8B-B14F-4D97-AF65-F5344CB8AC3E}">
        <p14:creationId xmlns:p14="http://schemas.microsoft.com/office/powerpoint/2010/main" val="328521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341598A-718B-C29F-8B19-DC5FA1419D75}"/>
              </a:ext>
            </a:extLst>
          </p:cNvPr>
          <p:cNvSpPr txBox="1"/>
          <p:nvPr/>
        </p:nvSpPr>
        <p:spPr>
          <a:xfrm>
            <a:off x="1263623" y="179359"/>
            <a:ext cx="4920343" cy="707886"/>
          </a:xfrm>
          <a:prstGeom prst="rect">
            <a:avLst/>
          </a:prstGeom>
          <a:noFill/>
        </p:spPr>
        <p:txBody>
          <a:bodyPr wrap="square" rtlCol="0">
            <a:spAutoFit/>
          </a:bodyPr>
          <a:lstStyle/>
          <a:p>
            <a:pPr algn="ctr"/>
            <a:r>
              <a:rPr lang="en-GB" sz="4000" dirty="0">
                <a:solidFill>
                  <a:srgbClr val="FF0000"/>
                </a:solidFill>
                <a:latin typeface="Jumble" panose="02000503000000020004" pitchFamily="2" charset="0"/>
              </a:rPr>
              <a:t>It is PRIDE MONTH!</a:t>
            </a:r>
            <a:endParaRPr lang="en-GB" dirty="0">
              <a:solidFill>
                <a:srgbClr val="FF0000"/>
              </a:solidFill>
              <a:latin typeface="Jumble" panose="02000503000000020004" pitchFamily="2" charset="0"/>
            </a:endParaRPr>
          </a:p>
        </p:txBody>
      </p:sp>
      <p:pic>
        <p:nvPicPr>
          <p:cNvPr id="1026" name="Picture 2" descr="Border on page - left side vertical and bottom horizontal - of the 8-colour rainbow">
            <a:extLst>
              <a:ext uri="{FF2B5EF4-FFF2-40B4-BE49-F238E27FC236}">
                <a16:creationId xmlns:a16="http://schemas.microsoft.com/office/drawing/2014/main" id="{76FB73BE-D92B-FA70-1161-1C2031983219}"/>
              </a:ext>
              <a:ext uri="{C183D7F6-B498-43B3-948B-1728B52AA6E4}">
                <adec:decorative xmlns:adec="http://schemas.microsoft.com/office/drawing/2017/decorative" val="0"/>
              </a:ext>
            </a:extLst>
          </p:cNvPr>
          <p:cNvPicPr>
            <a:picLocks noChangeAspect="1" noChangeArrowheads="1"/>
          </p:cNvPicPr>
          <p:nvPr/>
        </p:nvPicPr>
        <p:blipFill>
          <a:blip r:embed="rId2">
            <a:clrChange>
              <a:clrFrom>
                <a:srgbClr val="FEE9E8"/>
              </a:clrFrom>
              <a:clrTo>
                <a:srgbClr val="FEE9E8">
                  <a:alpha val="0"/>
                </a:srgbClr>
              </a:clrTo>
            </a:clrChange>
            <a:extLst>
              <a:ext uri="{28A0092B-C50C-407E-A947-70E740481C1C}">
                <a14:useLocalDpi xmlns:a14="http://schemas.microsoft.com/office/drawing/2010/main" val="0"/>
              </a:ext>
            </a:extLst>
          </a:blip>
          <a:srcRect/>
          <a:stretch>
            <a:fillRect/>
          </a:stretch>
        </p:blipFill>
        <p:spPr bwMode="auto">
          <a:xfrm>
            <a:off x="0" y="9095232"/>
            <a:ext cx="1217124" cy="81076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5E2A4D23-BD67-7BEE-A41B-8EC27DE568E9}"/>
              </a:ext>
              <a:ext uri="{C183D7F6-B498-43B3-948B-1728B52AA6E4}">
                <adec:decorative xmlns:adec="http://schemas.microsoft.com/office/drawing/2017/decorative" val="1"/>
              </a:ext>
            </a:extLst>
          </p:cNvPr>
          <p:cNvPicPr>
            <a:picLocks noChangeAspect="1" noChangeArrowheads="1"/>
          </p:cNvPicPr>
          <p:nvPr/>
        </p:nvPicPr>
        <p:blipFill rotWithShape="1">
          <a:blip r:embed="rId2">
            <a:clrChange>
              <a:clrFrom>
                <a:srgbClr val="FEE9E8"/>
              </a:clrFrom>
              <a:clrTo>
                <a:srgbClr val="FEE9E8">
                  <a:alpha val="0"/>
                </a:srgbClr>
              </a:clrTo>
            </a:clrChange>
            <a:extLst>
              <a:ext uri="{28A0092B-C50C-407E-A947-70E740481C1C}">
                <a14:useLocalDpi xmlns:a14="http://schemas.microsoft.com/office/drawing/2010/main" val="0"/>
              </a:ext>
            </a:extLst>
          </a:blip>
          <a:srcRect b="91820"/>
          <a:stretch/>
        </p:blipFill>
        <p:spPr bwMode="auto">
          <a:xfrm>
            <a:off x="1" y="0"/>
            <a:ext cx="1217124" cy="909523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BC475A26-6CCA-94E0-9F21-8C3E833C2A49}"/>
              </a:ext>
              <a:ext uri="{C183D7F6-B498-43B3-948B-1728B52AA6E4}">
                <adec:decorative xmlns:adec="http://schemas.microsoft.com/office/drawing/2017/decorative" val="1"/>
              </a:ext>
            </a:extLst>
          </p:cNvPr>
          <p:cNvPicPr>
            <a:picLocks noChangeAspect="1" noChangeArrowheads="1"/>
          </p:cNvPicPr>
          <p:nvPr/>
        </p:nvPicPr>
        <p:blipFill rotWithShape="1">
          <a:blip r:embed="rId2">
            <a:clrChange>
              <a:clrFrom>
                <a:srgbClr val="FEE9E8"/>
              </a:clrFrom>
              <a:clrTo>
                <a:srgbClr val="FEE9E8">
                  <a:alpha val="0"/>
                </a:srgbClr>
              </a:clrTo>
            </a:clrChange>
            <a:extLst>
              <a:ext uri="{28A0092B-C50C-407E-A947-70E740481C1C}">
                <a14:useLocalDpi xmlns:a14="http://schemas.microsoft.com/office/drawing/2010/main" val="0"/>
              </a:ext>
            </a:extLst>
          </a:blip>
          <a:srcRect l="70642"/>
          <a:stretch/>
        </p:blipFill>
        <p:spPr bwMode="auto">
          <a:xfrm>
            <a:off x="1217124" y="9095233"/>
            <a:ext cx="5640876" cy="81076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group of people holding a rainbow flag&#10;Text reads: Bracknell Forest Pride Saturday 10th June">
            <a:hlinkClick r:id="rId3"/>
            <a:extLst>
              <a:ext uri="{FF2B5EF4-FFF2-40B4-BE49-F238E27FC236}">
                <a16:creationId xmlns:a16="http://schemas.microsoft.com/office/drawing/2014/main" id="{8D1467F9-9543-6D98-236A-C15668F08EA2}"/>
              </a:ext>
            </a:extLst>
          </p:cNvPr>
          <p:cNvPicPr>
            <a:picLocks noChangeAspect="1"/>
          </p:cNvPicPr>
          <p:nvPr/>
        </p:nvPicPr>
        <p:blipFill rotWithShape="1">
          <a:blip r:embed="rId4">
            <a:extLst>
              <a:ext uri="{28A0092B-C50C-407E-A947-70E740481C1C}">
                <a14:useLocalDpi xmlns:a14="http://schemas.microsoft.com/office/drawing/2010/main" val="0"/>
              </a:ext>
            </a:extLst>
          </a:blip>
          <a:srcRect b="14581"/>
          <a:stretch/>
        </p:blipFill>
        <p:spPr>
          <a:xfrm>
            <a:off x="1166638" y="873390"/>
            <a:ext cx="2323832" cy="1984989"/>
          </a:xfrm>
          <a:prstGeom prst="rect">
            <a:avLst/>
          </a:prstGeom>
        </p:spPr>
      </p:pic>
      <p:sp>
        <p:nvSpPr>
          <p:cNvPr id="9" name="TextBox 8">
            <a:extLst>
              <a:ext uri="{FF2B5EF4-FFF2-40B4-BE49-F238E27FC236}">
                <a16:creationId xmlns:a16="http://schemas.microsoft.com/office/drawing/2014/main" id="{4F15DFBD-ECC5-E72C-296A-EB5BAE6DCCCC}"/>
              </a:ext>
            </a:extLst>
          </p:cNvPr>
          <p:cNvSpPr txBox="1"/>
          <p:nvPr/>
        </p:nvSpPr>
        <p:spPr>
          <a:xfrm>
            <a:off x="3548553" y="867350"/>
            <a:ext cx="3131573" cy="646331"/>
          </a:xfrm>
          <a:prstGeom prst="rect">
            <a:avLst/>
          </a:prstGeom>
          <a:noFill/>
        </p:spPr>
        <p:txBody>
          <a:bodyPr wrap="square" rtlCol="0">
            <a:spAutoFit/>
          </a:bodyPr>
          <a:lstStyle/>
          <a:p>
            <a:pPr algn="ctr"/>
            <a:r>
              <a:rPr lang="en-GB" dirty="0">
                <a:solidFill>
                  <a:schemeClr val="accent2"/>
                </a:solidFill>
                <a:latin typeface="Jumble" panose="02000503000000020004" pitchFamily="2" charset="0"/>
              </a:rPr>
              <a:t>Bracknell Forest Pride was held on 10</a:t>
            </a:r>
            <a:r>
              <a:rPr lang="en-GB" baseline="30000" dirty="0">
                <a:solidFill>
                  <a:schemeClr val="accent2"/>
                </a:solidFill>
                <a:latin typeface="Jumble" panose="02000503000000020004" pitchFamily="2" charset="0"/>
              </a:rPr>
              <a:t>th</a:t>
            </a:r>
            <a:r>
              <a:rPr lang="en-GB" dirty="0">
                <a:solidFill>
                  <a:schemeClr val="accent2"/>
                </a:solidFill>
                <a:latin typeface="Jumble" panose="02000503000000020004" pitchFamily="2" charset="0"/>
              </a:rPr>
              <a:t> June 2023</a:t>
            </a:r>
            <a:endParaRPr lang="en-GB" sz="1000" dirty="0">
              <a:solidFill>
                <a:schemeClr val="accent2"/>
              </a:solidFill>
              <a:latin typeface="Jumble" panose="02000503000000020004" pitchFamily="2" charset="0"/>
            </a:endParaRPr>
          </a:p>
        </p:txBody>
      </p:sp>
      <p:sp>
        <p:nvSpPr>
          <p:cNvPr id="12" name="TextBox 11">
            <a:extLst>
              <a:ext uri="{FF2B5EF4-FFF2-40B4-BE49-F238E27FC236}">
                <a16:creationId xmlns:a16="http://schemas.microsoft.com/office/drawing/2014/main" id="{67435D5B-8F28-9003-79AF-62A71C7470A7}"/>
              </a:ext>
            </a:extLst>
          </p:cNvPr>
          <p:cNvSpPr txBox="1"/>
          <p:nvPr/>
        </p:nvSpPr>
        <p:spPr>
          <a:xfrm>
            <a:off x="3790133" y="1754533"/>
            <a:ext cx="2648412" cy="1077218"/>
          </a:xfrm>
          <a:prstGeom prst="rect">
            <a:avLst/>
          </a:prstGeom>
          <a:noFill/>
        </p:spPr>
        <p:txBody>
          <a:bodyPr wrap="square" rtlCol="0">
            <a:spAutoFit/>
          </a:bodyPr>
          <a:lstStyle/>
          <a:p>
            <a:pPr algn="ctr"/>
            <a:r>
              <a:rPr lang="en-GB" sz="1600" dirty="0">
                <a:solidFill>
                  <a:srgbClr val="00B050"/>
                </a:solidFill>
                <a:latin typeface="Jumble" panose="02000503000000020004" pitchFamily="2" charset="0"/>
              </a:rPr>
              <a:t>Attendees had a wonderful day filled with live entertainment, sunshine, love and pride!</a:t>
            </a:r>
            <a:endParaRPr lang="en-GB" sz="900" dirty="0">
              <a:solidFill>
                <a:srgbClr val="00B050"/>
              </a:solidFill>
              <a:latin typeface="Jumble" panose="02000503000000020004" pitchFamily="2" charset="0"/>
            </a:endParaRPr>
          </a:p>
        </p:txBody>
      </p:sp>
      <p:sp>
        <p:nvSpPr>
          <p:cNvPr id="13" name="TextBox 12">
            <a:hlinkClick r:id="rId5"/>
            <a:extLst>
              <a:ext uri="{FF2B5EF4-FFF2-40B4-BE49-F238E27FC236}">
                <a16:creationId xmlns:a16="http://schemas.microsoft.com/office/drawing/2014/main" id="{13FF107C-5B75-7DB9-03B7-BA7E6888704B}"/>
              </a:ext>
            </a:extLst>
          </p:cNvPr>
          <p:cNvSpPr txBox="1"/>
          <p:nvPr/>
        </p:nvSpPr>
        <p:spPr>
          <a:xfrm>
            <a:off x="968013" y="3095877"/>
            <a:ext cx="1871985" cy="3046988"/>
          </a:xfrm>
          <a:prstGeom prst="rect">
            <a:avLst/>
          </a:prstGeom>
          <a:noFill/>
        </p:spPr>
        <p:txBody>
          <a:bodyPr wrap="square" rtlCol="0">
            <a:spAutoFit/>
          </a:bodyPr>
          <a:lstStyle/>
          <a:p>
            <a:pPr algn="ctr"/>
            <a:r>
              <a:rPr lang="en-GB" sz="1600" dirty="0">
                <a:solidFill>
                  <a:srgbClr val="7030A0"/>
                </a:solidFill>
                <a:latin typeface="Jumble" panose="02000503000000020004" pitchFamily="2" charset="0"/>
              </a:rPr>
              <a:t>Members from across the ICS attended to meet the community, talk about the variety of roles within our System and how we provide services across health and social care </a:t>
            </a:r>
            <a:r>
              <a:rPr lang="en-GB" sz="1600" dirty="0">
                <a:solidFill>
                  <a:srgbClr val="7030A0"/>
                </a:solidFill>
                <a:latin typeface="Jumble" panose="02000503000000020004" pitchFamily="2" charset="0"/>
                <a:sym typeface="Wingdings" panose="05000000000000000000" pitchFamily="2" charset="2"/>
              </a:rPr>
              <a:t></a:t>
            </a:r>
            <a:endParaRPr lang="en-GB" sz="1600" dirty="0">
              <a:solidFill>
                <a:srgbClr val="7030A0"/>
              </a:solidFill>
              <a:latin typeface="Jumble" panose="02000503000000020004" pitchFamily="2" charset="0"/>
            </a:endParaRPr>
          </a:p>
        </p:txBody>
      </p:sp>
      <p:pic>
        <p:nvPicPr>
          <p:cNvPr id="16" name="Picture 15" descr="A group of Integrated Care System staff standing and waving rainbow flags">
            <a:extLst>
              <a:ext uri="{FF2B5EF4-FFF2-40B4-BE49-F238E27FC236}">
                <a16:creationId xmlns:a16="http://schemas.microsoft.com/office/drawing/2014/main" id="{CD153F71-57E4-EFF0-7259-9498DEA48216}"/>
              </a:ext>
            </a:extLst>
          </p:cNvPr>
          <p:cNvPicPr>
            <a:picLocks noChangeAspect="1"/>
          </p:cNvPicPr>
          <p:nvPr/>
        </p:nvPicPr>
        <p:blipFill rotWithShape="1">
          <a:blip r:embed="rId6">
            <a:extLst>
              <a:ext uri="{28A0092B-C50C-407E-A947-70E740481C1C}">
                <a14:useLocalDpi xmlns:a14="http://schemas.microsoft.com/office/drawing/2010/main" val="0"/>
              </a:ext>
            </a:extLst>
          </a:blip>
          <a:srcRect l="9783" t="23671" b="5489"/>
          <a:stretch/>
        </p:blipFill>
        <p:spPr>
          <a:xfrm rot="10800000">
            <a:off x="2839999" y="3550815"/>
            <a:ext cx="3840127" cy="2261494"/>
          </a:xfrm>
          <a:prstGeom prst="ellipse">
            <a:avLst/>
          </a:prstGeom>
        </p:spPr>
      </p:pic>
      <p:sp>
        <p:nvSpPr>
          <p:cNvPr id="17" name="TextBox 16">
            <a:extLst>
              <a:ext uri="{FF2B5EF4-FFF2-40B4-BE49-F238E27FC236}">
                <a16:creationId xmlns:a16="http://schemas.microsoft.com/office/drawing/2014/main" id="{71FDA025-9D98-7601-F058-06BCD09E8CDC}"/>
              </a:ext>
            </a:extLst>
          </p:cNvPr>
          <p:cNvSpPr txBox="1"/>
          <p:nvPr/>
        </p:nvSpPr>
        <p:spPr>
          <a:xfrm>
            <a:off x="1479143" y="6571060"/>
            <a:ext cx="4489302" cy="338554"/>
          </a:xfrm>
          <a:prstGeom prst="rect">
            <a:avLst/>
          </a:prstGeom>
          <a:noFill/>
        </p:spPr>
        <p:txBody>
          <a:bodyPr wrap="square" rtlCol="0">
            <a:spAutoFit/>
          </a:bodyPr>
          <a:lstStyle/>
          <a:p>
            <a:pPr algn="ctr"/>
            <a:r>
              <a:rPr lang="en-GB" sz="1600" dirty="0">
                <a:solidFill>
                  <a:srgbClr val="FF0000"/>
                </a:solidFill>
                <a:latin typeface="Jumble" panose="02000503000000020004" pitchFamily="2" charset="0"/>
              </a:rPr>
              <a:t>Feedback about the day included:</a:t>
            </a:r>
            <a:endParaRPr lang="en-GB" sz="900" dirty="0">
              <a:solidFill>
                <a:srgbClr val="FF0000"/>
              </a:solidFill>
              <a:latin typeface="Jumble" panose="02000503000000020004" pitchFamily="2" charset="0"/>
            </a:endParaRPr>
          </a:p>
        </p:txBody>
      </p:sp>
      <p:sp>
        <p:nvSpPr>
          <p:cNvPr id="14" name="TextBox 13">
            <a:extLst>
              <a:ext uri="{FF2B5EF4-FFF2-40B4-BE49-F238E27FC236}">
                <a16:creationId xmlns:a16="http://schemas.microsoft.com/office/drawing/2014/main" id="{38C56875-B60E-CB52-343C-5E3734A9C7D6}"/>
              </a:ext>
            </a:extLst>
          </p:cNvPr>
          <p:cNvSpPr txBox="1"/>
          <p:nvPr/>
        </p:nvSpPr>
        <p:spPr>
          <a:xfrm>
            <a:off x="807669" y="7001285"/>
            <a:ext cx="1871985" cy="2031325"/>
          </a:xfrm>
          <a:prstGeom prst="rect">
            <a:avLst/>
          </a:prstGeom>
          <a:noFill/>
        </p:spPr>
        <p:txBody>
          <a:bodyPr wrap="square" rtlCol="0">
            <a:spAutoFit/>
          </a:bodyPr>
          <a:lstStyle/>
          <a:p>
            <a:pPr algn="ctr"/>
            <a:r>
              <a:rPr lang="en-GB" sz="1400" b="1" dirty="0">
                <a:solidFill>
                  <a:schemeClr val="accent1"/>
                </a:solidFill>
              </a:rPr>
              <a:t>“I think that this is so important for young people who may feel like they don’t belong and for the community as a whole to celebrate and recognise diversity and inclusion”</a:t>
            </a:r>
            <a:endParaRPr lang="en-GB" sz="800" b="1" dirty="0">
              <a:solidFill>
                <a:schemeClr val="accent1"/>
              </a:solidFill>
            </a:endParaRPr>
          </a:p>
        </p:txBody>
      </p:sp>
      <p:sp>
        <p:nvSpPr>
          <p:cNvPr id="8" name="TextBox 7">
            <a:extLst>
              <a:ext uri="{FF2B5EF4-FFF2-40B4-BE49-F238E27FC236}">
                <a16:creationId xmlns:a16="http://schemas.microsoft.com/office/drawing/2014/main" id="{B99165C8-C1F9-56BB-F179-4D9B43D3739A}"/>
              </a:ext>
            </a:extLst>
          </p:cNvPr>
          <p:cNvSpPr txBox="1"/>
          <p:nvPr/>
        </p:nvSpPr>
        <p:spPr>
          <a:xfrm>
            <a:off x="3076243" y="7078747"/>
            <a:ext cx="1217125" cy="738664"/>
          </a:xfrm>
          <a:prstGeom prst="rect">
            <a:avLst/>
          </a:prstGeom>
          <a:noFill/>
        </p:spPr>
        <p:txBody>
          <a:bodyPr wrap="square" rtlCol="0">
            <a:spAutoFit/>
          </a:bodyPr>
          <a:lstStyle/>
          <a:p>
            <a:pPr algn="ctr"/>
            <a:r>
              <a:rPr lang="en-GB" sz="1400" b="1" dirty="0">
                <a:solidFill>
                  <a:srgbClr val="0094A7"/>
                </a:solidFill>
              </a:rPr>
              <a:t>“A historic moment for the town!”</a:t>
            </a:r>
            <a:endParaRPr lang="en-GB" sz="800" b="1" dirty="0">
              <a:solidFill>
                <a:srgbClr val="0094A7"/>
              </a:solidFill>
            </a:endParaRPr>
          </a:p>
        </p:txBody>
      </p:sp>
      <p:sp>
        <p:nvSpPr>
          <p:cNvPr id="5" name="TextBox 4">
            <a:extLst>
              <a:ext uri="{FF2B5EF4-FFF2-40B4-BE49-F238E27FC236}">
                <a16:creationId xmlns:a16="http://schemas.microsoft.com/office/drawing/2014/main" id="{B0B87166-9FE9-AB10-485B-CC2102139123}"/>
              </a:ext>
            </a:extLst>
          </p:cNvPr>
          <p:cNvSpPr txBox="1"/>
          <p:nvPr/>
        </p:nvSpPr>
        <p:spPr>
          <a:xfrm>
            <a:off x="4689957" y="7074250"/>
            <a:ext cx="1990169" cy="954107"/>
          </a:xfrm>
          <a:prstGeom prst="rect">
            <a:avLst/>
          </a:prstGeom>
          <a:noFill/>
        </p:spPr>
        <p:txBody>
          <a:bodyPr wrap="square" rtlCol="0">
            <a:spAutoFit/>
          </a:bodyPr>
          <a:lstStyle/>
          <a:p>
            <a:pPr algn="ctr"/>
            <a:r>
              <a:rPr lang="en-GB" sz="1400" b="1" dirty="0">
                <a:solidFill>
                  <a:schemeClr val="accent2"/>
                </a:solidFill>
              </a:rPr>
              <a:t>“It’s amazing to see how many other people there are, I don’t feel so alone anymore”</a:t>
            </a:r>
            <a:endParaRPr lang="en-GB" sz="800" b="1" dirty="0">
              <a:solidFill>
                <a:schemeClr val="accent2"/>
              </a:solidFill>
            </a:endParaRPr>
          </a:p>
        </p:txBody>
      </p:sp>
      <p:sp>
        <p:nvSpPr>
          <p:cNvPr id="6" name="Title 5">
            <a:extLst>
              <a:ext uri="{FF2B5EF4-FFF2-40B4-BE49-F238E27FC236}">
                <a16:creationId xmlns:a16="http://schemas.microsoft.com/office/drawing/2014/main" id="{A72189CA-7274-3148-B588-977E3809BDF7}"/>
              </a:ext>
              <a:ext uri="{C183D7F6-B498-43B3-948B-1728B52AA6E4}">
                <adec:decorative xmlns:adec="http://schemas.microsoft.com/office/drawing/2017/decorative" val="1"/>
              </a:ext>
            </a:extLst>
          </p:cNvPr>
          <p:cNvSpPr>
            <a:spLocks noGrp="1"/>
          </p:cNvSpPr>
          <p:nvPr>
            <p:ph type="title" idx="4294967295"/>
          </p:nvPr>
        </p:nvSpPr>
        <p:spPr>
          <a:xfrm>
            <a:off x="471488" y="-1914702"/>
            <a:ext cx="5915025" cy="1914702"/>
          </a:xfrm>
        </p:spPr>
        <p:txBody>
          <a:bodyPr vert="horz" lIns="91440" tIns="45720" rIns="91440" bIns="45720" rtlCol="0" anchor="b">
            <a:normAutofit/>
          </a:bodyPr>
          <a:lstStyle/>
          <a:p>
            <a:r>
              <a:rPr lang="en-GB" dirty="0"/>
              <a:t>Pride Month</a:t>
            </a:r>
          </a:p>
        </p:txBody>
      </p:sp>
      <p:sp>
        <p:nvSpPr>
          <p:cNvPr id="7" name="TextBox 6">
            <a:extLst>
              <a:ext uri="{FF2B5EF4-FFF2-40B4-BE49-F238E27FC236}">
                <a16:creationId xmlns:a16="http://schemas.microsoft.com/office/drawing/2014/main" id="{95E82E7E-369F-C194-C7A6-C4B0E92EE97A}"/>
              </a:ext>
            </a:extLst>
          </p:cNvPr>
          <p:cNvSpPr txBox="1"/>
          <p:nvPr/>
        </p:nvSpPr>
        <p:spPr>
          <a:xfrm>
            <a:off x="2620809" y="8084741"/>
            <a:ext cx="4138296" cy="954107"/>
          </a:xfrm>
          <a:prstGeom prst="rect">
            <a:avLst/>
          </a:prstGeom>
          <a:noFill/>
        </p:spPr>
        <p:txBody>
          <a:bodyPr wrap="square" rtlCol="0">
            <a:spAutoFit/>
          </a:bodyPr>
          <a:lstStyle/>
          <a:p>
            <a:pPr algn="ctr"/>
            <a:r>
              <a:rPr lang="en-GB" sz="1400" b="1" dirty="0">
                <a:solidFill>
                  <a:srgbClr val="C10379"/>
                </a:solidFill>
              </a:rPr>
              <a:t>“I think today is a turning point. It is absolutely fantastic that it is finally happening. If I had something like this when I was growing up, I may not have stayed in the closet for so long.”</a:t>
            </a:r>
            <a:endParaRPr lang="en-GB" sz="800" b="1" dirty="0">
              <a:solidFill>
                <a:srgbClr val="C10379"/>
              </a:solidFill>
            </a:endParaRPr>
          </a:p>
        </p:txBody>
      </p:sp>
    </p:spTree>
    <p:extLst>
      <p:ext uri="{BB962C8B-B14F-4D97-AF65-F5344CB8AC3E}">
        <p14:creationId xmlns:p14="http://schemas.microsoft.com/office/powerpoint/2010/main" val="1136953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descr="Happy Pride month!">
            <a:extLst>
              <a:ext uri="{FF2B5EF4-FFF2-40B4-BE49-F238E27FC236}">
                <a16:creationId xmlns:a16="http://schemas.microsoft.com/office/drawing/2014/main" id="{B4448250-D6AB-A505-0B9F-DC202CD4C489}"/>
              </a:ext>
            </a:extLst>
          </p:cNvPr>
          <p:cNvGrpSpPr/>
          <p:nvPr/>
        </p:nvGrpSpPr>
        <p:grpSpPr>
          <a:xfrm>
            <a:off x="857460" y="377069"/>
            <a:ext cx="5732670" cy="707886"/>
            <a:chOff x="857460" y="377069"/>
            <a:chExt cx="5732670" cy="707886"/>
          </a:xfrm>
        </p:grpSpPr>
        <p:sp>
          <p:nvSpPr>
            <p:cNvPr id="13" name="TextBox 12">
              <a:extLst>
                <a:ext uri="{FF2B5EF4-FFF2-40B4-BE49-F238E27FC236}">
                  <a16:creationId xmlns:a16="http://schemas.microsoft.com/office/drawing/2014/main" id="{5BBF0499-10B8-AD2D-7574-74B5A84A3D7F}"/>
                </a:ext>
              </a:extLst>
            </p:cNvPr>
            <p:cNvSpPr txBox="1"/>
            <p:nvPr/>
          </p:nvSpPr>
          <p:spPr>
            <a:xfrm>
              <a:off x="857460" y="377069"/>
              <a:ext cx="5732670"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srgbClr val="FF0000"/>
                  </a:solidFill>
                  <a:effectLst/>
                  <a:uLnTx/>
                  <a:uFillTx/>
                  <a:latin typeface="Jumble" panose="02000503000000020004" pitchFamily="2" charset="0"/>
                  <a:ea typeface="+mn-ea"/>
                  <a:cs typeface="+mn-cs"/>
                </a:rPr>
                <a:t>Happy PRIDE month!</a:t>
              </a:r>
              <a:endParaRPr kumimoji="0" lang="en-GB" sz="1800" b="0" i="0" u="none" strike="noStrike" kern="1200" cap="none" spc="0" normalizeH="0" baseline="0" noProof="0" dirty="0">
                <a:ln>
                  <a:noFill/>
                </a:ln>
                <a:solidFill>
                  <a:srgbClr val="FF0000"/>
                </a:solidFill>
                <a:effectLst/>
                <a:uLnTx/>
                <a:uFillTx/>
                <a:latin typeface="Jumble" panose="02000503000000020004" pitchFamily="2" charset="0"/>
                <a:ea typeface="+mn-ea"/>
                <a:cs typeface="+mn-cs"/>
              </a:endParaRPr>
            </a:p>
          </p:txBody>
        </p:sp>
        <p:pic>
          <p:nvPicPr>
            <p:cNvPr id="14" name="Picture 13">
              <a:extLst>
                <a:ext uri="{FF2B5EF4-FFF2-40B4-BE49-F238E27FC236}">
                  <a16:creationId xmlns:a16="http://schemas.microsoft.com/office/drawing/2014/main" id="{B300A0C1-C20F-E5EE-B6A3-A89C0B58E8D6}"/>
                </a:ext>
              </a:extLst>
            </p:cNvPr>
            <p:cNvPicPr>
              <a:picLocks noChangeAspect="1"/>
            </p:cNvPicPr>
            <p:nvPr/>
          </p:nvPicPr>
          <p:blipFill>
            <a:blip r:embed="rId2"/>
            <a:stretch>
              <a:fillRect/>
            </a:stretch>
          </p:blipFill>
          <p:spPr>
            <a:xfrm>
              <a:off x="2833689" y="421075"/>
              <a:ext cx="1517924" cy="457994"/>
            </a:xfrm>
            <a:prstGeom prst="rect">
              <a:avLst/>
            </a:prstGeom>
          </p:spPr>
        </p:pic>
      </p:grpSp>
      <p:pic>
        <p:nvPicPr>
          <p:cNvPr id="4" name="Picture 2" descr="Border on page - left side vertical and bottom horizontal - of the 8-colour rainbow">
            <a:extLst>
              <a:ext uri="{FF2B5EF4-FFF2-40B4-BE49-F238E27FC236}">
                <a16:creationId xmlns:a16="http://schemas.microsoft.com/office/drawing/2014/main" id="{DA6DF60D-211C-BC16-CB36-E19D4A475B04}"/>
              </a:ext>
            </a:extLst>
          </p:cNvPr>
          <p:cNvPicPr>
            <a:picLocks noChangeAspect="1" noChangeArrowheads="1"/>
          </p:cNvPicPr>
          <p:nvPr/>
        </p:nvPicPr>
        <p:blipFill>
          <a:blip r:embed="rId3">
            <a:clrChange>
              <a:clrFrom>
                <a:srgbClr val="FEE9E8"/>
              </a:clrFrom>
              <a:clrTo>
                <a:srgbClr val="FEE9E8">
                  <a:alpha val="0"/>
                </a:srgbClr>
              </a:clrTo>
            </a:clrChange>
            <a:extLst>
              <a:ext uri="{28A0092B-C50C-407E-A947-70E740481C1C}">
                <a14:useLocalDpi xmlns:a14="http://schemas.microsoft.com/office/drawing/2010/main" val="0"/>
              </a:ext>
            </a:extLst>
          </a:blip>
          <a:srcRect/>
          <a:stretch>
            <a:fillRect/>
          </a:stretch>
        </p:blipFill>
        <p:spPr bwMode="auto">
          <a:xfrm>
            <a:off x="0" y="9095232"/>
            <a:ext cx="1217124" cy="81076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83D162A-D5BD-0950-FA21-3600E3A1BB52}"/>
              </a:ext>
            </a:extLst>
          </p:cNvPr>
          <p:cNvSpPr txBox="1"/>
          <p:nvPr/>
        </p:nvSpPr>
        <p:spPr>
          <a:xfrm>
            <a:off x="1142349" y="999149"/>
            <a:ext cx="4949532" cy="83099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70C0"/>
                </a:solidFill>
                <a:effectLst/>
                <a:uLnTx/>
                <a:uFillTx/>
                <a:latin typeface="Tempus Sans ITC" panose="04020404030D07020202" pitchFamily="82" charset="0"/>
                <a:ea typeface="Tahoma" panose="020B0604030504040204" pitchFamily="34" charset="0"/>
                <a:cs typeface="Tahoma" panose="020B0604030504040204" pitchFamily="34" charset="0"/>
              </a:rPr>
              <a:t>‘</a:t>
            </a:r>
            <a:r>
              <a:rPr kumimoji="0" lang="en-GB" sz="1600" b="1" i="0" u="none" strike="noStrike" kern="1200" cap="none" spc="0" normalizeH="0" baseline="0" noProof="0" dirty="0">
                <a:ln>
                  <a:noFill/>
                </a:ln>
                <a:solidFill>
                  <a:srgbClr val="0070C0"/>
                </a:solidFill>
                <a:effectLst/>
                <a:uLnTx/>
                <a:uFillTx/>
                <a:latin typeface="Tempus Sans ITC" panose="04020404030D07020202" pitchFamily="82" charset="0"/>
                <a:ea typeface="Tahoma" panose="020B0604030504040204" pitchFamily="34" charset="0"/>
                <a:cs typeface="Tahoma" panose="020B0604030504040204" pitchFamily="34" charset="0"/>
                <a:hlinkClick r:id="rId4">
                  <a:extLst>
                    <a:ext uri="{A12FA001-AC4F-418D-AE19-62706E023703}">
                      <ahyp:hlinkClr xmlns:ahyp="http://schemas.microsoft.com/office/drawing/2018/hyperlinkcolor" val="tx"/>
                    </a:ext>
                  </a:extLst>
                </a:hlinkClick>
              </a:rPr>
              <a:t>Sexual orientation</a:t>
            </a:r>
            <a:r>
              <a:rPr kumimoji="0" lang="en-GB" sz="1600" b="1" i="0" u="none" strike="noStrike" kern="1200" cap="none" spc="0" normalizeH="0" baseline="0" noProof="0" dirty="0">
                <a:ln>
                  <a:noFill/>
                </a:ln>
                <a:solidFill>
                  <a:srgbClr val="0070C0"/>
                </a:solidFill>
                <a:effectLst/>
                <a:uLnTx/>
                <a:uFillTx/>
                <a:latin typeface="Tempus Sans ITC" panose="04020404030D07020202" pitchFamily="82" charset="0"/>
                <a:ea typeface="Tahoma" panose="020B0604030504040204" pitchFamily="34" charset="0"/>
                <a:cs typeface="Tahoma" panose="020B0604030504040204" pitchFamily="34" charset="0"/>
              </a:rPr>
              <a:t>’ refers to the romantic or sexual attraction, combination or lack of these, to other people. </a:t>
            </a:r>
          </a:p>
        </p:txBody>
      </p:sp>
      <p:sp>
        <p:nvSpPr>
          <p:cNvPr id="17" name="TextBox 16">
            <a:extLst>
              <a:ext uri="{FF2B5EF4-FFF2-40B4-BE49-F238E27FC236}">
                <a16:creationId xmlns:a16="http://schemas.microsoft.com/office/drawing/2014/main" id="{8778EB6E-92A7-59C7-6EAE-BA7E39734C91}"/>
              </a:ext>
            </a:extLst>
          </p:cNvPr>
          <p:cNvSpPr txBox="1"/>
          <p:nvPr/>
        </p:nvSpPr>
        <p:spPr>
          <a:xfrm>
            <a:off x="848824" y="1820621"/>
            <a:ext cx="2580176" cy="138499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ED7D31"/>
                </a:solidFill>
                <a:effectLst/>
                <a:uLnTx/>
                <a:uFillTx/>
                <a:latin typeface="Tempus Sans ITC" panose="04020404030D07020202" pitchFamily="82" charset="0"/>
                <a:ea typeface="Tahoma" panose="020B0604030504040204" pitchFamily="34" charset="0"/>
                <a:cs typeface="Tahoma" panose="020B0604030504040204" pitchFamily="34" charset="0"/>
              </a:rPr>
              <a:t>There are multiple models to demonstrate the spectrum of sexual orientations. While some are </a:t>
            </a:r>
            <a:r>
              <a:rPr kumimoji="0" lang="en-GB" sz="1400" b="1" i="0" u="none" strike="noStrike" kern="1200" cap="none" spc="0" normalizeH="0" baseline="0" noProof="0" dirty="0">
                <a:ln>
                  <a:noFill/>
                </a:ln>
                <a:solidFill>
                  <a:srgbClr val="ED7D31"/>
                </a:solidFill>
                <a:effectLst/>
                <a:uLnTx/>
                <a:uFillTx/>
                <a:latin typeface="Tempus Sans ITC" panose="04020404030D07020202" pitchFamily="82" charset="0"/>
                <a:ea typeface="Tahoma" panose="020B0604030504040204" pitchFamily="34" charset="0"/>
                <a:cs typeface="Tahoma" panose="020B0604030504040204" pitchFamily="34" charset="0"/>
                <a:hlinkClick r:id="rId5">
                  <a:extLst>
                    <a:ext uri="{A12FA001-AC4F-418D-AE19-62706E023703}">
                      <ahyp:hlinkClr xmlns:ahyp="http://schemas.microsoft.com/office/drawing/2018/hyperlinkcolor" val="tx"/>
                    </a:ext>
                  </a:extLst>
                </a:hlinkClick>
              </a:rPr>
              <a:t>complex Venn Diagrams</a:t>
            </a:r>
            <a:r>
              <a:rPr kumimoji="0" lang="en-GB" sz="1400" b="1" i="0" u="none" strike="noStrike" kern="1200" cap="none" spc="0" normalizeH="0" baseline="0" noProof="0" dirty="0">
                <a:ln>
                  <a:noFill/>
                </a:ln>
                <a:solidFill>
                  <a:srgbClr val="ED7D31"/>
                </a:solidFill>
                <a:effectLst/>
                <a:uLnTx/>
                <a:uFillTx/>
                <a:latin typeface="Tempus Sans ITC" panose="04020404030D07020202" pitchFamily="82" charset="0"/>
                <a:ea typeface="Tahoma" panose="020B0604030504040204" pitchFamily="34" charset="0"/>
                <a:cs typeface="Tahoma" panose="020B0604030504040204" pitchFamily="34" charset="0"/>
              </a:rPr>
              <a:t>, others (below) use the colour spectrum to demonstrate.</a:t>
            </a:r>
          </a:p>
        </p:txBody>
      </p:sp>
      <p:sp>
        <p:nvSpPr>
          <p:cNvPr id="18" name="TextBox 17">
            <a:extLst>
              <a:ext uri="{FF2B5EF4-FFF2-40B4-BE49-F238E27FC236}">
                <a16:creationId xmlns:a16="http://schemas.microsoft.com/office/drawing/2014/main" id="{A215ECA3-8F0D-0F56-4452-60BF9D26BB00}"/>
              </a:ext>
            </a:extLst>
          </p:cNvPr>
          <p:cNvSpPr txBox="1"/>
          <p:nvPr/>
        </p:nvSpPr>
        <p:spPr>
          <a:xfrm>
            <a:off x="3577874" y="2037385"/>
            <a:ext cx="3216422" cy="95410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B050"/>
                </a:solidFill>
                <a:effectLst/>
                <a:uLnTx/>
                <a:uFillTx/>
                <a:latin typeface="Tempus Sans ITC" panose="04020404030D07020202" pitchFamily="82" charset="0"/>
                <a:ea typeface="Tahoma" panose="020B0604030504040204" pitchFamily="34" charset="0"/>
                <a:cs typeface="Tahoma" panose="020B0604030504040204" pitchFamily="34" charset="0"/>
              </a:rPr>
              <a:t>As with gender identities, it is important to understand that each person is on a journey. A person’s sexual orientation may change as they go through life.</a:t>
            </a:r>
          </a:p>
        </p:txBody>
      </p:sp>
      <p:sp>
        <p:nvSpPr>
          <p:cNvPr id="19" name="TextBox 18">
            <a:extLst>
              <a:ext uri="{FF2B5EF4-FFF2-40B4-BE49-F238E27FC236}">
                <a16:creationId xmlns:a16="http://schemas.microsoft.com/office/drawing/2014/main" id="{BCD228D1-BDC0-6321-97E2-EFA65DE230D5}"/>
              </a:ext>
            </a:extLst>
          </p:cNvPr>
          <p:cNvSpPr txBox="1"/>
          <p:nvPr/>
        </p:nvSpPr>
        <p:spPr>
          <a:xfrm>
            <a:off x="832060" y="3210067"/>
            <a:ext cx="5936836" cy="138499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7030A0"/>
                </a:solidFill>
                <a:effectLst/>
                <a:uLnTx/>
                <a:uFillTx/>
                <a:latin typeface="Tempus Sans ITC" panose="04020404030D07020202" pitchFamily="82" charset="0"/>
                <a:ea typeface="Tahoma" panose="020B0604030504040204" pitchFamily="34" charset="0"/>
                <a:cs typeface="Tahoma" panose="020B0604030504040204" pitchFamily="34" charset="0"/>
              </a:rPr>
              <a:t>Given the diversity of gender identities and sexual orientations, it is important to try not to assume someone’s pronouns.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7030A0"/>
              </a:solidFill>
              <a:effectLst/>
              <a:uLnTx/>
              <a:uFillTx/>
              <a:latin typeface="Tempus Sans ITC" panose="04020404030D07020202" pitchFamily="82" charset="0"/>
              <a:ea typeface="Tahoma" panose="020B0604030504040204" pitchFamily="34" charset="0"/>
              <a:cs typeface="Tahoma" panose="020B060403050404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7030A0"/>
                </a:solidFill>
                <a:effectLst/>
                <a:uLnTx/>
                <a:uFillTx/>
                <a:latin typeface="Tempus Sans ITC" panose="04020404030D07020202" pitchFamily="82" charset="0"/>
                <a:ea typeface="Tahoma" panose="020B0604030504040204" pitchFamily="34" charset="0"/>
                <a:cs typeface="Tahoma" panose="020B0604030504040204" pitchFamily="34" charset="0"/>
              </a:rPr>
              <a:t>The most effective way to support someone is to ask their pronouns </a:t>
            </a:r>
            <a:r>
              <a:rPr kumimoji="0" lang="en-GB" sz="1400" b="1" i="0" u="none" strike="noStrike" kern="1200" cap="none" spc="0" normalizeH="0" baseline="0" noProof="0" dirty="0">
                <a:ln>
                  <a:noFill/>
                </a:ln>
                <a:solidFill>
                  <a:srgbClr val="7030A0"/>
                </a:solidFill>
                <a:effectLst/>
                <a:uLnTx/>
                <a:uFillTx/>
                <a:latin typeface="Tempus Sans ITC" panose="04020404030D07020202" pitchFamily="82" charset="0"/>
                <a:ea typeface="Tahoma" panose="020B0604030504040204" pitchFamily="34" charset="0"/>
                <a:cs typeface="Tahoma" panose="020B0604030504040204" pitchFamily="34" charset="0"/>
                <a:sym typeface="Wingdings" panose="05000000000000000000" pitchFamily="2" charset="2"/>
              </a:rPr>
              <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7030A0"/>
                </a:solidFill>
                <a:effectLst/>
                <a:uLnTx/>
                <a:uFillTx/>
                <a:latin typeface="Tempus Sans ITC" panose="04020404030D07020202" pitchFamily="82" charset="0"/>
                <a:ea typeface="Tahoma" panose="020B0604030504040204" pitchFamily="34" charset="0"/>
                <a:cs typeface="Tahoma" panose="020B0604030504040204" pitchFamily="34" charset="0"/>
                <a:sym typeface="Wingdings" panose="05000000000000000000" pitchFamily="2" charset="2"/>
              </a:rPr>
              <a:t>If you use incorrect pronouns, simply apologise</a:t>
            </a:r>
            <a:r>
              <a:rPr kumimoji="0" lang="en-GB" sz="1400" b="1" i="0" u="none" strike="noStrike" kern="1200" cap="none" spc="0" normalizeH="0" baseline="0" noProof="0" dirty="0">
                <a:ln>
                  <a:noFill/>
                </a:ln>
                <a:solidFill>
                  <a:srgbClr val="7030A0"/>
                </a:solidFill>
                <a:effectLst/>
                <a:uLnTx/>
                <a:uFillTx/>
                <a:latin typeface="Tempus Sans ITC" panose="04020404030D07020202" pitchFamily="82" charset="0"/>
                <a:ea typeface="Tahoma" panose="020B0604030504040204" pitchFamily="34" charset="0"/>
                <a:cs typeface="Tahoma" panose="020B0604030504040204" pitchFamily="34" charset="0"/>
              </a:rPr>
              <a:t> and correct yourself!</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7030A0"/>
                </a:solidFill>
                <a:effectLst/>
                <a:uLnTx/>
                <a:uFillTx/>
                <a:latin typeface="Tempus Sans ITC" panose="04020404030D07020202" pitchFamily="82" charset="0"/>
                <a:ea typeface="Tahoma" panose="020B0604030504040204" pitchFamily="34" charset="0"/>
                <a:cs typeface="Tahoma" panose="020B0604030504040204" pitchFamily="34" charset="0"/>
              </a:rPr>
              <a:t>Use neutral terms like “your partner” unless otherwise specified.</a:t>
            </a:r>
          </a:p>
        </p:txBody>
      </p:sp>
      <p:pic>
        <p:nvPicPr>
          <p:cNvPr id="16" name="Picture 15" descr="A graph showing the rainbow spectrum of colours between X and Y axis. X axis reads &quot;Heterosexual (Emotional, physical, spiritual and/or sexual attraction to people of another gender), Bisexual/Pansexual (Emotional, physical, spiritual and/or sexual attraction to people of more than one/all genders), Homosexual (Emotional, physical, spiritual and/or sexual attraction to people of the same gender)&quot;. Y axis reads &quot;Allosexual (Sexual attraction), Demisexual (Little sexual attraction), Asexual (No sexual attraction)&quot;.">
            <a:hlinkClick r:id="rId6"/>
            <a:extLst>
              <a:ext uri="{FF2B5EF4-FFF2-40B4-BE49-F238E27FC236}">
                <a16:creationId xmlns:a16="http://schemas.microsoft.com/office/drawing/2014/main" id="{7D91B941-621B-C998-5673-32B9B3EBD2A9}"/>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938351" y="4609808"/>
            <a:ext cx="5308600" cy="4338445"/>
          </a:xfrm>
          <a:prstGeom prst="rect">
            <a:avLst/>
          </a:prstGeom>
        </p:spPr>
      </p:pic>
      <p:pic>
        <p:nvPicPr>
          <p:cNvPr id="5" name="Picture 4">
            <a:extLst>
              <a:ext uri="{FF2B5EF4-FFF2-40B4-BE49-F238E27FC236}">
                <a16:creationId xmlns:a16="http://schemas.microsoft.com/office/drawing/2014/main" id="{115E675D-FF6F-EA41-7768-59D546DEFB04}"/>
              </a:ext>
              <a:ext uri="{C183D7F6-B498-43B3-948B-1728B52AA6E4}">
                <adec:decorative xmlns:adec="http://schemas.microsoft.com/office/drawing/2017/decorative" val="1"/>
              </a:ext>
            </a:extLst>
          </p:cNvPr>
          <p:cNvPicPr>
            <a:picLocks noChangeAspect="1" noChangeArrowheads="1"/>
          </p:cNvPicPr>
          <p:nvPr/>
        </p:nvPicPr>
        <p:blipFill rotWithShape="1">
          <a:blip r:embed="rId3">
            <a:clrChange>
              <a:clrFrom>
                <a:srgbClr val="FEE9E8"/>
              </a:clrFrom>
              <a:clrTo>
                <a:srgbClr val="FEE9E8">
                  <a:alpha val="0"/>
                </a:srgbClr>
              </a:clrTo>
            </a:clrChange>
            <a:extLst>
              <a:ext uri="{28A0092B-C50C-407E-A947-70E740481C1C}">
                <a14:useLocalDpi xmlns:a14="http://schemas.microsoft.com/office/drawing/2010/main" val="0"/>
              </a:ext>
            </a:extLst>
          </a:blip>
          <a:srcRect b="91820"/>
          <a:stretch/>
        </p:blipFill>
        <p:spPr bwMode="auto">
          <a:xfrm>
            <a:off x="1" y="0"/>
            <a:ext cx="1217124" cy="909523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AFF3B5D7-1FB8-B337-1441-290D04632041}"/>
              </a:ext>
              <a:ext uri="{C183D7F6-B498-43B3-948B-1728B52AA6E4}">
                <adec:decorative xmlns:adec="http://schemas.microsoft.com/office/drawing/2017/decorative" val="1"/>
              </a:ext>
            </a:extLst>
          </p:cNvPr>
          <p:cNvPicPr>
            <a:picLocks noChangeAspect="1" noChangeArrowheads="1"/>
          </p:cNvPicPr>
          <p:nvPr/>
        </p:nvPicPr>
        <p:blipFill rotWithShape="1">
          <a:blip r:embed="rId3">
            <a:clrChange>
              <a:clrFrom>
                <a:srgbClr val="FEE9E8"/>
              </a:clrFrom>
              <a:clrTo>
                <a:srgbClr val="FEE9E8">
                  <a:alpha val="0"/>
                </a:srgbClr>
              </a:clrTo>
            </a:clrChange>
            <a:extLst>
              <a:ext uri="{28A0092B-C50C-407E-A947-70E740481C1C}">
                <a14:useLocalDpi xmlns:a14="http://schemas.microsoft.com/office/drawing/2010/main" val="0"/>
              </a:ext>
            </a:extLst>
          </a:blip>
          <a:srcRect l="70642"/>
          <a:stretch/>
        </p:blipFill>
        <p:spPr bwMode="auto">
          <a:xfrm>
            <a:off x="1217124" y="9095233"/>
            <a:ext cx="5640876" cy="81076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artoon flower with 7 petals, each one colour of the rainbow">
            <a:extLst>
              <a:ext uri="{FF2B5EF4-FFF2-40B4-BE49-F238E27FC236}">
                <a16:creationId xmlns:a16="http://schemas.microsoft.com/office/drawing/2014/main" id="{0691FE4D-4FBF-4776-A6EF-6461B889B3DD}"/>
              </a:ext>
            </a:extLst>
          </p:cNvPr>
          <p:cNvPicPr>
            <a:picLocks noChangeAspect="1" noChangeArrowheads="1"/>
          </p:cNvPicPr>
          <p:nvPr/>
        </p:nvPicPr>
        <p:blipFill rotWithShape="1">
          <a:blip r:embed="rId8">
            <a:extLst>
              <a:ext uri="{BEBA8EAE-BF5A-486C-A8C5-ECC9F3942E4B}">
                <a14:imgProps xmlns:a14="http://schemas.microsoft.com/office/drawing/2010/main">
                  <a14:imgLayer r:embed="rId9">
                    <a14:imgEffect>
                      <a14:backgroundRemoval t="3514" b="53195" l="40735" r="68371">
                        <a14:foregroundMark x1="42332" y1="22364" x2="42332" y2="20767"/>
                        <a14:foregroundMark x1="42492" y1="36422" x2="40735" y2="34984"/>
                        <a14:foregroundMark x1="66773" y1="18371" x2="66773" y2="22045"/>
                        <a14:foregroundMark x1="68051" y1="19329" x2="68371" y2="21246"/>
                        <a14:foregroundMark x1="52236" y1="5272" x2="56550" y2="5751"/>
                        <a14:foregroundMark x1="55112" y1="3674" x2="53355" y2="3674"/>
                        <a14:foregroundMark x1="56550" y1="53195" x2="56869" y2="46006"/>
                      </a14:backgroundRemoval>
                    </a14:imgEffect>
                  </a14:imgLayer>
                </a14:imgProps>
              </a:ext>
              <a:ext uri="{28A0092B-C50C-407E-A947-70E740481C1C}">
                <a14:useLocalDpi xmlns:a14="http://schemas.microsoft.com/office/drawing/2010/main" val="0"/>
              </a:ext>
            </a:extLst>
          </a:blip>
          <a:srcRect l="39671" r="30616" b="46166"/>
          <a:stretch/>
        </p:blipFill>
        <p:spPr bwMode="auto">
          <a:xfrm>
            <a:off x="781760" y="7956022"/>
            <a:ext cx="674033" cy="122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764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D3A50D-4EE4-B544-0DD9-F6D08082D629}"/>
              </a:ext>
            </a:extLst>
          </p:cNvPr>
          <p:cNvSpPr txBox="1"/>
          <p:nvPr/>
        </p:nvSpPr>
        <p:spPr>
          <a:xfrm>
            <a:off x="1786597" y="284977"/>
            <a:ext cx="4384857" cy="1261884"/>
          </a:xfrm>
          <a:prstGeom prst="rect">
            <a:avLst/>
          </a:prstGeom>
          <a:noFill/>
        </p:spPr>
        <p:txBody>
          <a:bodyPr wrap="square" rtlCol="0">
            <a:spAutoFit/>
          </a:bodyPr>
          <a:lstStyle/>
          <a:p>
            <a:pPr algn="ctr"/>
            <a:r>
              <a:rPr lang="en-GB" sz="4400" dirty="0">
                <a:solidFill>
                  <a:srgbClr val="002060"/>
                </a:solidFill>
                <a:latin typeface="Aharoni" panose="02010803020104030203" pitchFamily="2" charset="-79"/>
                <a:cs typeface="Aharoni" panose="02010803020104030203" pitchFamily="2" charset="-79"/>
              </a:rPr>
              <a:t>Father’s Day</a:t>
            </a:r>
          </a:p>
          <a:p>
            <a:pPr algn="ctr"/>
            <a:r>
              <a:rPr lang="en-GB" sz="3200" dirty="0">
                <a:solidFill>
                  <a:srgbClr val="0070C0"/>
                </a:solidFill>
                <a:latin typeface="Aharoni" panose="02010803020104030203" pitchFamily="2" charset="-79"/>
                <a:cs typeface="Aharoni" panose="02010803020104030203" pitchFamily="2" charset="-79"/>
              </a:rPr>
              <a:t>18</a:t>
            </a:r>
            <a:r>
              <a:rPr lang="en-GB" sz="3200" baseline="30000" dirty="0">
                <a:solidFill>
                  <a:srgbClr val="0070C0"/>
                </a:solidFill>
                <a:latin typeface="Aharoni" panose="02010803020104030203" pitchFamily="2" charset="-79"/>
                <a:cs typeface="Aharoni" panose="02010803020104030203" pitchFamily="2" charset="-79"/>
              </a:rPr>
              <a:t>th</a:t>
            </a:r>
            <a:r>
              <a:rPr lang="en-GB" sz="3200" dirty="0">
                <a:solidFill>
                  <a:srgbClr val="0070C0"/>
                </a:solidFill>
                <a:latin typeface="Aharoni" panose="02010803020104030203" pitchFamily="2" charset="-79"/>
                <a:cs typeface="Aharoni" panose="02010803020104030203" pitchFamily="2" charset="-79"/>
              </a:rPr>
              <a:t> June 2023</a:t>
            </a:r>
            <a:endParaRPr lang="en-GB" sz="4400" dirty="0">
              <a:solidFill>
                <a:srgbClr val="0070C0"/>
              </a:solidFill>
              <a:latin typeface="Aharoni" panose="02010803020104030203" pitchFamily="2" charset="-79"/>
              <a:cs typeface="Aharoni" panose="02010803020104030203" pitchFamily="2" charset="-79"/>
            </a:endParaRPr>
          </a:p>
        </p:txBody>
      </p:sp>
      <p:pic>
        <p:nvPicPr>
          <p:cNvPr id="1026" name="Picture 2" descr="Silhouette of father and son standing on a hill holding hands">
            <a:extLst>
              <a:ext uri="{FF2B5EF4-FFF2-40B4-BE49-F238E27FC236}">
                <a16:creationId xmlns:a16="http://schemas.microsoft.com/office/drawing/2014/main" id="{4A7F18FE-6D89-B03C-8F70-A15F6484C1E0}"/>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0671" r="17188" b="44409"/>
          <a:stretch/>
        </p:blipFill>
        <p:spPr bwMode="auto">
          <a:xfrm>
            <a:off x="0" y="689320"/>
            <a:ext cx="2471667" cy="26352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8C6B86C-861D-EA6E-4D58-EC7028DF77F7}"/>
              </a:ext>
            </a:extLst>
          </p:cNvPr>
          <p:cNvSpPr txBox="1"/>
          <p:nvPr/>
        </p:nvSpPr>
        <p:spPr>
          <a:xfrm>
            <a:off x="1491175" y="1661971"/>
            <a:ext cx="5366825" cy="1200329"/>
          </a:xfrm>
          <a:prstGeom prst="rect">
            <a:avLst/>
          </a:prstGeom>
          <a:noFill/>
        </p:spPr>
        <p:txBody>
          <a:bodyPr wrap="square" rtlCol="0">
            <a:spAutoFit/>
          </a:bodyPr>
          <a:lstStyle/>
          <a:p>
            <a:pPr algn="r"/>
            <a:r>
              <a:rPr lang="en-GB" dirty="0">
                <a:solidFill>
                  <a:schemeClr val="accent1"/>
                </a:solidFill>
              </a:rPr>
              <a:t>In the UK, Father’s Day was adopted after World War II. It followed the USA, where a church sermon honouring victims of a mining accident paved the way for a more permanent celebration equivocal to Mother’s Day.</a:t>
            </a:r>
          </a:p>
        </p:txBody>
      </p:sp>
      <p:sp>
        <p:nvSpPr>
          <p:cNvPr id="14" name="TextBox 13">
            <a:extLst>
              <a:ext uri="{FF2B5EF4-FFF2-40B4-BE49-F238E27FC236}">
                <a16:creationId xmlns:a16="http://schemas.microsoft.com/office/drawing/2014/main" id="{790044C3-520D-FDB7-522A-30C1EDC0548F}"/>
              </a:ext>
            </a:extLst>
          </p:cNvPr>
          <p:cNvSpPr txBox="1"/>
          <p:nvPr/>
        </p:nvSpPr>
        <p:spPr>
          <a:xfrm>
            <a:off x="2343955" y="2964802"/>
            <a:ext cx="4376154" cy="338554"/>
          </a:xfrm>
          <a:prstGeom prst="rect">
            <a:avLst/>
          </a:prstGeom>
          <a:solidFill>
            <a:schemeClr val="bg1"/>
          </a:solidFill>
          <a:ln w="38100">
            <a:solidFill>
              <a:srgbClr val="002060"/>
            </a:solidFill>
          </a:ln>
        </p:spPr>
        <p:txBody>
          <a:bodyPr wrap="square" rtlCol="0">
            <a:spAutoFit/>
          </a:bodyPr>
          <a:lstStyle/>
          <a:p>
            <a:pPr algn="ctr"/>
            <a:r>
              <a:rPr lang="en-GB" sz="1600" dirty="0"/>
              <a:t>In 2022, 1 in 9 stay-at-home parents were fathers.</a:t>
            </a:r>
          </a:p>
        </p:txBody>
      </p:sp>
      <p:sp>
        <p:nvSpPr>
          <p:cNvPr id="5" name="TextBox 4">
            <a:extLst>
              <a:ext uri="{FF2B5EF4-FFF2-40B4-BE49-F238E27FC236}">
                <a16:creationId xmlns:a16="http://schemas.microsoft.com/office/drawing/2014/main" id="{C3C0BBAB-4176-12AE-B8FD-4D83DA10022C}"/>
              </a:ext>
            </a:extLst>
          </p:cNvPr>
          <p:cNvSpPr txBox="1"/>
          <p:nvPr/>
        </p:nvSpPr>
        <p:spPr>
          <a:xfrm>
            <a:off x="0" y="3467352"/>
            <a:ext cx="6858000" cy="646331"/>
          </a:xfrm>
          <a:prstGeom prst="rect">
            <a:avLst/>
          </a:prstGeom>
          <a:noFill/>
        </p:spPr>
        <p:txBody>
          <a:bodyPr wrap="square" rtlCol="0">
            <a:spAutoFit/>
          </a:bodyPr>
          <a:lstStyle/>
          <a:p>
            <a:pPr algn="ctr"/>
            <a:r>
              <a:rPr lang="en-GB" dirty="0"/>
              <a:t>Father’s Day continues to be celebrated in a variety of ways across different cultures and countries.</a:t>
            </a:r>
          </a:p>
        </p:txBody>
      </p:sp>
      <p:sp>
        <p:nvSpPr>
          <p:cNvPr id="6" name="TextBox 5">
            <a:extLst>
              <a:ext uri="{FF2B5EF4-FFF2-40B4-BE49-F238E27FC236}">
                <a16:creationId xmlns:a16="http://schemas.microsoft.com/office/drawing/2014/main" id="{673F1DFC-E7C2-8FAE-DBC5-3471F55906B8}"/>
              </a:ext>
            </a:extLst>
          </p:cNvPr>
          <p:cNvSpPr txBox="1"/>
          <p:nvPr/>
        </p:nvSpPr>
        <p:spPr>
          <a:xfrm>
            <a:off x="198730" y="4538457"/>
            <a:ext cx="2584889" cy="1815882"/>
          </a:xfrm>
          <a:prstGeom prst="rect">
            <a:avLst/>
          </a:prstGeom>
          <a:noFill/>
          <a:ln w="38100">
            <a:solidFill>
              <a:srgbClr val="002060"/>
            </a:solidFill>
          </a:ln>
        </p:spPr>
        <p:txBody>
          <a:bodyPr wrap="square" rtlCol="0">
            <a:spAutoFit/>
          </a:bodyPr>
          <a:lstStyle/>
          <a:p>
            <a:pPr algn="ctr"/>
            <a:r>
              <a:rPr lang="en-GB" sz="1600" dirty="0"/>
              <a:t>Roman Catholicism has honoured the Feast Day of St Joseph, on 19</a:t>
            </a:r>
            <a:r>
              <a:rPr lang="en-GB" sz="1600" baseline="30000" dirty="0"/>
              <a:t>th</a:t>
            </a:r>
            <a:r>
              <a:rPr lang="en-GB" sz="1600" dirty="0"/>
              <a:t> March, as a celebration of Fatherhood since the Middle Ages! This date continues to be used in Spain, Portugal &amp; Italy.</a:t>
            </a:r>
          </a:p>
        </p:txBody>
      </p:sp>
      <p:sp>
        <p:nvSpPr>
          <p:cNvPr id="9" name="TextBox 8">
            <a:extLst>
              <a:ext uri="{FF2B5EF4-FFF2-40B4-BE49-F238E27FC236}">
                <a16:creationId xmlns:a16="http://schemas.microsoft.com/office/drawing/2014/main" id="{01027C06-C9ED-288F-B7C4-592395DA86B8}"/>
              </a:ext>
            </a:extLst>
          </p:cNvPr>
          <p:cNvSpPr txBox="1"/>
          <p:nvPr/>
        </p:nvSpPr>
        <p:spPr>
          <a:xfrm>
            <a:off x="2897746" y="4260944"/>
            <a:ext cx="3791443" cy="1077218"/>
          </a:xfrm>
          <a:prstGeom prst="rect">
            <a:avLst/>
          </a:prstGeom>
          <a:noFill/>
          <a:ln w="38100">
            <a:solidFill>
              <a:srgbClr val="00B050"/>
            </a:solidFill>
          </a:ln>
        </p:spPr>
        <p:txBody>
          <a:bodyPr wrap="square" rtlCol="0">
            <a:spAutoFit/>
          </a:bodyPr>
          <a:lstStyle/>
          <a:p>
            <a:pPr algn="ctr"/>
            <a:r>
              <a:rPr lang="en-GB" sz="1600" dirty="0"/>
              <a:t>Chinese is widely spoken in Taiwan.</a:t>
            </a:r>
          </a:p>
          <a:p>
            <a:pPr algn="ctr"/>
            <a:r>
              <a:rPr lang="en-GB" sz="1600" dirty="0"/>
              <a:t>Because “Ba” means 8, and “Ba-Ba” (literally 8-8) is the informal term for father, they celebrate Father’s Day on 8</a:t>
            </a:r>
            <a:r>
              <a:rPr lang="en-GB" sz="1600" baseline="30000" dirty="0"/>
              <a:t>th</a:t>
            </a:r>
            <a:r>
              <a:rPr lang="en-GB" sz="1600" dirty="0"/>
              <a:t> August!</a:t>
            </a:r>
          </a:p>
        </p:txBody>
      </p:sp>
      <p:sp>
        <p:nvSpPr>
          <p:cNvPr id="13" name="TextBox 12">
            <a:extLst>
              <a:ext uri="{FF2B5EF4-FFF2-40B4-BE49-F238E27FC236}">
                <a16:creationId xmlns:a16="http://schemas.microsoft.com/office/drawing/2014/main" id="{B584A841-DBD1-89AD-B57C-F6D52DFF2508}"/>
              </a:ext>
            </a:extLst>
          </p:cNvPr>
          <p:cNvSpPr txBox="1"/>
          <p:nvPr/>
        </p:nvSpPr>
        <p:spPr>
          <a:xfrm>
            <a:off x="3415304" y="5712951"/>
            <a:ext cx="3291109" cy="830997"/>
          </a:xfrm>
          <a:prstGeom prst="rect">
            <a:avLst/>
          </a:prstGeom>
          <a:noFill/>
          <a:ln w="38100">
            <a:solidFill>
              <a:schemeClr val="accent4"/>
            </a:solidFill>
          </a:ln>
        </p:spPr>
        <p:txBody>
          <a:bodyPr wrap="square" rtlCol="0">
            <a:spAutoFit/>
          </a:bodyPr>
          <a:lstStyle>
            <a:defPPr>
              <a:defRPr lang="en-US"/>
            </a:defPPr>
            <a:lvl1pPr algn="ctr"/>
          </a:lstStyle>
          <a:p>
            <a:r>
              <a:rPr lang="en-GB" sz="1600" dirty="0"/>
              <a:t>“</a:t>
            </a:r>
            <a:r>
              <a:rPr lang="en-GB" sz="1600" i="1" dirty="0"/>
              <a:t>When you follow in the path of your father, you learn to walk like him</a:t>
            </a:r>
            <a:r>
              <a:rPr lang="en-GB" sz="1600" dirty="0"/>
              <a:t>” – Ghanian Proverb</a:t>
            </a:r>
          </a:p>
        </p:txBody>
      </p:sp>
      <p:sp>
        <p:nvSpPr>
          <p:cNvPr id="12" name="TextBox 11">
            <a:extLst>
              <a:ext uri="{FF2B5EF4-FFF2-40B4-BE49-F238E27FC236}">
                <a16:creationId xmlns:a16="http://schemas.microsoft.com/office/drawing/2014/main" id="{7058C003-CB98-FCBC-CCE6-80659D5340A1}"/>
              </a:ext>
            </a:extLst>
          </p:cNvPr>
          <p:cNvSpPr txBox="1"/>
          <p:nvPr/>
        </p:nvSpPr>
        <p:spPr>
          <a:xfrm>
            <a:off x="529089" y="6731043"/>
            <a:ext cx="2584889" cy="2308324"/>
          </a:xfrm>
          <a:prstGeom prst="rect">
            <a:avLst/>
          </a:prstGeom>
          <a:solidFill>
            <a:schemeClr val="bg1"/>
          </a:solidFill>
          <a:ln w="38100">
            <a:solidFill>
              <a:schemeClr val="accent2"/>
            </a:solidFill>
          </a:ln>
        </p:spPr>
        <p:txBody>
          <a:bodyPr wrap="square" rtlCol="0">
            <a:spAutoFit/>
          </a:bodyPr>
          <a:lstStyle>
            <a:defPPr>
              <a:defRPr lang="en-US"/>
            </a:defPPr>
            <a:lvl1pPr algn="ctr"/>
          </a:lstStyle>
          <a:p>
            <a:r>
              <a:rPr lang="en-GB" sz="1600" dirty="0"/>
              <a:t>Father’s Day is honoured by Nepali Hindus in August or September as they follow a lunar calendar. Some also mark “</a:t>
            </a:r>
            <a:r>
              <a:rPr lang="en-GB" sz="1600" i="1" dirty="0" err="1"/>
              <a:t>Buwaako</a:t>
            </a:r>
            <a:r>
              <a:rPr lang="en-GB" sz="1600" i="1" dirty="0"/>
              <a:t> much </a:t>
            </a:r>
            <a:r>
              <a:rPr lang="en-GB" sz="1600" i="1" dirty="0" err="1"/>
              <a:t>herne</a:t>
            </a:r>
            <a:r>
              <a:rPr lang="en-GB" sz="1600" i="1" dirty="0"/>
              <a:t> din” </a:t>
            </a:r>
            <a:r>
              <a:rPr lang="en-GB" sz="1600" dirty="0"/>
              <a:t>– ‘a day for looking at father’s face’. Traditionally on New Moon Day, respect is paid to deceased fathers. </a:t>
            </a:r>
          </a:p>
        </p:txBody>
      </p:sp>
      <p:sp>
        <p:nvSpPr>
          <p:cNvPr id="11" name="TextBox 10">
            <a:extLst>
              <a:ext uri="{FF2B5EF4-FFF2-40B4-BE49-F238E27FC236}">
                <a16:creationId xmlns:a16="http://schemas.microsoft.com/office/drawing/2014/main" id="{2F8F8B41-BC3D-78CF-E0C8-ED688DCF6E67}"/>
              </a:ext>
            </a:extLst>
          </p:cNvPr>
          <p:cNvSpPr txBox="1"/>
          <p:nvPr/>
        </p:nvSpPr>
        <p:spPr>
          <a:xfrm>
            <a:off x="3332406" y="6872654"/>
            <a:ext cx="2409214" cy="830997"/>
          </a:xfrm>
          <a:prstGeom prst="rect">
            <a:avLst/>
          </a:prstGeom>
          <a:noFill/>
          <a:ln w="38100">
            <a:solidFill>
              <a:srgbClr val="7030A0"/>
            </a:solidFill>
          </a:ln>
        </p:spPr>
        <p:txBody>
          <a:bodyPr wrap="square" rtlCol="0">
            <a:spAutoFit/>
          </a:bodyPr>
          <a:lstStyle>
            <a:defPPr>
              <a:defRPr lang="en-US"/>
            </a:defPPr>
            <a:lvl1pPr algn="ctr"/>
          </a:lstStyle>
          <a:p>
            <a:r>
              <a:rPr lang="en-GB" sz="1600" dirty="0"/>
              <a:t>In Thailand, the King’s birthday (5th December) is celebrated as Father’s Day</a:t>
            </a:r>
          </a:p>
        </p:txBody>
      </p:sp>
      <p:sp>
        <p:nvSpPr>
          <p:cNvPr id="18" name="TextBox 17">
            <a:extLst>
              <a:ext uri="{FF2B5EF4-FFF2-40B4-BE49-F238E27FC236}">
                <a16:creationId xmlns:a16="http://schemas.microsoft.com/office/drawing/2014/main" id="{110CEB61-B5ED-6DBD-D70D-CCA080C0341C}"/>
              </a:ext>
            </a:extLst>
          </p:cNvPr>
          <p:cNvSpPr txBox="1"/>
          <p:nvPr/>
        </p:nvSpPr>
        <p:spPr>
          <a:xfrm>
            <a:off x="3332406" y="7962149"/>
            <a:ext cx="2996505" cy="1077218"/>
          </a:xfrm>
          <a:prstGeom prst="rect">
            <a:avLst/>
          </a:prstGeom>
          <a:noFill/>
        </p:spPr>
        <p:txBody>
          <a:bodyPr wrap="square" rtlCol="0">
            <a:spAutoFit/>
          </a:bodyPr>
          <a:lstStyle/>
          <a:p>
            <a:pPr algn="ctr"/>
            <a:r>
              <a:rPr lang="en-GB" sz="1600" dirty="0">
                <a:solidFill>
                  <a:schemeClr val="accent1"/>
                </a:solidFill>
              </a:rPr>
              <a:t>It is important to acknowledge and support men who may be childless (unable to have children or experienced child loss). </a:t>
            </a:r>
          </a:p>
        </p:txBody>
      </p:sp>
      <p:sp>
        <p:nvSpPr>
          <p:cNvPr id="17" name="TextBox 16">
            <a:extLst>
              <a:ext uri="{FF2B5EF4-FFF2-40B4-BE49-F238E27FC236}">
                <a16:creationId xmlns:a16="http://schemas.microsoft.com/office/drawing/2014/main" id="{52243146-01AC-F3E3-36D0-E29CBA9E8131}"/>
              </a:ext>
            </a:extLst>
          </p:cNvPr>
          <p:cNvSpPr txBox="1"/>
          <p:nvPr/>
        </p:nvSpPr>
        <p:spPr>
          <a:xfrm>
            <a:off x="131214" y="9349381"/>
            <a:ext cx="6595573" cy="338554"/>
          </a:xfrm>
          <a:prstGeom prst="rect">
            <a:avLst/>
          </a:prstGeom>
          <a:noFill/>
          <a:ln w="38100">
            <a:solidFill>
              <a:srgbClr val="FF0000"/>
            </a:solidFill>
          </a:ln>
        </p:spPr>
        <p:txBody>
          <a:bodyPr wrap="square" rtlCol="0">
            <a:spAutoFit/>
          </a:bodyPr>
          <a:lstStyle>
            <a:defPPr>
              <a:defRPr lang="en-US"/>
            </a:defPPr>
            <a:lvl1pPr algn="ctr"/>
          </a:lstStyle>
          <a:p>
            <a:r>
              <a:rPr lang="en-GB" sz="1600" dirty="0"/>
              <a:t>“</a:t>
            </a:r>
            <a:r>
              <a:rPr lang="en-GB" sz="1600" i="1" dirty="0"/>
              <a:t>A mother is gold, a father is a mirror” </a:t>
            </a:r>
            <a:r>
              <a:rPr lang="en-GB" sz="1600" dirty="0"/>
              <a:t>– Nigerian Proverb</a:t>
            </a:r>
          </a:p>
        </p:txBody>
      </p:sp>
    </p:spTree>
    <p:extLst>
      <p:ext uri="{BB962C8B-B14F-4D97-AF65-F5344CB8AC3E}">
        <p14:creationId xmlns:p14="http://schemas.microsoft.com/office/powerpoint/2010/main" val="2867087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D3A50D-4EE4-B544-0DD9-F6D08082D629}"/>
              </a:ext>
            </a:extLst>
          </p:cNvPr>
          <p:cNvSpPr txBox="1"/>
          <p:nvPr/>
        </p:nvSpPr>
        <p:spPr>
          <a:xfrm>
            <a:off x="548640" y="2349305"/>
            <a:ext cx="7174523" cy="369332"/>
          </a:xfrm>
          <a:prstGeom prst="rect">
            <a:avLst/>
          </a:prstGeom>
          <a:noFill/>
        </p:spPr>
        <p:txBody>
          <a:bodyPr wrap="square" rtlCol="0">
            <a:spAutoFit/>
          </a:bodyPr>
          <a:lstStyle/>
          <a:p>
            <a:r>
              <a:rPr lang="en-GB" dirty="0"/>
              <a:t>LD awareness week page</a:t>
            </a:r>
          </a:p>
        </p:txBody>
      </p:sp>
    </p:spTree>
    <p:extLst>
      <p:ext uri="{BB962C8B-B14F-4D97-AF65-F5344CB8AC3E}">
        <p14:creationId xmlns:p14="http://schemas.microsoft.com/office/powerpoint/2010/main" val="3092902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BAC4"/>
        </a:solidFill>
        <a:effectLst/>
      </p:bgPr>
    </p:bg>
    <p:spTree>
      <p:nvGrpSpPr>
        <p:cNvPr id="1" name=""/>
        <p:cNvGrpSpPr/>
        <p:nvPr/>
      </p:nvGrpSpPr>
      <p:grpSpPr>
        <a:xfrm>
          <a:off x="0" y="0"/>
          <a:ext cx="0" cy="0"/>
          <a:chOff x="0" y="0"/>
          <a:chExt cx="0" cy="0"/>
        </a:xfrm>
      </p:grpSpPr>
      <p:pic>
        <p:nvPicPr>
          <p:cNvPr id="4" name="Picture 3" descr="World refugee week logo">
            <a:extLst>
              <a:ext uri="{FF2B5EF4-FFF2-40B4-BE49-F238E27FC236}">
                <a16:creationId xmlns:a16="http://schemas.microsoft.com/office/drawing/2014/main" id="{69FBBAAF-40FE-92C1-0B3A-95CF727AE2D1}"/>
              </a:ext>
            </a:extLst>
          </p:cNvPr>
          <p:cNvPicPr>
            <a:picLocks noChangeAspect="1"/>
          </p:cNvPicPr>
          <p:nvPr/>
        </p:nvPicPr>
        <p:blipFill rotWithShape="1">
          <a:blip r:embed="rId2"/>
          <a:srcRect r="64520"/>
          <a:stretch/>
        </p:blipFill>
        <p:spPr>
          <a:xfrm>
            <a:off x="0" y="0"/>
            <a:ext cx="1006938" cy="1023842"/>
          </a:xfrm>
          <a:prstGeom prst="rect">
            <a:avLst/>
          </a:prstGeom>
        </p:spPr>
      </p:pic>
      <p:pic>
        <p:nvPicPr>
          <p:cNvPr id="6" name="Picture 5" descr="Blue circle with white text - Refugee Week 19 to 25 June 2023">
            <a:hlinkClick r:id="rId3"/>
            <a:extLst>
              <a:ext uri="{FF2B5EF4-FFF2-40B4-BE49-F238E27FC236}">
                <a16:creationId xmlns:a16="http://schemas.microsoft.com/office/drawing/2014/main" id="{AB16AC06-72A9-89ED-86F9-C370591B8D08}"/>
              </a:ext>
            </a:extLst>
          </p:cNvPr>
          <p:cNvPicPr>
            <a:picLocks noChangeAspect="1"/>
          </p:cNvPicPr>
          <p:nvPr/>
        </p:nvPicPr>
        <p:blipFill rotWithShape="1">
          <a:blip r:embed="rId4"/>
          <a:srcRect l="3864" r="18668" b="5756"/>
          <a:stretch/>
        </p:blipFill>
        <p:spPr>
          <a:xfrm>
            <a:off x="1761186" y="0"/>
            <a:ext cx="3335628" cy="3330844"/>
          </a:xfrm>
          <a:prstGeom prst="rect">
            <a:avLst/>
          </a:prstGeom>
        </p:spPr>
      </p:pic>
      <p:sp>
        <p:nvSpPr>
          <p:cNvPr id="7" name="TextBox 6">
            <a:extLst>
              <a:ext uri="{FF2B5EF4-FFF2-40B4-BE49-F238E27FC236}">
                <a16:creationId xmlns:a16="http://schemas.microsoft.com/office/drawing/2014/main" id="{7107E326-4836-4788-A05D-01340169DC84}"/>
              </a:ext>
            </a:extLst>
          </p:cNvPr>
          <p:cNvSpPr txBox="1"/>
          <p:nvPr/>
        </p:nvSpPr>
        <p:spPr>
          <a:xfrm rot="1306160">
            <a:off x="4502547" y="662778"/>
            <a:ext cx="3006119" cy="461665"/>
          </a:xfrm>
          <a:prstGeom prst="rect">
            <a:avLst/>
          </a:prstGeom>
          <a:noFill/>
        </p:spPr>
        <p:txBody>
          <a:bodyPr wrap="square" rtlCol="0">
            <a:spAutoFit/>
          </a:bodyPr>
          <a:lstStyle/>
          <a:p>
            <a:r>
              <a:rPr lang="en-GB" sz="2400" b="1" dirty="0">
                <a:solidFill>
                  <a:srgbClr val="002060"/>
                </a:solidFill>
              </a:rPr>
              <a:t>25</a:t>
            </a:r>
            <a:r>
              <a:rPr lang="en-GB" sz="2400" b="1" baseline="30000" dirty="0">
                <a:solidFill>
                  <a:srgbClr val="002060"/>
                </a:solidFill>
              </a:rPr>
              <a:t>th</a:t>
            </a:r>
            <a:r>
              <a:rPr lang="en-GB" sz="2400" b="1" dirty="0">
                <a:solidFill>
                  <a:srgbClr val="002060"/>
                </a:solidFill>
              </a:rPr>
              <a:t> Anniversary!</a:t>
            </a:r>
          </a:p>
        </p:txBody>
      </p:sp>
      <p:sp>
        <p:nvSpPr>
          <p:cNvPr id="8" name="TextBox 7">
            <a:extLst>
              <a:ext uri="{FF2B5EF4-FFF2-40B4-BE49-F238E27FC236}">
                <a16:creationId xmlns:a16="http://schemas.microsoft.com/office/drawing/2014/main" id="{0290CC5A-E596-6891-F218-7E1C356815B0}"/>
              </a:ext>
            </a:extLst>
          </p:cNvPr>
          <p:cNvSpPr txBox="1"/>
          <p:nvPr/>
        </p:nvSpPr>
        <p:spPr>
          <a:xfrm>
            <a:off x="76056" y="2244732"/>
            <a:ext cx="1861763" cy="923330"/>
          </a:xfrm>
          <a:prstGeom prst="rect">
            <a:avLst/>
          </a:prstGeom>
          <a:noFill/>
        </p:spPr>
        <p:txBody>
          <a:bodyPr wrap="square" rtlCol="0">
            <a:spAutoFit/>
          </a:bodyPr>
          <a:lstStyle/>
          <a:p>
            <a:pPr algn="ctr"/>
            <a:r>
              <a:rPr lang="en-GB" b="1" dirty="0">
                <a:solidFill>
                  <a:srgbClr val="002060"/>
                </a:solidFill>
              </a:rPr>
              <a:t>This year’s theme is Compassion in Action </a:t>
            </a:r>
          </a:p>
        </p:txBody>
      </p:sp>
      <p:sp>
        <p:nvSpPr>
          <p:cNvPr id="12" name="TextBox 11">
            <a:extLst>
              <a:ext uri="{FF2B5EF4-FFF2-40B4-BE49-F238E27FC236}">
                <a16:creationId xmlns:a16="http://schemas.microsoft.com/office/drawing/2014/main" id="{E505B639-B8F0-8FAD-38F0-235023936340}"/>
              </a:ext>
            </a:extLst>
          </p:cNvPr>
          <p:cNvSpPr txBox="1"/>
          <p:nvPr/>
        </p:nvSpPr>
        <p:spPr>
          <a:xfrm>
            <a:off x="157383" y="3524804"/>
            <a:ext cx="3902299" cy="923330"/>
          </a:xfrm>
          <a:prstGeom prst="rect">
            <a:avLst/>
          </a:prstGeom>
          <a:solidFill>
            <a:srgbClr val="00B2FF"/>
          </a:solidFill>
        </p:spPr>
        <p:txBody>
          <a:bodyPr wrap="square">
            <a:spAutoFit/>
          </a:bodyPr>
          <a:lstStyle/>
          <a:p>
            <a:pPr algn="l"/>
            <a:r>
              <a:rPr lang="en-GB" b="0" i="0" dirty="0">
                <a:solidFill>
                  <a:schemeClr val="bg1"/>
                </a:solidFill>
                <a:effectLst/>
                <a:latin typeface="Candor - Regular"/>
              </a:rPr>
              <a:t>In a world where we continue to adjust pos</a:t>
            </a:r>
            <a:r>
              <a:rPr lang="en-GB" dirty="0">
                <a:solidFill>
                  <a:schemeClr val="bg1"/>
                </a:solidFill>
                <a:latin typeface="Candor - Regular"/>
              </a:rPr>
              <a:t>t-lockdown and respond to new developing crises, </a:t>
            </a:r>
            <a:r>
              <a:rPr lang="en-GB" b="1" dirty="0">
                <a:solidFill>
                  <a:schemeClr val="bg1"/>
                </a:solidFill>
                <a:latin typeface="Candor - Regular"/>
              </a:rPr>
              <a:t>compassion is key</a:t>
            </a:r>
            <a:r>
              <a:rPr lang="en-GB" dirty="0">
                <a:solidFill>
                  <a:schemeClr val="bg1"/>
                </a:solidFill>
                <a:latin typeface="Candor - Regular"/>
              </a:rPr>
              <a:t>.</a:t>
            </a:r>
          </a:p>
        </p:txBody>
      </p:sp>
      <p:sp>
        <p:nvSpPr>
          <p:cNvPr id="14" name="TextBox 13">
            <a:extLst>
              <a:ext uri="{FF2B5EF4-FFF2-40B4-BE49-F238E27FC236}">
                <a16:creationId xmlns:a16="http://schemas.microsoft.com/office/drawing/2014/main" id="{9572D05F-9D2A-406A-A9AC-FD42B8DFD642}"/>
              </a:ext>
            </a:extLst>
          </p:cNvPr>
          <p:cNvSpPr txBox="1"/>
          <p:nvPr/>
        </p:nvSpPr>
        <p:spPr>
          <a:xfrm>
            <a:off x="3193959" y="4688965"/>
            <a:ext cx="3507107" cy="923330"/>
          </a:xfrm>
          <a:prstGeom prst="rect">
            <a:avLst/>
          </a:prstGeom>
          <a:solidFill>
            <a:srgbClr val="00B2FF"/>
          </a:solidFill>
        </p:spPr>
        <p:txBody>
          <a:bodyPr wrap="square">
            <a:spAutoFit/>
          </a:bodyPr>
          <a:lstStyle/>
          <a:p>
            <a:pPr algn="r"/>
            <a:r>
              <a:rPr lang="en-GB" b="0" i="0" dirty="0">
                <a:solidFill>
                  <a:schemeClr val="bg1"/>
                </a:solidFill>
                <a:effectLst/>
                <a:latin typeface="Candor - Regular"/>
              </a:rPr>
              <a:t>We know how interconnected our world is: how something seemingly “far away” impacts everyone. </a:t>
            </a:r>
          </a:p>
        </p:txBody>
      </p:sp>
      <p:sp>
        <p:nvSpPr>
          <p:cNvPr id="16" name="TextBox 15">
            <a:extLst>
              <a:ext uri="{FF2B5EF4-FFF2-40B4-BE49-F238E27FC236}">
                <a16:creationId xmlns:a16="http://schemas.microsoft.com/office/drawing/2014/main" id="{C03C3194-0DE5-519C-8AAF-F264AFAAE13C}"/>
              </a:ext>
            </a:extLst>
          </p:cNvPr>
          <p:cNvSpPr txBox="1"/>
          <p:nvPr/>
        </p:nvSpPr>
        <p:spPr>
          <a:xfrm>
            <a:off x="628630" y="5853126"/>
            <a:ext cx="5591866" cy="1200329"/>
          </a:xfrm>
          <a:prstGeom prst="rect">
            <a:avLst/>
          </a:prstGeom>
          <a:solidFill>
            <a:srgbClr val="00B2FF"/>
          </a:solidFill>
        </p:spPr>
        <p:txBody>
          <a:bodyPr wrap="square">
            <a:spAutoFit/>
          </a:bodyPr>
          <a:lstStyle/>
          <a:p>
            <a:pPr algn="ctr"/>
            <a:r>
              <a:rPr lang="en-GB" b="0" i="0" dirty="0">
                <a:solidFill>
                  <a:schemeClr val="bg1"/>
                </a:solidFill>
                <a:effectLst/>
                <a:latin typeface="Candor - Regular"/>
              </a:rPr>
              <a:t>Within our own experiences are all the tools we need to be compassionate, not just to ourselves and those in our immediate circle but to all our human neighbours and our one shared home, planet earth.</a:t>
            </a:r>
          </a:p>
        </p:txBody>
      </p:sp>
      <p:sp>
        <p:nvSpPr>
          <p:cNvPr id="21" name="TextBox 20">
            <a:extLst>
              <a:ext uri="{FF2B5EF4-FFF2-40B4-BE49-F238E27FC236}">
                <a16:creationId xmlns:a16="http://schemas.microsoft.com/office/drawing/2014/main" id="{262628D5-4B37-7242-4A97-10F363157E6A}"/>
              </a:ext>
            </a:extLst>
          </p:cNvPr>
          <p:cNvSpPr txBox="1"/>
          <p:nvPr/>
        </p:nvSpPr>
        <p:spPr>
          <a:xfrm>
            <a:off x="628630" y="7361150"/>
            <a:ext cx="5591866" cy="1200329"/>
          </a:xfrm>
          <a:prstGeom prst="rect">
            <a:avLst/>
          </a:prstGeom>
          <a:solidFill>
            <a:schemeClr val="bg1"/>
          </a:solidFill>
          <a:effectLst>
            <a:softEdge rad="63500"/>
          </a:effectLst>
        </p:spPr>
        <p:txBody>
          <a:bodyPr wrap="square">
            <a:spAutoFit/>
          </a:bodyPr>
          <a:lstStyle/>
          <a:p>
            <a:pPr algn="ctr"/>
            <a:r>
              <a:rPr lang="en-GB" sz="2400" b="1" i="0" dirty="0">
                <a:solidFill>
                  <a:srgbClr val="002060"/>
                </a:solidFill>
                <a:effectLst/>
                <a:latin typeface="Candor - Regular"/>
              </a:rPr>
              <a:t>Challenge yourself -</a:t>
            </a:r>
          </a:p>
          <a:p>
            <a:pPr algn="ctr"/>
            <a:r>
              <a:rPr lang="en-GB" sz="2400" dirty="0">
                <a:solidFill>
                  <a:srgbClr val="002060"/>
                </a:solidFill>
                <a:latin typeface="Candor - Regular"/>
              </a:rPr>
              <a:t>What will you do in the next week to put compassion into action?</a:t>
            </a:r>
            <a:endParaRPr lang="en-GB" sz="2400" b="0" i="0" dirty="0">
              <a:solidFill>
                <a:srgbClr val="002060"/>
              </a:solidFill>
              <a:effectLst/>
              <a:latin typeface="Candor - Regular"/>
            </a:endParaRPr>
          </a:p>
        </p:txBody>
      </p:sp>
      <p:sp>
        <p:nvSpPr>
          <p:cNvPr id="10" name="TextBox 9">
            <a:extLst>
              <a:ext uri="{FF2B5EF4-FFF2-40B4-BE49-F238E27FC236}">
                <a16:creationId xmlns:a16="http://schemas.microsoft.com/office/drawing/2014/main" id="{313357F5-EDC7-39EC-CA61-FE84B5F55294}"/>
              </a:ext>
            </a:extLst>
          </p:cNvPr>
          <p:cNvSpPr txBox="1"/>
          <p:nvPr/>
        </p:nvSpPr>
        <p:spPr>
          <a:xfrm>
            <a:off x="293780" y="8789485"/>
            <a:ext cx="6261566" cy="923330"/>
          </a:xfrm>
          <a:prstGeom prst="rect">
            <a:avLst/>
          </a:prstGeom>
          <a:noFill/>
        </p:spPr>
        <p:txBody>
          <a:bodyPr wrap="square">
            <a:spAutoFit/>
          </a:bodyPr>
          <a:lstStyle/>
          <a:p>
            <a:pPr algn="ctr"/>
            <a:r>
              <a:rPr lang="en-GB" b="1" i="1" dirty="0">
                <a:solidFill>
                  <a:srgbClr val="002060"/>
                </a:solidFill>
                <a:effectLst/>
                <a:latin typeface="Candor - Regular"/>
              </a:rPr>
              <a:t>“Our task must be to free ourselves – by widening our circles of compassion to embrace all living creatures and the whole of nature in its beauty.”- </a:t>
            </a:r>
            <a:r>
              <a:rPr lang="en-GB" b="0" i="1" dirty="0">
                <a:solidFill>
                  <a:srgbClr val="002060"/>
                </a:solidFill>
                <a:effectLst/>
                <a:latin typeface="Candor - Regular"/>
              </a:rPr>
              <a:t>Albert Einstein</a:t>
            </a:r>
            <a:endParaRPr lang="en-GB" dirty="0">
              <a:solidFill>
                <a:srgbClr val="002060"/>
              </a:solidFill>
            </a:endParaRPr>
          </a:p>
        </p:txBody>
      </p:sp>
    </p:spTree>
    <p:extLst>
      <p:ext uri="{BB962C8B-B14F-4D97-AF65-F5344CB8AC3E}">
        <p14:creationId xmlns:p14="http://schemas.microsoft.com/office/powerpoint/2010/main" val="198803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D3A50D-4EE4-B544-0DD9-F6D08082D629}"/>
              </a:ext>
            </a:extLst>
          </p:cNvPr>
          <p:cNvSpPr txBox="1"/>
          <p:nvPr/>
        </p:nvSpPr>
        <p:spPr>
          <a:xfrm rot="21048442">
            <a:off x="95363" y="251418"/>
            <a:ext cx="3718462" cy="584775"/>
          </a:xfrm>
          <a:prstGeom prst="rect">
            <a:avLst/>
          </a:prstGeom>
          <a:noFill/>
        </p:spPr>
        <p:txBody>
          <a:bodyPr wrap="square" rtlCol="0">
            <a:spAutoFit/>
          </a:bodyPr>
          <a:lstStyle/>
          <a:p>
            <a:r>
              <a:rPr lang="en-GB" sz="1600" b="1" dirty="0">
                <a:solidFill>
                  <a:srgbClr val="0094A7"/>
                </a:solidFill>
              </a:rPr>
              <a:t>Ratha Yatra is a Hindu festival involving a public procession of deities on a chariot.</a:t>
            </a:r>
          </a:p>
        </p:txBody>
      </p:sp>
      <p:sp>
        <p:nvSpPr>
          <p:cNvPr id="3" name="TextBox 2">
            <a:extLst>
              <a:ext uri="{FF2B5EF4-FFF2-40B4-BE49-F238E27FC236}">
                <a16:creationId xmlns:a16="http://schemas.microsoft.com/office/drawing/2014/main" id="{A6C2FDF7-D7BD-6275-14CB-54B1A9A70F4A}"/>
              </a:ext>
            </a:extLst>
          </p:cNvPr>
          <p:cNvSpPr txBox="1"/>
          <p:nvPr/>
        </p:nvSpPr>
        <p:spPr>
          <a:xfrm>
            <a:off x="2678805" y="695008"/>
            <a:ext cx="4034307" cy="1077218"/>
          </a:xfrm>
          <a:prstGeom prst="rect">
            <a:avLst/>
          </a:prstGeom>
          <a:noFill/>
        </p:spPr>
        <p:txBody>
          <a:bodyPr wrap="square" rtlCol="0">
            <a:spAutoFit/>
          </a:bodyPr>
          <a:lstStyle/>
          <a:p>
            <a:pPr algn="r"/>
            <a:r>
              <a:rPr lang="en-GB" sz="1600" b="1" dirty="0">
                <a:solidFill>
                  <a:srgbClr val="C10379"/>
                </a:solidFill>
              </a:rPr>
              <a:t>The festival is also marked outside of its’ Indian origins, including by some Jain groups, and in areas that Hindu’s have otherwise settled, such as Hong Kong.</a:t>
            </a:r>
          </a:p>
        </p:txBody>
      </p:sp>
      <p:sp>
        <p:nvSpPr>
          <p:cNvPr id="5" name="TextBox 4">
            <a:extLst>
              <a:ext uri="{FF2B5EF4-FFF2-40B4-BE49-F238E27FC236}">
                <a16:creationId xmlns:a16="http://schemas.microsoft.com/office/drawing/2014/main" id="{B692509C-4FAB-8E4F-2EB3-4434663EC1BC}"/>
              </a:ext>
            </a:extLst>
          </p:cNvPr>
          <p:cNvSpPr txBox="1"/>
          <p:nvPr/>
        </p:nvSpPr>
        <p:spPr>
          <a:xfrm>
            <a:off x="256504" y="1985138"/>
            <a:ext cx="5217017" cy="830997"/>
          </a:xfrm>
          <a:prstGeom prst="rect">
            <a:avLst/>
          </a:prstGeom>
          <a:noFill/>
        </p:spPr>
        <p:txBody>
          <a:bodyPr wrap="square" rtlCol="0">
            <a:spAutoFit/>
          </a:bodyPr>
          <a:lstStyle/>
          <a:p>
            <a:r>
              <a:rPr lang="en-GB" sz="1600" b="1" dirty="0">
                <a:solidFill>
                  <a:srgbClr val="7030A0"/>
                </a:solidFill>
              </a:rPr>
              <a:t>According to some, despite its’ religious origins, this festival is steeped in community heritage, social sharing and cultural significance to all of its’ organisers and participants</a:t>
            </a:r>
          </a:p>
        </p:txBody>
      </p:sp>
      <p:sp>
        <p:nvSpPr>
          <p:cNvPr id="6" name="TextBox 5">
            <a:extLst>
              <a:ext uri="{FF2B5EF4-FFF2-40B4-BE49-F238E27FC236}">
                <a16:creationId xmlns:a16="http://schemas.microsoft.com/office/drawing/2014/main" id="{74B344E2-3B8A-C922-166E-14B76BAB3652}"/>
              </a:ext>
            </a:extLst>
          </p:cNvPr>
          <p:cNvSpPr txBox="1"/>
          <p:nvPr/>
        </p:nvSpPr>
        <p:spPr>
          <a:xfrm>
            <a:off x="275953" y="3269156"/>
            <a:ext cx="3000332" cy="1077218"/>
          </a:xfrm>
          <a:prstGeom prst="rect">
            <a:avLst/>
          </a:prstGeom>
          <a:noFill/>
        </p:spPr>
        <p:txBody>
          <a:bodyPr wrap="square" rtlCol="0">
            <a:spAutoFit/>
          </a:bodyPr>
          <a:lstStyle/>
          <a:p>
            <a:pPr algn="ctr"/>
            <a:r>
              <a:rPr lang="en-GB" sz="1600" b="1" dirty="0">
                <a:solidFill>
                  <a:schemeClr val="accent2"/>
                </a:solidFill>
              </a:rPr>
              <a:t>Did you know: </a:t>
            </a:r>
          </a:p>
          <a:p>
            <a:pPr algn="ctr"/>
            <a:r>
              <a:rPr lang="en-GB" sz="1600" b="1" dirty="0">
                <a:solidFill>
                  <a:schemeClr val="accent2"/>
                </a:solidFill>
              </a:rPr>
              <a:t>The largest and most visited Ratha Yatra in the world is at Puri, in Odisha.</a:t>
            </a:r>
          </a:p>
        </p:txBody>
      </p:sp>
      <p:sp>
        <p:nvSpPr>
          <p:cNvPr id="7" name="TextBox 6">
            <a:extLst>
              <a:ext uri="{FF2B5EF4-FFF2-40B4-BE49-F238E27FC236}">
                <a16:creationId xmlns:a16="http://schemas.microsoft.com/office/drawing/2014/main" id="{11B50BA8-4A23-8B2A-D10B-7E37E68C5C2B}"/>
              </a:ext>
            </a:extLst>
          </p:cNvPr>
          <p:cNvSpPr txBox="1"/>
          <p:nvPr/>
        </p:nvSpPr>
        <p:spPr>
          <a:xfrm rot="848213">
            <a:off x="3676290" y="3433816"/>
            <a:ext cx="2836572" cy="1815882"/>
          </a:xfrm>
          <a:prstGeom prst="rect">
            <a:avLst/>
          </a:prstGeom>
          <a:noFill/>
        </p:spPr>
        <p:txBody>
          <a:bodyPr wrap="square" rtlCol="0">
            <a:spAutoFit/>
          </a:bodyPr>
          <a:lstStyle/>
          <a:p>
            <a:pPr algn="ctr"/>
            <a:r>
              <a:rPr lang="en-GB" sz="1600" b="1" dirty="0">
                <a:solidFill>
                  <a:srgbClr val="0070C0"/>
                </a:solidFill>
              </a:rPr>
              <a:t>Did you know: </a:t>
            </a:r>
          </a:p>
          <a:p>
            <a:pPr algn="ctr"/>
            <a:r>
              <a:rPr lang="en-GB" sz="1600" b="1" dirty="0">
                <a:solidFill>
                  <a:srgbClr val="0070C0"/>
                </a:solidFill>
              </a:rPr>
              <a:t>Western onlookers of the Jagannath Ratha Yatra in Puri saw such a display of unstoppable force that it is the thought to be the origin of the English word “Juggernaut”!</a:t>
            </a:r>
          </a:p>
        </p:txBody>
      </p:sp>
      <p:pic>
        <p:nvPicPr>
          <p:cNvPr id="2050" name="Picture 2" descr="Rath yatra celebration illustration of 3 faces in a chariot. Text - Happy Ratha Yatra">
            <a:hlinkClick r:id="rId2"/>
            <a:extLst>
              <a:ext uri="{FF2B5EF4-FFF2-40B4-BE49-F238E27FC236}">
                <a16:creationId xmlns:a16="http://schemas.microsoft.com/office/drawing/2014/main" id="{37594CE7-281D-289E-F981-EE061424278F}"/>
              </a:ext>
            </a:extLst>
          </p:cNvPr>
          <p:cNvPicPr>
            <a:picLocks noChangeAspect="1" noChangeArrowheads="1"/>
          </p:cNvPicPr>
          <p:nvPr/>
        </p:nvPicPr>
        <p:blipFill>
          <a:blip r:embed="rId3">
            <a:clrChange>
              <a:clrFrom>
                <a:srgbClr val="FFE4D3"/>
              </a:clrFrom>
              <a:clrTo>
                <a:srgbClr val="FFE4D3">
                  <a:alpha val="0"/>
                </a:srgbClr>
              </a:clrTo>
            </a:clrChange>
            <a:extLst>
              <a:ext uri="{28A0092B-C50C-407E-A947-70E740481C1C}">
                <a14:useLocalDpi xmlns:a14="http://schemas.microsoft.com/office/drawing/2010/main" val="0"/>
              </a:ext>
            </a:extLst>
          </a:blip>
          <a:srcRect/>
          <a:stretch>
            <a:fillRect/>
          </a:stretch>
        </p:blipFill>
        <p:spPr bwMode="auto">
          <a:xfrm>
            <a:off x="447675" y="4329720"/>
            <a:ext cx="5962650" cy="596265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C599C55-0773-D6A4-DB4C-CBAEAA5A602B}"/>
              </a:ext>
            </a:extLst>
          </p:cNvPr>
          <p:cNvSpPr txBox="1"/>
          <p:nvPr/>
        </p:nvSpPr>
        <p:spPr>
          <a:xfrm>
            <a:off x="3985565" y="9455164"/>
            <a:ext cx="2769403" cy="369332"/>
          </a:xfrm>
          <a:prstGeom prst="rect">
            <a:avLst/>
          </a:prstGeom>
          <a:noFill/>
        </p:spPr>
        <p:txBody>
          <a:bodyPr wrap="square" rtlCol="0">
            <a:spAutoFit/>
          </a:bodyPr>
          <a:lstStyle/>
          <a:p>
            <a:pPr algn="r"/>
            <a:r>
              <a:rPr lang="en-GB" b="1" dirty="0">
                <a:solidFill>
                  <a:schemeClr val="accent2"/>
                </a:solidFill>
              </a:rPr>
              <a:t>20</a:t>
            </a:r>
            <a:r>
              <a:rPr lang="en-GB" b="1" baseline="30000" dirty="0">
                <a:solidFill>
                  <a:schemeClr val="accent2"/>
                </a:solidFill>
              </a:rPr>
              <a:t>th</a:t>
            </a:r>
            <a:r>
              <a:rPr lang="en-GB" b="1" dirty="0">
                <a:solidFill>
                  <a:schemeClr val="accent2"/>
                </a:solidFill>
              </a:rPr>
              <a:t> June 2023</a:t>
            </a:r>
          </a:p>
        </p:txBody>
      </p:sp>
    </p:spTree>
    <p:extLst>
      <p:ext uri="{BB962C8B-B14F-4D97-AF65-F5344CB8AC3E}">
        <p14:creationId xmlns:p14="http://schemas.microsoft.com/office/powerpoint/2010/main" val="42516623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ti racist system NHS Providers.potx" id="{D00B172B-F0B1-4E4B-B794-16693F450FEE}" vid="{B65A8B92-CCDD-4E29-B477-83FCEC4D8AF0}"/>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788"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C8753509-2C13-47DD-B6D9-E1113ABD82E2}">
  <we:reference id="wa104380121" version="2.0.0.0" store="en-US" storeType="OMEX"/>
  <we:alternateReferences>
    <we:reference id="wa104380121" version="2.0.0.0" store="wa104380121"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FCF1800C7F86D499C036CA6938E93CE" ma:contentTypeVersion="16" ma:contentTypeDescription="Create a new document." ma:contentTypeScope="" ma:versionID="ae190a4b7eeaa09b99ceac9aaba14384">
  <xsd:schema xmlns:xsd="http://www.w3.org/2001/XMLSchema" xmlns:xs="http://www.w3.org/2001/XMLSchema" xmlns:p="http://schemas.microsoft.com/office/2006/metadata/properties" xmlns:ns1="http://schemas.microsoft.com/sharepoint/v3" xmlns:ns2="d07bcb73-58ee-4ade-921a-52dd5d2e338b" xmlns:ns3="fcdb0765-db49-4c22-beb3-e6f9f7076461" targetNamespace="http://schemas.microsoft.com/office/2006/metadata/properties" ma:root="true" ma:fieldsID="27295b92a9fe2ff1ff4f219ffc7f19de" ns1:_="" ns2:_="" ns3:_="">
    <xsd:import namespace="http://schemas.microsoft.com/sharepoint/v3"/>
    <xsd:import namespace="d07bcb73-58ee-4ade-921a-52dd5d2e338b"/>
    <xsd:import namespace="fcdb0765-db49-4c22-beb3-e6f9f7076461"/>
    <xsd:element name="properties">
      <xsd:complexType>
        <xsd:sequence>
          <xsd:element name="documentManagement">
            <xsd:complexType>
              <xsd:all>
                <xsd:element ref="ns1:_ip_UnifiedCompliancePolicyProperties" minOccurs="0"/>
                <xsd:element ref="ns1:_ip_UnifiedCompliancePolicyUIAction"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8" nillable="true" ma:displayName="Unified Compliance Policy Properties" ma:hidden="true" ma:internalName="_ip_UnifiedCompliancePolicyProperties">
      <xsd:simpleType>
        <xsd:restriction base="dms:Note"/>
      </xsd:simpleType>
    </xsd:element>
    <xsd:element name="_ip_UnifiedCompliancePolicyUIAction" ma:index="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07bcb73-58ee-4ade-921a-52dd5d2e338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54fe2347-3a75-4c2f-84a4-13b3726befb2}" ma:internalName="TaxCatchAll" ma:showField="CatchAllData" ma:web="d07bcb73-58ee-4ade-921a-52dd5d2e338b">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cdb0765-db49-4c22-beb3-e6f9f7076461"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fcdb0765-db49-4c22-beb3-e6f9f7076461">
      <Terms xmlns="http://schemas.microsoft.com/office/infopath/2007/PartnerControls"/>
    </lcf76f155ced4ddcb4097134ff3c332f>
    <TaxCatchAll xmlns="d07bcb73-58ee-4ade-921a-52dd5d2e338b" xsi:nil="true"/>
  </documentManagement>
</p:properties>
</file>

<file path=customXml/itemProps1.xml><?xml version="1.0" encoding="utf-8"?>
<ds:datastoreItem xmlns:ds="http://schemas.openxmlformats.org/officeDocument/2006/customXml" ds:itemID="{6C9EB8FF-64E5-4256-9E68-7D6B3873B994}">
  <ds:schemaRefs>
    <ds:schemaRef ds:uri="http://schemas.microsoft.com/sharepoint/v3/contenttype/forms"/>
  </ds:schemaRefs>
</ds:datastoreItem>
</file>

<file path=customXml/itemProps2.xml><?xml version="1.0" encoding="utf-8"?>
<ds:datastoreItem xmlns:ds="http://schemas.openxmlformats.org/officeDocument/2006/customXml" ds:itemID="{B096F416-CF3C-4DBF-89D0-D6B75B58714D}">
  <ds:schemaRefs>
    <ds:schemaRef ds:uri="d07bcb73-58ee-4ade-921a-52dd5d2e338b"/>
    <ds:schemaRef ds:uri="fcdb0765-db49-4c22-beb3-e6f9f7076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65530F2-6834-4F9B-AEBC-E75843DB5EA4}">
  <ds:schemaRefs>
    <ds:schemaRef ds:uri="http://purl.org/dc/terms/"/>
    <ds:schemaRef ds:uri="http://purl.org/dc/elements/1.1/"/>
    <ds:schemaRef ds:uri="http://www.w3.org/XML/1998/namespace"/>
    <ds:schemaRef ds:uri="http://schemas.microsoft.com/office/infopath/2007/PartnerControls"/>
    <ds:schemaRef ds:uri="http://purl.org/dc/dcmitype/"/>
    <ds:schemaRef ds:uri="http://schemas.microsoft.com/sharepoint/v3"/>
    <ds:schemaRef ds:uri="d07bcb73-58ee-4ade-921a-52dd5d2e338b"/>
    <ds:schemaRef ds:uri="http://schemas.microsoft.com/office/2006/documentManagement/types"/>
    <ds:schemaRef ds:uri="http://schemas.openxmlformats.org/package/2006/metadata/core-properties"/>
    <ds:schemaRef ds:uri="fcdb0765-db49-4c22-beb3-e6f9f7076461"/>
    <ds:schemaRef ds:uri="http://schemas.microsoft.com/office/2006/metadata/propertie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 2013 - 2022</Template>
  <TotalTime>859</TotalTime>
  <Words>1471</Words>
  <Application>Microsoft Office PowerPoint</Application>
  <PresentationFormat>A4 Paper (210x297 mm)</PresentationFormat>
  <Paragraphs>124</Paragraphs>
  <Slides>12</Slides>
  <Notes>1</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12</vt:i4>
      </vt:variant>
    </vt:vector>
  </HeadingPairs>
  <TitlesOfParts>
    <vt:vector size="24" baseType="lpstr">
      <vt:lpstr>Aharoni</vt:lpstr>
      <vt:lpstr>Arial</vt:lpstr>
      <vt:lpstr>Calibri</vt:lpstr>
      <vt:lpstr>Calibri Light</vt:lpstr>
      <vt:lpstr>Candor - Regular</vt:lpstr>
      <vt:lpstr>Congenial Black</vt:lpstr>
      <vt:lpstr>Franklin Gothic Heavy</vt:lpstr>
      <vt:lpstr>Jumble</vt:lpstr>
      <vt:lpstr>Tempus Sans ITC</vt:lpstr>
      <vt:lpstr>Office Theme</vt:lpstr>
      <vt:lpstr>1_Office Theme</vt:lpstr>
      <vt:lpstr>2_Office Theme</vt:lpstr>
      <vt:lpstr>Amplify EDI</vt:lpstr>
      <vt:lpstr>Coming up this week:</vt:lpstr>
      <vt:lpstr>Celebrating our workforce!</vt:lpstr>
      <vt:lpstr>Pride Month</vt:lpstr>
      <vt:lpstr>PowerPoint Presentation</vt:lpstr>
      <vt:lpstr>PowerPoint Presentation</vt:lpstr>
      <vt:lpstr>PowerPoint Presentation</vt:lpstr>
      <vt:lpstr>PowerPoint Presentation</vt:lpstr>
      <vt:lpstr>PowerPoint Presentation</vt:lpstr>
      <vt:lpstr>PowerPoint Presentation</vt:lpstr>
      <vt:lpstr>Save the date!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SPARKS, Cheyenne (NHS FRIMLEY ICB - D4U1Y)</dc:creator>
  <cp:lastModifiedBy>SPARKS, Cheyenne (NHS FRIMLEY ICB - D4U1Y)</cp:lastModifiedBy>
  <cp:revision>5</cp:revision>
  <dcterms:created xsi:type="dcterms:W3CDTF">2023-01-25T10:23:58Z</dcterms:created>
  <dcterms:modified xsi:type="dcterms:W3CDTF">2023-06-13T09:57:45Z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0x010100DFCF1800C7F86D499C036CA6938E93CE</vt:lpwstr>
  </property>
  <property fmtid="{D5CDD505-2E9C-101B-9397-08002B2CF9AE}" pid="3" name="MediaServiceImageTags">
    <vt:lpwstr/>
  </property>
</Properties>
</file>