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147377702" r:id="rId2"/>
    <p:sldId id="256" r:id="rId3"/>
    <p:sldId id="2147377709" r:id="rId4"/>
    <p:sldId id="214737769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F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0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C327C5-71A6-40AA-9A5C-4916E8F2AC45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02274-B628-4CC1-94DF-C5958115A2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737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70D76-5FE0-4341-BB4F-1BB885676FB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743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70D76-5FE0-4341-BB4F-1BB885676FB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359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8490E-8B13-151A-6F1D-8A60C5E021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2247C-EE2B-8881-7A2D-331BE9D4E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8C199-EADE-D598-6C00-926CA87F6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5CB2-7998-4067-AF6D-3048689A213F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68431-999F-1AAF-2629-F6EE26144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2BF11-8A5E-851F-E89F-0F4076B5E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6501-6B91-48A6-B14C-9EFCF043BA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27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7301C-E139-57AE-449E-CCF110535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771EBA-9A6C-1576-413E-F41A0C0F5B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7F7C56-7CFA-EEA8-DCF5-035E1EDB6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5CB2-7998-4067-AF6D-3048689A213F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565FB-6EEE-4D74-1D97-F899EC42C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39ED3D-6E0C-0A85-40E6-D9F0819D5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6501-6B91-48A6-B14C-9EFCF043BA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247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F6B299-C830-ED07-C2E6-1AF053965D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87F3E6-F320-5795-2169-E98B21222E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EF67C-2751-9D41-1878-8EA4691FB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5CB2-7998-4067-AF6D-3048689A213F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F536B-ABED-716B-91BC-57779E3A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4E23F-EC4F-EA2A-45AC-DAB74FC73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6501-6B91-48A6-B14C-9EFCF043BA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82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0">
            <a:extLst>
              <a:ext uri="{FF2B5EF4-FFF2-40B4-BE49-F238E27FC236}">
                <a16:creationId xmlns:a16="http://schemas.microsoft.com/office/drawing/2014/main" id="{22B34758-9E88-47CF-97D6-6500D97D9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878" y="1037980"/>
            <a:ext cx="10641498" cy="611649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sz="2800" dirty="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34C2919C-3AD4-436F-A0CC-4F48C43AA5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1878" y="1833143"/>
            <a:ext cx="10641498" cy="2244128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4" name="Picture 13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284323AA-9573-44A2-B321-13F3CEFFCC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35750" y="365911"/>
            <a:ext cx="1308943" cy="528611"/>
          </a:xfrm>
          <a:prstGeom prst="rect">
            <a:avLst/>
          </a:prstGeom>
        </p:spPr>
      </p:pic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5AB091A9-979F-438D-A004-40CFB3EAC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33440"/>
            <a:ext cx="5723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defTabSz="914446">
              <a:defRPr/>
            </a:pPr>
            <a:endParaRPr lang="en-US" dirty="0">
              <a:solidFill>
                <a:srgbClr val="A5A5A5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784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128DF-DB49-F9A9-389B-0A08BC2FC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3ED1D-1939-34CE-C7E7-A325F961C6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24FB4-CEE7-5587-2380-373D52023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5CB2-7998-4067-AF6D-3048689A213F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B8CE76-4A18-61C1-9045-6A8F43302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1323B-54DF-404C-C16B-6E622EFBF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6501-6B91-48A6-B14C-9EFCF043BA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491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3996A-F05C-00F7-7583-1ABE9E090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53F4BC-68B6-509B-1DA7-9C78828808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3AD12-3798-22F0-FBCA-01DEB46A2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5CB2-7998-4067-AF6D-3048689A213F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6D38F-7A20-8D8D-978C-89954DB22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E50463-08D8-E588-94DD-27C97569F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6501-6B91-48A6-B14C-9EFCF043BA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593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A30AF-1564-9F06-BD52-4C3C9ACC3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EF5B3-74F9-10D0-6979-12EAE287AF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AEEBC9-7C06-CFF1-3D6C-4C5B5B6F61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F04FB7-D41A-66A9-D189-A9BFAA205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5CB2-7998-4067-AF6D-3048689A213F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7E7105-538E-3157-79B6-CA83AC615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FB9200-F331-2CEB-F4C7-EF33EB11A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6501-6B91-48A6-B14C-9EFCF043BA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027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8196D-3F39-605E-7C3B-DCFDABEF5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16B325-CA09-BE05-0EF6-17FC2E26B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A2A0E8-4F10-51C7-6CA4-96CC45A60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CAFB61-6A73-4821-66BC-3147F3806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79F8D1-62D2-DE61-E0F3-81FEBD5D7F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D60C69-60E3-A94A-15AC-440D21418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5CB2-7998-4067-AF6D-3048689A213F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CA2722-FBD8-3278-4270-EA6F34069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6E59EF-A3D4-1DBF-E18A-834878686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6501-6B91-48A6-B14C-9EFCF043BA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335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2E99D-A810-4FE3-1B1F-9479D6DEB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F9B30A-E71B-3D36-C650-E1018004D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5CB2-7998-4067-AF6D-3048689A213F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63D1AE-612F-3C3A-D0B2-14B5BFF23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73BC59-34B7-E7A0-344E-C39234A9A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6501-6B91-48A6-B14C-9EFCF043BA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2111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EEB484-1482-E789-6B50-A7CEACEE7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5CB2-7998-4067-AF6D-3048689A213F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0DD1EC-331F-CA75-3A29-EA76EB561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FF3F95-8CAF-DC46-BF0B-DA0FB991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6501-6B91-48A6-B14C-9EFCF043BA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563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B2ED1-C3FA-CE89-E763-1496854FE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50DDE-B231-FC54-EAEA-90089B409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F97B6F-7768-0DEE-48FA-392B418ECF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48FB21-7C32-BDFC-3268-C71960D81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5CB2-7998-4067-AF6D-3048689A213F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C96900-92E1-86F6-C425-B74606604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D0109E-7F5C-9411-0C84-6B7325C63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6501-6B91-48A6-B14C-9EFCF043BA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388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F7606-C63C-222F-E2CB-EBF6B7481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39AC8F-8308-E56E-B7AF-0416AB3FAB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55AF41-F229-1DF7-82C3-2127DD1385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86A3E0-C77B-A2EE-F2D6-C16D116AA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85CB2-7998-4067-AF6D-3048689A213F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5F24F7-8B3E-130B-E540-91E265C7C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A2EE4-DDD0-11C1-684F-70DB3DB0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06501-6B91-48A6-B14C-9EFCF043BA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857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8DC86B-550D-E379-6CFE-0D0586455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F0783B-4CE9-307B-FE58-11AD30EFB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BD3BB3-1855-AFC1-FE4B-EA65784A44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85CB2-7998-4067-AF6D-3048689A213F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78CF5B-6C12-E8E2-813B-E4785CDEA7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FB3DE-2603-C46F-8B04-A3348AADD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06501-6B91-48A6-B14C-9EFCF043BA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656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app.powerbi.com/groups/me/apps/a76c87c1-04ef-46a7-a97d-9128d1f80cd5/reports/4eb00be7-b614-4ca1-ae8f-ff39642e2efa/ReportSection85db0a967c3b0abfe8a8?ctid=e695355e-43bf-4dc1-ab70-8f0fcde319a6" TargetMode="External"/><Relationship Id="rId7" Type="http://schemas.openxmlformats.org/officeDocument/2006/relationships/hyperlink" Target="mailto:rachel.thompson7@nhs.ne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gbr01.safelinks.protection.outlook.com/?url=https%3A%2F%2Fwww.frimley.icb.nhs.uk%2Fdoclink%2Faligning-gpas-to-opel-actions%2FeyJ0eXAiOiJKV1QiLCJhbGciOiJIUzI1NiJ9.eyJzdWIiOiJhbGlnbmluZy1ncGFzLXRvLW9wZWwtYWN0aW9ucyIsImlhdCI6MTY3NDA0NzUzMiwiZXhwIjoxNjc0MTMzOTMyfQ.5JvRgsxB3R3OxAUrMZleQcNhtM8PtjOWHZaVuaBO9jk&amp;data=05%7C01%7Ckatie.baker%40nhs.net%7Cb290c9208e2d45cfe8f808dafa43779d%7C37c354b285b047f5b22207b48d774ee3%7C0%7C0%7C638097464967255063%7CUnknown%7CTWFpbGZsb3d8eyJWIjoiMC4wLjAwMDAiLCJQIjoiV2luMzIiLCJBTiI6Ik1haWwiLCJXVCI6Mn0%3D%7C3000%7C%7C%7C&amp;sdata=2hGCFxlMXgZwi9bt6HwiPc%2B%2FCpM%2Fj66Ez4wGbXlzqXg%3D&amp;reserved=0" TargetMode="External"/><Relationship Id="rId5" Type="http://schemas.openxmlformats.org/officeDocument/2006/relationships/hyperlink" Target="https://gbr01.safelinks.protection.outlook.com/?url=https%3A%2F%2Fwww.frimley.icb.nhs.uk%2Fdoclink%2Fgp-input-form-user-guide%2FeyJ0eXAiOiJKV1QiLCJhbGciOiJIUzI1NiJ9.eyJzdWIiOiJncC1pbnB1dC1mb3JtLXVzZXItZ3VpZGUiLCJpYXQiOjE2NzQwNDc0MTYsImV4cCI6MTY3NDEzMzgxNn0.tVkEP6wyPRdRbRU3IaGTbv-Nplh55cBFzQe6NjPTlHc&amp;data=05%7C01%7Ckatie.baker%40nhs.net%7Cb290c9208e2d45cfe8f808dafa43779d%7C37c354b285b047f5b22207b48d774ee3%7C0%7C0%7C638097464967255063%7CUnknown%7CTWFpbGZsb3d8eyJWIjoiMC4wLjAwMDAiLCJQIjoiV2luMzIiLCJBTiI6Ik1haWwiLCJXVCI6Mn0%3D%7C3000%7C%7C%7C&amp;sdata=pk6JGw4TqJBVbo9%2FImppb3ihSOenrcmeDQJYSUySh6c%3D&amp;reserved=0" TargetMode="External"/><Relationship Id="rId4" Type="http://schemas.openxmlformats.org/officeDocument/2006/relationships/hyperlink" Target="https://www.youtube.com/playlist?list=PL1P0mfbEV0i_uV3n0daDqAki4ClLGHj0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E9789993-19DE-3E6E-6281-4EC10A82375C}"/>
              </a:ext>
            </a:extLst>
          </p:cNvPr>
          <p:cNvSpPr txBox="1"/>
          <p:nvPr/>
        </p:nvSpPr>
        <p:spPr>
          <a:xfrm>
            <a:off x="673100" y="6589999"/>
            <a:ext cx="10896600" cy="256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14"/>
              </a:lnSpc>
            </a:pPr>
            <a:r>
              <a:rPr lang="en-US" sz="1439" dirty="0">
                <a:solidFill>
                  <a:srgbClr val="000000"/>
                </a:solidFill>
                <a:latin typeface="Raavi" panose="020B0502040204020203" pitchFamily="34" charset="0"/>
                <a:cs typeface="Raavi" panose="020B0502040204020203" pitchFamily="34" charset="0"/>
              </a:rPr>
              <a:t>Bracknell Forest      North East Hampshire and Farnham       Royal Borough of Windsor and Maidenhead        Slough        Surrey Heath </a:t>
            </a:r>
          </a:p>
        </p:txBody>
      </p:sp>
      <p:pic>
        <p:nvPicPr>
          <p:cNvPr id="5" name="Picture 4" descr="Shape, rectangle&#10;&#10;Description automatically generated">
            <a:extLst>
              <a:ext uri="{FF2B5EF4-FFF2-40B4-BE49-F238E27FC236}">
                <a16:creationId xmlns:a16="http://schemas.microsoft.com/office/drawing/2014/main" id="{C240EBF2-2A12-9D6D-B5C8-CC9E244EDE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2501"/>
          <a:stretch/>
        </p:blipFill>
        <p:spPr bwMode="auto">
          <a:xfrm>
            <a:off x="812800" y="6396949"/>
            <a:ext cx="10617200" cy="1466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 Box 2">
            <a:extLst>
              <a:ext uri="{FF2B5EF4-FFF2-40B4-BE49-F238E27FC236}">
                <a16:creationId xmlns:a16="http://schemas.microsoft.com/office/drawing/2014/main" id="{AFB33776-501B-61AA-682E-F633598170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801" y="72885"/>
            <a:ext cx="9508139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en-GB" sz="2800" b="1" dirty="0">
                <a:solidFill>
                  <a:srgbClr val="00909A"/>
                </a:solidFill>
                <a:ea typeface="Calibri" panose="020F0502020204030204" pitchFamily="34" charset="0"/>
              </a:rPr>
              <a:t>General Practice Alert System (GPAS) Update 24.05.2023</a:t>
            </a:r>
            <a:endParaRPr lang="en-GB" sz="2800" b="1" dirty="0">
              <a:solidFill>
                <a:srgbClr val="00909A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017A4C-6D88-B910-A14C-4951A1052B6D}"/>
              </a:ext>
            </a:extLst>
          </p:cNvPr>
          <p:cNvSpPr txBox="1"/>
          <p:nvPr/>
        </p:nvSpPr>
        <p:spPr>
          <a:xfrm>
            <a:off x="233801" y="797393"/>
            <a:ext cx="1127927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kern="1400" dirty="0">
                <a:ln>
                  <a:noFill/>
                </a:ln>
                <a:solidFill>
                  <a:srgbClr val="007F9E"/>
                </a:solidFill>
                <a:effectLst/>
                <a:latin typeface="Calibri" panose="020F0502020204030204" pitchFamily="34" charset="0"/>
              </a:rPr>
              <a:t>Practices only need to complete the GPAS return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kern="1400" dirty="0">
                <a:ln>
                  <a:noFill/>
                </a:ln>
                <a:solidFill>
                  <a:srgbClr val="007F9E"/>
                </a:solidFill>
                <a:effectLst/>
                <a:latin typeface="Calibri" panose="020F0502020204030204" pitchFamily="34" charset="0"/>
              </a:rPr>
              <a:t>We need your GPAS submission to report the system OPEL level for General Practice &amp; to evidence the pressures in general practice to the wider system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kern="1400" dirty="0">
                <a:solidFill>
                  <a:srgbClr val="007F9E"/>
                </a:solidFill>
                <a:latin typeface="Calibri" panose="020F0502020204030204" pitchFamily="34" charset="0"/>
              </a:rPr>
              <a:t>Report by </a:t>
            </a:r>
            <a:r>
              <a:rPr lang="en-GB" b="1" u="sng" kern="1400" dirty="0">
                <a:solidFill>
                  <a:srgbClr val="007F9E"/>
                </a:solidFill>
                <a:latin typeface="Calibri" panose="020F0502020204030204" pitchFamily="34" charset="0"/>
              </a:rPr>
              <a:t>CoP on a Tuesday</a:t>
            </a:r>
            <a:r>
              <a:rPr lang="en-GB" kern="1400" dirty="0">
                <a:solidFill>
                  <a:srgbClr val="007F9E"/>
                </a:solidFill>
                <a:latin typeface="Calibri" panose="020F0502020204030204" pitchFamily="34" charset="0"/>
              </a:rPr>
              <a:t>, you can report at </a:t>
            </a:r>
            <a:r>
              <a:rPr lang="en-GB" b="1" kern="1400" dirty="0">
                <a:solidFill>
                  <a:srgbClr val="007F9E"/>
                </a:solidFill>
                <a:latin typeface="Calibri" panose="020F0502020204030204" pitchFamily="34" charset="0"/>
              </a:rPr>
              <a:t>anytime between the two Tuesdays</a:t>
            </a:r>
            <a:r>
              <a:rPr lang="en-GB" kern="1400" dirty="0">
                <a:solidFill>
                  <a:srgbClr val="007F9E"/>
                </a:solidFill>
                <a:latin typeface="Calibri" panose="020F0502020204030204" pitchFamily="34" charset="0"/>
              </a:rPr>
              <a:t>, your most recent submission will be the one taken. Data in the V2 Primary Care Escalation Monitoring Tool is refreshed on a Wednesday morning and extracted for the Whole System Opel Level Report</a:t>
            </a:r>
            <a:endParaRPr lang="en-GB" dirty="0"/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76523B21-CC2E-CE10-30EC-95F3C6AEBD93}"/>
              </a:ext>
            </a:extLst>
          </p:cNvPr>
          <p:cNvGrpSpPr>
            <a:grpSpLocks/>
          </p:cNvGrpSpPr>
          <p:nvPr/>
        </p:nvGrpSpPr>
        <p:grpSpPr bwMode="auto">
          <a:xfrm>
            <a:off x="233801" y="2750986"/>
            <a:ext cx="7439025" cy="2093912"/>
            <a:chOff x="106567549" y="106950077"/>
            <a:chExt cx="7438519" cy="2094017"/>
          </a:xfrm>
        </p:grpSpPr>
        <p:grpSp>
          <p:nvGrpSpPr>
            <p:cNvPr id="8" name="Group 3">
              <a:extLst>
                <a:ext uri="{FF2B5EF4-FFF2-40B4-BE49-F238E27FC236}">
                  <a16:creationId xmlns:a16="http://schemas.microsoft.com/office/drawing/2014/main" id="{13A88CFB-617B-7DCD-59AD-2549952BE4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609842" y="107134796"/>
              <a:ext cx="7396226" cy="1909298"/>
              <a:chOff x="106672283" y="107022049"/>
              <a:chExt cx="7396226" cy="1909298"/>
            </a:xfrm>
          </p:grpSpPr>
          <p:sp>
            <p:nvSpPr>
              <p:cNvPr id="11" name="Text Box 4">
                <a:extLst>
                  <a:ext uri="{FF2B5EF4-FFF2-40B4-BE49-F238E27FC236}">
                    <a16:creationId xmlns:a16="http://schemas.microsoft.com/office/drawing/2014/main" id="{0829348A-45B1-5007-906B-415684A7076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72283" y="107022049"/>
                <a:ext cx="1770927" cy="4398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altLang="en-US" sz="1800" b="1" i="0" u="none" strike="noStrike" cap="none" normalizeH="0" baseline="0">
                    <a:ln>
                      <a:noFill/>
                    </a:ln>
                    <a:solidFill>
                      <a:srgbClr val="007F9E"/>
                    </a:solidFill>
                    <a:effectLst/>
                    <a:latin typeface="Calibri" panose="020F0502020204030204" pitchFamily="34" charset="0"/>
                  </a:rPr>
                  <a:t>Register / Login;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2" name="Text Box 5">
                <a:extLst>
                  <a:ext uri="{FF2B5EF4-FFF2-40B4-BE49-F238E27FC236}">
                    <a16:creationId xmlns:a16="http://schemas.microsoft.com/office/drawing/2014/main" id="{20429313-F30B-3CEF-0DC7-46460A73A0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8350691" y="107063823"/>
                <a:ext cx="3264061" cy="4861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ts val="14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altLang="en-US" sz="1500" b="0" i="0" u="sng" strike="noStrike" cap="none" normalizeH="0" baseline="0" dirty="0">
                    <a:ln>
                      <a:noFill/>
                    </a:ln>
                    <a:solidFill>
                      <a:srgbClr val="085296"/>
                    </a:solidFill>
                    <a:effectLst/>
                    <a:latin typeface="Arial" panose="020B0604020202020204" pitchFamily="34" charset="0"/>
                  </a:rPr>
                  <a:t>https://frimleyics.azurewebsites.net/</a:t>
                </a:r>
                <a:r>
                  <a:rPr kumimoji="0" lang="en-GB" altLang="en-US" sz="1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13" name="Group 6">
                <a:extLst>
                  <a:ext uri="{FF2B5EF4-FFF2-40B4-BE49-F238E27FC236}">
                    <a16:creationId xmlns:a16="http://schemas.microsoft.com/office/drawing/2014/main" id="{AD591714-18F5-BDA1-19D9-A188B7696A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8281244" y="107341615"/>
                <a:ext cx="5787265" cy="1434632"/>
                <a:chOff x="108488124" y="108593681"/>
                <a:chExt cx="5787265" cy="1434632"/>
              </a:xfrm>
            </p:grpSpPr>
            <p:grpSp>
              <p:nvGrpSpPr>
                <p:cNvPr id="16" name="Group 7">
                  <a:extLst>
                    <a:ext uri="{FF2B5EF4-FFF2-40B4-BE49-F238E27FC236}">
                      <a16:creationId xmlns:a16="http://schemas.microsoft.com/office/drawing/2014/main" id="{F2B813DC-0A80-4E35-92B2-D840A1CF2A6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8488124" y="108813600"/>
                  <a:ext cx="5034071" cy="1214713"/>
                  <a:chOff x="107214829" y="107517864"/>
                  <a:chExt cx="5034071" cy="1214713"/>
                </a:xfrm>
              </p:grpSpPr>
              <p:pic>
                <p:nvPicPr>
                  <p:cNvPr id="18" name="Picture 8">
                    <a:extLst>
                      <a:ext uri="{FF2B5EF4-FFF2-40B4-BE49-F238E27FC236}">
                        <a16:creationId xmlns:a16="http://schemas.microsoft.com/office/drawing/2014/main" id="{25D498A5-A8CE-3ACE-1D38-D4C1EA88FC6B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7214829" y="107517864"/>
                    <a:ext cx="504802" cy="50480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5B9BD5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2540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00000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19" name="Text Box 9">
                    <a:extLst>
                      <a:ext uri="{FF2B5EF4-FFF2-40B4-BE49-F238E27FC236}">
                        <a16:creationId xmlns:a16="http://schemas.microsoft.com/office/drawing/2014/main" id="{2A3959AB-492D-E95F-7B4D-E44CCE18373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8129229" y="108115263"/>
                    <a:ext cx="4119671" cy="61731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5B9BD5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2540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000000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</a:endParaRPr>
                  </a:p>
                </p:txBody>
              </p:sp>
              <p:pic>
                <p:nvPicPr>
                  <p:cNvPr id="20" name="Picture 10">
                    <a:extLst>
                      <a:ext uri="{FF2B5EF4-FFF2-40B4-BE49-F238E27FC236}">
                        <a16:creationId xmlns:a16="http://schemas.microsoft.com/office/drawing/2014/main" id="{91BA7D38-37B2-D375-90C0-98C968FDDED2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8649173" y="107611263"/>
                    <a:ext cx="504000" cy="5040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5B9BD5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2540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000000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21" name="Picture 11">
                    <a:extLst>
                      <a:ext uri="{FF2B5EF4-FFF2-40B4-BE49-F238E27FC236}">
                        <a16:creationId xmlns:a16="http://schemas.microsoft.com/office/drawing/2014/main" id="{548DD493-223A-59E8-70F4-9CFBCEEF5074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9974906" y="107611263"/>
                    <a:ext cx="504000" cy="5040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5B9BD5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25400" algn="ctr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000000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17" name="Text Box 12">
                  <a:extLst>
                    <a:ext uri="{FF2B5EF4-FFF2-40B4-BE49-F238E27FC236}">
                      <a16:creationId xmlns:a16="http://schemas.microsoft.com/office/drawing/2014/main" id="{1429C8F6-FAAC-D787-1534-D1EE1B0F0CB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8985756" y="108593681"/>
                  <a:ext cx="5289633" cy="10301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5B9BD5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altLang="en-US" sz="1800" b="1" i="0" u="none" strike="noStrike" cap="none" normalizeH="0" baseline="0" dirty="0">
                    <a:ln>
                      <a:noFill/>
                    </a:ln>
                    <a:solidFill>
                      <a:srgbClr val="007F9E"/>
                    </a:solidFill>
                    <a:effectLst/>
                    <a:latin typeface="Calibri" panose="020F0502020204030204" pitchFamily="34" charset="0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altLang="en-US" sz="1800" b="1" i="0" u="none" strike="noStrike" cap="none" normalizeH="0" baseline="0" dirty="0">
                      <a:ln>
                        <a:noFill/>
                      </a:ln>
                      <a:solidFill>
                        <a:srgbClr val="007F9E"/>
                      </a:solidFill>
                      <a:effectLst/>
                      <a:latin typeface="Calibri" panose="020F0502020204030204" pitchFamily="34" charset="0"/>
                    </a:rPr>
                    <a:t>Mobile               Tablet               Laptop/Desktop</a:t>
                  </a:r>
                  <a:endParaRPr kumimoji="0" lang="en-US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4" name="Text Box 13">
                <a:extLst>
                  <a:ext uri="{FF2B5EF4-FFF2-40B4-BE49-F238E27FC236}">
                    <a16:creationId xmlns:a16="http://schemas.microsoft.com/office/drawing/2014/main" id="{6D2C9701-BC2C-35B9-CD61-2EB08C2677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83858" y="107753819"/>
                <a:ext cx="1828800" cy="4051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altLang="en-US" sz="1800" b="1" i="0" u="none" strike="noStrike" cap="none" normalizeH="0" baseline="0">
                    <a:ln>
                      <a:noFill/>
                    </a:ln>
                    <a:solidFill>
                      <a:srgbClr val="007F9E"/>
                    </a:solidFill>
                    <a:effectLst/>
                    <a:latin typeface="Calibri" panose="020F0502020204030204" pitchFamily="34" charset="0"/>
                  </a:rPr>
                  <a:t>Complete via;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5" name="Text Box 14">
                <a:extLst>
                  <a:ext uri="{FF2B5EF4-FFF2-40B4-BE49-F238E27FC236}">
                    <a16:creationId xmlns:a16="http://schemas.microsoft.com/office/drawing/2014/main" id="{38B1E4E1-AF20-DD83-169A-5EE5E3300CD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83858" y="108445211"/>
                <a:ext cx="4247910" cy="4861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cxnSp>
          <p:nvCxnSpPr>
            <p:cNvPr id="9" name="AutoShape 15">
              <a:extLst>
                <a:ext uri="{FF2B5EF4-FFF2-40B4-BE49-F238E27FC236}">
                  <a16:creationId xmlns:a16="http://schemas.microsoft.com/office/drawing/2014/main" id="{F1942C2B-73B2-2393-1B84-829C94B6BDE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06575119" y="106950077"/>
              <a:ext cx="7272000" cy="11574"/>
            </a:xfrm>
            <a:prstGeom prst="straightConnector1">
              <a:avLst/>
            </a:prstGeom>
            <a:noFill/>
            <a:ln w="25400">
              <a:solidFill>
                <a:srgbClr val="0A67A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10" name="AutoShape 16">
              <a:extLst>
                <a:ext uri="{FF2B5EF4-FFF2-40B4-BE49-F238E27FC236}">
                  <a16:creationId xmlns:a16="http://schemas.microsoft.com/office/drawing/2014/main" id="{1FDD60F3-09BA-026A-06A8-952AE197798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6567549" y="108443210"/>
              <a:ext cx="7272000" cy="1"/>
            </a:xfrm>
            <a:prstGeom prst="straightConnector1">
              <a:avLst/>
            </a:prstGeom>
            <a:noFill/>
            <a:ln w="25400" algn="ctr">
              <a:solidFill>
                <a:srgbClr val="0A67A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</p:grpSp>
      <p:grpSp>
        <p:nvGrpSpPr>
          <p:cNvPr id="22" name="Group 17">
            <a:extLst>
              <a:ext uri="{FF2B5EF4-FFF2-40B4-BE49-F238E27FC236}">
                <a16:creationId xmlns:a16="http://schemas.microsoft.com/office/drawing/2014/main" id="{53DAF364-480C-1E9A-0439-F0B4E447F819}"/>
              </a:ext>
            </a:extLst>
          </p:cNvPr>
          <p:cNvGrpSpPr>
            <a:grpSpLocks/>
          </p:cNvGrpSpPr>
          <p:nvPr/>
        </p:nvGrpSpPr>
        <p:grpSpPr bwMode="auto">
          <a:xfrm>
            <a:off x="276099" y="4296913"/>
            <a:ext cx="7033348" cy="2178627"/>
            <a:chOff x="106575119" y="108713953"/>
            <a:chExt cx="7813157" cy="2666056"/>
          </a:xfrm>
        </p:grpSpPr>
        <p:grpSp>
          <p:nvGrpSpPr>
            <p:cNvPr id="23" name="Group 18">
              <a:extLst>
                <a:ext uri="{FF2B5EF4-FFF2-40B4-BE49-F238E27FC236}">
                  <a16:creationId xmlns:a16="http://schemas.microsoft.com/office/drawing/2014/main" id="{B5C807BE-E192-B004-6A32-AB57733F23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575119" y="108840203"/>
              <a:ext cx="7813157" cy="2539806"/>
              <a:chOff x="106575119" y="108959121"/>
              <a:chExt cx="7813157" cy="2539806"/>
            </a:xfrm>
          </p:grpSpPr>
          <p:grpSp>
            <p:nvGrpSpPr>
              <p:cNvPr id="25" name="Group 19">
                <a:extLst>
                  <a:ext uri="{FF2B5EF4-FFF2-40B4-BE49-F238E27FC236}">
                    <a16:creationId xmlns:a16="http://schemas.microsoft.com/office/drawing/2014/main" id="{78E421FB-4FFE-6AF5-0836-EED55D7240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6575119" y="108959121"/>
                <a:ext cx="7813157" cy="2539806"/>
                <a:chOff x="106575119" y="108901248"/>
                <a:chExt cx="7813157" cy="2539806"/>
              </a:xfrm>
            </p:grpSpPr>
            <p:pic>
              <p:nvPicPr>
                <p:cNvPr id="27" name="Picture 20">
                  <a:extLst>
                    <a:ext uri="{FF2B5EF4-FFF2-40B4-BE49-F238E27FC236}">
                      <a16:creationId xmlns:a16="http://schemas.microsoft.com/office/drawing/2014/main" id="{27C0CF1B-A9A4-D203-041B-F2875137C9B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65"/>
                <a:stretch>
                  <a:fillRect/>
                </a:stretch>
              </p:blipFill>
              <p:spPr bwMode="auto">
                <a:xfrm>
                  <a:off x="109589351" y="108901248"/>
                  <a:ext cx="4798925" cy="242154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5B9BD5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8" name="Text Box 21">
                  <a:extLst>
                    <a:ext uri="{FF2B5EF4-FFF2-40B4-BE49-F238E27FC236}">
                      <a16:creationId xmlns:a16="http://schemas.microsoft.com/office/drawing/2014/main" id="{96CBB7FE-A1CF-6DF8-C7EC-98E7D1FFB2E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6575119" y="109971068"/>
                  <a:ext cx="7118430" cy="146998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5B9BD5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altLang="en-US" sz="1800" b="1" i="0" u="none" strike="noStrike" cap="none" normalizeH="0" baseline="0">
                      <a:ln>
                        <a:noFill/>
                      </a:ln>
                      <a:solidFill>
                        <a:srgbClr val="007F9E"/>
                      </a:solidFill>
                      <a:effectLst/>
                      <a:latin typeface="Calibri" panose="020F0502020204030204" pitchFamily="34" charset="0"/>
                    </a:rPr>
                    <a:t>Click 1	- Staffing level</a:t>
                  </a: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altLang="en-US" sz="1800" b="1" i="0" u="none" strike="noStrike" cap="none" normalizeH="0" baseline="0">
                      <a:ln>
                        <a:noFill/>
                      </a:ln>
                      <a:solidFill>
                        <a:srgbClr val="007F9E"/>
                      </a:solidFill>
                      <a:effectLst/>
                      <a:latin typeface="Calibri" panose="020F0502020204030204" pitchFamily="34" charset="0"/>
                    </a:rPr>
                    <a:t>Click 2	- Demand level</a:t>
                  </a: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altLang="en-US" sz="1800" b="1" i="0" u="none" strike="noStrike" cap="none" normalizeH="0" baseline="0">
                      <a:ln>
                        <a:noFill/>
                      </a:ln>
                      <a:solidFill>
                        <a:srgbClr val="007F9E"/>
                      </a:solidFill>
                      <a:effectLst/>
                      <a:latin typeface="Calibri" panose="020F0502020204030204" pitchFamily="34" charset="0"/>
                    </a:rPr>
                    <a:t>Click 3	- Save</a:t>
                  </a:r>
                </a:p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29" name="AutoShape 22">
                  <a:extLst>
                    <a:ext uri="{FF2B5EF4-FFF2-40B4-BE49-F238E27FC236}">
                      <a16:creationId xmlns:a16="http://schemas.microsoft.com/office/drawing/2014/main" id="{2A06C0CE-3EEC-ED7D-924A-B5996637B829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09222182" y="110169112"/>
                  <a:ext cx="312517" cy="173619"/>
                </a:xfrm>
                <a:prstGeom prst="straightConnector1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0" name="AutoShape 23">
                  <a:extLst>
                    <a:ext uri="{FF2B5EF4-FFF2-40B4-BE49-F238E27FC236}">
                      <a16:creationId xmlns:a16="http://schemas.microsoft.com/office/drawing/2014/main" id="{AC59D579-D32C-F733-98DE-DB20B489CCF6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109276833" y="110571164"/>
                  <a:ext cx="312517" cy="173619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26" name="AutoShape 24">
                <a:extLst>
                  <a:ext uri="{FF2B5EF4-FFF2-40B4-BE49-F238E27FC236}">
                    <a16:creationId xmlns:a16="http://schemas.microsoft.com/office/drawing/2014/main" id="{9D7AF96C-C124-712D-E379-27A9C329248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108328374" y="111076356"/>
                <a:ext cx="4375231" cy="0"/>
              </a:xfrm>
              <a:prstGeom prst="straightConnector1">
                <a:avLst/>
              </a:prstGeom>
              <a:noFill/>
              <a:ln w="25400" algn="ctr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4" name="Text Box 25">
              <a:extLst>
                <a:ext uri="{FF2B5EF4-FFF2-40B4-BE49-F238E27FC236}">
                  <a16:creationId xmlns:a16="http://schemas.microsoft.com/office/drawing/2014/main" id="{FB5F6BB0-BB2B-3E9E-BB1A-55798D1E42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609842" y="108713953"/>
              <a:ext cx="2048719" cy="933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800" b="1" i="0" u="none" strike="noStrike" cap="none" normalizeH="0" baseline="0">
                  <a:ln>
                    <a:noFill/>
                  </a:ln>
                  <a:solidFill>
                    <a:srgbClr val="007F9E"/>
                  </a:solidFill>
                  <a:effectLst/>
                  <a:latin typeface="Calibri" panose="020F0502020204030204" pitchFamily="34" charset="0"/>
                </a:rPr>
                <a:t>Complete in </a:t>
              </a:r>
              <a:r>
                <a:rPr kumimoji="0" lang="en-GB" altLang="en-US" sz="1800" b="1" i="0" u="sng" strike="noStrike" cap="none" normalizeH="0" baseline="0">
                  <a:ln>
                    <a:noFill/>
                  </a:ln>
                  <a:solidFill>
                    <a:srgbClr val="007F9E"/>
                  </a:solidFill>
                  <a:effectLst/>
                  <a:latin typeface="Calibri" panose="020F0502020204030204" pitchFamily="34" charset="0"/>
                </a:rPr>
                <a:t>3 clicks</a:t>
              </a:r>
              <a:r>
                <a:rPr kumimoji="0" lang="en-GB" altLang="en-US" sz="1800" b="1" i="0" u="none" strike="noStrike" cap="none" normalizeH="0" baseline="0">
                  <a:ln>
                    <a:noFill/>
                  </a:ln>
                  <a:solidFill>
                    <a:srgbClr val="007F9E"/>
                  </a:solidFill>
                  <a:effectLst/>
                  <a:latin typeface="Calibri" panose="020F0502020204030204" pitchFamily="34" charset="0"/>
                </a:rPr>
                <a:t>, in under </a:t>
              </a:r>
              <a:r>
                <a:rPr kumimoji="0" lang="en-GB" altLang="en-US" sz="1800" b="1" i="0" u="sng" strike="noStrike" cap="none" normalizeH="0" baseline="0">
                  <a:ln>
                    <a:noFill/>
                  </a:ln>
                  <a:solidFill>
                    <a:srgbClr val="007F9E"/>
                  </a:solidFill>
                  <a:effectLst/>
                  <a:latin typeface="Calibri" panose="020F0502020204030204" pitchFamily="34" charset="0"/>
                </a:rPr>
                <a:t>2 minutes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5530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471801A-CD50-BBFD-F73D-079F38F3C863}"/>
              </a:ext>
            </a:extLst>
          </p:cNvPr>
          <p:cNvSpPr txBox="1">
            <a:spLocks/>
          </p:cNvSpPr>
          <p:nvPr/>
        </p:nvSpPr>
        <p:spPr>
          <a:xfrm>
            <a:off x="362723" y="225691"/>
            <a:ext cx="10109200" cy="64820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b="1" dirty="0">
                <a:solidFill>
                  <a:srgbClr val="00909A"/>
                </a:solidFill>
                <a:latin typeface="+mn-lt"/>
                <a:ea typeface="Calibri" panose="020F0502020204030204" pitchFamily="34" charset="0"/>
              </a:rPr>
              <a:t>General Practice Alert System (GPAS) </a:t>
            </a:r>
            <a:endParaRPr lang="en-GB" sz="2800" b="1" dirty="0">
              <a:solidFill>
                <a:srgbClr val="00909A"/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69DDCC-0068-E099-5CBC-6EFD9682ADB5}"/>
              </a:ext>
            </a:extLst>
          </p:cNvPr>
          <p:cNvSpPr txBox="1"/>
          <p:nvPr/>
        </p:nvSpPr>
        <p:spPr>
          <a:xfrm>
            <a:off x="362723" y="859781"/>
            <a:ext cx="483325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000" dirty="0">
                <a:solidFill>
                  <a:srgbClr val="00909A"/>
                </a:solidFill>
                <a:ea typeface="Calibri" panose="020F0502020204030204" pitchFamily="34" charset="0"/>
              </a:rPr>
              <a:t>Where are we in Frimley?</a:t>
            </a:r>
            <a:endParaRPr lang="en-GB" sz="2000" dirty="0">
              <a:solidFill>
                <a:srgbClr val="0A67A1"/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000" dirty="0">
              <a:solidFill>
                <a:srgbClr val="0A67A1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1CF608-24DA-FC1B-FEA2-BD602DA735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402"/>
          <a:stretch/>
        </p:blipFill>
        <p:spPr>
          <a:xfrm>
            <a:off x="925067" y="1408670"/>
            <a:ext cx="10109200" cy="522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597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269DDCC-0068-E099-5CBC-6EFD9682ADB5}"/>
              </a:ext>
            </a:extLst>
          </p:cNvPr>
          <p:cNvSpPr txBox="1"/>
          <p:nvPr/>
        </p:nvSpPr>
        <p:spPr>
          <a:xfrm>
            <a:off x="401938" y="348790"/>
            <a:ext cx="104012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000" dirty="0">
                <a:solidFill>
                  <a:srgbClr val="00909A"/>
                </a:solidFill>
                <a:ea typeface="Calibri" panose="020F0502020204030204" pitchFamily="34" charset="0"/>
              </a:rPr>
              <a:t>Where are we in PCNs?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9866F6-C92B-AF60-9D9C-820AA049A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8" y="811427"/>
            <a:ext cx="10335499" cy="60465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D69F6C5-1BF4-5037-5A42-7BA48E8ED835}"/>
              </a:ext>
            </a:extLst>
          </p:cNvPr>
          <p:cNvSpPr/>
          <p:nvPr/>
        </p:nvSpPr>
        <p:spPr>
          <a:xfrm>
            <a:off x="9522940" y="6238844"/>
            <a:ext cx="963828" cy="6191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4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95AFB-A346-47EE-91A6-5E1D6835FEE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33876" y="872046"/>
            <a:ext cx="11379200" cy="491846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endParaRPr kumimoji="0" lang="en-GB" altLang="en-US" sz="1800" i="0" u="none" strike="noStrike" cap="none" normalizeH="0" baseline="0" dirty="0">
              <a:ln>
                <a:noFill/>
              </a:ln>
              <a:solidFill>
                <a:srgbClr val="007F9E"/>
              </a:solidFill>
              <a:effectLst/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kumimoji="0" lang="en-GB" altLang="en-US" sz="1800" i="0" u="none" strike="noStrike" cap="none" normalizeH="0" baseline="0" dirty="0">
                <a:ln>
                  <a:noFill/>
                </a:ln>
                <a:solidFill>
                  <a:srgbClr val="007F9E"/>
                </a:solidFill>
                <a:effectLst/>
                <a:latin typeface="Calibri" panose="020F0502020204030204" pitchFamily="34" charset="0"/>
              </a:rPr>
              <a:t>V2 Primary Care Escalation Monitoring Tool </a:t>
            </a: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Connected Care System Insights - Power BI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kumimoji="0" lang="en-GB" altLang="en-US" sz="1800" i="0" u="none" strike="noStrike" cap="none" normalizeH="0" baseline="0" dirty="0">
                <a:ln>
                  <a:noFill/>
                </a:ln>
                <a:solidFill>
                  <a:srgbClr val="007F9E"/>
                </a:solidFill>
                <a:effectLst/>
                <a:latin typeface="Calibri" panose="020F0502020204030204" pitchFamily="34" charset="0"/>
              </a:rPr>
              <a:t>Training Videos </a:t>
            </a: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 Connected Care System Insights V2 Training Videos - YouTube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1800" b="1" dirty="0">
              <a:solidFill>
                <a:srgbClr val="242424"/>
              </a:solidFill>
              <a:ea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1800" b="1" dirty="0">
              <a:solidFill>
                <a:srgbClr val="242424"/>
              </a:solidFill>
              <a:ea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1800" b="1" dirty="0">
              <a:solidFill>
                <a:srgbClr val="242424"/>
              </a:solidFill>
              <a:ea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kumimoji="0" lang="en-GB" altLang="en-US" sz="2800" b="1" i="0" u="none" strike="noStrike" cap="none" normalizeH="0" baseline="0" dirty="0">
                <a:ln>
                  <a:noFill/>
                </a:ln>
                <a:solidFill>
                  <a:srgbClr val="007F9E"/>
                </a:solidFill>
                <a:effectLst/>
                <a:latin typeface="Calibri" panose="020F0502020204030204" pitchFamily="34" charset="0"/>
              </a:rPr>
              <a:t>Info &amp; Links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dirty="0">
              <a:ea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solidFill>
                  <a:srgbClr val="007F9E"/>
                </a:solidFill>
                <a:ea typeface="Calibri" panose="020F0502020204030204" pitchFamily="34" charset="0"/>
              </a:rPr>
              <a:t>If you need to register a new user, instructions on how to do this can be found on page 2 of the User Guide.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solidFill>
                  <a:srgbClr val="007F9E"/>
                </a:solidFill>
                <a:ea typeface="Calibri" panose="020F0502020204030204" pitchFamily="34" charset="0"/>
              </a:rPr>
              <a:t> 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solidFill>
                  <a:srgbClr val="007F9E"/>
                </a:solidFill>
                <a:ea typeface="Calibri" panose="020F0502020204030204" pitchFamily="34" charset="0"/>
              </a:rPr>
              <a:t>How to complete your GPAS System Response Triggers Submission Form can be found on page 10 of the User Guide.  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dirty="0">
              <a:ea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800" b="1" u="sng" dirty="0">
                <a:solidFill>
                  <a:srgbClr val="0070C0"/>
                </a:solidFill>
                <a:ea typeface="Calibri" panose="020F0502020204030204" pitchFamily="34" charset="0"/>
                <a:hlinkClick r:id="rId5"/>
              </a:rPr>
              <a:t>GP Input Form User Guide</a:t>
            </a:r>
            <a:r>
              <a:rPr lang="en-GB" sz="1800" u="sng" dirty="0">
                <a:solidFill>
                  <a:srgbClr val="000000"/>
                </a:solidFill>
                <a:ea typeface="Calibri" panose="020F0502020204030204" pitchFamily="34" charset="0"/>
                <a:hlinkClick r:id="rId5"/>
              </a:rPr>
              <a:t> </a:t>
            </a:r>
            <a:endParaRPr lang="en-GB" sz="1800" dirty="0">
              <a:ea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18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solidFill>
                  <a:srgbClr val="007F9E"/>
                </a:solidFill>
                <a:ea typeface="Calibri" panose="020F0502020204030204" pitchFamily="34" charset="0"/>
              </a:rPr>
              <a:t>Aligning</a:t>
            </a:r>
            <a:r>
              <a:rPr lang="en-GB" sz="1800" dirty="0">
                <a:solidFill>
                  <a:srgbClr val="242424"/>
                </a:solidFill>
                <a:ea typeface="Calibri" panose="020F0502020204030204" pitchFamily="34" charset="0"/>
              </a:rPr>
              <a:t> </a:t>
            </a:r>
            <a:r>
              <a:rPr lang="en-GB" sz="1800" b="1" u="sng" dirty="0">
                <a:solidFill>
                  <a:srgbClr val="0070C0"/>
                </a:solidFill>
                <a:ea typeface="Calibri" panose="020F0502020204030204" pitchFamily="34" charset="0"/>
                <a:hlinkClick r:id="rId6"/>
              </a:rPr>
              <a:t>GPAS to OPEL Actions image</a:t>
            </a:r>
            <a:r>
              <a:rPr lang="en-GB" sz="1800" dirty="0">
                <a:solidFill>
                  <a:srgbClr val="000000"/>
                </a:solidFill>
                <a:ea typeface="Calibri" panose="020F0502020204030204" pitchFamily="34" charset="0"/>
              </a:rPr>
              <a:t> 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solidFill>
                  <a:srgbClr val="007F9E"/>
                </a:solidFill>
                <a:ea typeface="Calibri" panose="020F0502020204030204" pitchFamily="34" charset="0"/>
              </a:rPr>
              <a:t>Queries can be sent to </a:t>
            </a:r>
            <a:r>
              <a:rPr lang="en-GB" sz="1800" dirty="0">
                <a:solidFill>
                  <a:srgbClr val="000000"/>
                </a:solidFill>
                <a:ea typeface="Calibri" panose="020F0502020204030204" pitchFamily="34" charset="0"/>
                <a:hlinkClick r:id="rId7"/>
              </a:rPr>
              <a:t>rachel.thompson7@nhs.net</a:t>
            </a:r>
            <a:r>
              <a:rPr lang="en-GB" sz="1800" dirty="0">
                <a:solidFill>
                  <a:srgbClr val="000000"/>
                </a:solidFill>
                <a:ea typeface="Calibri" panose="020F0502020204030204" pitchFamily="34" charset="0"/>
              </a:rPr>
              <a:t>  </a:t>
            </a:r>
            <a:endParaRPr lang="en-GB" sz="1800" dirty="0">
              <a:ea typeface="Calibri" panose="020F0502020204030204" pitchFamily="34" charset="0"/>
            </a:endParaRPr>
          </a:p>
          <a:p>
            <a:pPr marL="0" indent="0" eaLnBrk="0" fontAlgn="base" hangingPunct="0">
              <a:spcBef>
                <a:spcPts val="0"/>
              </a:spcBef>
              <a:buNone/>
            </a:pPr>
            <a:endParaRPr lang="en-GB" sz="1800" dirty="0"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E9789993-19DE-3E6E-6281-4EC10A82375C}"/>
              </a:ext>
            </a:extLst>
          </p:cNvPr>
          <p:cNvSpPr txBox="1"/>
          <p:nvPr/>
        </p:nvSpPr>
        <p:spPr>
          <a:xfrm>
            <a:off x="685800" y="6396949"/>
            <a:ext cx="10896600" cy="256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14"/>
              </a:lnSpc>
            </a:pPr>
            <a:r>
              <a:rPr lang="en-US" sz="1439" dirty="0">
                <a:solidFill>
                  <a:srgbClr val="000000"/>
                </a:solidFill>
                <a:latin typeface="Raavi" panose="020B0502040204020203" pitchFamily="34" charset="0"/>
                <a:cs typeface="Raavi" panose="020B0502040204020203" pitchFamily="34" charset="0"/>
              </a:rPr>
              <a:t>Bracknell Forest      North East Hampshire and Farnham       Royal Borough of Windsor and Maidenhead        Slough        Surrey Heath </a:t>
            </a:r>
          </a:p>
        </p:txBody>
      </p:sp>
      <p:pic>
        <p:nvPicPr>
          <p:cNvPr id="5" name="Picture 4" descr="Shape, rectangle&#10;&#10;Description automatically generated">
            <a:extLst>
              <a:ext uri="{FF2B5EF4-FFF2-40B4-BE49-F238E27FC236}">
                <a16:creationId xmlns:a16="http://schemas.microsoft.com/office/drawing/2014/main" id="{C240EBF2-2A12-9D6D-B5C8-CC9E244EDEE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82501"/>
          <a:stretch/>
        </p:blipFill>
        <p:spPr bwMode="auto">
          <a:xfrm>
            <a:off x="812800" y="6250322"/>
            <a:ext cx="10617200" cy="1466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 Box 2">
            <a:extLst>
              <a:ext uri="{FF2B5EF4-FFF2-40B4-BE49-F238E27FC236}">
                <a16:creationId xmlns:a16="http://schemas.microsoft.com/office/drawing/2014/main" id="{828DC48E-D237-6C96-828C-8146C7A51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937" y="261967"/>
            <a:ext cx="7572247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800" b="1" i="0" u="none" strike="noStrike" cap="none" normalizeH="0" baseline="0" dirty="0">
                <a:ln>
                  <a:noFill/>
                </a:ln>
                <a:solidFill>
                  <a:srgbClr val="007F9E"/>
                </a:solidFill>
                <a:effectLst/>
                <a:latin typeface="Calibri" panose="020F0502020204030204" pitchFamily="34" charset="0"/>
              </a:rPr>
              <a:t>V2 Primary Care Escalation Monitoring Tool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489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297</Words>
  <Application>Microsoft Office PowerPoint</Application>
  <PresentationFormat>Widescreen</PresentationFormat>
  <Paragraphs>39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Raavi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THOMPSON, Rachel (NHS FRIMLEY ICB - D4U1Y)</dc:creator>
  <cp:lastModifiedBy>THOMPSON, Rachel (NHS FRIMLEY ICB - D4U1Y)</cp:lastModifiedBy>
  <cp:revision>12</cp:revision>
  <dcterms:created xsi:type="dcterms:W3CDTF">2023-02-14T14:20:34Z</dcterms:created>
  <dcterms:modified xsi:type="dcterms:W3CDTF">2023-05-24T10:32:43Z</dcterms:modified>
</cp:coreProperties>
</file>