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6" r:id="rId4"/>
  </p:sldMasterIdLst>
  <p:notesMasterIdLst>
    <p:notesMasterId r:id="rId21"/>
  </p:notesMasterIdLst>
  <p:handoutMasterIdLst>
    <p:handoutMasterId r:id="rId22"/>
  </p:handoutMasterIdLst>
  <p:sldIdLst>
    <p:sldId id="2147376192" r:id="rId5"/>
    <p:sldId id="2147376216" r:id="rId6"/>
    <p:sldId id="2147376220" r:id="rId7"/>
    <p:sldId id="2147376207" r:id="rId8"/>
    <p:sldId id="2147376221" r:id="rId9"/>
    <p:sldId id="2147376209" r:id="rId10"/>
    <p:sldId id="2147376208" r:id="rId11"/>
    <p:sldId id="2147376200" r:id="rId12"/>
    <p:sldId id="2147376212" r:id="rId13"/>
    <p:sldId id="2147376213" r:id="rId14"/>
    <p:sldId id="2147376204" r:id="rId15"/>
    <p:sldId id="2147376194" r:id="rId16"/>
    <p:sldId id="2147376222" r:id="rId17"/>
    <p:sldId id="2147376223" r:id="rId18"/>
    <p:sldId id="2147376197" r:id="rId19"/>
    <p:sldId id="2147376211"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7CC165-82A4-F5BD-2BB0-81771031F888}" name="Stephanie Birtles" initials="SB" userId="S::stephanie.birtles@england.nhs.uk::7468d7f3-8948-405f-8c15-fe620895735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drew Young" initials="AY" lastIdx="1" clrIdx="0">
    <p:extLst>
      <p:ext uri="{19B8F6BF-5375-455C-9EA6-DF929625EA0E}">
        <p15:presenceInfo xmlns:p15="http://schemas.microsoft.com/office/powerpoint/2012/main" userId="S::Andrew.Young4@england.nhs.uk::d78714c8-edab-4e9d-8169-f4ed88e4bdf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D295"/>
    <a:srgbClr val="C8E7A2"/>
    <a:srgbClr val="DFFDE2"/>
    <a:srgbClr val="009639"/>
    <a:srgbClr val="D1FFE3"/>
    <a:srgbClr val="41B6E6"/>
    <a:srgbClr val="AE2573"/>
    <a:srgbClr val="ED8B00"/>
    <a:srgbClr val="AFFFF9"/>
    <a:srgbClr val="00A4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604795-C4E1-4122-ADAD-A90C4B247210}" v="34" dt="2023-05-11T13:31:32.3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94" autoAdjust="0"/>
    <p:restoredTop sz="96807" autoAdjust="0"/>
  </p:normalViewPr>
  <p:slideViewPr>
    <p:cSldViewPr snapToGrid="0" snapToObjects="1">
      <p:cViewPr>
        <p:scale>
          <a:sx n="100" d="100"/>
          <a:sy n="100" d="100"/>
        </p:scale>
        <p:origin x="1392" y="75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88" d="100"/>
          <a:sy n="88" d="100"/>
        </p:scale>
        <p:origin x="-387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k Howell" userId="2e182c28-f13b-4ea7-b9bb-b6d91b97a3aa" providerId="ADAL" clId="{2976E04E-5BB1-43FE-B161-52D77061B67B}"/>
    <pc:docChg chg="modSld">
      <pc:chgData name="Jack Howell" userId="2e182c28-f13b-4ea7-b9bb-b6d91b97a3aa" providerId="ADAL" clId="{2976E04E-5BB1-43FE-B161-52D77061B67B}" dt="2023-05-10T14:51:20.199" v="2" actId="403"/>
      <pc:docMkLst>
        <pc:docMk/>
      </pc:docMkLst>
      <pc:sldChg chg="modSp mod">
        <pc:chgData name="Jack Howell" userId="2e182c28-f13b-4ea7-b9bb-b6d91b97a3aa" providerId="ADAL" clId="{2976E04E-5BB1-43FE-B161-52D77061B67B}" dt="2023-05-10T14:51:20.199" v="2" actId="403"/>
        <pc:sldMkLst>
          <pc:docMk/>
          <pc:sldMk cId="3258482131" sldId="2147376221"/>
        </pc:sldMkLst>
        <pc:spChg chg="mod">
          <ac:chgData name="Jack Howell" userId="2e182c28-f13b-4ea7-b9bb-b6d91b97a3aa" providerId="ADAL" clId="{2976E04E-5BB1-43FE-B161-52D77061B67B}" dt="2023-05-10T14:51:20.199" v="2" actId="403"/>
          <ac:spMkLst>
            <pc:docMk/>
            <pc:sldMk cId="3258482131" sldId="2147376221"/>
            <ac:spMk id="12" creationId="{B7853FE9-0FD8-D3CA-49E9-F953BD015BA1}"/>
          </ac:spMkLst>
        </pc:spChg>
      </pc:sldChg>
    </pc:docChg>
  </pc:docChgLst>
  <pc:docChgLst>
    <pc:chgData name="Steven Caine" userId="737af43c-8215-444d-b3bb-dfcef669882a" providerId="ADAL" clId="{87604795-C4E1-4122-ADAD-A90C4B247210}"/>
    <pc:docChg chg="undo custSel modSld">
      <pc:chgData name="Steven Caine" userId="737af43c-8215-444d-b3bb-dfcef669882a" providerId="ADAL" clId="{87604795-C4E1-4122-ADAD-A90C4B247210}" dt="2023-05-11T13:31:49.960" v="139"/>
      <pc:docMkLst>
        <pc:docMk/>
      </pc:docMkLst>
      <pc:sldChg chg="addSp delSp modSp mod">
        <pc:chgData name="Steven Caine" userId="737af43c-8215-444d-b3bb-dfcef669882a" providerId="ADAL" clId="{87604795-C4E1-4122-ADAD-A90C4B247210}" dt="2023-05-11T11:27:46.809" v="5" actId="1076"/>
        <pc:sldMkLst>
          <pc:docMk/>
          <pc:sldMk cId="3645761555" sldId="2147376192"/>
        </pc:sldMkLst>
        <pc:picChg chg="add mod">
          <ac:chgData name="Steven Caine" userId="737af43c-8215-444d-b3bb-dfcef669882a" providerId="ADAL" clId="{87604795-C4E1-4122-ADAD-A90C4B247210}" dt="2023-05-11T11:27:46.809" v="5" actId="1076"/>
          <ac:picMkLst>
            <pc:docMk/>
            <pc:sldMk cId="3645761555" sldId="2147376192"/>
            <ac:picMk id="7" creationId="{A1254B6C-18A9-6E76-CA11-416771BC5370}"/>
          </ac:picMkLst>
        </pc:picChg>
        <pc:picChg chg="del">
          <ac:chgData name="Steven Caine" userId="737af43c-8215-444d-b3bb-dfcef669882a" providerId="ADAL" clId="{87604795-C4E1-4122-ADAD-A90C4B247210}" dt="2023-05-11T11:27:39.539" v="0" actId="478"/>
          <ac:picMkLst>
            <pc:docMk/>
            <pc:sldMk cId="3645761555" sldId="2147376192"/>
            <ac:picMk id="10" creationId="{6E2AD166-535C-9155-6773-DD93943F2488}"/>
          </ac:picMkLst>
        </pc:picChg>
      </pc:sldChg>
      <pc:sldChg chg="addSp delSp modSp mod">
        <pc:chgData name="Steven Caine" userId="737af43c-8215-444d-b3bb-dfcef669882a" providerId="ADAL" clId="{87604795-C4E1-4122-ADAD-A90C4B247210}" dt="2023-05-11T13:10:51.898" v="94" actId="478"/>
        <pc:sldMkLst>
          <pc:docMk/>
          <pc:sldMk cId="4008105538" sldId="2147376194"/>
        </pc:sldMkLst>
        <pc:spChg chg="mod">
          <ac:chgData name="Steven Caine" userId="737af43c-8215-444d-b3bb-dfcef669882a" providerId="ADAL" clId="{87604795-C4E1-4122-ADAD-A90C4B247210}" dt="2023-05-11T11:33:51.313" v="34"/>
          <ac:spMkLst>
            <pc:docMk/>
            <pc:sldMk cId="4008105538" sldId="2147376194"/>
            <ac:spMk id="7" creationId="{43BB436D-FF17-CF0F-A655-59CCCEE5B0AD}"/>
          </ac:spMkLst>
        </pc:spChg>
        <pc:spChg chg="mod">
          <ac:chgData name="Steven Caine" userId="737af43c-8215-444d-b3bb-dfcef669882a" providerId="ADAL" clId="{87604795-C4E1-4122-ADAD-A90C4B247210}" dt="2023-05-11T11:33:53.919" v="35"/>
          <ac:spMkLst>
            <pc:docMk/>
            <pc:sldMk cId="4008105538" sldId="2147376194"/>
            <ac:spMk id="10" creationId="{8EB14993-F222-8292-CF35-6A62DA8E83E9}"/>
          </ac:spMkLst>
        </pc:spChg>
        <pc:picChg chg="del">
          <ac:chgData name="Steven Caine" userId="737af43c-8215-444d-b3bb-dfcef669882a" providerId="ADAL" clId="{87604795-C4E1-4122-ADAD-A90C4B247210}" dt="2023-05-11T11:28:21.792" v="26" actId="478"/>
          <ac:picMkLst>
            <pc:docMk/>
            <pc:sldMk cId="4008105538" sldId="2147376194"/>
            <ac:picMk id="2" creationId="{4EF63079-6AF9-E625-22C4-37FB6C0341C6}"/>
          </ac:picMkLst>
        </pc:picChg>
        <pc:picChg chg="add mod">
          <ac:chgData name="Steven Caine" userId="737af43c-8215-444d-b3bb-dfcef669882a" providerId="ADAL" clId="{87604795-C4E1-4122-ADAD-A90C4B247210}" dt="2023-05-11T11:28:22.136" v="27"/>
          <ac:picMkLst>
            <pc:docMk/>
            <pc:sldMk cId="4008105538" sldId="2147376194"/>
            <ac:picMk id="3" creationId="{AF2B5D57-2CF2-7EC9-39C3-3DAF83698782}"/>
          </ac:picMkLst>
        </pc:picChg>
        <pc:picChg chg="del">
          <ac:chgData name="Steven Caine" userId="737af43c-8215-444d-b3bb-dfcef669882a" providerId="ADAL" clId="{87604795-C4E1-4122-ADAD-A90C4B247210}" dt="2023-05-11T13:09:52.309" v="68" actId="478"/>
          <ac:picMkLst>
            <pc:docMk/>
            <pc:sldMk cId="4008105538" sldId="2147376194"/>
            <ac:picMk id="4" creationId="{68C01E6E-4B0F-0229-E212-A5C819F98F2C}"/>
          </ac:picMkLst>
        </pc:picChg>
        <pc:picChg chg="add mod">
          <ac:chgData name="Steven Caine" userId="737af43c-8215-444d-b3bb-dfcef669882a" providerId="ADAL" clId="{87604795-C4E1-4122-ADAD-A90C4B247210}" dt="2023-05-11T13:10:41.369" v="88" actId="1076"/>
          <ac:picMkLst>
            <pc:docMk/>
            <pc:sldMk cId="4008105538" sldId="2147376194"/>
            <ac:picMk id="8" creationId="{63F68DC8-5205-6887-C638-762AAC1BB1A6}"/>
          </ac:picMkLst>
        </pc:picChg>
        <pc:picChg chg="add del mod">
          <ac:chgData name="Steven Caine" userId="737af43c-8215-444d-b3bb-dfcef669882a" providerId="ADAL" clId="{87604795-C4E1-4122-ADAD-A90C4B247210}" dt="2023-05-11T13:10:51.898" v="94" actId="478"/>
          <ac:picMkLst>
            <pc:docMk/>
            <pc:sldMk cId="4008105538" sldId="2147376194"/>
            <ac:picMk id="11" creationId="{0362A8D5-B7CE-73FA-DA7F-CE0655A063E2}"/>
          </ac:picMkLst>
        </pc:picChg>
        <pc:picChg chg="add mod">
          <ac:chgData name="Steven Caine" userId="737af43c-8215-444d-b3bb-dfcef669882a" providerId="ADAL" clId="{87604795-C4E1-4122-ADAD-A90C4B247210}" dt="2023-05-11T13:10:43.752" v="89" actId="1076"/>
          <ac:picMkLst>
            <pc:docMk/>
            <pc:sldMk cId="4008105538" sldId="2147376194"/>
            <ac:picMk id="13" creationId="{A35FD2EA-FF2D-FDD9-C3B5-5AFA9C9B4B08}"/>
          </ac:picMkLst>
        </pc:picChg>
        <pc:picChg chg="del">
          <ac:chgData name="Steven Caine" userId="737af43c-8215-444d-b3bb-dfcef669882a" providerId="ADAL" clId="{87604795-C4E1-4122-ADAD-A90C4B247210}" dt="2023-05-11T13:10:17.113" v="79" actId="478"/>
          <ac:picMkLst>
            <pc:docMk/>
            <pc:sldMk cId="4008105538" sldId="2147376194"/>
            <ac:picMk id="14" creationId="{0D311462-11A1-8F0A-0D2B-EF7BF09E9A30}"/>
          </ac:picMkLst>
        </pc:picChg>
        <pc:picChg chg="add del mod">
          <ac:chgData name="Steven Caine" userId="737af43c-8215-444d-b3bb-dfcef669882a" providerId="ADAL" clId="{87604795-C4E1-4122-ADAD-A90C4B247210}" dt="2023-05-11T13:10:51.898" v="94" actId="478"/>
          <ac:picMkLst>
            <pc:docMk/>
            <pc:sldMk cId="4008105538" sldId="2147376194"/>
            <ac:picMk id="16" creationId="{4B7F0A55-FAD8-9FE4-16AA-77B1461D6F5D}"/>
          </ac:picMkLst>
        </pc:picChg>
        <pc:picChg chg="add del mod">
          <ac:chgData name="Steven Caine" userId="737af43c-8215-444d-b3bb-dfcef669882a" providerId="ADAL" clId="{87604795-C4E1-4122-ADAD-A90C4B247210}" dt="2023-05-11T13:10:51.898" v="94" actId="478"/>
          <ac:picMkLst>
            <pc:docMk/>
            <pc:sldMk cId="4008105538" sldId="2147376194"/>
            <ac:picMk id="18" creationId="{A0B2C035-290B-AA35-A6B2-B9ED71D99294}"/>
          </ac:picMkLst>
        </pc:picChg>
        <pc:picChg chg="add del mod">
          <ac:chgData name="Steven Caine" userId="737af43c-8215-444d-b3bb-dfcef669882a" providerId="ADAL" clId="{87604795-C4E1-4122-ADAD-A90C4B247210}" dt="2023-05-11T13:10:51.898" v="94" actId="478"/>
          <ac:picMkLst>
            <pc:docMk/>
            <pc:sldMk cId="4008105538" sldId="2147376194"/>
            <ac:picMk id="20" creationId="{A897C373-803F-DD8A-6711-92103BFBC07F}"/>
          </ac:picMkLst>
        </pc:picChg>
      </pc:sldChg>
      <pc:sldChg chg="addSp delSp modSp">
        <pc:chgData name="Steven Caine" userId="737af43c-8215-444d-b3bb-dfcef669882a" providerId="ADAL" clId="{87604795-C4E1-4122-ADAD-A90C4B247210}" dt="2023-05-11T11:28:33.185" v="33"/>
        <pc:sldMkLst>
          <pc:docMk/>
          <pc:sldMk cId="3670684769" sldId="2147376197"/>
        </pc:sldMkLst>
        <pc:picChg chg="del">
          <ac:chgData name="Steven Caine" userId="737af43c-8215-444d-b3bb-dfcef669882a" providerId="ADAL" clId="{87604795-C4E1-4122-ADAD-A90C4B247210}" dt="2023-05-11T11:28:32.903" v="32" actId="478"/>
          <ac:picMkLst>
            <pc:docMk/>
            <pc:sldMk cId="3670684769" sldId="2147376197"/>
            <ac:picMk id="2" creationId="{2E921907-BE0B-FC44-8B9D-10F511B1EC23}"/>
          </ac:picMkLst>
        </pc:picChg>
        <pc:picChg chg="add mod">
          <ac:chgData name="Steven Caine" userId="737af43c-8215-444d-b3bb-dfcef669882a" providerId="ADAL" clId="{87604795-C4E1-4122-ADAD-A90C4B247210}" dt="2023-05-11T11:28:33.185" v="33"/>
          <ac:picMkLst>
            <pc:docMk/>
            <pc:sldMk cId="3670684769" sldId="2147376197"/>
            <ac:picMk id="4" creationId="{BEB076F5-7D21-1BC2-79FF-DBDAD2B4E5D8}"/>
          </ac:picMkLst>
        </pc:picChg>
      </pc:sldChg>
      <pc:sldChg chg="addSp delSp modSp">
        <pc:chgData name="Steven Caine" userId="737af43c-8215-444d-b3bb-dfcef669882a" providerId="ADAL" clId="{87604795-C4E1-4122-ADAD-A90C4B247210}" dt="2023-05-11T11:28:08.997" v="19"/>
        <pc:sldMkLst>
          <pc:docMk/>
          <pc:sldMk cId="4063342216" sldId="2147376200"/>
        </pc:sldMkLst>
        <pc:picChg chg="add mod">
          <ac:chgData name="Steven Caine" userId="737af43c-8215-444d-b3bb-dfcef669882a" providerId="ADAL" clId="{87604795-C4E1-4122-ADAD-A90C4B247210}" dt="2023-05-11T11:28:08.997" v="19"/>
          <ac:picMkLst>
            <pc:docMk/>
            <pc:sldMk cId="4063342216" sldId="2147376200"/>
            <ac:picMk id="5" creationId="{630026D6-C3AA-4F92-F5D3-72FBA554F766}"/>
          </ac:picMkLst>
        </pc:picChg>
        <pc:picChg chg="del">
          <ac:chgData name="Steven Caine" userId="737af43c-8215-444d-b3bb-dfcef669882a" providerId="ADAL" clId="{87604795-C4E1-4122-ADAD-A90C4B247210}" dt="2023-05-11T11:28:08.631" v="18" actId="478"/>
          <ac:picMkLst>
            <pc:docMk/>
            <pc:sldMk cId="4063342216" sldId="2147376200"/>
            <ac:picMk id="8" creationId="{0D6B5B8C-90F2-10A5-5C83-486747BC878C}"/>
          </ac:picMkLst>
        </pc:picChg>
      </pc:sldChg>
      <pc:sldChg chg="addSp delSp modSp">
        <pc:chgData name="Steven Caine" userId="737af43c-8215-444d-b3bb-dfcef669882a" providerId="ADAL" clId="{87604795-C4E1-4122-ADAD-A90C4B247210}" dt="2023-05-11T11:28:17.817" v="25"/>
        <pc:sldMkLst>
          <pc:docMk/>
          <pc:sldMk cId="1063914033" sldId="2147376204"/>
        </pc:sldMkLst>
        <pc:picChg chg="add mod">
          <ac:chgData name="Steven Caine" userId="737af43c-8215-444d-b3bb-dfcef669882a" providerId="ADAL" clId="{87604795-C4E1-4122-ADAD-A90C4B247210}" dt="2023-05-11T11:28:17.817" v="25"/>
          <ac:picMkLst>
            <pc:docMk/>
            <pc:sldMk cId="1063914033" sldId="2147376204"/>
            <ac:picMk id="3" creationId="{EBCC79FD-08CB-D53D-FC49-1D34E28385D7}"/>
          </ac:picMkLst>
        </pc:picChg>
        <pc:picChg chg="del">
          <ac:chgData name="Steven Caine" userId="737af43c-8215-444d-b3bb-dfcef669882a" providerId="ADAL" clId="{87604795-C4E1-4122-ADAD-A90C4B247210}" dt="2023-05-11T11:28:17.471" v="24" actId="478"/>
          <ac:picMkLst>
            <pc:docMk/>
            <pc:sldMk cId="1063914033" sldId="2147376204"/>
            <ac:picMk id="5" creationId="{FE4D55F4-6EDC-DBB2-38B7-CA3214104FA9}"/>
          </ac:picMkLst>
        </pc:picChg>
      </pc:sldChg>
      <pc:sldChg chg="addSp delSp modSp">
        <pc:chgData name="Steven Caine" userId="737af43c-8215-444d-b3bb-dfcef669882a" providerId="ADAL" clId="{87604795-C4E1-4122-ADAD-A90C4B247210}" dt="2023-05-11T11:27:56.785" v="11"/>
        <pc:sldMkLst>
          <pc:docMk/>
          <pc:sldMk cId="1963444382" sldId="2147376207"/>
        </pc:sldMkLst>
        <pc:picChg chg="add mod">
          <ac:chgData name="Steven Caine" userId="737af43c-8215-444d-b3bb-dfcef669882a" providerId="ADAL" clId="{87604795-C4E1-4122-ADAD-A90C4B247210}" dt="2023-05-11T11:27:56.785" v="11"/>
          <ac:picMkLst>
            <pc:docMk/>
            <pc:sldMk cId="1963444382" sldId="2147376207"/>
            <ac:picMk id="2" creationId="{14F43EB7-0C3D-EB2D-CEE3-A23CBABB4E67}"/>
          </ac:picMkLst>
        </pc:picChg>
        <pc:picChg chg="del">
          <ac:chgData name="Steven Caine" userId="737af43c-8215-444d-b3bb-dfcef669882a" providerId="ADAL" clId="{87604795-C4E1-4122-ADAD-A90C4B247210}" dt="2023-05-11T11:27:56.456" v="10" actId="478"/>
          <ac:picMkLst>
            <pc:docMk/>
            <pc:sldMk cId="1963444382" sldId="2147376207"/>
            <ac:picMk id="4" creationId="{6F866E40-F670-2393-C323-2EE9B4B7BCE3}"/>
          </ac:picMkLst>
        </pc:picChg>
      </pc:sldChg>
      <pc:sldChg chg="addSp delSp modSp">
        <pc:chgData name="Steven Caine" userId="737af43c-8215-444d-b3bb-dfcef669882a" providerId="ADAL" clId="{87604795-C4E1-4122-ADAD-A90C4B247210}" dt="2023-05-11T11:28:06.180" v="17"/>
        <pc:sldMkLst>
          <pc:docMk/>
          <pc:sldMk cId="3078129796" sldId="2147376208"/>
        </pc:sldMkLst>
        <pc:picChg chg="add mod">
          <ac:chgData name="Steven Caine" userId="737af43c-8215-444d-b3bb-dfcef669882a" providerId="ADAL" clId="{87604795-C4E1-4122-ADAD-A90C4B247210}" dt="2023-05-11T11:28:06.180" v="17"/>
          <ac:picMkLst>
            <pc:docMk/>
            <pc:sldMk cId="3078129796" sldId="2147376208"/>
            <ac:picMk id="2" creationId="{94361387-BD12-2B9A-287D-7DED312C2961}"/>
          </ac:picMkLst>
        </pc:picChg>
        <pc:picChg chg="del">
          <ac:chgData name="Steven Caine" userId="737af43c-8215-444d-b3bb-dfcef669882a" providerId="ADAL" clId="{87604795-C4E1-4122-ADAD-A90C4B247210}" dt="2023-05-11T11:28:05.544" v="16" actId="478"/>
          <ac:picMkLst>
            <pc:docMk/>
            <pc:sldMk cId="3078129796" sldId="2147376208"/>
            <ac:picMk id="4" creationId="{6F866E40-F670-2393-C323-2EE9B4B7BCE3}"/>
          </ac:picMkLst>
        </pc:picChg>
      </pc:sldChg>
      <pc:sldChg chg="addSp delSp modSp">
        <pc:chgData name="Steven Caine" userId="737af43c-8215-444d-b3bb-dfcef669882a" providerId="ADAL" clId="{87604795-C4E1-4122-ADAD-A90C4B247210}" dt="2023-05-11T11:28:02.899" v="15"/>
        <pc:sldMkLst>
          <pc:docMk/>
          <pc:sldMk cId="939103794" sldId="2147376209"/>
        </pc:sldMkLst>
        <pc:picChg chg="add mod">
          <ac:chgData name="Steven Caine" userId="737af43c-8215-444d-b3bb-dfcef669882a" providerId="ADAL" clId="{87604795-C4E1-4122-ADAD-A90C4B247210}" dt="2023-05-11T11:28:02.899" v="15"/>
          <ac:picMkLst>
            <pc:docMk/>
            <pc:sldMk cId="939103794" sldId="2147376209"/>
            <ac:picMk id="3" creationId="{5468A869-68CE-72F9-469F-C9A2AFAA87BD}"/>
          </ac:picMkLst>
        </pc:picChg>
        <pc:picChg chg="del">
          <ac:chgData name="Steven Caine" userId="737af43c-8215-444d-b3bb-dfcef669882a" providerId="ADAL" clId="{87604795-C4E1-4122-ADAD-A90C4B247210}" dt="2023-05-11T11:28:02.292" v="14" actId="478"/>
          <ac:picMkLst>
            <pc:docMk/>
            <pc:sldMk cId="939103794" sldId="2147376209"/>
            <ac:picMk id="4" creationId="{E6F38139-8DA8-715A-D3C6-06815E76AD94}"/>
          </ac:picMkLst>
        </pc:picChg>
      </pc:sldChg>
      <pc:sldChg chg="addSp delSp modSp mod">
        <pc:chgData name="Steven Caine" userId="737af43c-8215-444d-b3bb-dfcef669882a" providerId="ADAL" clId="{87604795-C4E1-4122-ADAD-A90C4B247210}" dt="2023-05-11T13:31:49.960" v="139"/>
        <pc:sldMkLst>
          <pc:docMk/>
          <pc:sldMk cId="2454026790" sldId="2147376211"/>
        </pc:sldMkLst>
        <pc:spChg chg="mod">
          <ac:chgData name="Steven Caine" userId="737af43c-8215-444d-b3bb-dfcef669882a" providerId="ADAL" clId="{87604795-C4E1-4122-ADAD-A90C4B247210}" dt="2023-05-11T13:31:49.960" v="139"/>
          <ac:spMkLst>
            <pc:docMk/>
            <pc:sldMk cId="2454026790" sldId="2147376211"/>
            <ac:spMk id="6" creationId="{82BE1E71-DC98-6DED-FCC5-8DAE5B10E14C}"/>
          </ac:spMkLst>
        </pc:spChg>
        <pc:picChg chg="add mod ord">
          <ac:chgData name="Steven Caine" userId="737af43c-8215-444d-b3bb-dfcef669882a" providerId="ADAL" clId="{87604795-C4E1-4122-ADAD-A90C4B247210}" dt="2023-05-11T13:31:34.613" v="137" actId="167"/>
          <ac:picMkLst>
            <pc:docMk/>
            <pc:sldMk cId="2454026790" sldId="2147376211"/>
            <ac:picMk id="3" creationId="{585507D4-F56F-8B9F-139E-ADC12329041F}"/>
          </ac:picMkLst>
        </pc:picChg>
        <pc:picChg chg="del">
          <ac:chgData name="Steven Caine" userId="737af43c-8215-444d-b3bb-dfcef669882a" providerId="ADAL" clId="{87604795-C4E1-4122-ADAD-A90C4B247210}" dt="2023-05-11T13:31:28.030" v="133" actId="478"/>
          <ac:picMkLst>
            <pc:docMk/>
            <pc:sldMk cId="2454026790" sldId="2147376211"/>
            <ac:picMk id="10" creationId="{F4176A60-44A7-ED8D-1452-FB7110A2AD03}"/>
          </ac:picMkLst>
        </pc:picChg>
      </pc:sldChg>
      <pc:sldChg chg="addSp delSp modSp">
        <pc:chgData name="Steven Caine" userId="737af43c-8215-444d-b3bb-dfcef669882a" providerId="ADAL" clId="{87604795-C4E1-4122-ADAD-A90C4B247210}" dt="2023-05-11T11:28:11.841" v="21"/>
        <pc:sldMkLst>
          <pc:docMk/>
          <pc:sldMk cId="4151124357" sldId="2147376212"/>
        </pc:sldMkLst>
        <pc:picChg chg="add mod">
          <ac:chgData name="Steven Caine" userId="737af43c-8215-444d-b3bb-dfcef669882a" providerId="ADAL" clId="{87604795-C4E1-4122-ADAD-A90C4B247210}" dt="2023-05-11T11:28:11.841" v="21"/>
          <ac:picMkLst>
            <pc:docMk/>
            <pc:sldMk cId="4151124357" sldId="2147376212"/>
            <ac:picMk id="2" creationId="{63C49423-A46A-7EEC-4545-C090A98851C2}"/>
          </ac:picMkLst>
        </pc:picChg>
        <pc:picChg chg="del">
          <ac:chgData name="Steven Caine" userId="737af43c-8215-444d-b3bb-dfcef669882a" providerId="ADAL" clId="{87604795-C4E1-4122-ADAD-A90C4B247210}" dt="2023-05-11T11:28:11.489" v="20" actId="478"/>
          <ac:picMkLst>
            <pc:docMk/>
            <pc:sldMk cId="4151124357" sldId="2147376212"/>
            <ac:picMk id="11" creationId="{FF286D14-A6E0-672A-3E8D-08CDF7C637F2}"/>
          </ac:picMkLst>
        </pc:picChg>
      </pc:sldChg>
      <pc:sldChg chg="addSp delSp modSp">
        <pc:chgData name="Steven Caine" userId="737af43c-8215-444d-b3bb-dfcef669882a" providerId="ADAL" clId="{87604795-C4E1-4122-ADAD-A90C4B247210}" dt="2023-05-11T11:28:14.891" v="23"/>
        <pc:sldMkLst>
          <pc:docMk/>
          <pc:sldMk cId="829383105" sldId="2147376213"/>
        </pc:sldMkLst>
        <pc:picChg chg="add mod">
          <ac:chgData name="Steven Caine" userId="737af43c-8215-444d-b3bb-dfcef669882a" providerId="ADAL" clId="{87604795-C4E1-4122-ADAD-A90C4B247210}" dt="2023-05-11T11:28:14.891" v="23"/>
          <ac:picMkLst>
            <pc:docMk/>
            <pc:sldMk cId="829383105" sldId="2147376213"/>
            <ac:picMk id="2" creationId="{8A604C40-CE33-17DD-A69F-8CF84911CEA4}"/>
          </ac:picMkLst>
        </pc:picChg>
        <pc:picChg chg="del">
          <ac:chgData name="Steven Caine" userId="737af43c-8215-444d-b3bb-dfcef669882a" providerId="ADAL" clId="{87604795-C4E1-4122-ADAD-A90C4B247210}" dt="2023-05-11T11:28:14.527" v="22" actId="478"/>
          <ac:picMkLst>
            <pc:docMk/>
            <pc:sldMk cId="829383105" sldId="2147376213"/>
            <ac:picMk id="11" creationId="{69F2AC5A-2373-E2B0-3822-05147C74B399}"/>
          </ac:picMkLst>
        </pc:picChg>
      </pc:sldChg>
      <pc:sldChg chg="addSp delSp modSp">
        <pc:chgData name="Steven Caine" userId="737af43c-8215-444d-b3bb-dfcef669882a" providerId="ADAL" clId="{87604795-C4E1-4122-ADAD-A90C4B247210}" dt="2023-05-11T11:27:50.664" v="7"/>
        <pc:sldMkLst>
          <pc:docMk/>
          <pc:sldMk cId="301012146" sldId="2147376216"/>
        </pc:sldMkLst>
        <pc:picChg chg="del">
          <ac:chgData name="Steven Caine" userId="737af43c-8215-444d-b3bb-dfcef669882a" providerId="ADAL" clId="{87604795-C4E1-4122-ADAD-A90C4B247210}" dt="2023-05-11T11:27:49.792" v="6" actId="478"/>
          <ac:picMkLst>
            <pc:docMk/>
            <pc:sldMk cId="301012146" sldId="2147376216"/>
            <ac:picMk id="2" creationId="{DD49B1DD-B1AE-4DBA-4C71-9AFF3294F87F}"/>
          </ac:picMkLst>
        </pc:picChg>
        <pc:picChg chg="add mod">
          <ac:chgData name="Steven Caine" userId="737af43c-8215-444d-b3bb-dfcef669882a" providerId="ADAL" clId="{87604795-C4E1-4122-ADAD-A90C4B247210}" dt="2023-05-11T11:27:50.664" v="7"/>
          <ac:picMkLst>
            <pc:docMk/>
            <pc:sldMk cId="301012146" sldId="2147376216"/>
            <ac:picMk id="6" creationId="{28390505-D13A-1667-69D1-6EF24D412187}"/>
          </ac:picMkLst>
        </pc:picChg>
      </pc:sldChg>
      <pc:sldChg chg="addSp delSp modSp">
        <pc:chgData name="Steven Caine" userId="737af43c-8215-444d-b3bb-dfcef669882a" providerId="ADAL" clId="{87604795-C4E1-4122-ADAD-A90C4B247210}" dt="2023-05-11T11:27:54.179" v="9"/>
        <pc:sldMkLst>
          <pc:docMk/>
          <pc:sldMk cId="4289018638" sldId="2147376220"/>
        </pc:sldMkLst>
        <pc:picChg chg="add mod">
          <ac:chgData name="Steven Caine" userId="737af43c-8215-444d-b3bb-dfcef669882a" providerId="ADAL" clId="{87604795-C4E1-4122-ADAD-A90C4B247210}" dt="2023-05-11T11:27:54.179" v="9"/>
          <ac:picMkLst>
            <pc:docMk/>
            <pc:sldMk cId="4289018638" sldId="2147376220"/>
            <ac:picMk id="2" creationId="{0DAC300C-71B5-52CA-65EE-0592887C4CF8}"/>
          </ac:picMkLst>
        </pc:picChg>
        <pc:picChg chg="del">
          <ac:chgData name="Steven Caine" userId="737af43c-8215-444d-b3bb-dfcef669882a" providerId="ADAL" clId="{87604795-C4E1-4122-ADAD-A90C4B247210}" dt="2023-05-11T11:27:53.817" v="8" actId="478"/>
          <ac:picMkLst>
            <pc:docMk/>
            <pc:sldMk cId="4289018638" sldId="2147376220"/>
            <ac:picMk id="4" creationId="{6F866E40-F670-2393-C323-2EE9B4B7BCE3}"/>
          </ac:picMkLst>
        </pc:picChg>
      </pc:sldChg>
      <pc:sldChg chg="addSp delSp modSp mod">
        <pc:chgData name="Steven Caine" userId="737af43c-8215-444d-b3bb-dfcef669882a" providerId="ADAL" clId="{87604795-C4E1-4122-ADAD-A90C4B247210}" dt="2023-05-11T13:11:46.619" v="115" actId="404"/>
        <pc:sldMkLst>
          <pc:docMk/>
          <pc:sldMk cId="3258482131" sldId="2147376221"/>
        </pc:sldMkLst>
        <pc:spChg chg="mod">
          <ac:chgData name="Steven Caine" userId="737af43c-8215-444d-b3bb-dfcef669882a" providerId="ADAL" clId="{87604795-C4E1-4122-ADAD-A90C4B247210}" dt="2023-05-11T13:11:46.619" v="115" actId="404"/>
          <ac:spMkLst>
            <pc:docMk/>
            <pc:sldMk cId="3258482131" sldId="2147376221"/>
            <ac:spMk id="12" creationId="{B7853FE9-0FD8-D3CA-49E9-F953BD015BA1}"/>
          </ac:spMkLst>
        </pc:spChg>
        <pc:picChg chg="del">
          <ac:chgData name="Steven Caine" userId="737af43c-8215-444d-b3bb-dfcef669882a" providerId="ADAL" clId="{87604795-C4E1-4122-ADAD-A90C4B247210}" dt="2023-05-11T11:27:59.184" v="12" actId="478"/>
          <ac:picMkLst>
            <pc:docMk/>
            <pc:sldMk cId="3258482131" sldId="2147376221"/>
            <ac:picMk id="4" creationId="{E6F38139-8DA8-715A-D3C6-06815E76AD94}"/>
          </ac:picMkLst>
        </pc:picChg>
        <pc:picChg chg="add mod">
          <ac:chgData name="Steven Caine" userId="737af43c-8215-444d-b3bb-dfcef669882a" providerId="ADAL" clId="{87604795-C4E1-4122-ADAD-A90C4B247210}" dt="2023-05-11T11:27:59.529" v="13"/>
          <ac:picMkLst>
            <pc:docMk/>
            <pc:sldMk cId="3258482131" sldId="2147376221"/>
            <ac:picMk id="9" creationId="{C51434EB-33CB-811C-86AC-25269D012E99}"/>
          </ac:picMkLst>
        </pc:picChg>
      </pc:sldChg>
      <pc:sldChg chg="addSp delSp modSp mod">
        <pc:chgData name="Steven Caine" userId="737af43c-8215-444d-b3bb-dfcef669882a" providerId="ADAL" clId="{87604795-C4E1-4122-ADAD-A90C4B247210}" dt="2023-05-11T13:11:38.856" v="114" actId="1076"/>
        <pc:sldMkLst>
          <pc:docMk/>
          <pc:sldMk cId="328804802" sldId="2147376222"/>
        </pc:sldMkLst>
        <pc:spChg chg="mod">
          <ac:chgData name="Steven Caine" userId="737af43c-8215-444d-b3bb-dfcef669882a" providerId="ADAL" clId="{87604795-C4E1-4122-ADAD-A90C4B247210}" dt="2023-05-11T11:33:58.612" v="36"/>
          <ac:spMkLst>
            <pc:docMk/>
            <pc:sldMk cId="328804802" sldId="2147376222"/>
            <ac:spMk id="9" creationId="{DAB6C35A-FDDF-2628-F135-AB959E18E244}"/>
          </ac:spMkLst>
        </pc:spChg>
        <pc:spChg chg="mod">
          <ac:chgData name="Steven Caine" userId="737af43c-8215-444d-b3bb-dfcef669882a" providerId="ADAL" clId="{87604795-C4E1-4122-ADAD-A90C4B247210}" dt="2023-05-11T11:34:01.193" v="37"/>
          <ac:spMkLst>
            <pc:docMk/>
            <pc:sldMk cId="328804802" sldId="2147376222"/>
            <ac:spMk id="10" creationId="{8EB14993-F222-8292-CF35-6A62DA8E83E9}"/>
          </ac:spMkLst>
        </pc:spChg>
        <pc:picChg chg="del">
          <ac:chgData name="Steven Caine" userId="737af43c-8215-444d-b3bb-dfcef669882a" providerId="ADAL" clId="{87604795-C4E1-4122-ADAD-A90C4B247210}" dt="2023-05-11T11:28:24.712" v="28" actId="478"/>
          <ac:picMkLst>
            <pc:docMk/>
            <pc:sldMk cId="328804802" sldId="2147376222"/>
            <ac:picMk id="2" creationId="{4EF63079-6AF9-E625-22C4-37FB6C0341C6}"/>
          </ac:picMkLst>
        </pc:picChg>
        <pc:picChg chg="del">
          <ac:chgData name="Steven Caine" userId="737af43c-8215-444d-b3bb-dfcef669882a" providerId="ADAL" clId="{87604795-C4E1-4122-ADAD-A90C4B247210}" dt="2023-05-11T13:11:14.402" v="103" actId="478"/>
          <ac:picMkLst>
            <pc:docMk/>
            <pc:sldMk cId="328804802" sldId="2147376222"/>
            <ac:picMk id="3" creationId="{A85188B6-BEAC-83EE-971F-AC69FE44B194}"/>
          </ac:picMkLst>
        </pc:picChg>
        <pc:picChg chg="del">
          <ac:chgData name="Steven Caine" userId="737af43c-8215-444d-b3bb-dfcef669882a" providerId="ADAL" clId="{87604795-C4E1-4122-ADAD-A90C4B247210}" dt="2023-05-11T13:11:30.504" v="111" actId="478"/>
          <ac:picMkLst>
            <pc:docMk/>
            <pc:sldMk cId="328804802" sldId="2147376222"/>
            <ac:picMk id="4" creationId="{72AC0CB0-31A4-B928-D1C5-30ACC0579CD1}"/>
          </ac:picMkLst>
        </pc:picChg>
        <pc:picChg chg="add mod">
          <ac:chgData name="Steven Caine" userId="737af43c-8215-444d-b3bb-dfcef669882a" providerId="ADAL" clId="{87604795-C4E1-4122-ADAD-A90C4B247210}" dt="2023-05-11T11:28:25.056" v="29"/>
          <ac:picMkLst>
            <pc:docMk/>
            <pc:sldMk cId="328804802" sldId="2147376222"/>
            <ac:picMk id="5" creationId="{168EB722-D996-217D-80E2-E54377C970DB}"/>
          </ac:picMkLst>
        </pc:picChg>
        <pc:picChg chg="add mod">
          <ac:chgData name="Steven Caine" userId="737af43c-8215-444d-b3bb-dfcef669882a" providerId="ADAL" clId="{87604795-C4E1-4122-ADAD-A90C4B247210}" dt="2023-05-11T13:11:38.856" v="114" actId="1076"/>
          <ac:picMkLst>
            <pc:docMk/>
            <pc:sldMk cId="328804802" sldId="2147376222"/>
            <ac:picMk id="7" creationId="{1F7D5C6D-5477-6A79-BDCE-791AB3415132}"/>
          </ac:picMkLst>
        </pc:picChg>
        <pc:picChg chg="add mod">
          <ac:chgData name="Steven Caine" userId="737af43c-8215-444d-b3bb-dfcef669882a" providerId="ADAL" clId="{87604795-C4E1-4122-ADAD-A90C4B247210}" dt="2023-05-11T13:11:25.905" v="108" actId="1076"/>
          <ac:picMkLst>
            <pc:docMk/>
            <pc:sldMk cId="328804802" sldId="2147376222"/>
            <ac:picMk id="8" creationId="{27072E69-6A4A-9A92-54E1-35C605C3B31C}"/>
          </ac:picMkLst>
        </pc:picChg>
        <pc:picChg chg="add del mod">
          <ac:chgData name="Steven Caine" userId="737af43c-8215-444d-b3bb-dfcef669882a" providerId="ADAL" clId="{87604795-C4E1-4122-ADAD-A90C4B247210}" dt="2023-05-11T13:11:02.714" v="96" actId="478"/>
          <ac:picMkLst>
            <pc:docMk/>
            <pc:sldMk cId="328804802" sldId="2147376222"/>
            <ac:picMk id="11" creationId="{F38F4B35-C544-CAEA-F9F1-E638058449C8}"/>
          </ac:picMkLst>
        </pc:picChg>
        <pc:picChg chg="add del mod">
          <ac:chgData name="Steven Caine" userId="737af43c-8215-444d-b3bb-dfcef669882a" providerId="ADAL" clId="{87604795-C4E1-4122-ADAD-A90C4B247210}" dt="2023-05-11T13:11:02.714" v="96" actId="478"/>
          <ac:picMkLst>
            <pc:docMk/>
            <pc:sldMk cId="328804802" sldId="2147376222"/>
            <ac:picMk id="12" creationId="{4D25C518-C305-144C-F048-4E5B6E1F1730}"/>
          </ac:picMkLst>
        </pc:picChg>
      </pc:sldChg>
      <pc:sldChg chg="addSp delSp modSp mod">
        <pc:chgData name="Steven Caine" userId="737af43c-8215-444d-b3bb-dfcef669882a" providerId="ADAL" clId="{87604795-C4E1-4122-ADAD-A90C4B247210}" dt="2023-05-11T13:12:24.015" v="132" actId="1076"/>
        <pc:sldMkLst>
          <pc:docMk/>
          <pc:sldMk cId="1652022565" sldId="2147376223"/>
        </pc:sldMkLst>
        <pc:spChg chg="mod">
          <ac:chgData name="Steven Caine" userId="737af43c-8215-444d-b3bb-dfcef669882a" providerId="ADAL" clId="{87604795-C4E1-4122-ADAD-A90C4B247210}" dt="2023-05-11T11:34:07.445" v="39"/>
          <ac:spMkLst>
            <pc:docMk/>
            <pc:sldMk cId="1652022565" sldId="2147376223"/>
            <ac:spMk id="4" creationId="{81DBEC8F-83B5-9141-6900-9AE1676D94CC}"/>
          </ac:spMkLst>
        </pc:spChg>
        <pc:spChg chg="mod">
          <ac:chgData name="Steven Caine" userId="737af43c-8215-444d-b3bb-dfcef669882a" providerId="ADAL" clId="{87604795-C4E1-4122-ADAD-A90C4B247210}" dt="2023-05-11T11:34:04.662" v="38"/>
          <ac:spMkLst>
            <pc:docMk/>
            <pc:sldMk cId="1652022565" sldId="2147376223"/>
            <ac:spMk id="12" creationId="{6A706635-071D-97F9-5819-4B040FAC79BE}"/>
          </ac:spMkLst>
        </pc:spChg>
        <pc:picChg chg="del">
          <ac:chgData name="Steven Caine" userId="737af43c-8215-444d-b3bb-dfcef669882a" providerId="ADAL" clId="{87604795-C4E1-4122-ADAD-A90C4B247210}" dt="2023-05-11T11:28:29.816" v="30" actId="478"/>
          <ac:picMkLst>
            <pc:docMk/>
            <pc:sldMk cId="1652022565" sldId="2147376223"/>
            <ac:picMk id="2" creationId="{4EF63079-6AF9-E625-22C4-37FB6C0341C6}"/>
          </ac:picMkLst>
        </pc:picChg>
        <pc:picChg chg="del">
          <ac:chgData name="Steven Caine" userId="737af43c-8215-444d-b3bb-dfcef669882a" providerId="ADAL" clId="{87604795-C4E1-4122-ADAD-A90C4B247210}" dt="2023-05-11T13:11:59.161" v="119" actId="478"/>
          <ac:picMkLst>
            <pc:docMk/>
            <pc:sldMk cId="1652022565" sldId="2147376223"/>
            <ac:picMk id="3" creationId="{FA2E3A5A-AD61-9BAC-05B2-B9B5F2FE409D}"/>
          </ac:picMkLst>
        </pc:picChg>
        <pc:picChg chg="del">
          <ac:chgData name="Steven Caine" userId="737af43c-8215-444d-b3bb-dfcef669882a" providerId="ADAL" clId="{87604795-C4E1-4122-ADAD-A90C4B247210}" dt="2023-05-11T13:12:13.640" v="127" actId="478"/>
          <ac:picMkLst>
            <pc:docMk/>
            <pc:sldMk cId="1652022565" sldId="2147376223"/>
            <ac:picMk id="5" creationId="{967E2941-699E-E764-5D97-119353CE0050}"/>
          </ac:picMkLst>
        </pc:picChg>
        <pc:picChg chg="add mod">
          <ac:chgData name="Steven Caine" userId="737af43c-8215-444d-b3bb-dfcef669882a" providerId="ADAL" clId="{87604795-C4E1-4122-ADAD-A90C4B247210}" dt="2023-05-11T11:28:30.105" v="31"/>
          <ac:picMkLst>
            <pc:docMk/>
            <pc:sldMk cId="1652022565" sldId="2147376223"/>
            <ac:picMk id="7" creationId="{80277C52-CB97-CB67-5468-83E2F7944B98}"/>
          </ac:picMkLst>
        </pc:picChg>
        <pc:picChg chg="add mod">
          <ac:chgData name="Steven Caine" userId="737af43c-8215-444d-b3bb-dfcef669882a" providerId="ADAL" clId="{87604795-C4E1-4122-ADAD-A90C4B247210}" dt="2023-05-11T13:12:11.863" v="126" actId="1076"/>
          <ac:picMkLst>
            <pc:docMk/>
            <pc:sldMk cId="1652022565" sldId="2147376223"/>
            <ac:picMk id="8" creationId="{D33C260C-45E5-335E-8B43-BCECFEBD8D27}"/>
          </ac:picMkLst>
        </pc:picChg>
        <pc:picChg chg="add mod">
          <ac:chgData name="Steven Caine" userId="737af43c-8215-444d-b3bb-dfcef669882a" providerId="ADAL" clId="{87604795-C4E1-4122-ADAD-A90C4B247210}" dt="2023-05-11T13:12:24.015" v="132" actId="1076"/>
          <ac:picMkLst>
            <pc:docMk/>
            <pc:sldMk cId="1652022565" sldId="2147376223"/>
            <ac:picMk id="9" creationId="{392465B4-2465-275C-99C1-44E14AFF5D82}"/>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790A331-7ADD-4391-8CA5-606C9BFD26F5}" type="datetimeFigureOut">
              <a:rPr lang="en-GB" smtClean="0"/>
              <a:t>11/05/2023</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GB"/>
              <a:t>NHS Improvement</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EAE16CE-1862-465F-9912-D0001C1A0F9A}" type="slidenum">
              <a:rPr lang="en-GB" smtClean="0"/>
              <a:t>‹#›</a:t>
            </a:fld>
            <a:endParaRPr lang="en-GB"/>
          </a:p>
        </p:txBody>
      </p:sp>
    </p:spTree>
    <p:extLst>
      <p:ext uri="{BB962C8B-B14F-4D97-AF65-F5344CB8AC3E}">
        <p14:creationId xmlns:p14="http://schemas.microsoft.com/office/powerpoint/2010/main" val="85506748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2AE991-F138-4FD8-982E-957F3CA6A0F6}" type="datetimeFigureOut">
              <a:rPr lang="en-GB" smtClean="0"/>
              <a:t>11/05/2023</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GB"/>
              <a:t>NHS Improvement</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90AB7D-FC04-41BF-88F7-E47891A06283}" type="slidenum">
              <a:rPr lang="en-GB" smtClean="0"/>
              <a:t>‹#›</a:t>
            </a:fld>
            <a:endParaRPr lang="en-GB"/>
          </a:p>
        </p:txBody>
      </p:sp>
    </p:spTree>
    <p:extLst>
      <p:ext uri="{BB962C8B-B14F-4D97-AF65-F5344CB8AC3E}">
        <p14:creationId xmlns:p14="http://schemas.microsoft.com/office/powerpoint/2010/main" val="118901105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08E90-F652-4B40-BD0B-1F8BC7EBCD06}"/>
              </a:ext>
            </a:extLst>
          </p:cNvPr>
          <p:cNvSpPr>
            <a:spLocks noGrp="1"/>
          </p:cNvSpPr>
          <p:nvPr>
            <p:ph type="ctrTitle"/>
          </p:nvPr>
        </p:nvSpPr>
        <p:spPr>
          <a:xfrm>
            <a:off x="854765" y="4209426"/>
            <a:ext cx="9144000" cy="601111"/>
          </a:xfrm>
        </p:spPr>
        <p:txBody>
          <a:bodyPr anchor="b">
            <a:normAutofit/>
          </a:bodyPr>
          <a:lstStyle>
            <a:lvl1pPr algn="l">
              <a:defRPr sz="3600">
                <a:solidFill>
                  <a:srgbClr val="005EB8"/>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61F7CE30-6632-4A18-9007-59691A06EF81}"/>
              </a:ext>
            </a:extLst>
          </p:cNvPr>
          <p:cNvSpPr>
            <a:spLocks noGrp="1"/>
          </p:cNvSpPr>
          <p:nvPr>
            <p:ph type="subTitle" idx="1"/>
          </p:nvPr>
        </p:nvSpPr>
        <p:spPr>
          <a:xfrm>
            <a:off x="854765" y="4843667"/>
            <a:ext cx="9144000" cy="466379"/>
          </a:xfrm>
        </p:spPr>
        <p:txBody>
          <a:bodyPr>
            <a:normAutofit/>
          </a:bodyPr>
          <a:lstStyle>
            <a:lvl1pPr marL="0" indent="0" algn="l">
              <a:buNone/>
              <a:defRPr sz="1800">
                <a:solidFill>
                  <a:srgbClr val="005EB8"/>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6" name="Picture 5">
            <a:extLst>
              <a:ext uri="{FF2B5EF4-FFF2-40B4-BE49-F238E27FC236}">
                <a16:creationId xmlns:a16="http://schemas.microsoft.com/office/drawing/2014/main" id="{3CFCDE03-0EEA-4F49-A6B9-58B291621EE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90000" y="360000"/>
            <a:ext cx="953272" cy="720000"/>
          </a:xfrm>
          <a:prstGeom prst="rect">
            <a:avLst/>
          </a:prstGeom>
          <a:noFill/>
          <a:ln>
            <a:noFill/>
          </a:ln>
        </p:spPr>
      </p:pic>
    </p:spTree>
    <p:extLst>
      <p:ext uri="{BB962C8B-B14F-4D97-AF65-F5344CB8AC3E}">
        <p14:creationId xmlns:p14="http://schemas.microsoft.com/office/powerpoint/2010/main" val="3506723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FCB08CE-B749-4A34-8E38-256DAB23FDA3}"/>
              </a:ext>
            </a:extLst>
          </p:cNvPr>
          <p:cNvSpPr txBox="1"/>
          <p:nvPr userDrawn="1"/>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dirty="0">
                <a:solidFill>
                  <a:schemeClr val="accent3">
                    <a:lumMod val="60000"/>
                    <a:lumOff val="40000"/>
                  </a:schemeClr>
                </a:solidFill>
                <a:latin typeface="Arial" panose="020B0604020202020204" pitchFamily="34" charset="0"/>
                <a:cs typeface="Arial" panose="020B0604020202020204" pitchFamily="34" charset="0"/>
              </a:rPr>
              <a:t> </a:t>
            </a:r>
            <a:r>
              <a:rPr lang="en-US" sz="1200" dirty="0">
                <a:solidFill>
                  <a:schemeClr val="accent3"/>
                </a:solidFill>
                <a:latin typeface="Arial" panose="020B0604020202020204" pitchFamily="34" charset="0"/>
                <a:cs typeface="Arial" panose="020B0604020202020204" pitchFamily="34" charset="0"/>
              </a:rPr>
              <a:t>  </a:t>
            </a:r>
            <a:r>
              <a:rPr lang="en-US" sz="1200" dirty="0">
                <a:solidFill>
                  <a:srgbClr val="005EB8"/>
                </a:solidFill>
                <a:latin typeface="Arial" panose="020B0604020202020204" pitchFamily="34" charset="0"/>
                <a:cs typeface="Arial" panose="020B0604020202020204" pitchFamily="34" charset="0"/>
              </a:rPr>
              <a:t>|</a:t>
            </a:r>
            <a:endParaRPr lang="en-US" sz="1200" dirty="0">
              <a:solidFill>
                <a:schemeClr val="accent3"/>
              </a:solidFill>
              <a:latin typeface="Arial" panose="020B0604020202020204" pitchFamily="34" charset="0"/>
              <a:cs typeface="Arial" panose="020B0604020202020204" pitchFamily="34" charset="0"/>
            </a:endParaRPr>
          </a:p>
        </p:txBody>
      </p:sp>
      <p:sp>
        <p:nvSpPr>
          <p:cNvPr id="12" name="Title 10">
            <a:extLst>
              <a:ext uri="{FF2B5EF4-FFF2-40B4-BE49-F238E27FC236}">
                <a16:creationId xmlns:a16="http://schemas.microsoft.com/office/drawing/2014/main" id="{22B34758-9E88-47CF-97D6-6500D97D9E41}"/>
              </a:ext>
            </a:extLst>
          </p:cNvPr>
          <p:cNvSpPr>
            <a:spLocks noGrp="1"/>
          </p:cNvSpPr>
          <p:nvPr>
            <p:ph type="title"/>
          </p:nvPr>
        </p:nvSpPr>
        <p:spPr>
          <a:xfrm>
            <a:off x="784109" y="1210682"/>
            <a:ext cx="10641498"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dirty="0"/>
              <a:t>Click to edit Master title style</a:t>
            </a:r>
            <a:endParaRPr lang="en-US" sz="2800" dirty="0">
              <a:solidFill>
                <a:srgbClr val="005EB8"/>
              </a:solidFill>
              <a:latin typeface="Arial" charset="0"/>
              <a:ea typeface="Arial" charset="0"/>
              <a:cs typeface="Arial" charset="0"/>
            </a:endParaRPr>
          </a:p>
        </p:txBody>
      </p:sp>
      <p:sp>
        <p:nvSpPr>
          <p:cNvPr id="13" name="Content Placeholder 9">
            <a:extLst>
              <a:ext uri="{FF2B5EF4-FFF2-40B4-BE49-F238E27FC236}">
                <a16:creationId xmlns:a16="http://schemas.microsoft.com/office/drawing/2014/main" id="{34C2919C-3AD4-436F-A0CC-4F48C43AA521}"/>
              </a:ext>
            </a:extLst>
          </p:cNvPr>
          <p:cNvSpPr>
            <a:spLocks noGrp="1"/>
          </p:cNvSpPr>
          <p:nvPr>
            <p:ph sz="quarter" idx="10"/>
          </p:nvPr>
        </p:nvSpPr>
        <p:spPr>
          <a:xfrm>
            <a:off x="784109" y="2141151"/>
            <a:ext cx="10641498"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ooter Placeholder 2">
            <a:extLst>
              <a:ext uri="{FF2B5EF4-FFF2-40B4-BE49-F238E27FC236}">
                <a16:creationId xmlns:a16="http://schemas.microsoft.com/office/drawing/2014/main" id="{5AB091A9-979F-438D-A004-40CFB3EAC3A7}"/>
              </a:ext>
            </a:extLst>
          </p:cNvPr>
          <p:cNvSpPr>
            <a:spLocks noGrp="1"/>
          </p:cNvSpPr>
          <p:nvPr>
            <p:ph type="ftr" sz="quarter" idx="3"/>
          </p:nvPr>
        </p:nvSpPr>
        <p:spPr>
          <a:xfrm>
            <a:off x="690676" y="6333439"/>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r>
              <a:rPr lang="en-US" dirty="0"/>
              <a:t>Presentation title</a:t>
            </a:r>
          </a:p>
        </p:txBody>
      </p:sp>
      <p:pic>
        <p:nvPicPr>
          <p:cNvPr id="7" name="Picture 6">
            <a:extLst>
              <a:ext uri="{FF2B5EF4-FFF2-40B4-BE49-F238E27FC236}">
                <a16:creationId xmlns:a16="http://schemas.microsoft.com/office/drawing/2014/main" id="{3D9F83AB-04F8-4C53-93F7-BAAABEF4269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90000" y="360000"/>
            <a:ext cx="953272" cy="720000"/>
          </a:xfrm>
          <a:prstGeom prst="rect">
            <a:avLst/>
          </a:prstGeom>
          <a:noFill/>
          <a:ln>
            <a:noFill/>
          </a:ln>
        </p:spPr>
      </p:pic>
    </p:spTree>
    <p:extLst>
      <p:ext uri="{BB962C8B-B14F-4D97-AF65-F5344CB8AC3E}">
        <p14:creationId xmlns:p14="http://schemas.microsoft.com/office/powerpoint/2010/main" val="37013144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C963A1-AC6C-45E8-9A5E-5724DC43F4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E06ACFE-E4D6-411B-9ADC-FFC9D7DBBD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88DBF1BF-AB6C-4EA7-A16A-0C6C9EFA130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CD3CFA-4DDC-43FC-968A-540737FDA836}" type="datetimeFigureOut">
              <a:rPr lang="en-GB" smtClean="0"/>
              <a:t>11/05/2023</a:t>
            </a:fld>
            <a:endParaRPr lang="en-GB" dirty="0"/>
          </a:p>
        </p:txBody>
      </p:sp>
      <p:sp>
        <p:nvSpPr>
          <p:cNvPr id="5" name="Footer Placeholder 4">
            <a:extLst>
              <a:ext uri="{FF2B5EF4-FFF2-40B4-BE49-F238E27FC236}">
                <a16:creationId xmlns:a16="http://schemas.microsoft.com/office/drawing/2014/main" id="{6F1E0E1F-777F-42FA-A4A2-320208497D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91CC28B-BDF3-45C3-92FF-6562C624CA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0FC886-343C-4B72-AFE6-F0497CBE7873}" type="slidenum">
              <a:rPr lang="en-GB" smtClean="0"/>
              <a:t>‹#›</a:t>
            </a:fld>
            <a:endParaRPr lang="en-GB"/>
          </a:p>
        </p:txBody>
      </p:sp>
    </p:spTree>
    <p:extLst>
      <p:ext uri="{BB962C8B-B14F-4D97-AF65-F5344CB8AC3E}">
        <p14:creationId xmlns:p14="http://schemas.microsoft.com/office/powerpoint/2010/main" val="2834789573"/>
      </p:ext>
    </p:extLst>
  </p:cSld>
  <p:clrMap bg1="lt1" tx1="dk1" bg2="lt2" tx2="dk2" accent1="accent1" accent2="accent2" accent3="accent3" accent4="accent4" accent5="accent5" accent6="accent6" hlink="hlink" folHlink="folHlink"/>
  <p:sldLayoutIdLst>
    <p:sldLayoutId id="2147483667" r:id="rId1"/>
    <p:sldLayoutId id="214748366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aomrc.org.uk/reports-guidance/general-practice-and-secondary-care-working-better-together/" TargetMode="Externa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aomrc.org.uk/reports-guidance/general-practice-and-secondary-care-working-better-together/" TargetMode="Externa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aomrc.org.uk/reports-guidance/general-practice-and-secondary-care-working-better-together/" TargetMode="Externa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aomrc.org.uk/wp-content/uploads/2023/03/GPSC_Working_better_together_0323.pdf" TargetMode="Externa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s://www.aomrc.org.uk/reports-guidance/general-practice-and-secondary-care-working-better-together/" TargetMode="External"/><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psci@aomrc.org.uk" TargetMode="External"/><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s://www.aomrc.org.uk/reports-guidance/general-practice-and-secondary-care-working-better-together/"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aomrc.org.uk/wp-content/uploads/2023/03/GPSC_Working_better_together_0323.pdf" TargetMode="External"/><Relationship Id="rId2" Type="http://schemas.openxmlformats.org/officeDocument/2006/relationships/hyperlink" Target="https://www.england.nhs.uk/publication/delivery-plan-for-recovering-access-to-primary-care/" TargetMode="Externa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2C3D235-E1B2-4245-9153-172BBCD8A862}"/>
              </a:ext>
            </a:extLst>
          </p:cNvPr>
          <p:cNvSpPr>
            <a:spLocks noGrp="1"/>
          </p:cNvSpPr>
          <p:nvPr>
            <p:ph type="ctrTitle"/>
          </p:nvPr>
        </p:nvSpPr>
        <p:spPr>
          <a:xfrm>
            <a:off x="568766" y="1447553"/>
            <a:ext cx="10224568" cy="673293"/>
          </a:xfrm>
        </p:spPr>
        <p:txBody>
          <a:bodyPr>
            <a:noAutofit/>
          </a:bodyPr>
          <a:lstStyle/>
          <a:p>
            <a:r>
              <a:rPr lang="en-GB" sz="2400" dirty="0"/>
              <a:t>Academy of Medical Royal Colleges report</a:t>
            </a:r>
          </a:p>
        </p:txBody>
      </p:sp>
      <p:sp>
        <p:nvSpPr>
          <p:cNvPr id="5" name="Title 5">
            <a:extLst>
              <a:ext uri="{FF2B5EF4-FFF2-40B4-BE49-F238E27FC236}">
                <a16:creationId xmlns:a16="http://schemas.microsoft.com/office/drawing/2014/main" id="{7A3FB411-344A-F1F5-5838-AF3AD21CA24A}"/>
              </a:ext>
            </a:extLst>
          </p:cNvPr>
          <p:cNvSpPr txBox="1">
            <a:spLocks/>
          </p:cNvSpPr>
          <p:nvPr/>
        </p:nvSpPr>
        <p:spPr>
          <a:xfrm>
            <a:off x="568766" y="3300918"/>
            <a:ext cx="7165534" cy="67329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600" kern="1200">
                <a:solidFill>
                  <a:srgbClr val="005EB8"/>
                </a:solidFill>
                <a:latin typeface="Arial" panose="020B0604020202020204" pitchFamily="34" charset="0"/>
                <a:ea typeface="+mj-ea"/>
                <a:cs typeface="Arial" panose="020B0604020202020204" pitchFamily="34" charset="0"/>
              </a:defRPr>
            </a:lvl1pPr>
          </a:lstStyle>
          <a:p>
            <a:r>
              <a:rPr lang="en-GB" sz="4000" dirty="0"/>
              <a:t>Review of the interface between general practice </a:t>
            </a:r>
            <a:br>
              <a:rPr lang="en-GB" sz="4000" dirty="0"/>
            </a:br>
            <a:r>
              <a:rPr lang="en-GB" sz="4000" dirty="0"/>
              <a:t>and secondary care</a:t>
            </a:r>
            <a:endParaRPr lang="en-GB" sz="4000" b="1" dirty="0"/>
          </a:p>
        </p:txBody>
      </p:sp>
      <p:pic>
        <p:nvPicPr>
          <p:cNvPr id="2" name="Picture 1">
            <a:extLst>
              <a:ext uri="{FF2B5EF4-FFF2-40B4-BE49-F238E27FC236}">
                <a16:creationId xmlns:a16="http://schemas.microsoft.com/office/drawing/2014/main" id="{F1241E64-F90F-DE39-1F26-C2A2B1A9234A}"/>
              </a:ext>
            </a:extLst>
          </p:cNvPr>
          <p:cNvPicPr>
            <a:picLocks noChangeAspect="1"/>
          </p:cNvPicPr>
          <p:nvPr/>
        </p:nvPicPr>
        <p:blipFill rotWithShape="1">
          <a:blip r:embed="rId2"/>
          <a:srcRect t="7894"/>
          <a:stretch/>
        </p:blipFill>
        <p:spPr>
          <a:xfrm>
            <a:off x="7043149" y="1448351"/>
            <a:ext cx="3631243" cy="4745816"/>
          </a:xfrm>
          <a:prstGeom prst="rect">
            <a:avLst/>
          </a:prstGeom>
          <a:ln>
            <a:noFill/>
          </a:ln>
          <a:effectLst>
            <a:outerShdw blurRad="292100" dist="139700" dir="2700000" algn="tl" rotWithShape="0">
              <a:srgbClr val="333333">
                <a:alpha val="65000"/>
              </a:srgbClr>
            </a:outerShdw>
          </a:effectLst>
        </p:spPr>
      </p:pic>
      <p:sp>
        <p:nvSpPr>
          <p:cNvPr id="4" name="TextBox 3">
            <a:extLst>
              <a:ext uri="{FF2B5EF4-FFF2-40B4-BE49-F238E27FC236}">
                <a16:creationId xmlns:a16="http://schemas.microsoft.com/office/drawing/2014/main" id="{A4BACC36-A085-7948-AB2E-34DF406E2198}"/>
              </a:ext>
            </a:extLst>
          </p:cNvPr>
          <p:cNvSpPr txBox="1"/>
          <p:nvPr/>
        </p:nvSpPr>
        <p:spPr>
          <a:xfrm>
            <a:off x="568766" y="4487117"/>
            <a:ext cx="5819334" cy="1015663"/>
          </a:xfrm>
          <a:prstGeom prst="rect">
            <a:avLst/>
          </a:prstGeom>
          <a:noFill/>
        </p:spPr>
        <p:txBody>
          <a:bodyPr wrap="square">
            <a:spAutoFit/>
          </a:bodyPr>
          <a:lstStyle/>
          <a:p>
            <a:r>
              <a:rPr lang="en-GB" sz="2000" dirty="0">
                <a:effectLst/>
                <a:latin typeface="Arial" panose="020B0604020202020204" pitchFamily="34" charset="0"/>
                <a:ea typeface="Calibri" panose="020F0502020204030204" pitchFamily="34" charset="0"/>
                <a:cs typeface="Arial" panose="020B0604020202020204" pitchFamily="34" charset="0"/>
              </a:rPr>
              <a:t>Briefing pack for primary and secondary care systems, stakeholders, media teams and communication colleagues.</a:t>
            </a:r>
          </a:p>
        </p:txBody>
      </p:sp>
      <p:pic>
        <p:nvPicPr>
          <p:cNvPr id="7" name="Picture 6">
            <a:extLst>
              <a:ext uri="{FF2B5EF4-FFF2-40B4-BE49-F238E27FC236}">
                <a16:creationId xmlns:a16="http://schemas.microsoft.com/office/drawing/2014/main" id="{A1254B6C-18A9-6E76-CA11-416771BC5370}"/>
              </a:ext>
            </a:extLst>
          </p:cNvPr>
          <p:cNvPicPr>
            <a:picLocks noChangeAspect="1"/>
          </p:cNvPicPr>
          <p:nvPr/>
        </p:nvPicPr>
        <p:blipFill>
          <a:blip r:embed="rId3"/>
          <a:stretch>
            <a:fillRect/>
          </a:stretch>
        </p:blipFill>
        <p:spPr>
          <a:xfrm>
            <a:off x="9662131" y="342826"/>
            <a:ext cx="1012261" cy="786618"/>
          </a:xfrm>
          <a:prstGeom prst="rect">
            <a:avLst/>
          </a:prstGeom>
        </p:spPr>
      </p:pic>
    </p:spTree>
    <p:extLst>
      <p:ext uri="{BB962C8B-B14F-4D97-AF65-F5344CB8AC3E}">
        <p14:creationId xmlns:p14="http://schemas.microsoft.com/office/powerpoint/2010/main" val="36457615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2C3D235-E1B2-4245-9153-172BBCD8A862}"/>
              </a:ext>
            </a:extLst>
          </p:cNvPr>
          <p:cNvSpPr>
            <a:spLocks noGrp="1"/>
          </p:cNvSpPr>
          <p:nvPr>
            <p:ph type="ctrTitle"/>
          </p:nvPr>
        </p:nvSpPr>
        <p:spPr>
          <a:xfrm>
            <a:off x="502090" y="199778"/>
            <a:ext cx="7422710" cy="673293"/>
          </a:xfrm>
        </p:spPr>
        <p:txBody>
          <a:bodyPr>
            <a:noAutofit/>
          </a:bodyPr>
          <a:lstStyle/>
          <a:p>
            <a:r>
              <a:rPr lang="en-GB" sz="2800" dirty="0"/>
              <a:t>     Case study highlights – clinical process</a:t>
            </a:r>
          </a:p>
        </p:txBody>
      </p:sp>
      <p:sp>
        <p:nvSpPr>
          <p:cNvPr id="3" name="Rectangle: Rounded Corners 2">
            <a:extLst>
              <a:ext uri="{FF2B5EF4-FFF2-40B4-BE49-F238E27FC236}">
                <a16:creationId xmlns:a16="http://schemas.microsoft.com/office/drawing/2014/main" id="{B68E134D-00F6-D20B-0083-A8E0A1381A8C}"/>
              </a:ext>
            </a:extLst>
          </p:cNvPr>
          <p:cNvSpPr/>
          <p:nvPr/>
        </p:nvSpPr>
        <p:spPr>
          <a:xfrm>
            <a:off x="160702" y="1422308"/>
            <a:ext cx="3886322" cy="4940490"/>
          </a:xfrm>
          <a:prstGeom prst="roundRect">
            <a:avLst/>
          </a:prstGeom>
          <a:solidFill>
            <a:srgbClr val="FFA3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a:solidFill>
                  <a:sysClr val="windowText" lastClr="000000"/>
                </a:solidFill>
                <a:latin typeface="Arial" panose="020B0604020202020204" pitchFamily="34" charset="0"/>
                <a:cs typeface="Arial" panose="020B0604020202020204" pitchFamily="34" charset="0"/>
              </a:rPr>
              <a:t>Mid and South Essex: Blood test discharge guidance</a:t>
            </a:r>
          </a:p>
          <a:p>
            <a:endParaRPr lang="en-GB" sz="1400" b="1" dirty="0">
              <a:solidFill>
                <a:sysClr val="windowText" lastClr="000000"/>
              </a:solidFill>
              <a:latin typeface="Arial" panose="020B0604020202020204" pitchFamily="34" charset="0"/>
              <a:cs typeface="Arial" panose="020B0604020202020204" pitchFamily="34" charset="0"/>
            </a:endParaRPr>
          </a:p>
          <a:p>
            <a:r>
              <a:rPr lang="en-GB" sz="1400" dirty="0">
                <a:solidFill>
                  <a:sysClr val="windowText" lastClr="000000"/>
                </a:solidFill>
                <a:latin typeface="Arial" panose="020B0604020202020204" pitchFamily="34" charset="0"/>
                <a:cs typeface="Arial" panose="020B0604020202020204" pitchFamily="34" charset="0"/>
              </a:rPr>
              <a:t>It can sometimes be unclear who is responsible for certain actions after a patient has been discharged from hospital. Clarifying and resolving this can cause additional unnecessary work.</a:t>
            </a:r>
          </a:p>
          <a:p>
            <a:endParaRPr lang="en-GB" sz="1400" dirty="0">
              <a:solidFill>
                <a:sysClr val="windowText" lastClr="000000"/>
              </a:solidFill>
              <a:latin typeface="Arial" panose="020B0604020202020204" pitchFamily="34" charset="0"/>
              <a:cs typeface="Arial" panose="020B0604020202020204" pitchFamily="34" charset="0"/>
            </a:endParaRPr>
          </a:p>
          <a:p>
            <a:r>
              <a:rPr lang="en-GB" sz="1400" dirty="0">
                <a:solidFill>
                  <a:sysClr val="windowText" lastClr="000000"/>
                </a:solidFill>
                <a:latin typeface="Arial" panose="020B0604020202020204" pitchFamily="34" charset="0"/>
                <a:cs typeface="Arial" panose="020B0604020202020204" pitchFamily="34" charset="0"/>
              </a:rPr>
              <a:t>An agreement was reached between hospitals and local GP surgeries in Mid and South Essex which specifies the circumstances in which the GP team or the secondary care team should be expected to order blood tests after discharge. Guidance was disseminated to inpatient wards and outpatients’ clinics within the hospital, as well as to GP surgeries.</a:t>
            </a:r>
          </a:p>
        </p:txBody>
      </p:sp>
      <p:sp>
        <p:nvSpPr>
          <p:cNvPr id="4" name="Rectangle: Rounded Corners 3">
            <a:extLst>
              <a:ext uri="{FF2B5EF4-FFF2-40B4-BE49-F238E27FC236}">
                <a16:creationId xmlns:a16="http://schemas.microsoft.com/office/drawing/2014/main" id="{FCFB8373-3171-A42B-6E9C-74277248B94D}"/>
              </a:ext>
            </a:extLst>
          </p:cNvPr>
          <p:cNvSpPr/>
          <p:nvPr/>
        </p:nvSpPr>
        <p:spPr>
          <a:xfrm>
            <a:off x="4143112" y="1422308"/>
            <a:ext cx="4263910" cy="4940490"/>
          </a:xfrm>
          <a:prstGeom prst="roundRect">
            <a:avLst/>
          </a:prstGeom>
          <a:solidFill>
            <a:srgbClr val="FFA3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a:solidFill>
                  <a:sysClr val="windowText" lastClr="000000"/>
                </a:solidFill>
                <a:latin typeface="Arial" panose="020B0604020202020204" pitchFamily="34" charset="0"/>
                <a:cs typeface="Arial" panose="020B0604020202020204" pitchFamily="34" charset="0"/>
              </a:rPr>
              <a:t>Enfield: Patient Integrated Teams (PIT)</a:t>
            </a:r>
          </a:p>
          <a:p>
            <a:endParaRPr lang="en-GB" sz="1400" b="1" dirty="0">
              <a:solidFill>
                <a:sysClr val="windowText" lastClr="000000"/>
              </a:solidFill>
              <a:latin typeface="Arial" panose="020B0604020202020204" pitchFamily="34" charset="0"/>
              <a:cs typeface="Arial" panose="020B0604020202020204" pitchFamily="34" charset="0"/>
            </a:endParaRPr>
          </a:p>
          <a:p>
            <a:r>
              <a:rPr lang="en-GB" sz="1400" dirty="0">
                <a:solidFill>
                  <a:sysClr val="windowText" lastClr="000000"/>
                </a:solidFill>
                <a:latin typeface="Arial" panose="020B0604020202020204" pitchFamily="34" charset="0"/>
                <a:cs typeface="Arial" panose="020B0604020202020204" pitchFamily="34" charset="0"/>
              </a:rPr>
              <a:t>To help address the elective care backlog, a GP and A&amp;E consultant in Enfield created a working group with representation from general practice and secondary care to review patients waiting for an elective urology appointment and optimise their care.</a:t>
            </a:r>
          </a:p>
          <a:p>
            <a:endParaRPr lang="en-GB" sz="1400" dirty="0">
              <a:solidFill>
                <a:sysClr val="windowText" lastClr="000000"/>
              </a:solidFill>
              <a:latin typeface="Arial" panose="020B0604020202020204" pitchFamily="34" charset="0"/>
              <a:cs typeface="Arial" panose="020B0604020202020204" pitchFamily="34" charset="0"/>
            </a:endParaRPr>
          </a:p>
          <a:p>
            <a:r>
              <a:rPr lang="en-GB" sz="1400" dirty="0">
                <a:solidFill>
                  <a:sysClr val="windowText" lastClr="000000"/>
                </a:solidFill>
                <a:latin typeface="Arial" panose="020B0604020202020204" pitchFamily="34" charset="0"/>
                <a:cs typeface="Arial" panose="020B0604020202020204" pitchFamily="34" charset="0"/>
              </a:rPr>
              <a:t>Using a bespoke platform, they extracted a waiting list dashboard to identify the relevant patient cases. The GP then conducted a desktop review of these patients to determine if they needed an MDT discussion in order to obtain an up-to-date review prior to their appointment. Initial findings suggest that 25% of patient on waiting list could be safely managed in the community.</a:t>
            </a:r>
          </a:p>
        </p:txBody>
      </p:sp>
      <p:sp>
        <p:nvSpPr>
          <p:cNvPr id="7" name="Rectangle: Rounded Corners 6">
            <a:extLst>
              <a:ext uri="{FF2B5EF4-FFF2-40B4-BE49-F238E27FC236}">
                <a16:creationId xmlns:a16="http://schemas.microsoft.com/office/drawing/2014/main" id="{C0A84B9F-57B7-CDA2-70A0-B3C1A996E718}"/>
              </a:ext>
            </a:extLst>
          </p:cNvPr>
          <p:cNvSpPr/>
          <p:nvPr/>
        </p:nvSpPr>
        <p:spPr>
          <a:xfrm>
            <a:off x="8503111" y="1422308"/>
            <a:ext cx="3528188" cy="4940490"/>
          </a:xfrm>
          <a:prstGeom prst="roundRect">
            <a:avLst/>
          </a:prstGeom>
          <a:solidFill>
            <a:srgbClr val="FFA3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a:solidFill>
                  <a:sysClr val="windowText" lastClr="000000"/>
                </a:solidFill>
                <a:latin typeface="Arial" panose="020B0604020202020204" pitchFamily="34" charset="0"/>
                <a:cs typeface="Arial" panose="020B0604020202020204" pitchFamily="34" charset="0"/>
              </a:rPr>
              <a:t>North Hampshire: Primary care liaison officer</a:t>
            </a:r>
          </a:p>
          <a:p>
            <a:endParaRPr lang="en-GB" sz="1400" b="1" dirty="0">
              <a:solidFill>
                <a:sysClr val="windowText" lastClr="000000"/>
              </a:solidFill>
              <a:latin typeface="Arial" panose="020B0604020202020204" pitchFamily="34" charset="0"/>
              <a:cs typeface="Arial" panose="020B0604020202020204" pitchFamily="34" charset="0"/>
            </a:endParaRPr>
          </a:p>
          <a:p>
            <a:r>
              <a:rPr lang="en-GB" sz="1400" dirty="0">
                <a:solidFill>
                  <a:sysClr val="windowText" lastClr="000000"/>
                </a:solidFill>
                <a:latin typeface="Arial" panose="020B0604020202020204" pitchFamily="34" charset="0"/>
                <a:cs typeface="Arial" panose="020B0604020202020204" pitchFamily="34" charset="0"/>
              </a:rPr>
              <a:t>Errors or inconsistencies in discharge summaries are common and can cause risks for patients and additional work for GP teams. </a:t>
            </a:r>
          </a:p>
          <a:p>
            <a:endParaRPr lang="en-GB" sz="1400" dirty="0">
              <a:solidFill>
                <a:sysClr val="windowText" lastClr="000000"/>
              </a:solidFill>
              <a:latin typeface="Arial" panose="020B0604020202020204" pitchFamily="34" charset="0"/>
              <a:cs typeface="Arial" panose="020B0604020202020204" pitchFamily="34" charset="0"/>
            </a:endParaRPr>
          </a:p>
          <a:p>
            <a:r>
              <a:rPr lang="en-GB" sz="1400" dirty="0">
                <a:solidFill>
                  <a:sysClr val="windowText" lastClr="000000"/>
                </a:solidFill>
                <a:latin typeface="Arial" panose="020B0604020202020204" pitchFamily="34" charset="0"/>
                <a:cs typeface="Arial" panose="020B0604020202020204" pitchFamily="34" charset="0"/>
              </a:rPr>
              <a:t>To help prevent and resolve this, Hampshire Hospitals NHS Foundation Trust has hired a full time Primary Care Liaison Officer to act as a single point of contact for GPs and GP surgeries in the region. </a:t>
            </a:r>
          </a:p>
          <a:p>
            <a:endParaRPr lang="en-GB" sz="1400" dirty="0">
              <a:solidFill>
                <a:sysClr val="windowText" lastClr="000000"/>
              </a:solidFill>
              <a:latin typeface="Arial" panose="020B0604020202020204" pitchFamily="34" charset="0"/>
              <a:cs typeface="Arial" panose="020B0604020202020204" pitchFamily="34" charset="0"/>
            </a:endParaRPr>
          </a:p>
          <a:p>
            <a:r>
              <a:rPr lang="en-GB" sz="1400" dirty="0">
                <a:solidFill>
                  <a:sysClr val="windowText" lastClr="000000"/>
                </a:solidFill>
                <a:latin typeface="Arial" panose="020B0604020202020204" pitchFamily="34" charset="0"/>
                <a:cs typeface="Arial" panose="020B0604020202020204" pitchFamily="34" charset="0"/>
              </a:rPr>
              <a:t>The majority of queries relate to discharge medication and are resolved within 24 hours.</a:t>
            </a:r>
          </a:p>
        </p:txBody>
      </p:sp>
      <p:pic>
        <p:nvPicPr>
          <p:cNvPr id="12" name="Picture 11">
            <a:extLst>
              <a:ext uri="{FF2B5EF4-FFF2-40B4-BE49-F238E27FC236}">
                <a16:creationId xmlns:a16="http://schemas.microsoft.com/office/drawing/2014/main" id="{EBFC465C-4A8C-7095-DDFF-10E69B78C32C}"/>
              </a:ext>
            </a:extLst>
          </p:cNvPr>
          <p:cNvPicPr>
            <a:picLocks noChangeAspect="1"/>
          </p:cNvPicPr>
          <p:nvPr/>
        </p:nvPicPr>
        <p:blipFill rotWithShape="1">
          <a:blip r:embed="rId2"/>
          <a:srcRect t="69917" b="2549"/>
          <a:stretch/>
        </p:blipFill>
        <p:spPr>
          <a:xfrm>
            <a:off x="234211" y="332120"/>
            <a:ext cx="769796" cy="611983"/>
          </a:xfrm>
          <a:prstGeom prst="rect">
            <a:avLst/>
          </a:prstGeom>
        </p:spPr>
      </p:pic>
      <p:pic>
        <p:nvPicPr>
          <p:cNvPr id="2" name="Picture 1">
            <a:extLst>
              <a:ext uri="{FF2B5EF4-FFF2-40B4-BE49-F238E27FC236}">
                <a16:creationId xmlns:a16="http://schemas.microsoft.com/office/drawing/2014/main" id="{8A604C40-CE33-17DD-A69F-8CF84911CEA4}"/>
              </a:ext>
            </a:extLst>
          </p:cNvPr>
          <p:cNvPicPr>
            <a:picLocks noChangeAspect="1"/>
          </p:cNvPicPr>
          <p:nvPr/>
        </p:nvPicPr>
        <p:blipFill>
          <a:blip r:embed="rId3"/>
          <a:stretch>
            <a:fillRect/>
          </a:stretch>
        </p:blipFill>
        <p:spPr>
          <a:xfrm>
            <a:off x="9662131" y="342826"/>
            <a:ext cx="1012261" cy="786618"/>
          </a:xfrm>
          <a:prstGeom prst="rect">
            <a:avLst/>
          </a:prstGeom>
        </p:spPr>
      </p:pic>
    </p:spTree>
    <p:extLst>
      <p:ext uri="{BB962C8B-B14F-4D97-AF65-F5344CB8AC3E}">
        <p14:creationId xmlns:p14="http://schemas.microsoft.com/office/powerpoint/2010/main" val="8293831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A4CF9-693F-3370-9E35-D92A3E625BF9}"/>
              </a:ext>
            </a:extLst>
          </p:cNvPr>
          <p:cNvSpPr>
            <a:spLocks noGrp="1"/>
          </p:cNvSpPr>
          <p:nvPr>
            <p:ph type="title"/>
          </p:nvPr>
        </p:nvSpPr>
        <p:spPr>
          <a:xfrm>
            <a:off x="775251" y="2973494"/>
            <a:ext cx="10641498" cy="611649"/>
          </a:xfrm>
        </p:spPr>
        <p:txBody>
          <a:bodyPr/>
          <a:lstStyle/>
          <a:p>
            <a:r>
              <a:rPr lang="en-GB" dirty="0"/>
              <a:t>Communications materials</a:t>
            </a:r>
          </a:p>
        </p:txBody>
      </p:sp>
      <p:pic>
        <p:nvPicPr>
          <p:cNvPr id="4" name="Picture 3" descr="A picture containing text&#10;&#10;Description automatically generated">
            <a:extLst>
              <a:ext uri="{FF2B5EF4-FFF2-40B4-BE49-F238E27FC236}">
                <a16:creationId xmlns:a16="http://schemas.microsoft.com/office/drawing/2014/main" id="{793C5DB3-1AE2-E976-FEB4-455883CD2011}"/>
              </a:ext>
            </a:extLst>
          </p:cNvPr>
          <p:cNvPicPr>
            <a:picLocks noChangeAspect="1"/>
          </p:cNvPicPr>
          <p:nvPr/>
        </p:nvPicPr>
        <p:blipFill rotWithShape="1">
          <a:blip r:embed="rId2"/>
          <a:srcRect l="9845" t="11528" r="25171" b="10011"/>
          <a:stretch/>
        </p:blipFill>
        <p:spPr>
          <a:xfrm>
            <a:off x="7251700" y="1653957"/>
            <a:ext cx="4940300" cy="4973889"/>
          </a:xfrm>
          <a:prstGeom prst="rect">
            <a:avLst/>
          </a:prstGeom>
        </p:spPr>
      </p:pic>
      <p:pic>
        <p:nvPicPr>
          <p:cNvPr id="3" name="Picture 2">
            <a:extLst>
              <a:ext uri="{FF2B5EF4-FFF2-40B4-BE49-F238E27FC236}">
                <a16:creationId xmlns:a16="http://schemas.microsoft.com/office/drawing/2014/main" id="{EBCC79FD-08CB-D53D-FC49-1D34E28385D7}"/>
              </a:ext>
            </a:extLst>
          </p:cNvPr>
          <p:cNvPicPr>
            <a:picLocks noChangeAspect="1"/>
          </p:cNvPicPr>
          <p:nvPr/>
        </p:nvPicPr>
        <p:blipFill>
          <a:blip r:embed="rId3"/>
          <a:stretch>
            <a:fillRect/>
          </a:stretch>
        </p:blipFill>
        <p:spPr>
          <a:xfrm>
            <a:off x="9662131" y="342826"/>
            <a:ext cx="1012261" cy="786618"/>
          </a:xfrm>
          <a:prstGeom prst="rect">
            <a:avLst/>
          </a:prstGeom>
        </p:spPr>
      </p:pic>
    </p:spTree>
    <p:extLst>
      <p:ext uri="{BB962C8B-B14F-4D97-AF65-F5344CB8AC3E}">
        <p14:creationId xmlns:p14="http://schemas.microsoft.com/office/powerpoint/2010/main" val="10639140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2C3D235-E1B2-4245-9153-172BBCD8A862}"/>
              </a:ext>
            </a:extLst>
          </p:cNvPr>
          <p:cNvSpPr>
            <a:spLocks noGrp="1"/>
          </p:cNvSpPr>
          <p:nvPr>
            <p:ph type="ctrTitle"/>
          </p:nvPr>
        </p:nvSpPr>
        <p:spPr>
          <a:xfrm>
            <a:off x="502091" y="199778"/>
            <a:ext cx="7375084" cy="673293"/>
          </a:xfrm>
        </p:spPr>
        <p:txBody>
          <a:bodyPr>
            <a:noAutofit/>
          </a:bodyPr>
          <a:lstStyle/>
          <a:p>
            <a:r>
              <a:rPr lang="en-GB" sz="2800" dirty="0"/>
              <a:t>Social media assets and suggested copy</a:t>
            </a:r>
          </a:p>
        </p:txBody>
      </p:sp>
      <p:sp>
        <p:nvSpPr>
          <p:cNvPr id="7" name="TextBox 6">
            <a:extLst>
              <a:ext uri="{FF2B5EF4-FFF2-40B4-BE49-F238E27FC236}">
                <a16:creationId xmlns:a16="http://schemas.microsoft.com/office/drawing/2014/main" id="{43BB436D-FF17-CF0F-A655-59CCCEE5B0AD}"/>
              </a:ext>
            </a:extLst>
          </p:cNvPr>
          <p:cNvSpPr txBox="1"/>
          <p:nvPr/>
        </p:nvSpPr>
        <p:spPr>
          <a:xfrm>
            <a:off x="3040972" y="1854101"/>
            <a:ext cx="8772486" cy="1100238"/>
          </a:xfrm>
          <a:prstGeom prst="rect">
            <a:avLst/>
          </a:prstGeom>
          <a:noFill/>
        </p:spPr>
        <p:txBody>
          <a:bodyPr wrap="square">
            <a:spAutoFit/>
          </a:bodyPr>
          <a:lstStyle/>
          <a:p>
            <a:pPr>
              <a:lnSpc>
                <a:spcPct val="107000"/>
              </a:lnSpc>
              <a:spcAft>
                <a:spcPts val="800"/>
              </a:spcAft>
            </a:pPr>
            <a:r>
              <a:rPr lang="en-GB" sz="1400" dirty="0">
                <a:effectLst/>
                <a:latin typeface="Arial" panose="020B0604020202020204" pitchFamily="34" charset="0"/>
                <a:ea typeface="Calibri" panose="020F0502020204030204" pitchFamily="34" charset="0"/>
                <a:cs typeface="Arial" panose="020B0604020202020204" pitchFamily="34" charset="0"/>
              </a:rPr>
              <a:t>In Mid and South Essex, guidance was developed for hospital trusts that provides clear instructions for healthcare professionals on how to issue Med3s or ‘fit notes’.</a:t>
            </a:r>
          </a:p>
          <a:p>
            <a:pPr>
              <a:lnSpc>
                <a:spcPct val="107000"/>
              </a:lnSpc>
              <a:spcAft>
                <a:spcPts val="800"/>
              </a:spcAft>
            </a:pPr>
            <a:r>
              <a:rPr lang="en-GB" sz="1400" dirty="0">
                <a:effectLst/>
                <a:latin typeface="Arial" panose="020B0604020202020204" pitchFamily="34" charset="0"/>
                <a:ea typeface="Calibri" panose="020F0502020204030204" pitchFamily="34" charset="0"/>
                <a:cs typeface="Arial" panose="020B0604020202020204" pitchFamily="34" charset="0"/>
              </a:rPr>
              <a:t>Read more about this initiative and many more in a new report from @AoMRC: </a:t>
            </a:r>
            <a:r>
              <a:rPr lang="en-GB" sz="1400" dirty="0">
                <a:effectLst/>
                <a:latin typeface="Arial" panose="020B0604020202020204" pitchFamily="34" charset="0"/>
                <a:ea typeface="Calibri" panose="020F0502020204030204" pitchFamily="34" charset="0"/>
                <a:cs typeface="Arial" panose="020B0604020202020204" pitchFamily="34" charset="0"/>
                <a:hlinkClick r:id="rId2"/>
              </a:rPr>
              <a:t>https://www.aomrc.org.uk/reports-guidance/general-practice-and-secondary-care-working-better-together/</a:t>
            </a:r>
            <a:r>
              <a:rPr lang="en-GB" sz="1400" dirty="0">
                <a:effectLst/>
                <a:latin typeface="Arial" panose="020B0604020202020204" pitchFamily="34" charset="0"/>
                <a:ea typeface="Calibri" panose="020F0502020204030204" pitchFamily="34" charset="0"/>
                <a:cs typeface="Arial" panose="020B0604020202020204" pitchFamily="34" charset="0"/>
              </a:rPr>
              <a:t> </a:t>
            </a:r>
          </a:p>
        </p:txBody>
      </p:sp>
      <p:sp>
        <p:nvSpPr>
          <p:cNvPr id="10" name="TextBox 9">
            <a:extLst>
              <a:ext uri="{FF2B5EF4-FFF2-40B4-BE49-F238E27FC236}">
                <a16:creationId xmlns:a16="http://schemas.microsoft.com/office/drawing/2014/main" id="{8EB14993-F222-8292-CF35-6A62DA8E83E9}"/>
              </a:ext>
            </a:extLst>
          </p:cNvPr>
          <p:cNvSpPr txBox="1"/>
          <p:nvPr/>
        </p:nvSpPr>
        <p:spPr>
          <a:xfrm>
            <a:off x="3040972" y="4392021"/>
            <a:ext cx="7877175" cy="1100238"/>
          </a:xfrm>
          <a:prstGeom prst="rect">
            <a:avLst/>
          </a:prstGeom>
          <a:noFill/>
        </p:spPr>
        <p:txBody>
          <a:bodyPr wrap="square">
            <a:spAutoFit/>
          </a:bodyPr>
          <a:lstStyle/>
          <a:p>
            <a:pPr>
              <a:lnSpc>
                <a:spcPct val="107000"/>
              </a:lnSpc>
              <a:spcAft>
                <a:spcPts val="800"/>
              </a:spcAft>
            </a:pPr>
            <a:r>
              <a:rPr lang="en-GB" sz="1400" dirty="0">
                <a:effectLst/>
                <a:latin typeface="Arial" panose="020B0604020202020204" pitchFamily="34" charset="0"/>
                <a:ea typeface="Calibri" panose="020F0502020204030204" pitchFamily="34" charset="0"/>
                <a:cs typeface="Arial" panose="020B0604020202020204" pitchFamily="34" charset="0"/>
              </a:rPr>
              <a:t>The Gloucester ICB Primary Care Network provided direct numbers for all their practices to the hospital switchboards of the acute providers, reducing valuable 'hanging-on time’.</a:t>
            </a:r>
          </a:p>
          <a:p>
            <a:pPr>
              <a:lnSpc>
                <a:spcPct val="107000"/>
              </a:lnSpc>
              <a:spcAft>
                <a:spcPts val="800"/>
              </a:spcAft>
            </a:pPr>
            <a:r>
              <a:rPr lang="en-GB" sz="1400" dirty="0">
                <a:effectLst/>
                <a:latin typeface="Arial" panose="020B0604020202020204" pitchFamily="34" charset="0"/>
                <a:ea typeface="Calibri" panose="020F0502020204030204" pitchFamily="34" charset="0"/>
                <a:cs typeface="Arial" panose="020B0604020202020204" pitchFamily="34" charset="0"/>
              </a:rPr>
              <a:t>Read more about this initiative in a new report from @AoMRC: </a:t>
            </a:r>
            <a:r>
              <a:rPr lang="en-GB" sz="1400" dirty="0">
                <a:effectLst/>
                <a:latin typeface="Arial" panose="020B0604020202020204" pitchFamily="34" charset="0"/>
                <a:ea typeface="Calibri" panose="020F0502020204030204" pitchFamily="34" charset="0"/>
                <a:cs typeface="Arial" panose="020B0604020202020204" pitchFamily="34" charset="0"/>
                <a:hlinkClick r:id="rId2"/>
              </a:rPr>
              <a:t>https://www.aomrc.org.uk/reports-guidance/general-practice-and-secondary-care-working-better-together/</a:t>
            </a:r>
            <a:r>
              <a:rPr lang="en-GB" sz="1400" dirty="0">
                <a:effectLst/>
                <a:latin typeface="Arial" panose="020B0604020202020204" pitchFamily="34" charset="0"/>
                <a:ea typeface="Calibri" panose="020F0502020204030204" pitchFamily="34" charset="0"/>
                <a:cs typeface="Arial" panose="020B0604020202020204" pitchFamily="34" charset="0"/>
              </a:rPr>
              <a:t> </a:t>
            </a:r>
          </a:p>
        </p:txBody>
      </p:sp>
      <p:pic>
        <p:nvPicPr>
          <p:cNvPr id="3" name="Picture 2">
            <a:extLst>
              <a:ext uri="{FF2B5EF4-FFF2-40B4-BE49-F238E27FC236}">
                <a16:creationId xmlns:a16="http://schemas.microsoft.com/office/drawing/2014/main" id="{AF2B5D57-2CF2-7EC9-39C3-3DAF83698782}"/>
              </a:ext>
            </a:extLst>
          </p:cNvPr>
          <p:cNvPicPr>
            <a:picLocks noChangeAspect="1"/>
          </p:cNvPicPr>
          <p:nvPr/>
        </p:nvPicPr>
        <p:blipFill>
          <a:blip r:embed="rId3"/>
          <a:stretch>
            <a:fillRect/>
          </a:stretch>
        </p:blipFill>
        <p:spPr>
          <a:xfrm>
            <a:off x="9662131" y="342826"/>
            <a:ext cx="1012261" cy="786618"/>
          </a:xfrm>
          <a:prstGeom prst="rect">
            <a:avLst/>
          </a:prstGeom>
        </p:spPr>
      </p:pic>
      <p:pic>
        <p:nvPicPr>
          <p:cNvPr id="8" name="Picture 7" descr="A picture containing text, human face, clothing, screenshot&#10;&#10;Description automatically generated">
            <a:extLst>
              <a:ext uri="{FF2B5EF4-FFF2-40B4-BE49-F238E27FC236}">
                <a16:creationId xmlns:a16="http://schemas.microsoft.com/office/drawing/2014/main" id="{63F68DC8-5205-6887-C638-762AAC1BB1A6}"/>
              </a:ext>
            </a:extLst>
          </p:cNvPr>
          <p:cNvPicPr>
            <a:picLocks noChangeAspect="1"/>
          </p:cNvPicPr>
          <p:nvPr/>
        </p:nvPicPr>
        <p:blipFill>
          <a:blip r:embed="rId4"/>
          <a:stretch>
            <a:fillRect/>
          </a:stretch>
        </p:blipFill>
        <p:spPr>
          <a:xfrm>
            <a:off x="551839" y="3825700"/>
            <a:ext cx="2260475" cy="2232880"/>
          </a:xfrm>
          <a:prstGeom prst="rect">
            <a:avLst/>
          </a:prstGeom>
          <a:ln>
            <a:solidFill>
              <a:schemeClr val="accent1"/>
            </a:solidFill>
          </a:ln>
        </p:spPr>
      </p:pic>
      <p:pic>
        <p:nvPicPr>
          <p:cNvPr id="13" name="Picture 12" descr="A picture containing text, clothing, human face, screenshot&#10;&#10;Description automatically generated">
            <a:extLst>
              <a:ext uri="{FF2B5EF4-FFF2-40B4-BE49-F238E27FC236}">
                <a16:creationId xmlns:a16="http://schemas.microsoft.com/office/drawing/2014/main" id="{A35FD2EA-FF2D-FDD9-C3B5-5AFA9C9B4B08}"/>
              </a:ext>
            </a:extLst>
          </p:cNvPr>
          <p:cNvPicPr>
            <a:picLocks noChangeAspect="1"/>
          </p:cNvPicPr>
          <p:nvPr/>
        </p:nvPicPr>
        <p:blipFill>
          <a:blip r:embed="rId5"/>
          <a:stretch>
            <a:fillRect/>
          </a:stretch>
        </p:blipFill>
        <p:spPr>
          <a:xfrm>
            <a:off x="551839" y="1287780"/>
            <a:ext cx="2260476" cy="2232880"/>
          </a:xfrm>
          <a:prstGeom prst="rect">
            <a:avLst/>
          </a:prstGeom>
          <a:ln>
            <a:solidFill>
              <a:schemeClr val="accent1"/>
            </a:solidFill>
          </a:ln>
        </p:spPr>
      </p:pic>
    </p:spTree>
    <p:extLst>
      <p:ext uri="{BB962C8B-B14F-4D97-AF65-F5344CB8AC3E}">
        <p14:creationId xmlns:p14="http://schemas.microsoft.com/office/powerpoint/2010/main" val="40081055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2C3D235-E1B2-4245-9153-172BBCD8A862}"/>
              </a:ext>
            </a:extLst>
          </p:cNvPr>
          <p:cNvSpPr>
            <a:spLocks noGrp="1"/>
          </p:cNvSpPr>
          <p:nvPr>
            <p:ph type="ctrTitle"/>
          </p:nvPr>
        </p:nvSpPr>
        <p:spPr>
          <a:xfrm>
            <a:off x="502091" y="199778"/>
            <a:ext cx="7375084" cy="673293"/>
          </a:xfrm>
        </p:spPr>
        <p:txBody>
          <a:bodyPr>
            <a:noAutofit/>
          </a:bodyPr>
          <a:lstStyle/>
          <a:p>
            <a:r>
              <a:rPr lang="en-GB" sz="2800" dirty="0"/>
              <a:t>Social media assets and suggested copy</a:t>
            </a:r>
          </a:p>
        </p:txBody>
      </p:sp>
      <p:sp>
        <p:nvSpPr>
          <p:cNvPr id="9" name="TextBox 8">
            <a:extLst>
              <a:ext uri="{FF2B5EF4-FFF2-40B4-BE49-F238E27FC236}">
                <a16:creationId xmlns:a16="http://schemas.microsoft.com/office/drawing/2014/main" id="{DAB6C35A-FDDF-2628-F135-AB959E18E244}"/>
              </a:ext>
            </a:extLst>
          </p:cNvPr>
          <p:cNvSpPr txBox="1"/>
          <p:nvPr/>
        </p:nvSpPr>
        <p:spPr>
          <a:xfrm>
            <a:off x="3104334" y="1852717"/>
            <a:ext cx="7877175" cy="1330749"/>
          </a:xfrm>
          <a:prstGeom prst="rect">
            <a:avLst/>
          </a:prstGeom>
          <a:noFill/>
        </p:spPr>
        <p:txBody>
          <a:bodyPr wrap="square">
            <a:spAutoFit/>
          </a:bodyPr>
          <a:lstStyle/>
          <a:p>
            <a:pPr>
              <a:lnSpc>
                <a:spcPct val="107000"/>
              </a:lnSpc>
              <a:spcAft>
                <a:spcPts val="800"/>
              </a:spcAft>
            </a:pPr>
            <a:r>
              <a:rPr lang="en-GB" sz="1400" dirty="0">
                <a:effectLst/>
                <a:latin typeface="Arial" panose="020B0604020202020204" pitchFamily="34" charset="0"/>
                <a:ea typeface="Calibri" panose="020F0502020204030204" pitchFamily="34" charset="0"/>
                <a:cs typeface="Arial" panose="020B0604020202020204" pitchFamily="34" charset="0"/>
              </a:rPr>
              <a:t>Morecambe Bay NHS Trust established an outpatients' helpline which patients can call directly without involving their GP surgery - in-person GP appointment queries have reduced.</a:t>
            </a:r>
          </a:p>
          <a:p>
            <a:pPr>
              <a:lnSpc>
                <a:spcPct val="107000"/>
              </a:lnSpc>
              <a:spcAft>
                <a:spcPts val="800"/>
              </a:spcAft>
            </a:pPr>
            <a:r>
              <a:rPr lang="en-GB" sz="1400" dirty="0">
                <a:effectLst/>
                <a:latin typeface="Arial" panose="020B0604020202020204" pitchFamily="34" charset="0"/>
                <a:ea typeface="Calibri" panose="020F0502020204030204" pitchFamily="34" charset="0"/>
                <a:cs typeface="Arial" panose="020B0604020202020204" pitchFamily="34" charset="0"/>
              </a:rPr>
              <a:t>Learn more about this initiative and many more in a new report from @AoMRC: </a:t>
            </a:r>
            <a:r>
              <a:rPr lang="en-GB" sz="1400" dirty="0">
                <a:effectLst/>
                <a:latin typeface="Arial" panose="020B0604020202020204" pitchFamily="34" charset="0"/>
                <a:ea typeface="Calibri" panose="020F0502020204030204" pitchFamily="34" charset="0"/>
                <a:cs typeface="Arial" panose="020B0604020202020204" pitchFamily="34" charset="0"/>
                <a:hlinkClick r:id="rId2"/>
              </a:rPr>
              <a:t>https://www.aomrc.org.uk/reports-guidance/general-practice-and-secondary-care-working-better-together/</a:t>
            </a:r>
            <a:r>
              <a:rPr lang="en-GB" sz="1400" dirty="0">
                <a:effectLst/>
                <a:latin typeface="Arial" panose="020B0604020202020204" pitchFamily="34" charset="0"/>
                <a:ea typeface="Calibri" panose="020F0502020204030204" pitchFamily="34" charset="0"/>
                <a:cs typeface="Arial" panose="020B0604020202020204" pitchFamily="34" charset="0"/>
              </a:rPr>
              <a:t> </a:t>
            </a:r>
          </a:p>
        </p:txBody>
      </p:sp>
      <p:sp>
        <p:nvSpPr>
          <p:cNvPr id="10" name="TextBox 9">
            <a:extLst>
              <a:ext uri="{FF2B5EF4-FFF2-40B4-BE49-F238E27FC236}">
                <a16:creationId xmlns:a16="http://schemas.microsoft.com/office/drawing/2014/main" id="{8EB14993-F222-8292-CF35-6A62DA8E83E9}"/>
              </a:ext>
            </a:extLst>
          </p:cNvPr>
          <p:cNvSpPr txBox="1"/>
          <p:nvPr/>
        </p:nvSpPr>
        <p:spPr>
          <a:xfrm>
            <a:off x="3104333" y="4392021"/>
            <a:ext cx="7877175" cy="1330749"/>
          </a:xfrm>
          <a:prstGeom prst="rect">
            <a:avLst/>
          </a:prstGeom>
          <a:noFill/>
        </p:spPr>
        <p:txBody>
          <a:bodyPr wrap="square">
            <a:spAutoFit/>
          </a:bodyPr>
          <a:lstStyle/>
          <a:p>
            <a:pPr>
              <a:lnSpc>
                <a:spcPct val="107000"/>
              </a:lnSpc>
              <a:spcAft>
                <a:spcPts val="800"/>
              </a:spcAft>
            </a:pPr>
            <a:r>
              <a:rPr lang="en-GB" sz="1400" dirty="0">
                <a:effectLst/>
                <a:latin typeface="Arial" panose="020B0604020202020204" pitchFamily="34" charset="0"/>
                <a:ea typeface="Calibri" panose="020F0502020204030204" pitchFamily="34" charset="0"/>
                <a:cs typeface="Arial" panose="020B0604020202020204" pitchFamily="34" charset="0"/>
              </a:rPr>
              <a:t>Leeds Teaching Hospital introduced a standard format for their electronic outpatient records system. Feedback from GP teams is that it’s now quicker to determine whether there are any actions.</a:t>
            </a:r>
          </a:p>
          <a:p>
            <a:pPr>
              <a:lnSpc>
                <a:spcPct val="107000"/>
              </a:lnSpc>
              <a:spcAft>
                <a:spcPts val="800"/>
              </a:spcAft>
            </a:pPr>
            <a:r>
              <a:rPr lang="en-GB" sz="1400" dirty="0">
                <a:effectLst/>
                <a:latin typeface="Arial" panose="020B0604020202020204" pitchFamily="34" charset="0"/>
                <a:ea typeface="Calibri" panose="020F0502020204030204" pitchFamily="34" charset="0"/>
                <a:cs typeface="Arial" panose="020B0604020202020204" pitchFamily="34" charset="0"/>
              </a:rPr>
              <a:t>Learn more about this initiative in a new report from @AoMRC: </a:t>
            </a:r>
            <a:r>
              <a:rPr lang="en-GB" sz="1400" dirty="0">
                <a:effectLst/>
                <a:latin typeface="Arial" panose="020B0604020202020204" pitchFamily="34" charset="0"/>
                <a:ea typeface="Calibri" panose="020F0502020204030204" pitchFamily="34" charset="0"/>
                <a:cs typeface="Arial" panose="020B0604020202020204" pitchFamily="34" charset="0"/>
                <a:hlinkClick r:id="rId2"/>
              </a:rPr>
              <a:t>https://www.aomrc.org.uk/reports-guidance/general-practice-and-secondary-care-working-better-together/</a:t>
            </a:r>
            <a:r>
              <a:rPr lang="en-GB" sz="1400" dirty="0">
                <a:effectLst/>
                <a:latin typeface="Arial" panose="020B0604020202020204" pitchFamily="34" charset="0"/>
                <a:ea typeface="Calibri" panose="020F0502020204030204" pitchFamily="34" charset="0"/>
                <a:cs typeface="Arial" panose="020B0604020202020204" pitchFamily="34" charset="0"/>
              </a:rPr>
              <a:t> </a:t>
            </a:r>
          </a:p>
        </p:txBody>
      </p:sp>
      <p:pic>
        <p:nvPicPr>
          <p:cNvPr id="5" name="Picture 4">
            <a:extLst>
              <a:ext uri="{FF2B5EF4-FFF2-40B4-BE49-F238E27FC236}">
                <a16:creationId xmlns:a16="http://schemas.microsoft.com/office/drawing/2014/main" id="{168EB722-D996-217D-80E2-E54377C970DB}"/>
              </a:ext>
            </a:extLst>
          </p:cNvPr>
          <p:cNvPicPr>
            <a:picLocks noChangeAspect="1"/>
          </p:cNvPicPr>
          <p:nvPr/>
        </p:nvPicPr>
        <p:blipFill>
          <a:blip r:embed="rId3"/>
          <a:stretch>
            <a:fillRect/>
          </a:stretch>
        </p:blipFill>
        <p:spPr>
          <a:xfrm>
            <a:off x="9662131" y="342826"/>
            <a:ext cx="1012261" cy="786618"/>
          </a:xfrm>
          <a:prstGeom prst="rect">
            <a:avLst/>
          </a:prstGeom>
        </p:spPr>
      </p:pic>
      <p:pic>
        <p:nvPicPr>
          <p:cNvPr id="7" name="Picture 6" descr="A person with a stethoscope around his neck&#10;&#10;Description automatically generated with medium confidence">
            <a:extLst>
              <a:ext uri="{FF2B5EF4-FFF2-40B4-BE49-F238E27FC236}">
                <a16:creationId xmlns:a16="http://schemas.microsoft.com/office/drawing/2014/main" id="{1F7D5C6D-5477-6A79-BDCE-791AB3415132}"/>
              </a:ext>
            </a:extLst>
          </p:cNvPr>
          <p:cNvPicPr>
            <a:picLocks noChangeAspect="1"/>
          </p:cNvPicPr>
          <p:nvPr/>
        </p:nvPicPr>
        <p:blipFill>
          <a:blip r:embed="rId4"/>
          <a:stretch>
            <a:fillRect/>
          </a:stretch>
        </p:blipFill>
        <p:spPr>
          <a:xfrm>
            <a:off x="628334" y="3918028"/>
            <a:ext cx="2279575" cy="2279575"/>
          </a:xfrm>
          <a:prstGeom prst="rect">
            <a:avLst/>
          </a:prstGeom>
          <a:ln>
            <a:solidFill>
              <a:schemeClr val="accent1"/>
            </a:solidFill>
          </a:ln>
        </p:spPr>
      </p:pic>
      <p:pic>
        <p:nvPicPr>
          <p:cNvPr id="8" name="Picture 7" descr="A picture containing text, human face, smile, screenshot&#10;&#10;Description automatically generated">
            <a:extLst>
              <a:ext uri="{FF2B5EF4-FFF2-40B4-BE49-F238E27FC236}">
                <a16:creationId xmlns:a16="http://schemas.microsoft.com/office/drawing/2014/main" id="{27072E69-6A4A-9A92-54E1-35C605C3B31C}"/>
              </a:ext>
            </a:extLst>
          </p:cNvPr>
          <p:cNvPicPr>
            <a:picLocks noChangeAspect="1"/>
          </p:cNvPicPr>
          <p:nvPr/>
        </p:nvPicPr>
        <p:blipFill>
          <a:blip r:embed="rId5"/>
          <a:stretch>
            <a:fillRect/>
          </a:stretch>
        </p:blipFill>
        <p:spPr>
          <a:xfrm>
            <a:off x="628334" y="1378303"/>
            <a:ext cx="2279575" cy="2279575"/>
          </a:xfrm>
          <a:prstGeom prst="rect">
            <a:avLst/>
          </a:prstGeom>
          <a:ln>
            <a:solidFill>
              <a:schemeClr val="accent1"/>
            </a:solidFill>
          </a:ln>
        </p:spPr>
      </p:pic>
    </p:spTree>
    <p:extLst>
      <p:ext uri="{BB962C8B-B14F-4D97-AF65-F5344CB8AC3E}">
        <p14:creationId xmlns:p14="http://schemas.microsoft.com/office/powerpoint/2010/main" val="3288048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2C3D235-E1B2-4245-9153-172BBCD8A862}"/>
              </a:ext>
            </a:extLst>
          </p:cNvPr>
          <p:cNvSpPr>
            <a:spLocks noGrp="1"/>
          </p:cNvSpPr>
          <p:nvPr>
            <p:ph type="ctrTitle"/>
          </p:nvPr>
        </p:nvSpPr>
        <p:spPr>
          <a:xfrm>
            <a:off x="502091" y="199778"/>
            <a:ext cx="7375084" cy="673293"/>
          </a:xfrm>
        </p:spPr>
        <p:txBody>
          <a:bodyPr>
            <a:noAutofit/>
          </a:bodyPr>
          <a:lstStyle/>
          <a:p>
            <a:r>
              <a:rPr lang="en-GB" sz="2800" dirty="0"/>
              <a:t>Social media assets and suggested copy</a:t>
            </a:r>
          </a:p>
        </p:txBody>
      </p:sp>
      <p:sp>
        <p:nvSpPr>
          <p:cNvPr id="4" name="TextBox 3">
            <a:extLst>
              <a:ext uri="{FF2B5EF4-FFF2-40B4-BE49-F238E27FC236}">
                <a16:creationId xmlns:a16="http://schemas.microsoft.com/office/drawing/2014/main" id="{81DBEC8F-83B5-9141-6900-9AE1676D94CC}"/>
              </a:ext>
            </a:extLst>
          </p:cNvPr>
          <p:cNvSpPr txBox="1"/>
          <p:nvPr/>
        </p:nvSpPr>
        <p:spPr>
          <a:xfrm>
            <a:off x="3040972" y="4392020"/>
            <a:ext cx="7877175" cy="1092287"/>
          </a:xfrm>
          <a:prstGeom prst="rect">
            <a:avLst/>
          </a:prstGeom>
          <a:noFill/>
        </p:spPr>
        <p:txBody>
          <a:bodyPr wrap="square">
            <a:spAutoFit/>
          </a:bodyPr>
          <a:lstStyle/>
          <a:p>
            <a:pPr>
              <a:lnSpc>
                <a:spcPct val="106000"/>
              </a:lnSpc>
              <a:spcAft>
                <a:spcPts val="800"/>
              </a:spcAft>
            </a:pPr>
            <a:r>
              <a:rPr lang="en-GB" sz="1400" dirty="0">
                <a:effectLst/>
                <a:latin typeface="Arial" panose="020B0604020202020204" pitchFamily="34" charset="0"/>
                <a:ea typeface="Calibri" panose="020F0502020204030204" pitchFamily="34" charset="0"/>
                <a:cs typeface="Times New Roman" panose="02020603050405020304" pitchFamily="18" charset="0"/>
              </a:rPr>
              <a:t>A new report by @AoMRC highlights over 50 examples of healthcare systems collaborating to overcome boundaries and working together more effectively.</a:t>
            </a:r>
          </a:p>
          <a:p>
            <a:pPr>
              <a:lnSpc>
                <a:spcPct val="106000"/>
              </a:lnSpc>
              <a:spcAft>
                <a:spcPts val="800"/>
              </a:spcAft>
            </a:pPr>
            <a:r>
              <a:rPr lang="en-GB" sz="1400" dirty="0">
                <a:effectLst/>
                <a:latin typeface="Arial" panose="020B0604020202020204" pitchFamily="34" charset="0"/>
                <a:ea typeface="Calibri" panose="020F0502020204030204" pitchFamily="34" charset="0"/>
                <a:cs typeface="Times New Roman" panose="02020603050405020304" pitchFamily="18" charset="0"/>
              </a:rPr>
              <a:t>Get inspired and read about these initiatives: </a:t>
            </a:r>
            <a:r>
              <a:rPr lang="en-GB" sz="1400" dirty="0">
                <a:effectLst/>
                <a:latin typeface="Arial" panose="020B0604020202020204" pitchFamily="34" charset="0"/>
                <a:ea typeface="Calibri" panose="020F0502020204030204" pitchFamily="34" charset="0"/>
                <a:cs typeface="Arial" panose="020B0604020202020204" pitchFamily="34" charset="0"/>
                <a:hlinkClick r:id="rId2"/>
              </a:rPr>
              <a:t>https://www.aomrc.org.uk/reports-guidance/general-practice-and-secondary-care-working-better-together/</a:t>
            </a:r>
            <a:r>
              <a:rPr lang="en-GB" sz="1400" dirty="0">
                <a:effectLst/>
                <a:latin typeface="Arial" panose="020B0604020202020204" pitchFamily="34" charset="0"/>
                <a:ea typeface="Calibri" panose="020F0502020204030204" pitchFamily="34" charset="0"/>
                <a:cs typeface="Arial" panose="020B0604020202020204" pitchFamily="34" charset="0"/>
              </a:rPr>
              <a:t> </a:t>
            </a:r>
          </a:p>
        </p:txBody>
      </p:sp>
      <p:sp>
        <p:nvSpPr>
          <p:cNvPr id="12" name="TextBox 11">
            <a:extLst>
              <a:ext uri="{FF2B5EF4-FFF2-40B4-BE49-F238E27FC236}">
                <a16:creationId xmlns:a16="http://schemas.microsoft.com/office/drawing/2014/main" id="{6A706635-071D-97F9-5819-4B040FAC79BE}"/>
              </a:ext>
            </a:extLst>
          </p:cNvPr>
          <p:cNvSpPr txBox="1"/>
          <p:nvPr/>
        </p:nvSpPr>
        <p:spPr>
          <a:xfrm>
            <a:off x="3040971" y="1852717"/>
            <a:ext cx="7877175" cy="1100238"/>
          </a:xfrm>
          <a:prstGeom prst="rect">
            <a:avLst/>
          </a:prstGeom>
          <a:noFill/>
        </p:spPr>
        <p:txBody>
          <a:bodyPr wrap="square">
            <a:spAutoFit/>
          </a:bodyPr>
          <a:lstStyle/>
          <a:p>
            <a:pPr>
              <a:lnSpc>
                <a:spcPct val="107000"/>
              </a:lnSpc>
              <a:spcAft>
                <a:spcPts val="800"/>
              </a:spcAft>
            </a:pPr>
            <a:r>
              <a:rPr lang="en-GB" sz="1400" dirty="0">
                <a:effectLst/>
                <a:latin typeface="Arial" panose="020B0604020202020204" pitchFamily="34" charset="0"/>
                <a:ea typeface="Calibri" panose="020F0502020204030204" pitchFamily="34" charset="0"/>
                <a:cs typeface="Arial" panose="020B0604020202020204" pitchFamily="34" charset="0"/>
              </a:rPr>
              <a:t>Hampshire Hospitals Foundation Trust employed a Primary Care Liaison Officer, acting as a go-between across general practice and secondary care. Most queries are dealt with within 24 hours.</a:t>
            </a:r>
          </a:p>
          <a:p>
            <a:pPr>
              <a:lnSpc>
                <a:spcPct val="107000"/>
              </a:lnSpc>
              <a:spcAft>
                <a:spcPts val="800"/>
              </a:spcAft>
            </a:pPr>
            <a:r>
              <a:rPr lang="en-GB" sz="1400" dirty="0">
                <a:effectLst/>
                <a:latin typeface="Arial" panose="020B0604020202020204" pitchFamily="34" charset="0"/>
                <a:ea typeface="Calibri" panose="020F0502020204030204" pitchFamily="34" charset="0"/>
                <a:cs typeface="Arial" panose="020B0604020202020204" pitchFamily="34" charset="0"/>
              </a:rPr>
              <a:t>Learn more about this initiative in a new report from @AoMRC: </a:t>
            </a:r>
            <a:r>
              <a:rPr lang="en-GB" sz="1400" dirty="0">
                <a:effectLst/>
                <a:latin typeface="Arial" panose="020B0604020202020204" pitchFamily="34" charset="0"/>
                <a:ea typeface="Calibri" panose="020F0502020204030204" pitchFamily="34" charset="0"/>
                <a:cs typeface="Arial" panose="020B0604020202020204" pitchFamily="34" charset="0"/>
                <a:hlinkClick r:id="rId2"/>
              </a:rPr>
              <a:t>https://www.aomrc.org.uk/reports-guidance/general-practice-and-secondary-care-working-better-together/</a:t>
            </a:r>
            <a:r>
              <a:rPr lang="en-GB" sz="1400" dirty="0">
                <a:effectLst/>
                <a:latin typeface="Arial" panose="020B0604020202020204" pitchFamily="34" charset="0"/>
                <a:ea typeface="Calibri" panose="020F0502020204030204" pitchFamily="34" charset="0"/>
                <a:cs typeface="Arial" panose="020B0604020202020204" pitchFamily="34" charset="0"/>
              </a:rPr>
              <a:t> </a:t>
            </a:r>
          </a:p>
        </p:txBody>
      </p:sp>
      <p:pic>
        <p:nvPicPr>
          <p:cNvPr id="7" name="Picture 6">
            <a:extLst>
              <a:ext uri="{FF2B5EF4-FFF2-40B4-BE49-F238E27FC236}">
                <a16:creationId xmlns:a16="http://schemas.microsoft.com/office/drawing/2014/main" id="{80277C52-CB97-CB67-5468-83E2F7944B98}"/>
              </a:ext>
            </a:extLst>
          </p:cNvPr>
          <p:cNvPicPr>
            <a:picLocks noChangeAspect="1"/>
          </p:cNvPicPr>
          <p:nvPr/>
        </p:nvPicPr>
        <p:blipFill>
          <a:blip r:embed="rId3"/>
          <a:stretch>
            <a:fillRect/>
          </a:stretch>
        </p:blipFill>
        <p:spPr>
          <a:xfrm>
            <a:off x="9662131" y="342826"/>
            <a:ext cx="1012261" cy="786618"/>
          </a:xfrm>
          <a:prstGeom prst="rect">
            <a:avLst/>
          </a:prstGeom>
        </p:spPr>
      </p:pic>
      <p:pic>
        <p:nvPicPr>
          <p:cNvPr id="8" name="Picture 7" descr="A picture containing text, clothing, human face, person&#10;&#10;Description automatically generated">
            <a:extLst>
              <a:ext uri="{FF2B5EF4-FFF2-40B4-BE49-F238E27FC236}">
                <a16:creationId xmlns:a16="http://schemas.microsoft.com/office/drawing/2014/main" id="{D33C260C-45E5-335E-8B43-BCECFEBD8D27}"/>
              </a:ext>
            </a:extLst>
          </p:cNvPr>
          <p:cNvPicPr>
            <a:picLocks noChangeAspect="1"/>
          </p:cNvPicPr>
          <p:nvPr/>
        </p:nvPicPr>
        <p:blipFill>
          <a:blip r:embed="rId4"/>
          <a:stretch>
            <a:fillRect/>
          </a:stretch>
        </p:blipFill>
        <p:spPr>
          <a:xfrm>
            <a:off x="628332" y="1276437"/>
            <a:ext cx="2252796" cy="2252797"/>
          </a:xfrm>
          <a:prstGeom prst="rect">
            <a:avLst/>
          </a:prstGeom>
          <a:ln>
            <a:solidFill>
              <a:schemeClr val="accent1"/>
            </a:solidFill>
          </a:ln>
        </p:spPr>
      </p:pic>
      <p:pic>
        <p:nvPicPr>
          <p:cNvPr id="9" name="Picture 8" descr="A group of people wearing medical uniforms&#10;&#10;Description automatically generated with low confidence">
            <a:extLst>
              <a:ext uri="{FF2B5EF4-FFF2-40B4-BE49-F238E27FC236}">
                <a16:creationId xmlns:a16="http://schemas.microsoft.com/office/drawing/2014/main" id="{392465B4-2465-275C-99C1-44E14AFF5D82}"/>
              </a:ext>
            </a:extLst>
          </p:cNvPr>
          <p:cNvPicPr>
            <a:picLocks noChangeAspect="1"/>
          </p:cNvPicPr>
          <p:nvPr/>
        </p:nvPicPr>
        <p:blipFill>
          <a:blip r:embed="rId5"/>
          <a:stretch>
            <a:fillRect/>
          </a:stretch>
        </p:blipFill>
        <p:spPr>
          <a:xfrm>
            <a:off x="628332" y="3811764"/>
            <a:ext cx="2252797" cy="2252797"/>
          </a:xfrm>
          <a:prstGeom prst="rect">
            <a:avLst/>
          </a:prstGeom>
          <a:ln>
            <a:solidFill>
              <a:schemeClr val="accent1"/>
            </a:solidFill>
          </a:ln>
        </p:spPr>
      </p:pic>
    </p:spTree>
    <p:extLst>
      <p:ext uri="{BB962C8B-B14F-4D97-AF65-F5344CB8AC3E}">
        <p14:creationId xmlns:p14="http://schemas.microsoft.com/office/powerpoint/2010/main" val="16520225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2C3D235-E1B2-4245-9153-172BBCD8A862}"/>
              </a:ext>
            </a:extLst>
          </p:cNvPr>
          <p:cNvSpPr>
            <a:spLocks noGrp="1"/>
          </p:cNvSpPr>
          <p:nvPr>
            <p:ph type="ctrTitle"/>
          </p:nvPr>
        </p:nvSpPr>
        <p:spPr>
          <a:xfrm>
            <a:off x="502091" y="199778"/>
            <a:ext cx="4155634" cy="673293"/>
          </a:xfrm>
        </p:spPr>
        <p:txBody>
          <a:bodyPr>
            <a:noAutofit/>
          </a:bodyPr>
          <a:lstStyle/>
          <a:p>
            <a:r>
              <a:rPr lang="en-GB" sz="2800" dirty="0"/>
              <a:t>Bulletin/newsletter copy</a:t>
            </a:r>
          </a:p>
        </p:txBody>
      </p:sp>
      <p:sp>
        <p:nvSpPr>
          <p:cNvPr id="3" name="TextBox 2">
            <a:extLst>
              <a:ext uri="{FF2B5EF4-FFF2-40B4-BE49-F238E27FC236}">
                <a16:creationId xmlns:a16="http://schemas.microsoft.com/office/drawing/2014/main" id="{0E0E9F20-EEB5-99AE-AB0F-3B911D152777}"/>
              </a:ext>
            </a:extLst>
          </p:cNvPr>
          <p:cNvSpPr txBox="1"/>
          <p:nvPr/>
        </p:nvSpPr>
        <p:spPr>
          <a:xfrm>
            <a:off x="502091" y="1639888"/>
            <a:ext cx="11187818" cy="3578224"/>
          </a:xfrm>
          <a:prstGeom prst="rect">
            <a:avLst/>
          </a:prstGeom>
          <a:noFill/>
        </p:spPr>
        <p:txBody>
          <a:bodyPr wrap="square">
            <a:spAutoFit/>
          </a:bodyPr>
          <a:lstStyle/>
          <a:p>
            <a:pPr>
              <a:lnSpc>
                <a:spcPct val="106000"/>
              </a:lnSpc>
              <a:spcAft>
                <a:spcPts val="800"/>
              </a:spcAft>
            </a:pPr>
            <a:r>
              <a:rPr lang="en-GB" sz="2000" b="1" dirty="0">
                <a:effectLst/>
                <a:latin typeface="Arial" panose="020B0604020202020204" pitchFamily="34" charset="0"/>
                <a:ea typeface="Calibri" panose="020F0502020204030204" pitchFamily="34" charset="0"/>
                <a:cs typeface="Times New Roman" panose="02020603050405020304" pitchFamily="18" charset="0"/>
              </a:rPr>
              <a:t>New report and recommendations of improving patient care and the working relationship between primary and secondary care</a:t>
            </a:r>
            <a:br>
              <a:rPr lang="en-GB" b="1" dirty="0">
                <a:effectLst/>
                <a:latin typeface="Arial" panose="020B0604020202020204" pitchFamily="34" charset="0"/>
                <a:ea typeface="Calibri" panose="020F0502020204030204" pitchFamily="34" charset="0"/>
                <a:cs typeface="Times New Roman" panose="02020603050405020304" pitchFamily="18" charset="0"/>
              </a:rPr>
            </a:br>
            <a:br>
              <a:rPr lang="en-GB" b="1" dirty="0">
                <a:effectLst/>
                <a:latin typeface="Arial" panose="020B0604020202020204" pitchFamily="34" charset="0"/>
                <a:ea typeface="Calibri" panose="020F0502020204030204" pitchFamily="34" charset="0"/>
                <a:cs typeface="Times New Roman" panose="02020603050405020304" pitchFamily="18" charset="0"/>
              </a:rPr>
            </a:br>
            <a:r>
              <a:rPr lang="en-GB" dirty="0">
                <a:effectLst/>
                <a:latin typeface="Arial" panose="020B0604020202020204" pitchFamily="34" charset="0"/>
                <a:ea typeface="Calibri" panose="020F0502020204030204" pitchFamily="34" charset="0"/>
                <a:cs typeface="Times New Roman" panose="02020603050405020304" pitchFamily="18" charset="0"/>
              </a:rPr>
              <a:t>A key barometer of how effectively systems are working together is the interface between general practice and secondary care. The Academy of Medical Royal Colleges (AoMRC), commissioned by NHS England, have published </a:t>
            </a:r>
            <a:r>
              <a:rPr lang="en-GB" u="sng" dirty="0">
                <a:effectLst/>
                <a:latin typeface="Arial" panose="020B0604020202020204" pitchFamily="34" charset="0"/>
                <a:ea typeface="Calibri" panose="020F0502020204030204" pitchFamily="34" charset="0"/>
                <a:cs typeface="Times New Roman" panose="02020603050405020304" pitchFamily="18" charset="0"/>
                <a:hlinkClick r:id="rId2"/>
              </a:rPr>
              <a:t>a report highlighting over 50 examples of systems collaborating to overcome boundaries and working together more effectively</a:t>
            </a:r>
            <a:r>
              <a:rPr lang="en-GB" dirty="0">
                <a:effectLst/>
                <a:latin typeface="Arial" panose="020B0604020202020204" pitchFamily="34" charset="0"/>
                <a:ea typeface="Calibri" panose="020F0502020204030204" pitchFamily="34" charset="0"/>
                <a:cs typeface="Times New Roman" panose="02020603050405020304" pitchFamily="18" charset="0"/>
              </a:rPr>
              <a:t>. </a:t>
            </a:r>
            <a:endParaRPr lang="en-GB" dirty="0">
              <a:latin typeface="Arial" panose="020B0604020202020204" pitchFamily="34" charset="0"/>
              <a:ea typeface="Calibri" panose="020F0502020204030204" pitchFamily="34" charset="0"/>
              <a:cs typeface="Times New Roman" panose="02020603050405020304" pitchFamily="18" charset="0"/>
            </a:endParaRPr>
          </a:p>
          <a:p>
            <a:pPr>
              <a:lnSpc>
                <a:spcPct val="106000"/>
              </a:lnSpc>
              <a:spcAft>
                <a:spcPts val="800"/>
              </a:spcAft>
            </a:pPr>
            <a:r>
              <a:rPr lang="en-GB" dirty="0">
                <a:effectLst/>
                <a:latin typeface="Arial" panose="020B0604020202020204" pitchFamily="34" charset="0"/>
                <a:ea typeface="Calibri" panose="020F0502020204030204" pitchFamily="34" charset="0"/>
                <a:cs typeface="Times New Roman" panose="02020603050405020304" pitchFamily="18" charset="0"/>
              </a:rPr>
              <a:t>Improving service interfaces means staff and patients receive better care and reduces unnecessary workload for systems, making greater use of clinical time and NHS resources in all settings. </a:t>
            </a:r>
            <a:endParaRPr lang="en-GB" dirty="0">
              <a:latin typeface="Arial" panose="020B0604020202020204" pitchFamily="34" charset="0"/>
              <a:ea typeface="Calibri" panose="020F0502020204030204" pitchFamily="34" charset="0"/>
              <a:cs typeface="Times New Roman" panose="02020603050405020304" pitchFamily="18" charset="0"/>
            </a:endParaRPr>
          </a:p>
          <a:p>
            <a:pPr>
              <a:lnSpc>
                <a:spcPct val="106000"/>
              </a:lnSpc>
              <a:spcAft>
                <a:spcPts val="800"/>
              </a:spcAft>
            </a:pPr>
            <a:r>
              <a:rPr lang="en-GB" dirty="0">
                <a:effectLst/>
                <a:latin typeface="Arial" panose="020B0604020202020204" pitchFamily="34" charset="0"/>
                <a:ea typeface="Calibri" panose="020F0502020204030204" pitchFamily="34" charset="0"/>
                <a:cs typeface="Times New Roman" panose="02020603050405020304" pitchFamily="18" charset="0"/>
              </a:rPr>
              <a:t>Please do share this report widely with your colleagues, networks, and systems to help transform the way staff in general practice and secondary care work together for the benefit of patients and for each other.</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BEB076F5-7D21-1BC2-79FF-DBDAD2B4E5D8}"/>
              </a:ext>
            </a:extLst>
          </p:cNvPr>
          <p:cNvPicPr>
            <a:picLocks noChangeAspect="1"/>
          </p:cNvPicPr>
          <p:nvPr/>
        </p:nvPicPr>
        <p:blipFill>
          <a:blip r:embed="rId3"/>
          <a:stretch>
            <a:fillRect/>
          </a:stretch>
        </p:blipFill>
        <p:spPr>
          <a:xfrm>
            <a:off x="9662131" y="342826"/>
            <a:ext cx="1012261" cy="786618"/>
          </a:xfrm>
          <a:prstGeom prst="rect">
            <a:avLst/>
          </a:prstGeom>
        </p:spPr>
      </p:pic>
    </p:spTree>
    <p:extLst>
      <p:ext uri="{BB962C8B-B14F-4D97-AF65-F5344CB8AC3E}">
        <p14:creationId xmlns:p14="http://schemas.microsoft.com/office/powerpoint/2010/main" val="36706847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screenshot, human face, person&#10;&#10;Description automatically generated">
            <a:extLst>
              <a:ext uri="{FF2B5EF4-FFF2-40B4-BE49-F238E27FC236}">
                <a16:creationId xmlns:a16="http://schemas.microsoft.com/office/drawing/2014/main" id="{585507D4-F56F-8B9F-139E-ADC12329041F}"/>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82BE1E71-DC98-6DED-FCC5-8DAE5B10E14C}"/>
              </a:ext>
            </a:extLst>
          </p:cNvPr>
          <p:cNvSpPr txBox="1"/>
          <p:nvPr/>
        </p:nvSpPr>
        <p:spPr>
          <a:xfrm>
            <a:off x="1514475" y="5738769"/>
            <a:ext cx="6343650" cy="646331"/>
          </a:xfrm>
          <a:prstGeom prst="rect">
            <a:avLst/>
          </a:prstGeom>
          <a:noFill/>
        </p:spPr>
        <p:txBody>
          <a:bodyPr wrap="square">
            <a:spAutoFit/>
          </a:bodyPr>
          <a:lstStyle/>
          <a:p>
            <a:r>
              <a:rPr lang="en-GB" sz="1800" dirty="0">
                <a:effectLst/>
                <a:latin typeface="Arial" panose="020B0604020202020204" pitchFamily="34" charset="0"/>
                <a:ea typeface="Calibri" panose="020F0502020204030204" pitchFamily="34" charset="0"/>
                <a:cs typeface="Arial" panose="020B0604020202020204" pitchFamily="34" charset="0"/>
                <a:hlinkClick r:id="rId3"/>
              </a:rPr>
              <a:t>https://www.aomrc.org.uk/reports-guidance/general-practice-and-secondary-care-working-better-together</a:t>
            </a:r>
            <a:endParaRPr lang="en-GB" sz="1800" b="1"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54026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8451A74-9C97-890C-8610-C926F33F1EF1}"/>
              </a:ext>
            </a:extLst>
          </p:cNvPr>
          <p:cNvPicPr>
            <a:picLocks noChangeAspect="1"/>
          </p:cNvPicPr>
          <p:nvPr/>
        </p:nvPicPr>
        <p:blipFill>
          <a:blip r:embed="rId2">
            <a:alphaModFix amt="5000"/>
          </a:blip>
          <a:stretch>
            <a:fillRect/>
          </a:stretch>
        </p:blipFill>
        <p:spPr>
          <a:xfrm>
            <a:off x="3150076" y="0"/>
            <a:ext cx="5891847" cy="6858000"/>
          </a:xfrm>
          <a:prstGeom prst="rect">
            <a:avLst/>
          </a:prstGeom>
        </p:spPr>
      </p:pic>
      <p:sp>
        <p:nvSpPr>
          <p:cNvPr id="3" name="TextBox 2">
            <a:extLst>
              <a:ext uri="{FF2B5EF4-FFF2-40B4-BE49-F238E27FC236}">
                <a16:creationId xmlns:a16="http://schemas.microsoft.com/office/drawing/2014/main" id="{0E0E9F20-EEB5-99AE-AB0F-3B911D152777}"/>
              </a:ext>
            </a:extLst>
          </p:cNvPr>
          <p:cNvSpPr txBox="1"/>
          <p:nvPr/>
        </p:nvSpPr>
        <p:spPr>
          <a:xfrm>
            <a:off x="0" y="2862857"/>
            <a:ext cx="12192000" cy="2005357"/>
          </a:xfrm>
          <a:prstGeom prst="rect">
            <a:avLst/>
          </a:prstGeom>
          <a:noFill/>
        </p:spPr>
        <p:txBody>
          <a:bodyPr wrap="square">
            <a:spAutoFit/>
          </a:bodyPr>
          <a:lstStyle/>
          <a:p>
            <a:pPr algn="ctr">
              <a:lnSpc>
                <a:spcPct val="106000"/>
              </a:lnSpc>
              <a:spcAft>
                <a:spcPts val="800"/>
              </a:spcAft>
            </a:pPr>
            <a:endParaRPr lang="en-GB" sz="2400" b="1" dirty="0">
              <a:effectLst/>
              <a:latin typeface="Arial" panose="020B0604020202020204" pitchFamily="34" charset="0"/>
              <a:ea typeface="Calibri" panose="020F0502020204030204" pitchFamily="34" charset="0"/>
              <a:cs typeface="Times New Roman" panose="02020603050405020304" pitchFamily="18" charset="0"/>
            </a:endParaRPr>
          </a:p>
          <a:p>
            <a:pPr algn="ctr">
              <a:lnSpc>
                <a:spcPct val="106000"/>
              </a:lnSpc>
              <a:spcAft>
                <a:spcPts val="800"/>
              </a:spcAft>
            </a:pPr>
            <a:r>
              <a:rPr lang="en-GB" sz="2400" dirty="0">
                <a:effectLst/>
                <a:latin typeface="Arial" panose="020B0604020202020204" pitchFamily="34" charset="0"/>
                <a:ea typeface="Calibri" panose="020F0502020204030204" pitchFamily="34" charset="0"/>
                <a:cs typeface="Times New Roman" panose="02020603050405020304" pitchFamily="18" charset="0"/>
              </a:rPr>
              <a:t>For any further questions about the report and case studies please email</a:t>
            </a:r>
            <a:br>
              <a:rPr lang="en-GB" sz="2400" b="1" dirty="0">
                <a:effectLst/>
                <a:latin typeface="Arial" panose="020B0604020202020204" pitchFamily="34" charset="0"/>
                <a:ea typeface="Calibri" panose="020F0502020204030204" pitchFamily="34" charset="0"/>
                <a:cs typeface="Times New Roman" panose="02020603050405020304" pitchFamily="18" charset="0"/>
              </a:rPr>
            </a:br>
            <a:r>
              <a:rPr lang="en-GB" sz="4000" b="1" dirty="0">
                <a:latin typeface="Arial" panose="020B0604020202020204" pitchFamily="34" charset="0"/>
                <a:ea typeface="Calibri" panose="020F0502020204030204" pitchFamily="34" charset="0"/>
                <a:cs typeface="Times New Roman" panose="02020603050405020304" pitchFamily="18" charset="0"/>
                <a:hlinkClick r:id="rId3"/>
              </a:rPr>
              <a:t>psci@aomrc.org.uk</a:t>
            </a:r>
            <a:r>
              <a:rPr lang="en-GB" sz="4000" b="1" dirty="0">
                <a:latin typeface="Arial" panose="020B0604020202020204" pitchFamily="34" charset="0"/>
                <a:ea typeface="Calibri" panose="020F0502020204030204" pitchFamily="34" charset="0"/>
                <a:cs typeface="Times New Roman" panose="02020603050405020304" pitchFamily="18" charset="0"/>
              </a:rPr>
              <a:t> </a:t>
            </a:r>
            <a:br>
              <a:rPr lang="en-GB" sz="2800" b="1" dirty="0">
                <a:effectLst/>
                <a:latin typeface="Arial" panose="020B0604020202020204" pitchFamily="34" charset="0"/>
                <a:ea typeface="Calibri" panose="020F0502020204030204" pitchFamily="34" charset="0"/>
                <a:cs typeface="Times New Roman" panose="02020603050405020304" pitchFamily="18" charset="0"/>
              </a:rPr>
            </a:b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C76EB84A-BA71-1EE5-AB3B-BD9ACF30B419}"/>
              </a:ext>
            </a:extLst>
          </p:cNvPr>
          <p:cNvSpPr txBox="1"/>
          <p:nvPr/>
        </p:nvSpPr>
        <p:spPr>
          <a:xfrm>
            <a:off x="-1" y="2186069"/>
            <a:ext cx="12192000" cy="830997"/>
          </a:xfrm>
          <a:prstGeom prst="rect">
            <a:avLst/>
          </a:prstGeom>
          <a:noFill/>
        </p:spPr>
        <p:txBody>
          <a:bodyPr wrap="square">
            <a:spAutoFit/>
          </a:bodyPr>
          <a:lstStyle/>
          <a:p>
            <a:pPr algn="ctr"/>
            <a:r>
              <a:rPr lang="en-GB" sz="4800" b="1" u="sng" dirty="0">
                <a:solidFill>
                  <a:srgbClr val="005EB8"/>
                </a:solidFill>
                <a:latin typeface="Arial" panose="020B0604020202020204" pitchFamily="34" charset="0"/>
                <a:ea typeface="Calibri" panose="020F0502020204030204" pitchFamily="34" charset="0"/>
                <a:cs typeface="Arial" panose="020B0604020202020204" pitchFamily="34" charset="0"/>
                <a:hlinkClick r:id="rId4"/>
              </a:rPr>
              <a:t>Read the report here</a:t>
            </a:r>
            <a:endParaRPr lang="en-GB" sz="4800" b="1" dirty="0">
              <a:solidFill>
                <a:srgbClr val="005EB8"/>
              </a:solidFill>
              <a:effectLst/>
              <a:latin typeface="Arial" panose="020B0604020202020204" pitchFamily="34" charset="0"/>
              <a:ea typeface="Calibri" panose="020F050202020403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28390505-D13A-1667-69D1-6EF24D412187}"/>
              </a:ext>
            </a:extLst>
          </p:cNvPr>
          <p:cNvPicPr>
            <a:picLocks noChangeAspect="1"/>
          </p:cNvPicPr>
          <p:nvPr/>
        </p:nvPicPr>
        <p:blipFill>
          <a:blip r:embed="rId5"/>
          <a:stretch>
            <a:fillRect/>
          </a:stretch>
        </p:blipFill>
        <p:spPr>
          <a:xfrm>
            <a:off x="9662131" y="342826"/>
            <a:ext cx="1012261" cy="786618"/>
          </a:xfrm>
          <a:prstGeom prst="rect">
            <a:avLst/>
          </a:prstGeom>
        </p:spPr>
      </p:pic>
    </p:spTree>
    <p:extLst>
      <p:ext uri="{BB962C8B-B14F-4D97-AF65-F5344CB8AC3E}">
        <p14:creationId xmlns:p14="http://schemas.microsoft.com/office/powerpoint/2010/main" val="301012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2C3D235-E1B2-4245-9153-172BBCD8A862}"/>
              </a:ext>
            </a:extLst>
          </p:cNvPr>
          <p:cNvSpPr>
            <a:spLocks noGrp="1"/>
          </p:cNvSpPr>
          <p:nvPr>
            <p:ph type="ctrTitle"/>
          </p:nvPr>
        </p:nvSpPr>
        <p:spPr>
          <a:xfrm>
            <a:off x="502091" y="199778"/>
            <a:ext cx="4155634" cy="673293"/>
          </a:xfrm>
        </p:spPr>
        <p:txBody>
          <a:bodyPr>
            <a:noAutofit/>
          </a:bodyPr>
          <a:lstStyle/>
          <a:p>
            <a:r>
              <a:rPr lang="en-GB" sz="2800" dirty="0"/>
              <a:t>Background</a:t>
            </a:r>
          </a:p>
        </p:txBody>
      </p:sp>
      <p:sp>
        <p:nvSpPr>
          <p:cNvPr id="3" name="TextBox 2">
            <a:extLst>
              <a:ext uri="{FF2B5EF4-FFF2-40B4-BE49-F238E27FC236}">
                <a16:creationId xmlns:a16="http://schemas.microsoft.com/office/drawing/2014/main" id="{5439F474-0C30-64B5-72CD-F3B2C325C399}"/>
              </a:ext>
            </a:extLst>
          </p:cNvPr>
          <p:cNvSpPr txBox="1"/>
          <p:nvPr/>
        </p:nvSpPr>
        <p:spPr>
          <a:xfrm>
            <a:off x="502091" y="1709010"/>
            <a:ext cx="11321609" cy="4333943"/>
          </a:xfrm>
          <a:prstGeom prst="rect">
            <a:avLst/>
          </a:prstGeom>
          <a:noFill/>
        </p:spPr>
        <p:txBody>
          <a:bodyPr wrap="square">
            <a:spAutoFit/>
          </a:bodyPr>
          <a:lstStyle/>
          <a:p>
            <a:pPr>
              <a:lnSpc>
                <a:spcPct val="107000"/>
              </a:lnSpc>
              <a:spcAft>
                <a:spcPts val="800"/>
              </a:spcAft>
            </a:pPr>
            <a:r>
              <a:rPr lang="en-GB" dirty="0">
                <a:effectLst/>
                <a:latin typeface="Arial" panose="020B0604020202020204" pitchFamily="34" charset="0"/>
                <a:ea typeface="Calibri" panose="020F0502020204030204" pitchFamily="34" charset="0"/>
                <a:cs typeface="Arial" panose="020B0604020202020204" pitchFamily="34" charset="0"/>
              </a:rPr>
              <a:t>A joint NHS and DHSC </a:t>
            </a:r>
            <a:r>
              <a:rPr lang="en-GB" u="sng" dirty="0">
                <a:effectLst/>
                <a:latin typeface="Arial" panose="020B0604020202020204" pitchFamily="34" charset="0"/>
                <a:ea typeface="Calibri" panose="020F0502020204030204" pitchFamily="34" charset="0"/>
                <a:cs typeface="Arial" panose="020B0604020202020204" pitchFamily="34" charset="0"/>
                <a:hlinkClick r:id="rId2"/>
              </a:rPr>
              <a:t>Delivery Plan for Recovering Access to Primary Care</a:t>
            </a:r>
            <a:r>
              <a:rPr lang="en-GB" dirty="0">
                <a:effectLst/>
                <a:latin typeface="Arial" panose="020B0604020202020204" pitchFamily="34" charset="0"/>
                <a:ea typeface="Calibri" panose="020F0502020204030204" pitchFamily="34" charset="0"/>
                <a:cs typeface="Arial" panose="020B0604020202020204" pitchFamily="34" charset="0"/>
                <a:hlinkClick r:id="rId2"/>
              </a:rPr>
              <a:t> </a:t>
            </a:r>
            <a:r>
              <a:rPr lang="en-GB" dirty="0">
                <a:effectLst/>
                <a:latin typeface="Arial" panose="020B0604020202020204" pitchFamily="34" charset="0"/>
                <a:ea typeface="Calibri" panose="020F0502020204030204" pitchFamily="34" charset="0"/>
                <a:cs typeface="Arial" panose="020B0604020202020204" pitchFamily="34" charset="0"/>
              </a:rPr>
              <a:t>has now been published, a key commitment in the government’s Autumn Statement. </a:t>
            </a:r>
          </a:p>
          <a:p>
            <a:pPr>
              <a:lnSpc>
                <a:spcPct val="107000"/>
              </a:lnSpc>
              <a:spcAft>
                <a:spcPts val="800"/>
              </a:spcAft>
            </a:pPr>
            <a:r>
              <a:rPr lang="en-GB" dirty="0">
                <a:effectLst/>
                <a:latin typeface="Arial" panose="020B0604020202020204" pitchFamily="34" charset="0"/>
                <a:ea typeface="Calibri" panose="020F0502020204030204" pitchFamily="34" charset="0"/>
                <a:cs typeface="Arial" panose="020B0604020202020204" pitchFamily="34" charset="0"/>
              </a:rPr>
              <a:t>The plan sets out a series of measures to enable transformation and support general practice to address the challenges it faces and improve patient access.</a:t>
            </a:r>
          </a:p>
          <a:p>
            <a:pPr>
              <a:lnSpc>
                <a:spcPct val="107000"/>
              </a:lnSpc>
              <a:spcAft>
                <a:spcPts val="800"/>
              </a:spcAft>
            </a:pPr>
            <a:r>
              <a:rPr lang="en-GB" dirty="0">
                <a:effectLst/>
                <a:latin typeface="Arial" panose="020B0604020202020204" pitchFamily="34" charset="0"/>
                <a:ea typeface="Calibri" panose="020F0502020204030204" pitchFamily="34" charset="0"/>
                <a:cs typeface="Arial" panose="020B0604020202020204" pitchFamily="34" charset="0"/>
              </a:rPr>
              <a:t>One of the four core areas of the plan focuses on cutting bureaucracy to help relieve workload pressures experienced by general practice teams, freeing them up to focus on patient care. An integral part of this is improving the primary – secondary care interface.</a:t>
            </a:r>
          </a:p>
          <a:p>
            <a:pPr>
              <a:lnSpc>
                <a:spcPct val="107000"/>
              </a:lnSpc>
              <a:spcAft>
                <a:spcPts val="800"/>
              </a:spcAft>
            </a:pPr>
            <a:r>
              <a:rPr lang="en-GB" dirty="0">
                <a:effectLst/>
                <a:latin typeface="Arial" panose="020B0604020202020204" pitchFamily="34" charset="0"/>
                <a:ea typeface="Calibri" panose="020F0502020204030204" pitchFamily="34" charset="0"/>
                <a:cs typeface="Arial" panose="020B0604020202020204" pitchFamily="34" charset="0"/>
              </a:rPr>
              <a:t>This interface is a key measure of success for systems. The relationship between these services is vital to our objectives to recover access and productivity  by improving patient flow in and out of hospital and better managing patients in the community. </a:t>
            </a:r>
          </a:p>
          <a:p>
            <a:pPr>
              <a:lnSpc>
                <a:spcPct val="107000"/>
              </a:lnSpc>
              <a:spcAft>
                <a:spcPts val="800"/>
              </a:spcAft>
            </a:pPr>
            <a:r>
              <a:rPr lang="en-GB" dirty="0">
                <a:effectLst/>
                <a:latin typeface="Arial" panose="020B0604020202020204" pitchFamily="34" charset="0"/>
                <a:ea typeface="Calibri" panose="020F0502020204030204" pitchFamily="34" charset="0"/>
                <a:cs typeface="Arial" panose="020B0604020202020204" pitchFamily="34" charset="0"/>
              </a:rPr>
              <a:t>To improve interface working, NHS England commissioned the Academy of Medical Royal Colleges (AoMRC) to undertake a rapid and clinically-led review. Their report – </a:t>
            </a:r>
            <a:r>
              <a:rPr lang="en-GB" dirty="0">
                <a:effectLst/>
                <a:latin typeface="Arial" panose="020B0604020202020204" pitchFamily="34" charset="0"/>
                <a:ea typeface="Calibri" panose="020F0502020204030204" pitchFamily="34" charset="0"/>
                <a:cs typeface="Arial" panose="020B0604020202020204" pitchFamily="34" charset="0"/>
                <a:hlinkClick r:id="rId3"/>
              </a:rPr>
              <a:t>General Practice and Secondary Care: Working Better Together</a:t>
            </a:r>
            <a:r>
              <a:rPr lang="en-GB" dirty="0">
                <a:effectLst/>
                <a:latin typeface="Arial" panose="020B0604020202020204" pitchFamily="34" charset="0"/>
                <a:ea typeface="Calibri" panose="020F0502020204030204" pitchFamily="34" charset="0"/>
                <a:cs typeface="Arial" panose="020B0604020202020204" pitchFamily="34" charset="0"/>
              </a:rPr>
              <a:t> – is published alongside the delivery plan. </a:t>
            </a:r>
          </a:p>
        </p:txBody>
      </p:sp>
      <p:pic>
        <p:nvPicPr>
          <p:cNvPr id="2" name="Picture 1">
            <a:extLst>
              <a:ext uri="{FF2B5EF4-FFF2-40B4-BE49-F238E27FC236}">
                <a16:creationId xmlns:a16="http://schemas.microsoft.com/office/drawing/2014/main" id="{0DAC300C-71B5-52CA-65EE-0592887C4CF8}"/>
              </a:ext>
            </a:extLst>
          </p:cNvPr>
          <p:cNvPicPr>
            <a:picLocks noChangeAspect="1"/>
          </p:cNvPicPr>
          <p:nvPr/>
        </p:nvPicPr>
        <p:blipFill>
          <a:blip r:embed="rId4"/>
          <a:stretch>
            <a:fillRect/>
          </a:stretch>
        </p:blipFill>
        <p:spPr>
          <a:xfrm>
            <a:off x="9662131" y="342826"/>
            <a:ext cx="1012261" cy="786618"/>
          </a:xfrm>
          <a:prstGeom prst="rect">
            <a:avLst/>
          </a:prstGeom>
        </p:spPr>
      </p:pic>
    </p:spTree>
    <p:extLst>
      <p:ext uri="{BB962C8B-B14F-4D97-AF65-F5344CB8AC3E}">
        <p14:creationId xmlns:p14="http://schemas.microsoft.com/office/powerpoint/2010/main" val="4289018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2C3D235-E1B2-4245-9153-172BBCD8A862}"/>
              </a:ext>
            </a:extLst>
          </p:cNvPr>
          <p:cNvSpPr>
            <a:spLocks noGrp="1"/>
          </p:cNvSpPr>
          <p:nvPr>
            <p:ph type="ctrTitle"/>
          </p:nvPr>
        </p:nvSpPr>
        <p:spPr>
          <a:xfrm>
            <a:off x="502091" y="199778"/>
            <a:ext cx="4155634" cy="673293"/>
          </a:xfrm>
        </p:spPr>
        <p:txBody>
          <a:bodyPr>
            <a:noAutofit/>
          </a:bodyPr>
          <a:lstStyle/>
          <a:p>
            <a:r>
              <a:rPr lang="en-GB" sz="2800" dirty="0"/>
              <a:t>Content</a:t>
            </a:r>
          </a:p>
        </p:txBody>
      </p:sp>
      <p:sp>
        <p:nvSpPr>
          <p:cNvPr id="3" name="TextBox 2">
            <a:extLst>
              <a:ext uri="{FF2B5EF4-FFF2-40B4-BE49-F238E27FC236}">
                <a16:creationId xmlns:a16="http://schemas.microsoft.com/office/drawing/2014/main" id="{5439F474-0C30-64B5-72CD-F3B2C325C399}"/>
              </a:ext>
            </a:extLst>
          </p:cNvPr>
          <p:cNvSpPr txBox="1"/>
          <p:nvPr/>
        </p:nvSpPr>
        <p:spPr>
          <a:xfrm>
            <a:off x="502091" y="2001110"/>
            <a:ext cx="11321609" cy="2838662"/>
          </a:xfrm>
          <a:prstGeom prst="rect">
            <a:avLst/>
          </a:prstGeom>
          <a:noFill/>
        </p:spPr>
        <p:txBody>
          <a:bodyPr wrap="square">
            <a:spAutoFit/>
          </a:bodyPr>
          <a:lstStyle/>
          <a:p>
            <a:pPr>
              <a:lnSpc>
                <a:spcPct val="107000"/>
              </a:lnSpc>
              <a:spcAft>
                <a:spcPts val="800"/>
              </a:spcAft>
            </a:pPr>
            <a:r>
              <a:rPr lang="en-GB" sz="2400" dirty="0">
                <a:effectLst/>
                <a:latin typeface="Arial" panose="020B0604020202020204" pitchFamily="34" charset="0"/>
                <a:ea typeface="Calibri" panose="020F0502020204030204" pitchFamily="34" charset="0"/>
              </a:rPr>
              <a:t>The report is an outstanding practical resource for Integrated Care Boards (ICBs) that sets out a series of recommendations and over 50 examples where local collaboration has successfully overcome organisational boundaries to find practical solutions to reduce unnecessary workload in both clinical settings. </a:t>
            </a:r>
            <a:br>
              <a:rPr lang="en-GB" sz="2400" dirty="0">
                <a:effectLst/>
                <a:latin typeface="Arial" panose="020B0604020202020204" pitchFamily="34" charset="0"/>
                <a:ea typeface="Calibri" panose="020F0502020204030204" pitchFamily="34" charset="0"/>
              </a:rPr>
            </a:br>
            <a:br>
              <a:rPr lang="en-GB" sz="2400" dirty="0">
                <a:effectLst/>
                <a:latin typeface="Arial" panose="020B0604020202020204" pitchFamily="34" charset="0"/>
                <a:ea typeface="Calibri" panose="020F0502020204030204" pitchFamily="34" charset="0"/>
              </a:rPr>
            </a:br>
            <a:r>
              <a:rPr lang="en-GB" sz="2400" dirty="0">
                <a:effectLst/>
                <a:latin typeface="Arial" panose="020B0604020202020204" pitchFamily="34" charset="0"/>
                <a:ea typeface="Calibri" panose="020F0502020204030204" pitchFamily="34" charset="0"/>
              </a:rPr>
              <a:t>Examples have been grouped into three themes that seek to improve the top interface issues: culture, communication and clinical process.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14F43EB7-0C3D-EB2D-CEE3-A23CBABB4E67}"/>
              </a:ext>
            </a:extLst>
          </p:cNvPr>
          <p:cNvPicPr>
            <a:picLocks noChangeAspect="1"/>
          </p:cNvPicPr>
          <p:nvPr/>
        </p:nvPicPr>
        <p:blipFill>
          <a:blip r:embed="rId2"/>
          <a:stretch>
            <a:fillRect/>
          </a:stretch>
        </p:blipFill>
        <p:spPr>
          <a:xfrm>
            <a:off x="9662131" y="342826"/>
            <a:ext cx="1012261" cy="786618"/>
          </a:xfrm>
          <a:prstGeom prst="rect">
            <a:avLst/>
          </a:prstGeom>
        </p:spPr>
      </p:pic>
    </p:spTree>
    <p:extLst>
      <p:ext uri="{BB962C8B-B14F-4D97-AF65-F5344CB8AC3E}">
        <p14:creationId xmlns:p14="http://schemas.microsoft.com/office/powerpoint/2010/main" val="1963444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431111E-BA04-51A7-217A-C760B4686C5F}"/>
              </a:ext>
            </a:extLst>
          </p:cNvPr>
          <p:cNvSpPr/>
          <p:nvPr/>
        </p:nvSpPr>
        <p:spPr>
          <a:xfrm>
            <a:off x="0" y="4665553"/>
            <a:ext cx="12192000" cy="687497"/>
          </a:xfrm>
          <a:prstGeom prst="rect">
            <a:avLst/>
          </a:prstGeom>
          <a:solidFill>
            <a:srgbClr val="FAD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1EA0039E-A8F9-1E7A-64A8-E98B2CDD8766}"/>
              </a:ext>
            </a:extLst>
          </p:cNvPr>
          <p:cNvSpPr/>
          <p:nvPr/>
        </p:nvSpPr>
        <p:spPr>
          <a:xfrm>
            <a:off x="0" y="3876013"/>
            <a:ext cx="12192000" cy="761627"/>
          </a:xfrm>
          <a:prstGeom prst="rect">
            <a:avLst/>
          </a:prstGeom>
          <a:solidFill>
            <a:srgbClr val="C8E7A2">
              <a:alpha val="9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B60ED285-BA21-D59C-B0DF-14FFB2C54EFE}"/>
              </a:ext>
            </a:extLst>
          </p:cNvPr>
          <p:cNvSpPr/>
          <p:nvPr/>
        </p:nvSpPr>
        <p:spPr>
          <a:xfrm>
            <a:off x="0" y="2625256"/>
            <a:ext cx="12192000" cy="1222844"/>
          </a:xfrm>
          <a:prstGeom prst="rect">
            <a:avLst/>
          </a:prstGeom>
          <a:solidFill>
            <a:srgbClr val="F1BD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a:extLst>
              <a:ext uri="{FF2B5EF4-FFF2-40B4-BE49-F238E27FC236}">
                <a16:creationId xmlns:a16="http://schemas.microsoft.com/office/drawing/2014/main" id="{BD43441D-E241-4DDC-1B0F-3A6781F704CB}"/>
              </a:ext>
            </a:extLst>
          </p:cNvPr>
          <p:cNvSpPr/>
          <p:nvPr/>
        </p:nvSpPr>
        <p:spPr>
          <a:xfrm>
            <a:off x="0" y="1924050"/>
            <a:ext cx="12192000" cy="673293"/>
          </a:xfrm>
          <a:prstGeom prst="rect">
            <a:avLst/>
          </a:prstGeom>
          <a:solidFill>
            <a:srgbClr val="BFE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5">
            <a:extLst>
              <a:ext uri="{FF2B5EF4-FFF2-40B4-BE49-F238E27FC236}">
                <a16:creationId xmlns:a16="http://schemas.microsoft.com/office/drawing/2014/main" id="{62C3D235-E1B2-4245-9153-172BBCD8A862}"/>
              </a:ext>
            </a:extLst>
          </p:cNvPr>
          <p:cNvSpPr>
            <a:spLocks noGrp="1"/>
          </p:cNvSpPr>
          <p:nvPr>
            <p:ph type="ctrTitle"/>
          </p:nvPr>
        </p:nvSpPr>
        <p:spPr>
          <a:xfrm>
            <a:off x="502090" y="199778"/>
            <a:ext cx="5460559" cy="673293"/>
          </a:xfrm>
        </p:spPr>
        <p:txBody>
          <a:bodyPr>
            <a:noAutofit/>
          </a:bodyPr>
          <a:lstStyle/>
          <a:p>
            <a:r>
              <a:rPr lang="en-GB" sz="2800" dirty="0"/>
              <a:t>Recommendations for systems</a:t>
            </a:r>
          </a:p>
        </p:txBody>
      </p:sp>
      <p:sp>
        <p:nvSpPr>
          <p:cNvPr id="3" name="TextBox 2">
            <a:extLst>
              <a:ext uri="{FF2B5EF4-FFF2-40B4-BE49-F238E27FC236}">
                <a16:creationId xmlns:a16="http://schemas.microsoft.com/office/drawing/2014/main" id="{7BCA5588-5718-F4B1-F12E-0D90718B4FE1}"/>
              </a:ext>
            </a:extLst>
          </p:cNvPr>
          <p:cNvSpPr txBox="1"/>
          <p:nvPr/>
        </p:nvSpPr>
        <p:spPr>
          <a:xfrm>
            <a:off x="502090" y="1134360"/>
            <a:ext cx="11321609" cy="4210448"/>
          </a:xfrm>
          <a:prstGeom prst="rect">
            <a:avLst/>
          </a:prstGeom>
          <a:noFill/>
        </p:spPr>
        <p:txBody>
          <a:bodyPr wrap="square">
            <a:spAutoFit/>
          </a:bodyPr>
          <a:lstStyle/>
          <a:p>
            <a:pPr>
              <a:lnSpc>
                <a:spcPct val="107000"/>
              </a:lnSpc>
              <a:spcAft>
                <a:spcPts val="800"/>
              </a:spcAft>
            </a:pPr>
            <a:r>
              <a:rPr lang="en-GB" sz="1400" dirty="0">
                <a:effectLst/>
                <a:latin typeface="Arial" panose="020B0604020202020204" pitchFamily="34" charset="0"/>
                <a:ea typeface="Calibri" panose="020F0502020204030204" pitchFamily="34" charset="0"/>
                <a:cs typeface="Times New Roman" panose="02020603050405020304" pitchFamily="18" charset="0"/>
              </a:rPr>
              <a:t>As part of the commitment in the delivery plan, systems should ensure local mechanisms are in place, comprising primary and secondary care clinical and managerial leaders, including LMC members, to utilise the findings and make tailored local improvements to interface working.</a:t>
            </a:r>
            <a:r>
              <a:rPr lang="en-GB" sz="1400" dirty="0">
                <a:latin typeface="Calibri" panose="020F0502020204030204" pitchFamily="34" charset="0"/>
                <a:ea typeface="Calibri" panose="020F0502020204030204" pitchFamily="34" charset="0"/>
                <a:cs typeface="Times New Roman" panose="02020603050405020304" pitchFamily="18" charset="0"/>
              </a:rPr>
              <a:t> </a:t>
            </a:r>
            <a:r>
              <a:rPr lang="en-GB" sz="1400" dirty="0">
                <a:latin typeface="Arial" panose="020B0604020202020204" pitchFamily="34" charset="0"/>
                <a:ea typeface="Calibri" panose="020F0502020204030204" pitchFamily="34" charset="0"/>
                <a:cs typeface="Times New Roman" panose="02020603050405020304" pitchFamily="18" charset="0"/>
              </a:rPr>
              <a:t>S</a:t>
            </a:r>
            <a:r>
              <a:rPr lang="en-GB" sz="1400" dirty="0">
                <a:effectLst/>
                <a:latin typeface="Arial" panose="020B0604020202020204" pitchFamily="34" charset="0"/>
                <a:ea typeface="Calibri" panose="020F0502020204030204" pitchFamily="34" charset="0"/>
                <a:cs typeface="Times New Roman" panose="02020603050405020304" pitchFamily="18" charset="0"/>
              </a:rPr>
              <a:t>ystems are being asked to consider the following four actions:</a:t>
            </a:r>
            <a:endParaRPr lang="en-GB" dirty="0">
              <a:effectLst/>
            </a:endParaRPr>
          </a:p>
          <a:p>
            <a:pPr marL="285750" indent="-285750">
              <a:buFont typeface="+mj-lt"/>
              <a:buAutoNum type="arabicPeriod"/>
              <a:tabLst>
                <a:tab pos="914400" algn="l"/>
              </a:tabLst>
            </a:pPr>
            <a:r>
              <a:rPr lang="en-GB" sz="12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Onward referrals:</a:t>
            </a:r>
            <a:r>
              <a:rPr lang="en-GB" sz="12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GB"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if a patient has been referred into secondary care and they need another referral, the secondary care provider should make this for them, rather than sending them back to general practice to a further delay before being referred again.</a:t>
            </a:r>
            <a:r>
              <a:rPr lang="en-GB" sz="12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a:t>
            </a:r>
            <a:r>
              <a:rPr lang="en-GB"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This improves patient care, saves time and was the most common request we heard from general practices about bureaucracy.</a:t>
            </a:r>
            <a:r>
              <a:rPr lang="en-GB" sz="12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br>
              <a:rPr lang="en-GB" sz="12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endParaRPr lang="en-GB" sz="1200" dirty="0">
              <a:effectLst/>
              <a:latin typeface="Arial" panose="020B0604020202020204" pitchFamily="34" charset="0"/>
              <a:ea typeface="Calibri" panose="020F0502020204030204" pitchFamily="34" charset="0"/>
              <a:cs typeface="Arial" panose="020B0604020202020204" pitchFamily="34" charset="0"/>
            </a:endParaRPr>
          </a:p>
          <a:p>
            <a:pPr marL="285750" indent="-285750">
              <a:buFont typeface="+mj-lt"/>
              <a:buAutoNum type="arabicPeriod"/>
              <a:tabLst>
                <a:tab pos="914400" algn="l"/>
              </a:tabLst>
            </a:pPr>
            <a:r>
              <a:rPr lang="en-GB" sz="12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Complete care (fit notes and discharge letters): </a:t>
            </a:r>
            <a:r>
              <a:rPr lang="en-GB"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Trusts should ensure that on discharge or after an outpatient appointment, patients receive everything they need, rather than as too often happens now leaving patients to return prematurely to their practice which often does not know what they need. Therefore, where patients need them, fit notes should be issued for the appropriate length of time to avoid unnecessary return appointments to general practice. Discharge letters should highlight clear actions for general practice (including prescribing medications required). Also, by 30 November 2023, providers of NHS-funded secondary care services should have implemented the capability to issue a fit note electronically. From December this will provide patients with a digital fit note by text or email and if they prefer, they can still receive a paper copy.  </a:t>
            </a:r>
            <a:br>
              <a:rPr lang="en-GB"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endPar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marL="285750" indent="-285750">
              <a:buFont typeface="+mj-lt"/>
              <a:buAutoNum type="arabicPeriod"/>
              <a:tabLst>
                <a:tab pos="914400" algn="l"/>
              </a:tabLst>
            </a:pPr>
            <a:r>
              <a:rPr lang="en-GB" sz="12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Call and recall:</a:t>
            </a:r>
            <a:r>
              <a:rPr lang="en-GB"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for patients under their care, NHS trusts should establish their own call/recall systems for patients for follow-up tests or appointments. This means that patients will have a clear route to contact secondary care and will no longer have to ask their practice to follow up on their behalf, which can often be frustrating when practices also do not know how to get the information.  </a:t>
            </a:r>
            <a:br>
              <a:rPr lang="en-GB"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endPar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marL="285750" indent="-285750">
              <a:buFont typeface="+mj-lt"/>
              <a:buAutoNum type="arabicPeriod"/>
              <a:tabLst>
                <a:tab pos="914400" algn="l"/>
              </a:tabLst>
            </a:pPr>
            <a:r>
              <a:rPr lang="en-GB" sz="12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Clear points of contact:</a:t>
            </a:r>
            <a:r>
              <a:rPr lang="en-GB"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ICBs should ensure providers establish single routes for general practice and secondary care teams to communicate rapidly, e.g. single outpatient department email for GP practices or primary care liaison officers in secondary care Currently practices cannot always get prompt answers to issues with requests, such as advice and guidance or referrals, which results in patients receiving delayed care.  </a:t>
            </a:r>
            <a:endPar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072002D1-EBC9-08BA-B701-68FB3758215E}"/>
              </a:ext>
            </a:extLst>
          </p:cNvPr>
          <p:cNvPicPr>
            <a:picLocks noChangeAspect="1"/>
          </p:cNvPicPr>
          <p:nvPr/>
        </p:nvPicPr>
        <p:blipFill>
          <a:blip r:embed="rId2"/>
          <a:stretch>
            <a:fillRect/>
          </a:stretch>
        </p:blipFill>
        <p:spPr>
          <a:xfrm>
            <a:off x="228600" y="5497404"/>
            <a:ext cx="999875" cy="943092"/>
          </a:xfrm>
          <a:prstGeom prst="rect">
            <a:avLst/>
          </a:prstGeom>
        </p:spPr>
      </p:pic>
      <p:sp>
        <p:nvSpPr>
          <p:cNvPr id="12" name="TextBox 11">
            <a:extLst>
              <a:ext uri="{FF2B5EF4-FFF2-40B4-BE49-F238E27FC236}">
                <a16:creationId xmlns:a16="http://schemas.microsoft.com/office/drawing/2014/main" id="{B7853FE9-0FD8-D3CA-49E9-F953BD015BA1}"/>
              </a:ext>
            </a:extLst>
          </p:cNvPr>
          <p:cNvSpPr txBox="1"/>
          <p:nvPr/>
        </p:nvSpPr>
        <p:spPr>
          <a:xfrm>
            <a:off x="1346200" y="5497404"/>
            <a:ext cx="10410604" cy="1025281"/>
          </a:xfrm>
          <a:prstGeom prst="rect">
            <a:avLst/>
          </a:prstGeom>
          <a:noFill/>
        </p:spPr>
        <p:txBody>
          <a:bodyPr wrap="square">
            <a:spAutoFit/>
          </a:bodyPr>
          <a:lstStyle/>
          <a:p>
            <a:pPr>
              <a:lnSpc>
                <a:spcPct val="107000"/>
              </a:lnSpc>
              <a:spcAft>
                <a:spcPts val="800"/>
              </a:spcAft>
            </a:pPr>
            <a:r>
              <a:rPr lang="en-GB" sz="1400" u="sng" dirty="0">
                <a:effectLst/>
                <a:latin typeface="Arial" panose="020B0604020202020204" pitchFamily="34" charset="0"/>
                <a:ea typeface="Calibri" panose="020F0502020204030204" pitchFamily="34" charset="0"/>
                <a:cs typeface="Times New Roman" panose="02020603050405020304" pitchFamily="18" charset="0"/>
              </a:rPr>
              <a:t>ICBs will need to review these actions as part of their annual assessment of interface arrangements (required as part of the NHS Standard Contract) and provide an update to their public board </a:t>
            </a:r>
            <a:r>
              <a:rPr lang="en-GB" sz="1400" b="1" u="sng" dirty="0">
                <a:effectLst/>
                <a:latin typeface="Arial" panose="020B0604020202020204" pitchFamily="34" charset="0"/>
                <a:ea typeface="Calibri" panose="020F0502020204030204" pitchFamily="34" charset="0"/>
                <a:cs typeface="Times New Roman" panose="02020603050405020304" pitchFamily="18" charset="0"/>
              </a:rPr>
              <a:t>before the end of December 2023</a:t>
            </a:r>
            <a:r>
              <a:rPr lang="en-GB" sz="1400" u="sng" dirty="0">
                <a:effectLst/>
                <a:latin typeface="Arial" panose="020B0604020202020204" pitchFamily="34" charset="0"/>
                <a:ea typeface="Calibri" panose="020F0502020204030204" pitchFamily="34" charset="0"/>
                <a:cs typeface="Times New Roman" panose="02020603050405020304" pitchFamily="18" charset="0"/>
              </a:rPr>
              <a:t>.</a:t>
            </a:r>
            <a:endParaRPr lang="en-GB" sz="1400" u="sng" dirty="0">
              <a:effectLst/>
              <a:latin typeface="Calibri" panose="020F0502020204030204" pitchFamily="34" charset="0"/>
              <a:ea typeface="Calibri" panose="020F0502020204030204" pitchFamily="34" charset="0"/>
              <a:cs typeface="Times New Roman" panose="02020603050405020304" pitchFamily="18" charset="0"/>
            </a:endParaRPr>
          </a:p>
          <a:p>
            <a:r>
              <a:rPr lang="en-GB" sz="1100" dirty="0">
                <a:effectLst/>
                <a:latin typeface="Arial" panose="020B0604020202020204" pitchFamily="34" charset="0"/>
                <a:ea typeface="Calibri" panose="020F0502020204030204" pitchFamily="34" charset="0"/>
                <a:cs typeface="Times New Roman" panose="02020603050405020304" pitchFamily="18" charset="0"/>
              </a:rPr>
              <a:t>[1] The NHS Standard Contract does not explicitly require this approach for an onward referral, for non-immediate but related needs, from one provider to another, but NHSE recommends that this should also be done by the secondary care provider.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Picture 8">
            <a:extLst>
              <a:ext uri="{FF2B5EF4-FFF2-40B4-BE49-F238E27FC236}">
                <a16:creationId xmlns:a16="http://schemas.microsoft.com/office/drawing/2014/main" id="{C51434EB-33CB-811C-86AC-25269D012E99}"/>
              </a:ext>
            </a:extLst>
          </p:cNvPr>
          <p:cNvPicPr>
            <a:picLocks noChangeAspect="1"/>
          </p:cNvPicPr>
          <p:nvPr/>
        </p:nvPicPr>
        <p:blipFill>
          <a:blip r:embed="rId3"/>
          <a:stretch>
            <a:fillRect/>
          </a:stretch>
        </p:blipFill>
        <p:spPr>
          <a:xfrm>
            <a:off x="9662131" y="342826"/>
            <a:ext cx="1012261" cy="786618"/>
          </a:xfrm>
          <a:prstGeom prst="rect">
            <a:avLst/>
          </a:prstGeom>
        </p:spPr>
      </p:pic>
    </p:spTree>
    <p:extLst>
      <p:ext uri="{BB962C8B-B14F-4D97-AF65-F5344CB8AC3E}">
        <p14:creationId xmlns:p14="http://schemas.microsoft.com/office/powerpoint/2010/main" val="3258482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2C3D235-E1B2-4245-9153-172BBCD8A862}"/>
              </a:ext>
            </a:extLst>
          </p:cNvPr>
          <p:cNvSpPr>
            <a:spLocks noGrp="1"/>
          </p:cNvSpPr>
          <p:nvPr>
            <p:ph type="ctrTitle"/>
          </p:nvPr>
        </p:nvSpPr>
        <p:spPr>
          <a:xfrm>
            <a:off x="502090" y="199778"/>
            <a:ext cx="5460559" cy="673293"/>
          </a:xfrm>
        </p:spPr>
        <p:txBody>
          <a:bodyPr>
            <a:noAutofit/>
          </a:bodyPr>
          <a:lstStyle/>
          <a:p>
            <a:r>
              <a:rPr lang="en-GB" sz="2800" dirty="0"/>
              <a:t>Recommendations for systems</a:t>
            </a:r>
          </a:p>
        </p:txBody>
      </p:sp>
      <p:graphicFrame>
        <p:nvGraphicFramePr>
          <p:cNvPr id="2" name="Table 1">
            <a:extLst>
              <a:ext uri="{FF2B5EF4-FFF2-40B4-BE49-F238E27FC236}">
                <a16:creationId xmlns:a16="http://schemas.microsoft.com/office/drawing/2014/main" id="{8A6B28B7-CAAE-AF5C-2485-C7EC49909F56}"/>
              </a:ext>
            </a:extLst>
          </p:cNvPr>
          <p:cNvGraphicFramePr>
            <a:graphicFrameLocks noGrp="1"/>
          </p:cNvGraphicFramePr>
          <p:nvPr>
            <p:extLst>
              <p:ext uri="{D42A27DB-BD31-4B8C-83A1-F6EECF244321}">
                <p14:modId xmlns:p14="http://schemas.microsoft.com/office/powerpoint/2010/main" val="3846369349"/>
              </p:ext>
            </p:extLst>
          </p:nvPr>
        </p:nvGraphicFramePr>
        <p:xfrm>
          <a:off x="330597" y="1672444"/>
          <a:ext cx="11530805" cy="4828076"/>
        </p:xfrm>
        <a:graphic>
          <a:graphicData uri="http://schemas.openxmlformats.org/drawingml/2006/table">
            <a:tbl>
              <a:tblPr firstRow="1" firstCol="1" lastRow="1" lastCol="1" bandRow="1" bandCol="1">
                <a:tableStyleId>{5C22544A-7EE6-4342-B048-85BDC9FD1C3A}</a:tableStyleId>
              </a:tblPr>
              <a:tblGrid>
                <a:gridCol w="6917862">
                  <a:extLst>
                    <a:ext uri="{9D8B030D-6E8A-4147-A177-3AD203B41FA5}">
                      <a16:colId xmlns:a16="http://schemas.microsoft.com/office/drawing/2014/main" val="3200930893"/>
                    </a:ext>
                  </a:extLst>
                </a:gridCol>
                <a:gridCol w="4612943">
                  <a:extLst>
                    <a:ext uri="{9D8B030D-6E8A-4147-A177-3AD203B41FA5}">
                      <a16:colId xmlns:a16="http://schemas.microsoft.com/office/drawing/2014/main" val="1099578176"/>
                    </a:ext>
                  </a:extLst>
                </a:gridCol>
              </a:tblGrid>
              <a:tr h="138962">
                <a:tc>
                  <a:txBody>
                    <a:bodyPr/>
                    <a:lstStyle/>
                    <a:p>
                      <a:pPr marL="50800" marR="167005">
                        <a:lnSpc>
                          <a:spcPct val="101000"/>
                        </a:lnSpc>
                        <a:spcBef>
                          <a:spcPts val="85"/>
                        </a:spcBef>
                        <a:spcAft>
                          <a:spcPts val="0"/>
                        </a:spcAft>
                      </a:pPr>
                      <a:r>
                        <a:rPr lang="en-US" sz="1300" spc="-30" dirty="0">
                          <a:effectLst/>
                          <a:latin typeface="Arial" panose="020B0604020202020204" pitchFamily="34" charset="0"/>
                          <a:cs typeface="Arial" panose="020B0604020202020204" pitchFamily="34" charset="0"/>
                        </a:rPr>
                        <a:t>Recommended action</a:t>
                      </a:r>
                      <a:endParaRPr lang="en-GB" sz="1300" dirty="0">
                        <a:effectLst/>
                        <a:latin typeface="Arial" panose="020B0604020202020204" pitchFamily="34" charset="0"/>
                        <a:ea typeface="Trebuchet MS" panose="020B0603020202020204" pitchFamily="34" charset="0"/>
                        <a:cs typeface="Arial" panose="020B0604020202020204"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5EB8"/>
                    </a:solidFill>
                  </a:tcPr>
                </a:tc>
                <a:tc>
                  <a:txBody>
                    <a:bodyPr/>
                    <a:lstStyle/>
                    <a:p>
                      <a:pPr marL="107950">
                        <a:spcBef>
                          <a:spcPts val="535"/>
                        </a:spcBef>
                      </a:pPr>
                      <a:r>
                        <a:rPr lang="en-US" sz="1300" spc="-45" dirty="0">
                          <a:effectLst/>
                          <a:latin typeface="Arial" panose="020B0604020202020204" pitchFamily="34" charset="0"/>
                          <a:cs typeface="Arial" panose="020B0604020202020204" pitchFamily="34" charset="0"/>
                        </a:rPr>
                        <a:t>Relevant</a:t>
                      </a:r>
                      <a:r>
                        <a:rPr lang="en-US" sz="1300" spc="-40" dirty="0">
                          <a:effectLst/>
                          <a:latin typeface="Arial" panose="020B0604020202020204" pitchFamily="34" charset="0"/>
                          <a:cs typeface="Arial" panose="020B0604020202020204" pitchFamily="34" charset="0"/>
                        </a:rPr>
                        <a:t> </a:t>
                      </a:r>
                      <a:r>
                        <a:rPr lang="en-US" sz="1300" spc="-10" dirty="0">
                          <a:effectLst/>
                          <a:latin typeface="Arial" panose="020B0604020202020204" pitchFamily="34" charset="0"/>
                          <a:cs typeface="Arial" panose="020B0604020202020204" pitchFamily="34" charset="0"/>
                        </a:rPr>
                        <a:t>case study</a:t>
                      </a:r>
                      <a:endParaRPr lang="en-GB" sz="1300" dirty="0">
                        <a:effectLst/>
                        <a:latin typeface="Arial" panose="020B0604020202020204" pitchFamily="34" charset="0"/>
                        <a:ea typeface="Trebuchet MS" panose="020B0603020202020204" pitchFamily="34" charset="0"/>
                        <a:cs typeface="Arial" panose="020B0604020202020204"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5EB8"/>
                    </a:solidFill>
                  </a:tcPr>
                </a:tc>
                <a:extLst>
                  <a:ext uri="{0D108BD9-81ED-4DB2-BD59-A6C34878D82A}">
                    <a16:rowId xmlns:a16="http://schemas.microsoft.com/office/drawing/2014/main" val="2976361267"/>
                  </a:ext>
                </a:extLst>
              </a:tr>
              <a:tr h="272011">
                <a:tc>
                  <a:txBody>
                    <a:bodyPr/>
                    <a:lstStyle/>
                    <a:p>
                      <a:pPr marL="107950" marR="167005">
                        <a:lnSpc>
                          <a:spcPct val="101000"/>
                        </a:lnSpc>
                        <a:spcBef>
                          <a:spcPts val="535"/>
                        </a:spcBef>
                        <a:spcAft>
                          <a:spcPts val="0"/>
                        </a:spcAft>
                      </a:pPr>
                      <a:r>
                        <a:rPr lang="en-US" sz="1300" b="0" dirty="0">
                          <a:solidFill>
                            <a:schemeClr val="tx1"/>
                          </a:solidFill>
                          <a:effectLst/>
                          <a:latin typeface="Arial" panose="020B0604020202020204" pitchFamily="34" charset="0"/>
                          <a:cs typeface="Arial" panose="020B0604020202020204" pitchFamily="34" charset="0"/>
                        </a:rPr>
                        <a:t>Provide</a:t>
                      </a:r>
                      <a:r>
                        <a:rPr lang="en-US" sz="1300" b="0" spc="-95"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easy</a:t>
                      </a:r>
                      <a:r>
                        <a:rPr lang="en-US" sz="1300" b="0" spc="-95"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access</a:t>
                      </a:r>
                      <a:r>
                        <a:rPr lang="en-US" sz="1300" b="0" spc="-95"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to</a:t>
                      </a:r>
                      <a:r>
                        <a:rPr lang="en-US" sz="1300" b="0" spc="-95"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general</a:t>
                      </a:r>
                      <a:r>
                        <a:rPr lang="en-US" sz="1300" b="0" spc="-95"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practice</a:t>
                      </a:r>
                      <a:r>
                        <a:rPr lang="en-US" sz="1300" b="0" spc="-95"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for </a:t>
                      </a:r>
                      <a:r>
                        <a:rPr lang="en-US" sz="1300" b="0" spc="-20" dirty="0">
                          <a:solidFill>
                            <a:schemeClr val="tx1"/>
                          </a:solidFill>
                          <a:effectLst/>
                          <a:latin typeface="Arial" panose="020B0604020202020204" pitchFamily="34" charset="0"/>
                          <a:cs typeface="Arial" panose="020B0604020202020204" pitchFamily="34" charset="0"/>
                        </a:rPr>
                        <a:t>secondary</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care</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clinicians</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via</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non-public</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phone </a:t>
                      </a:r>
                      <a:r>
                        <a:rPr lang="en-US" sz="1300" b="0" dirty="0">
                          <a:solidFill>
                            <a:schemeClr val="tx1"/>
                          </a:solidFill>
                          <a:effectLst/>
                          <a:latin typeface="Arial" panose="020B0604020202020204" pitchFamily="34" charset="0"/>
                          <a:cs typeface="Arial" panose="020B0604020202020204" pitchFamily="34" charset="0"/>
                        </a:rPr>
                        <a:t>numbers</a:t>
                      </a:r>
                      <a:r>
                        <a:rPr lang="en-US" sz="1300" b="0" spc="-45"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and</a:t>
                      </a:r>
                      <a:r>
                        <a:rPr lang="en-US" sz="1300" b="0" spc="-45"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shared</a:t>
                      </a:r>
                      <a:r>
                        <a:rPr lang="en-US" sz="1300" b="0" spc="-45"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email</a:t>
                      </a:r>
                      <a:r>
                        <a:rPr lang="en-US" sz="1300" b="0" spc="-45"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mailboxes</a:t>
                      </a:r>
                      <a:endParaRPr lang="en-GB" sz="1300" b="0" dirty="0">
                        <a:solidFill>
                          <a:schemeClr val="tx1"/>
                        </a:solidFill>
                        <a:effectLst/>
                        <a:latin typeface="Arial" panose="020B0604020202020204" pitchFamily="34" charset="0"/>
                        <a:ea typeface="Trebuchet MS" panose="020B0603020202020204" pitchFamily="34" charset="0"/>
                        <a:cs typeface="Arial" panose="020B0604020202020204"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marL="107950">
                        <a:lnSpc>
                          <a:spcPct val="101000"/>
                        </a:lnSpc>
                        <a:spcBef>
                          <a:spcPts val="535"/>
                        </a:spcBef>
                      </a:pPr>
                      <a:r>
                        <a:rPr lang="en-US" sz="1300" b="0" u="none" strike="noStrike" spc="-20" dirty="0">
                          <a:solidFill>
                            <a:schemeClr val="tx1"/>
                          </a:solidFill>
                          <a:effectLst/>
                          <a:latin typeface="Arial" panose="020B0604020202020204" pitchFamily="34" charset="0"/>
                          <a:cs typeface="Arial" panose="020B0604020202020204" pitchFamily="34" charset="0"/>
                        </a:rPr>
                        <a:t>'Backdoor'</a:t>
                      </a:r>
                      <a:r>
                        <a:rPr lang="en-US" sz="1300" b="0" u="none" strike="noStrike" spc="-6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GP</a:t>
                      </a:r>
                      <a:r>
                        <a:rPr lang="en-US" sz="1300" b="0" u="none" strike="noStrike" spc="-6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numbers</a:t>
                      </a:r>
                      <a:r>
                        <a:rPr lang="en-US" sz="1300" b="0" u="none" strike="noStrike" spc="-6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in</a:t>
                      </a:r>
                      <a:r>
                        <a:rPr lang="en-US" sz="1300" b="0" u="none" strike="noStrike" spc="-6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secondary</a:t>
                      </a:r>
                      <a:r>
                        <a:rPr lang="en-US" sz="1300" b="0" u="none" strike="noStrike" spc="-6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care</a:t>
                      </a:r>
                      <a:r>
                        <a:rPr lang="en-US" sz="1300" b="0" u="none" strike="noStrike" spc="-6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a:t>
                      </a:r>
                      <a:r>
                        <a:rPr lang="en-US" sz="1300" b="0" spc="-20" dirty="0">
                          <a:solidFill>
                            <a:schemeClr val="tx1"/>
                          </a:solidFill>
                          <a:effectLst/>
                          <a:latin typeface="Arial" panose="020B0604020202020204" pitchFamily="34" charset="0"/>
                          <a:cs typeface="Arial" panose="020B0604020202020204" pitchFamily="34" charset="0"/>
                        </a:rPr>
                        <a:t> </a:t>
                      </a:r>
                      <a:r>
                        <a:rPr lang="en-US" sz="1300" b="0" u="none" strike="noStrike" spc="-10" dirty="0">
                          <a:solidFill>
                            <a:schemeClr val="tx1"/>
                          </a:solidFill>
                          <a:effectLst/>
                          <a:latin typeface="Arial" panose="020B0604020202020204" pitchFamily="34" charset="0"/>
                          <a:cs typeface="Arial" panose="020B0604020202020204" pitchFamily="34" charset="0"/>
                        </a:rPr>
                        <a:t>Gloucestershire</a:t>
                      </a:r>
                      <a:endParaRPr lang="en-GB" sz="1300" b="0" dirty="0">
                        <a:solidFill>
                          <a:schemeClr val="tx1"/>
                        </a:solidFill>
                        <a:effectLst/>
                        <a:latin typeface="Arial" panose="020B0604020202020204" pitchFamily="34" charset="0"/>
                        <a:ea typeface="Trebuchet MS" panose="020B0603020202020204" pitchFamily="34" charset="0"/>
                        <a:cs typeface="Arial" panose="020B0604020202020204"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2371838635"/>
                  </a:ext>
                </a:extLst>
              </a:tr>
              <a:tr h="561267">
                <a:tc>
                  <a:txBody>
                    <a:bodyPr/>
                    <a:lstStyle/>
                    <a:p>
                      <a:pPr marL="107950" marR="167005">
                        <a:lnSpc>
                          <a:spcPct val="101000"/>
                        </a:lnSpc>
                        <a:spcBef>
                          <a:spcPts val="535"/>
                        </a:spcBef>
                        <a:spcAft>
                          <a:spcPts val="0"/>
                        </a:spcAft>
                      </a:pPr>
                      <a:r>
                        <a:rPr lang="en-US" sz="1300" b="0" dirty="0">
                          <a:solidFill>
                            <a:schemeClr val="tx1"/>
                          </a:solidFill>
                          <a:effectLst/>
                          <a:latin typeface="Arial" panose="020B0604020202020204" pitchFamily="34" charset="0"/>
                          <a:cs typeface="Arial" panose="020B0604020202020204" pitchFamily="34" charset="0"/>
                        </a:rPr>
                        <a:t>Provide</a:t>
                      </a:r>
                      <a:r>
                        <a:rPr lang="en-US" sz="1300" b="0" spc="-95"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easy</a:t>
                      </a:r>
                      <a:r>
                        <a:rPr lang="en-US" sz="1300" b="0" spc="-95"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access</a:t>
                      </a:r>
                      <a:r>
                        <a:rPr lang="en-US" sz="1300" b="0" spc="-95"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to</a:t>
                      </a:r>
                      <a:r>
                        <a:rPr lang="en-US" sz="1300" b="0" spc="-95"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individual</a:t>
                      </a:r>
                      <a:r>
                        <a:rPr lang="en-US" sz="1300" b="0" spc="-95"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hospital </a:t>
                      </a:r>
                      <a:r>
                        <a:rPr lang="en-US" sz="1300" b="0" spc="-30" dirty="0">
                          <a:solidFill>
                            <a:schemeClr val="tx1"/>
                          </a:solidFill>
                          <a:effectLst/>
                          <a:latin typeface="Arial" panose="020B0604020202020204" pitchFamily="34" charset="0"/>
                          <a:cs typeface="Arial" panose="020B0604020202020204" pitchFamily="34" charset="0"/>
                        </a:rPr>
                        <a:t>departments</a:t>
                      </a:r>
                      <a:r>
                        <a:rPr lang="en-US" sz="1300" b="0" spc="-4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via</a:t>
                      </a:r>
                      <a:r>
                        <a:rPr lang="en-US" sz="1300" b="0" spc="-4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non-public</a:t>
                      </a:r>
                      <a:r>
                        <a:rPr lang="en-US" sz="1300" b="0" spc="-4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phone</a:t>
                      </a:r>
                      <a:r>
                        <a:rPr lang="en-US" sz="1300" b="0" spc="-4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numbers/shared mailboxes</a:t>
                      </a:r>
                      <a:r>
                        <a:rPr lang="en-US" sz="1300" b="0" spc="-10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to</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help</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in</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the</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resolution</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of</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administrative </a:t>
                      </a:r>
                      <a:r>
                        <a:rPr lang="en-US" sz="1300" b="0" spc="-10" dirty="0">
                          <a:solidFill>
                            <a:schemeClr val="tx1"/>
                          </a:solidFill>
                          <a:effectLst/>
                          <a:latin typeface="Arial" panose="020B0604020202020204" pitchFamily="34" charset="0"/>
                          <a:cs typeface="Arial" panose="020B0604020202020204" pitchFamily="34" charset="0"/>
                        </a:rPr>
                        <a:t>queries</a:t>
                      </a:r>
                      <a:r>
                        <a:rPr lang="en-US" sz="1300" b="0" spc="-85" dirty="0">
                          <a:solidFill>
                            <a:schemeClr val="tx1"/>
                          </a:solidFill>
                          <a:effectLst/>
                          <a:latin typeface="Arial" panose="020B0604020202020204" pitchFamily="34" charset="0"/>
                          <a:cs typeface="Arial" panose="020B0604020202020204" pitchFamily="34" charset="0"/>
                        </a:rPr>
                        <a:t> </a:t>
                      </a:r>
                      <a:r>
                        <a:rPr lang="en-US" sz="1300" b="0" spc="-10" dirty="0">
                          <a:solidFill>
                            <a:schemeClr val="tx1"/>
                          </a:solidFill>
                          <a:effectLst/>
                          <a:latin typeface="Arial" panose="020B0604020202020204" pitchFamily="34" charset="0"/>
                          <a:cs typeface="Arial" panose="020B0604020202020204" pitchFamily="34" charset="0"/>
                        </a:rPr>
                        <a:t>(ideally</a:t>
                      </a:r>
                      <a:r>
                        <a:rPr lang="en-US" sz="1300" b="0" spc="-85" dirty="0">
                          <a:solidFill>
                            <a:schemeClr val="tx1"/>
                          </a:solidFill>
                          <a:effectLst/>
                          <a:latin typeface="Arial" panose="020B0604020202020204" pitchFamily="34" charset="0"/>
                          <a:cs typeface="Arial" panose="020B0604020202020204" pitchFamily="34" charset="0"/>
                        </a:rPr>
                        <a:t> </a:t>
                      </a:r>
                      <a:r>
                        <a:rPr lang="en-US" sz="1300" b="0" spc="-10" dirty="0">
                          <a:solidFill>
                            <a:schemeClr val="tx1"/>
                          </a:solidFill>
                          <a:effectLst/>
                          <a:latin typeface="Arial" panose="020B0604020202020204" pitchFamily="34" charset="0"/>
                          <a:cs typeface="Arial" panose="020B0604020202020204" pitchFamily="34" charset="0"/>
                        </a:rPr>
                        <a:t>any</a:t>
                      </a:r>
                      <a:r>
                        <a:rPr lang="en-US" sz="1300" b="0" spc="-85" dirty="0">
                          <a:solidFill>
                            <a:schemeClr val="tx1"/>
                          </a:solidFill>
                          <a:effectLst/>
                          <a:latin typeface="Arial" panose="020B0604020202020204" pitchFamily="34" charset="0"/>
                          <a:cs typeface="Arial" panose="020B0604020202020204" pitchFamily="34" charset="0"/>
                        </a:rPr>
                        <a:t> </a:t>
                      </a:r>
                      <a:r>
                        <a:rPr lang="en-US" sz="1300" b="0" spc="-10" dirty="0">
                          <a:solidFill>
                            <a:schemeClr val="tx1"/>
                          </a:solidFill>
                          <a:effectLst/>
                          <a:latin typeface="Arial" panose="020B0604020202020204" pitchFamily="34" charset="0"/>
                          <a:cs typeface="Arial" panose="020B0604020202020204" pitchFamily="34" charset="0"/>
                        </a:rPr>
                        <a:t>correspondence</a:t>
                      </a:r>
                      <a:r>
                        <a:rPr lang="en-US" sz="1300" b="0" spc="-85" dirty="0">
                          <a:solidFill>
                            <a:schemeClr val="tx1"/>
                          </a:solidFill>
                          <a:effectLst/>
                          <a:latin typeface="Arial" panose="020B0604020202020204" pitchFamily="34" charset="0"/>
                          <a:cs typeface="Arial" panose="020B0604020202020204" pitchFamily="34" charset="0"/>
                        </a:rPr>
                        <a:t> </a:t>
                      </a:r>
                      <a:r>
                        <a:rPr lang="en-US" sz="1300" b="0" spc="-10" dirty="0">
                          <a:solidFill>
                            <a:schemeClr val="tx1"/>
                          </a:solidFill>
                          <a:effectLst/>
                          <a:latin typeface="Arial" panose="020B0604020202020204" pitchFamily="34" charset="0"/>
                          <a:cs typeface="Arial" panose="020B0604020202020204" pitchFamily="34" charset="0"/>
                        </a:rPr>
                        <a:t>should</a:t>
                      </a:r>
                      <a:r>
                        <a:rPr lang="en-US" sz="1300" b="0" spc="-85" dirty="0">
                          <a:solidFill>
                            <a:schemeClr val="tx1"/>
                          </a:solidFill>
                          <a:effectLst/>
                          <a:latin typeface="Arial" panose="020B0604020202020204" pitchFamily="34" charset="0"/>
                          <a:cs typeface="Arial" panose="020B0604020202020204" pitchFamily="34" charset="0"/>
                        </a:rPr>
                        <a:t> </a:t>
                      </a:r>
                      <a:r>
                        <a:rPr lang="en-US" sz="1300" b="0" spc="-10" dirty="0">
                          <a:solidFill>
                            <a:schemeClr val="tx1"/>
                          </a:solidFill>
                          <a:effectLst/>
                          <a:latin typeface="Arial" panose="020B0604020202020204" pitchFamily="34" charset="0"/>
                          <a:cs typeface="Arial" panose="020B0604020202020204" pitchFamily="34" charset="0"/>
                        </a:rPr>
                        <a:t>link </a:t>
                      </a:r>
                      <a:r>
                        <a:rPr lang="en-US" sz="1300" b="0" spc="-20" dirty="0">
                          <a:solidFill>
                            <a:schemeClr val="tx1"/>
                          </a:solidFill>
                          <a:effectLst/>
                          <a:latin typeface="Arial" panose="020B0604020202020204" pitchFamily="34" charset="0"/>
                          <a:cs typeface="Arial" panose="020B0604020202020204" pitchFamily="34" charset="0"/>
                        </a:rPr>
                        <a:t>directly</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with</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the</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electronic</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health</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record)</a:t>
                      </a:r>
                      <a:endParaRPr lang="en-GB" sz="1300" b="0" dirty="0">
                        <a:solidFill>
                          <a:schemeClr val="tx1"/>
                        </a:solidFill>
                        <a:effectLst/>
                        <a:latin typeface="Arial" panose="020B0604020202020204" pitchFamily="34" charset="0"/>
                        <a:ea typeface="Trebuchet MS" panose="020B0603020202020204" pitchFamily="34" charset="0"/>
                        <a:cs typeface="Arial" panose="020B0604020202020204"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marL="107950" marR="276860">
                        <a:lnSpc>
                          <a:spcPct val="101000"/>
                        </a:lnSpc>
                        <a:spcBef>
                          <a:spcPts val="540"/>
                        </a:spcBef>
                      </a:pPr>
                      <a:r>
                        <a:rPr lang="en-US" sz="1300" b="0" u="none" strike="noStrike" spc="-20" dirty="0">
                          <a:solidFill>
                            <a:schemeClr val="tx1"/>
                          </a:solidFill>
                          <a:effectLst/>
                          <a:latin typeface="Arial" panose="020B0604020202020204" pitchFamily="34" charset="0"/>
                          <a:cs typeface="Arial" panose="020B0604020202020204" pitchFamily="34" charset="0"/>
                        </a:rPr>
                        <a:t>Email</a:t>
                      </a:r>
                      <a:r>
                        <a:rPr lang="en-US" sz="1300" b="0" u="none" strike="noStrike" spc="-9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addresses</a:t>
                      </a:r>
                      <a:r>
                        <a:rPr lang="en-US" sz="1300" b="0" u="none" strike="noStrike" spc="-9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and</a:t>
                      </a:r>
                      <a:r>
                        <a:rPr lang="en-US" sz="1300" b="0" u="none" strike="noStrike" spc="-9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a</a:t>
                      </a:r>
                      <a:r>
                        <a:rPr lang="en-US" sz="1300" b="0" u="none" strike="noStrike" spc="-9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shared</a:t>
                      </a:r>
                      <a:r>
                        <a:rPr lang="en-US" sz="1300" b="0" u="none" strike="noStrike" spc="-9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inbox</a:t>
                      </a:r>
                      <a:r>
                        <a:rPr lang="en-US" sz="1300" b="0" u="none" strike="noStrike" spc="-9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for</a:t>
                      </a:r>
                      <a:r>
                        <a:rPr lang="en-US" sz="1300" b="0" u="none" strike="noStrike" spc="-9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all</a:t>
                      </a:r>
                      <a:r>
                        <a:rPr lang="en-US" sz="1300" b="0" spc="-20" dirty="0">
                          <a:solidFill>
                            <a:schemeClr val="tx1"/>
                          </a:solidFill>
                          <a:effectLst/>
                          <a:latin typeface="Arial" panose="020B0604020202020204" pitchFamily="34" charset="0"/>
                          <a:cs typeface="Arial" panose="020B0604020202020204" pitchFamily="34" charset="0"/>
                        </a:rPr>
                        <a:t> </a:t>
                      </a:r>
                      <a:r>
                        <a:rPr lang="en-US" sz="1300" b="0" u="none" strike="noStrike" spc="-10" dirty="0">
                          <a:solidFill>
                            <a:schemeClr val="tx1"/>
                          </a:solidFill>
                          <a:effectLst/>
                          <a:latin typeface="Arial" panose="020B0604020202020204" pitchFamily="34" charset="0"/>
                          <a:cs typeface="Arial" panose="020B0604020202020204" pitchFamily="34" charset="0"/>
                        </a:rPr>
                        <a:t>outpatient</a:t>
                      </a:r>
                      <a:r>
                        <a:rPr lang="en-US" sz="1300" b="0" u="none" strike="noStrike" spc="-50" dirty="0">
                          <a:solidFill>
                            <a:schemeClr val="tx1"/>
                          </a:solidFill>
                          <a:effectLst/>
                          <a:latin typeface="Arial" panose="020B0604020202020204" pitchFamily="34" charset="0"/>
                          <a:cs typeface="Arial" panose="020B0604020202020204" pitchFamily="34" charset="0"/>
                        </a:rPr>
                        <a:t> </a:t>
                      </a:r>
                      <a:r>
                        <a:rPr lang="en-US" sz="1300" b="0" u="none" strike="noStrike" spc="-10" dirty="0">
                          <a:solidFill>
                            <a:schemeClr val="tx1"/>
                          </a:solidFill>
                          <a:effectLst/>
                          <a:latin typeface="Arial" panose="020B0604020202020204" pitchFamily="34" charset="0"/>
                          <a:cs typeface="Arial" panose="020B0604020202020204" pitchFamily="34" charset="0"/>
                        </a:rPr>
                        <a:t>department</a:t>
                      </a:r>
                      <a:r>
                        <a:rPr lang="en-US" sz="1300" b="0" u="none" strike="noStrike" spc="-50" dirty="0">
                          <a:solidFill>
                            <a:schemeClr val="tx1"/>
                          </a:solidFill>
                          <a:effectLst/>
                          <a:latin typeface="Arial" panose="020B0604020202020204" pitchFamily="34" charset="0"/>
                          <a:cs typeface="Arial" panose="020B0604020202020204" pitchFamily="34" charset="0"/>
                        </a:rPr>
                        <a:t> </a:t>
                      </a:r>
                      <a:r>
                        <a:rPr lang="en-US" sz="1300" b="0" u="none" strike="noStrike" spc="-10" dirty="0">
                          <a:solidFill>
                            <a:schemeClr val="tx1"/>
                          </a:solidFill>
                          <a:effectLst/>
                          <a:latin typeface="Arial" panose="020B0604020202020204" pitchFamily="34" charset="0"/>
                          <a:cs typeface="Arial" panose="020B0604020202020204" pitchFamily="34" charset="0"/>
                        </a:rPr>
                        <a:t>secretariats</a:t>
                      </a:r>
                      <a:r>
                        <a:rPr lang="en-US" sz="1300" b="0" u="none" strike="noStrike" spc="-50" dirty="0">
                          <a:solidFill>
                            <a:schemeClr val="tx1"/>
                          </a:solidFill>
                          <a:effectLst/>
                          <a:latin typeface="Arial" panose="020B0604020202020204" pitchFamily="34" charset="0"/>
                          <a:cs typeface="Arial" panose="020B0604020202020204" pitchFamily="34" charset="0"/>
                        </a:rPr>
                        <a:t> </a:t>
                      </a:r>
                      <a:r>
                        <a:rPr lang="en-US" sz="1300" b="0" u="none" strike="noStrike" spc="-10" dirty="0">
                          <a:solidFill>
                            <a:schemeClr val="tx1"/>
                          </a:solidFill>
                          <a:effectLst/>
                          <a:latin typeface="Arial" panose="020B0604020202020204" pitchFamily="34" charset="0"/>
                          <a:cs typeface="Arial" panose="020B0604020202020204" pitchFamily="34" charset="0"/>
                        </a:rPr>
                        <a:t>—</a:t>
                      </a:r>
                      <a:endParaRPr lang="en-GB" sz="1300" b="0" dirty="0">
                        <a:solidFill>
                          <a:schemeClr val="tx1"/>
                        </a:solidFill>
                        <a:effectLst/>
                        <a:latin typeface="Arial" panose="020B0604020202020204" pitchFamily="34" charset="0"/>
                        <a:cs typeface="Arial" panose="020B0604020202020204" pitchFamily="34" charset="0"/>
                      </a:endParaRPr>
                    </a:p>
                    <a:p>
                      <a:pPr marL="107950">
                        <a:lnSpc>
                          <a:spcPts val="1270"/>
                        </a:lnSpc>
                        <a:spcBef>
                          <a:spcPts val="540"/>
                        </a:spcBef>
                      </a:pPr>
                      <a:r>
                        <a:rPr lang="en-US" sz="1300" b="0" u="none" strike="noStrike" spc="-30" dirty="0">
                          <a:solidFill>
                            <a:schemeClr val="tx1"/>
                          </a:solidFill>
                          <a:effectLst/>
                          <a:latin typeface="Arial" panose="020B0604020202020204" pitchFamily="34" charset="0"/>
                          <a:cs typeface="Arial" panose="020B0604020202020204" pitchFamily="34" charset="0"/>
                        </a:rPr>
                        <a:t>Mid</a:t>
                      </a:r>
                      <a:r>
                        <a:rPr lang="en-US" sz="1300" b="0" u="none" strike="noStrike" spc="-65" dirty="0">
                          <a:solidFill>
                            <a:schemeClr val="tx1"/>
                          </a:solidFill>
                          <a:effectLst/>
                          <a:latin typeface="Arial" panose="020B0604020202020204" pitchFamily="34" charset="0"/>
                          <a:cs typeface="Arial" panose="020B0604020202020204" pitchFamily="34" charset="0"/>
                        </a:rPr>
                        <a:t> </a:t>
                      </a:r>
                      <a:r>
                        <a:rPr lang="en-US" sz="1300" b="0" u="none" strike="noStrike" spc="-30" dirty="0">
                          <a:solidFill>
                            <a:schemeClr val="tx1"/>
                          </a:solidFill>
                          <a:effectLst/>
                          <a:latin typeface="Arial" panose="020B0604020202020204" pitchFamily="34" charset="0"/>
                          <a:cs typeface="Arial" panose="020B0604020202020204" pitchFamily="34" charset="0"/>
                        </a:rPr>
                        <a:t>and</a:t>
                      </a:r>
                      <a:r>
                        <a:rPr lang="en-US" sz="1300" b="0" u="none" strike="noStrike" spc="-65" dirty="0">
                          <a:solidFill>
                            <a:schemeClr val="tx1"/>
                          </a:solidFill>
                          <a:effectLst/>
                          <a:latin typeface="Arial" panose="020B0604020202020204" pitchFamily="34" charset="0"/>
                          <a:cs typeface="Arial" panose="020B0604020202020204" pitchFamily="34" charset="0"/>
                        </a:rPr>
                        <a:t> </a:t>
                      </a:r>
                      <a:r>
                        <a:rPr lang="en-US" sz="1300" b="0" u="none" strike="noStrike" spc="-30" dirty="0">
                          <a:solidFill>
                            <a:schemeClr val="tx1"/>
                          </a:solidFill>
                          <a:effectLst/>
                          <a:latin typeface="Arial" panose="020B0604020202020204" pitchFamily="34" charset="0"/>
                          <a:cs typeface="Arial" panose="020B0604020202020204" pitchFamily="34" charset="0"/>
                        </a:rPr>
                        <a:t>South</a:t>
                      </a:r>
                      <a:r>
                        <a:rPr lang="en-US" sz="1300" b="0" u="none" strike="noStrike" spc="-65" dirty="0">
                          <a:solidFill>
                            <a:schemeClr val="tx1"/>
                          </a:solidFill>
                          <a:effectLst/>
                          <a:latin typeface="Arial" panose="020B0604020202020204" pitchFamily="34" charset="0"/>
                          <a:cs typeface="Arial" panose="020B0604020202020204" pitchFamily="34" charset="0"/>
                        </a:rPr>
                        <a:t> </a:t>
                      </a:r>
                      <a:r>
                        <a:rPr lang="en-US" sz="1300" b="0" u="none" strike="noStrike" spc="-30" dirty="0">
                          <a:solidFill>
                            <a:schemeClr val="tx1"/>
                          </a:solidFill>
                          <a:effectLst/>
                          <a:latin typeface="Arial" panose="020B0604020202020204" pitchFamily="34" charset="0"/>
                          <a:cs typeface="Arial" panose="020B0604020202020204" pitchFamily="34" charset="0"/>
                        </a:rPr>
                        <a:t>Essex</a:t>
                      </a:r>
                      <a:endParaRPr lang="en-GB" sz="1300" b="0" dirty="0">
                        <a:solidFill>
                          <a:schemeClr val="tx1"/>
                        </a:solidFill>
                        <a:effectLst/>
                        <a:latin typeface="Arial" panose="020B0604020202020204" pitchFamily="34" charset="0"/>
                        <a:cs typeface="Arial" panose="020B0604020202020204" pitchFamily="34" charset="0"/>
                      </a:endParaRPr>
                    </a:p>
                    <a:p>
                      <a:pPr marL="107950">
                        <a:lnSpc>
                          <a:spcPct val="101000"/>
                        </a:lnSpc>
                        <a:spcBef>
                          <a:spcPts val="20"/>
                        </a:spcBef>
                      </a:pPr>
                      <a:r>
                        <a:rPr lang="en-US" sz="1300" b="0" u="none" strike="noStrike" spc="-20" dirty="0">
                          <a:solidFill>
                            <a:schemeClr val="tx1"/>
                          </a:solidFill>
                          <a:effectLst/>
                          <a:latin typeface="Arial" panose="020B0604020202020204" pitchFamily="34" charset="0"/>
                          <a:cs typeface="Arial" panose="020B0604020202020204" pitchFamily="34" charset="0"/>
                        </a:rPr>
                        <a:t>Integrating</a:t>
                      </a:r>
                      <a:r>
                        <a:rPr lang="en-US" sz="1300" b="0" u="none" strike="noStrike" spc="-9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emails</a:t>
                      </a:r>
                      <a:r>
                        <a:rPr lang="en-US" sz="1300" b="0" u="none" strike="noStrike" spc="-9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and</a:t>
                      </a:r>
                      <a:r>
                        <a:rPr lang="en-US" sz="1300" b="0" u="none" strike="noStrike" spc="-9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care</a:t>
                      </a:r>
                      <a:r>
                        <a:rPr lang="en-US" sz="1300" b="0" u="none" strike="noStrike" spc="-9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records</a:t>
                      </a:r>
                      <a:r>
                        <a:rPr lang="en-US" sz="1300" b="0" u="none" strike="noStrike" spc="-9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a:t>
                      </a:r>
                      <a:r>
                        <a:rPr lang="en-US" sz="1300" b="0" spc="-20" dirty="0">
                          <a:solidFill>
                            <a:schemeClr val="tx1"/>
                          </a:solidFill>
                          <a:effectLst/>
                          <a:latin typeface="Arial" panose="020B0604020202020204" pitchFamily="34" charset="0"/>
                          <a:cs typeface="Arial" panose="020B0604020202020204" pitchFamily="34" charset="0"/>
                        </a:rPr>
                        <a:t> </a:t>
                      </a:r>
                      <a:r>
                        <a:rPr lang="en-US" sz="1300" b="0" u="none" strike="noStrike" spc="-10" dirty="0">
                          <a:solidFill>
                            <a:schemeClr val="tx1"/>
                          </a:solidFill>
                          <a:effectLst/>
                          <a:latin typeface="Arial" panose="020B0604020202020204" pitchFamily="34" charset="0"/>
                          <a:cs typeface="Arial" panose="020B0604020202020204" pitchFamily="34" charset="0"/>
                        </a:rPr>
                        <a:t>Yorkshire</a:t>
                      </a:r>
                      <a:endParaRPr lang="en-GB" sz="1300" b="0" dirty="0">
                        <a:solidFill>
                          <a:schemeClr val="tx1"/>
                        </a:solidFill>
                        <a:effectLst/>
                        <a:latin typeface="Arial" panose="020B0604020202020204" pitchFamily="34" charset="0"/>
                        <a:ea typeface="Trebuchet MS" panose="020B0603020202020204" pitchFamily="34" charset="0"/>
                        <a:cs typeface="Arial" panose="020B0604020202020204"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3660407725"/>
                  </a:ext>
                </a:extLst>
              </a:tr>
              <a:tr h="272011">
                <a:tc>
                  <a:txBody>
                    <a:bodyPr/>
                    <a:lstStyle/>
                    <a:p>
                      <a:pPr marL="107950" marR="167005">
                        <a:lnSpc>
                          <a:spcPct val="101000"/>
                        </a:lnSpc>
                        <a:spcBef>
                          <a:spcPts val="540"/>
                        </a:spcBef>
                      </a:pPr>
                      <a:r>
                        <a:rPr lang="en-US" sz="1300" b="0" spc="-10">
                          <a:solidFill>
                            <a:schemeClr val="tx1"/>
                          </a:solidFill>
                          <a:effectLst/>
                          <a:latin typeface="Arial" panose="020B0604020202020204" pitchFamily="34" charset="0"/>
                          <a:cs typeface="Arial" panose="020B0604020202020204" pitchFamily="34" charset="0"/>
                        </a:rPr>
                        <a:t>GPs</a:t>
                      </a:r>
                      <a:r>
                        <a:rPr lang="en-US" sz="1300" b="0" spc="-70">
                          <a:solidFill>
                            <a:schemeClr val="tx1"/>
                          </a:solidFill>
                          <a:effectLst/>
                          <a:latin typeface="Arial" panose="020B0604020202020204" pitchFamily="34" charset="0"/>
                          <a:cs typeface="Arial" panose="020B0604020202020204" pitchFamily="34" charset="0"/>
                        </a:rPr>
                        <a:t> </a:t>
                      </a:r>
                      <a:r>
                        <a:rPr lang="en-US" sz="1300" b="0" spc="-10">
                          <a:solidFill>
                            <a:schemeClr val="tx1"/>
                          </a:solidFill>
                          <a:effectLst/>
                          <a:latin typeface="Arial" panose="020B0604020202020204" pitchFamily="34" charset="0"/>
                          <a:cs typeface="Arial" panose="020B0604020202020204" pitchFamily="34" charset="0"/>
                        </a:rPr>
                        <a:t>giving</a:t>
                      </a:r>
                      <a:r>
                        <a:rPr lang="en-US" sz="1300" b="0" spc="-70">
                          <a:solidFill>
                            <a:schemeClr val="tx1"/>
                          </a:solidFill>
                          <a:effectLst/>
                          <a:latin typeface="Arial" panose="020B0604020202020204" pitchFamily="34" charset="0"/>
                          <a:cs typeface="Arial" panose="020B0604020202020204" pitchFamily="34" charset="0"/>
                        </a:rPr>
                        <a:t> </a:t>
                      </a:r>
                      <a:r>
                        <a:rPr lang="en-US" sz="1300" b="0" spc="-10">
                          <a:solidFill>
                            <a:schemeClr val="tx1"/>
                          </a:solidFill>
                          <a:effectLst/>
                          <a:latin typeface="Arial" panose="020B0604020202020204" pitchFamily="34" charset="0"/>
                          <a:cs typeface="Arial" panose="020B0604020202020204" pitchFamily="34" charset="0"/>
                        </a:rPr>
                        <a:t>trainee</a:t>
                      </a:r>
                      <a:r>
                        <a:rPr lang="en-US" sz="1300" b="0" spc="-70">
                          <a:solidFill>
                            <a:schemeClr val="tx1"/>
                          </a:solidFill>
                          <a:effectLst/>
                          <a:latin typeface="Arial" panose="020B0604020202020204" pitchFamily="34" charset="0"/>
                          <a:cs typeface="Arial" panose="020B0604020202020204" pitchFamily="34" charset="0"/>
                        </a:rPr>
                        <a:t> </a:t>
                      </a:r>
                      <a:r>
                        <a:rPr lang="en-US" sz="1300" b="0" spc="-10">
                          <a:solidFill>
                            <a:schemeClr val="tx1"/>
                          </a:solidFill>
                          <a:effectLst/>
                          <a:latin typeface="Arial" panose="020B0604020202020204" pitchFamily="34" charset="0"/>
                          <a:cs typeface="Arial" panose="020B0604020202020204" pitchFamily="34" charset="0"/>
                        </a:rPr>
                        <a:t>doctors</a:t>
                      </a:r>
                      <a:r>
                        <a:rPr lang="en-US" sz="1300" b="0" spc="-70">
                          <a:solidFill>
                            <a:schemeClr val="tx1"/>
                          </a:solidFill>
                          <a:effectLst/>
                          <a:latin typeface="Arial" panose="020B0604020202020204" pitchFamily="34" charset="0"/>
                          <a:cs typeface="Arial" panose="020B0604020202020204" pitchFamily="34" charset="0"/>
                        </a:rPr>
                        <a:t> </a:t>
                      </a:r>
                      <a:r>
                        <a:rPr lang="en-US" sz="1300" b="0" spc="-10">
                          <a:solidFill>
                            <a:schemeClr val="tx1"/>
                          </a:solidFill>
                          <a:effectLst/>
                          <a:latin typeface="Arial" panose="020B0604020202020204" pitchFamily="34" charset="0"/>
                          <a:cs typeface="Arial" panose="020B0604020202020204" pitchFamily="34" charset="0"/>
                        </a:rPr>
                        <a:t>regular</a:t>
                      </a:r>
                      <a:r>
                        <a:rPr lang="en-US" sz="1300" b="0" spc="-70">
                          <a:solidFill>
                            <a:schemeClr val="tx1"/>
                          </a:solidFill>
                          <a:effectLst/>
                          <a:latin typeface="Arial" panose="020B0604020202020204" pitchFamily="34" charset="0"/>
                          <a:cs typeface="Arial" panose="020B0604020202020204" pitchFamily="34" charset="0"/>
                        </a:rPr>
                        <a:t> </a:t>
                      </a:r>
                      <a:r>
                        <a:rPr lang="en-US" sz="1300" b="0" spc="-10">
                          <a:solidFill>
                            <a:schemeClr val="tx1"/>
                          </a:solidFill>
                          <a:effectLst/>
                          <a:latin typeface="Arial" panose="020B0604020202020204" pitchFamily="34" charset="0"/>
                          <a:cs typeface="Arial" panose="020B0604020202020204" pitchFamily="34" charset="0"/>
                        </a:rPr>
                        <a:t>'show</a:t>
                      </a:r>
                      <a:r>
                        <a:rPr lang="en-US" sz="1300" b="0" spc="-70">
                          <a:solidFill>
                            <a:schemeClr val="tx1"/>
                          </a:solidFill>
                          <a:effectLst/>
                          <a:latin typeface="Arial" panose="020B0604020202020204" pitchFamily="34" charset="0"/>
                          <a:cs typeface="Arial" panose="020B0604020202020204" pitchFamily="34" charset="0"/>
                        </a:rPr>
                        <a:t> </a:t>
                      </a:r>
                      <a:r>
                        <a:rPr lang="en-US" sz="1300" b="0" spc="-10">
                          <a:solidFill>
                            <a:schemeClr val="tx1"/>
                          </a:solidFill>
                          <a:effectLst/>
                          <a:latin typeface="Arial" panose="020B0604020202020204" pitchFamily="34" charset="0"/>
                          <a:cs typeface="Arial" panose="020B0604020202020204" pitchFamily="34" charset="0"/>
                        </a:rPr>
                        <a:t>and</a:t>
                      </a:r>
                      <a:r>
                        <a:rPr lang="en-US" sz="1300" b="0" spc="-70">
                          <a:solidFill>
                            <a:schemeClr val="tx1"/>
                          </a:solidFill>
                          <a:effectLst/>
                          <a:latin typeface="Arial" panose="020B0604020202020204" pitchFamily="34" charset="0"/>
                          <a:cs typeface="Arial" panose="020B0604020202020204" pitchFamily="34" charset="0"/>
                        </a:rPr>
                        <a:t> </a:t>
                      </a:r>
                      <a:r>
                        <a:rPr lang="en-US" sz="1300" b="0" spc="-10">
                          <a:solidFill>
                            <a:schemeClr val="tx1"/>
                          </a:solidFill>
                          <a:effectLst/>
                          <a:latin typeface="Arial" panose="020B0604020202020204" pitchFamily="34" charset="0"/>
                          <a:cs typeface="Arial" panose="020B0604020202020204" pitchFamily="34" charset="0"/>
                        </a:rPr>
                        <a:t>tell' </a:t>
                      </a:r>
                      <a:r>
                        <a:rPr lang="en-US" sz="1300" b="0" spc="-20">
                          <a:solidFill>
                            <a:schemeClr val="tx1"/>
                          </a:solidFill>
                          <a:effectLst/>
                          <a:latin typeface="Arial" panose="020B0604020202020204" pitchFamily="34" charset="0"/>
                          <a:cs typeface="Arial" panose="020B0604020202020204" pitchFamily="34" charset="0"/>
                        </a:rPr>
                        <a:t>sessions</a:t>
                      </a:r>
                      <a:r>
                        <a:rPr lang="en-US" sz="1300" b="0" spc="-85">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on</a:t>
                      </a:r>
                      <a:r>
                        <a:rPr lang="en-US" sz="1300" b="0" spc="-85">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how</a:t>
                      </a:r>
                      <a:r>
                        <a:rPr lang="en-US" sz="1300" b="0" spc="-85">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to</a:t>
                      </a:r>
                      <a:r>
                        <a:rPr lang="en-US" sz="1300" b="0" spc="-85">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fill</a:t>
                      </a:r>
                      <a:r>
                        <a:rPr lang="en-US" sz="1300" b="0" spc="-85">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out</a:t>
                      </a:r>
                      <a:r>
                        <a:rPr lang="en-US" sz="1300" b="0" spc="-85">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discharge</a:t>
                      </a:r>
                      <a:r>
                        <a:rPr lang="en-US" sz="1300" b="0" spc="-85">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summaries</a:t>
                      </a:r>
                      <a:r>
                        <a:rPr lang="en-US" sz="1300" b="0" spc="-85">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in </a:t>
                      </a:r>
                      <a:r>
                        <a:rPr lang="en-US" sz="1300" b="0">
                          <a:solidFill>
                            <a:schemeClr val="tx1"/>
                          </a:solidFill>
                          <a:effectLst/>
                          <a:latin typeface="Arial" panose="020B0604020202020204" pitchFamily="34" charset="0"/>
                          <a:cs typeface="Arial" panose="020B0604020202020204" pitchFamily="34" charset="0"/>
                        </a:rPr>
                        <a:t>the</a:t>
                      </a:r>
                      <a:r>
                        <a:rPr lang="en-US" sz="1300" b="0" spc="-95">
                          <a:solidFill>
                            <a:schemeClr val="tx1"/>
                          </a:solidFill>
                          <a:effectLst/>
                          <a:latin typeface="Arial" panose="020B0604020202020204" pitchFamily="34" charset="0"/>
                          <a:cs typeface="Arial" panose="020B0604020202020204" pitchFamily="34" charset="0"/>
                        </a:rPr>
                        <a:t> </a:t>
                      </a:r>
                      <a:r>
                        <a:rPr lang="en-US" sz="1300" b="0">
                          <a:solidFill>
                            <a:schemeClr val="tx1"/>
                          </a:solidFill>
                          <a:effectLst/>
                          <a:latin typeface="Arial" panose="020B0604020202020204" pitchFamily="34" charset="0"/>
                          <a:cs typeface="Arial" panose="020B0604020202020204" pitchFamily="34" charset="0"/>
                        </a:rPr>
                        <a:t>most</a:t>
                      </a:r>
                      <a:r>
                        <a:rPr lang="en-US" sz="1300" b="0" spc="-95">
                          <a:solidFill>
                            <a:schemeClr val="tx1"/>
                          </a:solidFill>
                          <a:effectLst/>
                          <a:latin typeface="Arial" panose="020B0604020202020204" pitchFamily="34" charset="0"/>
                          <a:cs typeface="Arial" panose="020B0604020202020204" pitchFamily="34" charset="0"/>
                        </a:rPr>
                        <a:t> </a:t>
                      </a:r>
                      <a:r>
                        <a:rPr lang="en-US" sz="1300" b="0">
                          <a:solidFill>
                            <a:schemeClr val="tx1"/>
                          </a:solidFill>
                          <a:effectLst/>
                          <a:latin typeface="Arial" panose="020B0604020202020204" pitchFamily="34" charset="0"/>
                          <a:cs typeface="Arial" panose="020B0604020202020204" pitchFamily="34" charset="0"/>
                        </a:rPr>
                        <a:t>informative</a:t>
                      </a:r>
                      <a:r>
                        <a:rPr lang="en-US" sz="1300" b="0" spc="-95">
                          <a:solidFill>
                            <a:schemeClr val="tx1"/>
                          </a:solidFill>
                          <a:effectLst/>
                          <a:latin typeface="Arial" panose="020B0604020202020204" pitchFamily="34" charset="0"/>
                          <a:cs typeface="Arial" panose="020B0604020202020204" pitchFamily="34" charset="0"/>
                        </a:rPr>
                        <a:t> </a:t>
                      </a:r>
                      <a:r>
                        <a:rPr lang="en-US" sz="1300" b="0">
                          <a:solidFill>
                            <a:schemeClr val="tx1"/>
                          </a:solidFill>
                          <a:effectLst/>
                          <a:latin typeface="Arial" panose="020B0604020202020204" pitchFamily="34" charset="0"/>
                          <a:cs typeface="Arial" panose="020B0604020202020204" pitchFamily="34" charset="0"/>
                        </a:rPr>
                        <a:t>and</a:t>
                      </a:r>
                      <a:r>
                        <a:rPr lang="en-US" sz="1300" b="0" spc="-95">
                          <a:solidFill>
                            <a:schemeClr val="tx1"/>
                          </a:solidFill>
                          <a:effectLst/>
                          <a:latin typeface="Arial" panose="020B0604020202020204" pitchFamily="34" charset="0"/>
                          <a:cs typeface="Arial" panose="020B0604020202020204" pitchFamily="34" charset="0"/>
                        </a:rPr>
                        <a:t> </a:t>
                      </a:r>
                      <a:r>
                        <a:rPr lang="en-US" sz="1300" b="0">
                          <a:solidFill>
                            <a:schemeClr val="tx1"/>
                          </a:solidFill>
                          <a:effectLst/>
                          <a:latin typeface="Arial" panose="020B0604020202020204" pitchFamily="34" charset="0"/>
                          <a:cs typeface="Arial" panose="020B0604020202020204" pitchFamily="34" charset="0"/>
                        </a:rPr>
                        <a:t>accessible</a:t>
                      </a:r>
                      <a:r>
                        <a:rPr lang="en-US" sz="1300" b="0" spc="-95">
                          <a:solidFill>
                            <a:schemeClr val="tx1"/>
                          </a:solidFill>
                          <a:effectLst/>
                          <a:latin typeface="Arial" panose="020B0604020202020204" pitchFamily="34" charset="0"/>
                          <a:cs typeface="Arial" panose="020B0604020202020204" pitchFamily="34" charset="0"/>
                        </a:rPr>
                        <a:t> </a:t>
                      </a:r>
                      <a:r>
                        <a:rPr lang="en-US" sz="1300" b="0">
                          <a:solidFill>
                            <a:schemeClr val="tx1"/>
                          </a:solidFill>
                          <a:effectLst/>
                          <a:latin typeface="Arial" panose="020B0604020202020204" pitchFamily="34" charset="0"/>
                          <a:cs typeface="Arial" panose="020B0604020202020204" pitchFamily="34" charset="0"/>
                        </a:rPr>
                        <a:t>way</a:t>
                      </a:r>
                      <a:endParaRPr lang="en-GB" sz="1300" b="0">
                        <a:solidFill>
                          <a:schemeClr val="tx1"/>
                        </a:solidFill>
                        <a:effectLst/>
                        <a:latin typeface="Arial" panose="020B0604020202020204" pitchFamily="34" charset="0"/>
                        <a:ea typeface="Trebuchet MS" panose="020B0603020202020204" pitchFamily="34" charset="0"/>
                        <a:cs typeface="Arial" panose="020B0604020202020204"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marL="107950" marR="678815">
                        <a:lnSpc>
                          <a:spcPct val="101000"/>
                        </a:lnSpc>
                        <a:spcBef>
                          <a:spcPts val="540"/>
                        </a:spcBef>
                      </a:pPr>
                      <a:r>
                        <a:rPr lang="en-US" sz="1300" b="0" u="none" strike="noStrike" spc="-40" dirty="0">
                          <a:solidFill>
                            <a:schemeClr val="tx1"/>
                          </a:solidFill>
                          <a:effectLst/>
                          <a:latin typeface="Arial" panose="020B0604020202020204" pitchFamily="34" charset="0"/>
                          <a:cs typeface="Arial" panose="020B0604020202020204" pitchFamily="34" charset="0"/>
                        </a:rPr>
                        <a:t>Primary</a:t>
                      </a:r>
                      <a:r>
                        <a:rPr lang="en-US" sz="1300" b="0" u="none" strike="noStrike" spc="-85" dirty="0">
                          <a:solidFill>
                            <a:schemeClr val="tx1"/>
                          </a:solidFill>
                          <a:effectLst/>
                          <a:latin typeface="Arial" panose="020B0604020202020204" pitchFamily="34" charset="0"/>
                          <a:cs typeface="Arial" panose="020B0604020202020204" pitchFamily="34" charset="0"/>
                        </a:rPr>
                        <a:t> </a:t>
                      </a:r>
                      <a:r>
                        <a:rPr lang="en-US" sz="1300" b="0" u="none" strike="noStrike" spc="-40" dirty="0">
                          <a:solidFill>
                            <a:schemeClr val="tx1"/>
                          </a:solidFill>
                          <a:effectLst/>
                          <a:latin typeface="Arial" panose="020B0604020202020204" pitchFamily="34" charset="0"/>
                          <a:cs typeface="Arial" panose="020B0604020202020204" pitchFamily="34" charset="0"/>
                        </a:rPr>
                        <a:t>Care</a:t>
                      </a:r>
                      <a:r>
                        <a:rPr lang="en-US" sz="1300" b="0" u="none" strike="noStrike" spc="-85" dirty="0">
                          <a:solidFill>
                            <a:schemeClr val="tx1"/>
                          </a:solidFill>
                          <a:effectLst/>
                          <a:latin typeface="Arial" panose="020B0604020202020204" pitchFamily="34" charset="0"/>
                          <a:cs typeface="Arial" panose="020B0604020202020204" pitchFamily="34" charset="0"/>
                        </a:rPr>
                        <a:t> </a:t>
                      </a:r>
                      <a:r>
                        <a:rPr lang="en-US" sz="1300" b="0" u="none" strike="noStrike" spc="-40" dirty="0">
                          <a:solidFill>
                            <a:schemeClr val="tx1"/>
                          </a:solidFill>
                          <a:effectLst/>
                          <a:latin typeface="Arial" panose="020B0604020202020204" pitchFamily="34" charset="0"/>
                          <a:cs typeface="Arial" panose="020B0604020202020204" pitchFamily="34" charset="0"/>
                        </a:rPr>
                        <a:t>Liaison</a:t>
                      </a:r>
                      <a:r>
                        <a:rPr lang="en-US" sz="1300" b="0" u="none" strike="noStrike" spc="-85" dirty="0">
                          <a:solidFill>
                            <a:schemeClr val="tx1"/>
                          </a:solidFill>
                          <a:effectLst/>
                          <a:latin typeface="Arial" panose="020B0604020202020204" pitchFamily="34" charset="0"/>
                          <a:cs typeface="Arial" panose="020B0604020202020204" pitchFamily="34" charset="0"/>
                        </a:rPr>
                        <a:t> </a:t>
                      </a:r>
                      <a:r>
                        <a:rPr lang="en-US" sz="1300" b="0" u="none" strike="noStrike" spc="-40" dirty="0">
                          <a:solidFill>
                            <a:schemeClr val="tx1"/>
                          </a:solidFill>
                          <a:effectLst/>
                          <a:latin typeface="Arial" panose="020B0604020202020204" pitchFamily="34" charset="0"/>
                          <a:cs typeface="Arial" panose="020B0604020202020204" pitchFamily="34" charset="0"/>
                        </a:rPr>
                        <a:t>Officer</a:t>
                      </a:r>
                      <a:r>
                        <a:rPr lang="en-US" sz="1300" b="0" u="none" strike="noStrike" spc="-85" dirty="0">
                          <a:solidFill>
                            <a:schemeClr val="tx1"/>
                          </a:solidFill>
                          <a:effectLst/>
                          <a:latin typeface="Arial" panose="020B0604020202020204" pitchFamily="34" charset="0"/>
                          <a:cs typeface="Arial" panose="020B0604020202020204" pitchFamily="34" charset="0"/>
                        </a:rPr>
                        <a:t> </a:t>
                      </a:r>
                      <a:r>
                        <a:rPr lang="en-US" sz="1300" b="0" u="none" strike="noStrike" spc="-40" dirty="0">
                          <a:solidFill>
                            <a:schemeClr val="tx1"/>
                          </a:solidFill>
                          <a:effectLst/>
                          <a:latin typeface="Arial" panose="020B0604020202020204" pitchFamily="34" charset="0"/>
                          <a:cs typeface="Arial" panose="020B0604020202020204" pitchFamily="34" charset="0"/>
                        </a:rPr>
                        <a:t>—</a:t>
                      </a:r>
                      <a:r>
                        <a:rPr lang="en-US" sz="1300" b="0" spc="-40" dirty="0">
                          <a:solidFill>
                            <a:schemeClr val="tx1"/>
                          </a:solidFill>
                          <a:effectLst/>
                          <a:latin typeface="Arial" panose="020B0604020202020204" pitchFamily="34" charset="0"/>
                          <a:cs typeface="Arial" panose="020B0604020202020204" pitchFamily="34" charset="0"/>
                        </a:rPr>
                        <a:t> </a:t>
                      </a:r>
                      <a:r>
                        <a:rPr lang="en-US" sz="1300" b="0" u="none" strike="noStrike" dirty="0">
                          <a:solidFill>
                            <a:schemeClr val="tx1"/>
                          </a:solidFill>
                          <a:effectLst/>
                          <a:latin typeface="Arial" panose="020B0604020202020204" pitchFamily="34" charset="0"/>
                          <a:cs typeface="Arial" panose="020B0604020202020204" pitchFamily="34" charset="0"/>
                        </a:rPr>
                        <a:t>North</a:t>
                      </a:r>
                      <a:r>
                        <a:rPr lang="en-US" sz="1300" b="0" u="none" strike="noStrike" spc="-60" dirty="0">
                          <a:solidFill>
                            <a:schemeClr val="tx1"/>
                          </a:solidFill>
                          <a:effectLst/>
                          <a:latin typeface="Arial" panose="020B0604020202020204" pitchFamily="34" charset="0"/>
                          <a:cs typeface="Arial" panose="020B0604020202020204" pitchFamily="34" charset="0"/>
                        </a:rPr>
                        <a:t> </a:t>
                      </a:r>
                      <a:r>
                        <a:rPr lang="en-US" sz="1300" b="0" u="none" strike="noStrike" dirty="0">
                          <a:solidFill>
                            <a:schemeClr val="tx1"/>
                          </a:solidFill>
                          <a:effectLst/>
                          <a:latin typeface="Arial" panose="020B0604020202020204" pitchFamily="34" charset="0"/>
                          <a:cs typeface="Arial" panose="020B0604020202020204" pitchFamily="34" charset="0"/>
                        </a:rPr>
                        <a:t>Hampshire</a:t>
                      </a:r>
                      <a:endParaRPr lang="en-GB" sz="1300" b="0" dirty="0">
                        <a:solidFill>
                          <a:schemeClr val="tx1"/>
                        </a:solidFill>
                        <a:effectLst/>
                        <a:latin typeface="Arial" panose="020B0604020202020204" pitchFamily="34" charset="0"/>
                        <a:ea typeface="Trebuchet MS" panose="020B0603020202020204" pitchFamily="34" charset="0"/>
                        <a:cs typeface="Arial" panose="020B0604020202020204"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3653622045"/>
                  </a:ext>
                </a:extLst>
              </a:tr>
              <a:tr h="272011">
                <a:tc>
                  <a:txBody>
                    <a:bodyPr/>
                    <a:lstStyle/>
                    <a:p>
                      <a:pPr marL="107950" marR="66675">
                        <a:lnSpc>
                          <a:spcPct val="101000"/>
                        </a:lnSpc>
                        <a:spcBef>
                          <a:spcPts val="540"/>
                        </a:spcBef>
                      </a:pPr>
                      <a:r>
                        <a:rPr lang="en-US" sz="1300" b="0" spc="-20" dirty="0">
                          <a:solidFill>
                            <a:schemeClr val="tx1"/>
                          </a:solidFill>
                          <a:effectLst/>
                          <a:latin typeface="Arial" panose="020B0604020202020204" pitchFamily="34" charset="0"/>
                          <a:cs typeface="Arial" panose="020B0604020202020204" pitchFamily="34" charset="0"/>
                        </a:rPr>
                        <a:t>Establish</a:t>
                      </a:r>
                      <a:r>
                        <a:rPr lang="en-US" sz="1300" b="0" spc="-4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outpatient</a:t>
                      </a:r>
                      <a:r>
                        <a:rPr lang="en-US" sz="1300" b="0" spc="-4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helplines</a:t>
                      </a:r>
                      <a:r>
                        <a:rPr lang="en-US" sz="1300" b="0" spc="-4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where</a:t>
                      </a:r>
                      <a:r>
                        <a:rPr lang="en-US" sz="1300" b="0" spc="-4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administrative </a:t>
                      </a:r>
                      <a:r>
                        <a:rPr lang="en-US" sz="1300" b="0" spc="-30" dirty="0">
                          <a:solidFill>
                            <a:schemeClr val="tx1"/>
                          </a:solidFill>
                          <a:effectLst/>
                          <a:latin typeface="Arial" panose="020B0604020202020204" pitchFamily="34" charset="0"/>
                          <a:cs typeface="Arial" panose="020B0604020202020204" pitchFamily="34" charset="0"/>
                        </a:rPr>
                        <a:t>queries</a:t>
                      </a:r>
                      <a:r>
                        <a:rPr lang="en-US" sz="1300" b="0" spc="-7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about</a:t>
                      </a:r>
                      <a:r>
                        <a:rPr lang="en-US" sz="1300" b="0" spc="-7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hospital</a:t>
                      </a:r>
                      <a:r>
                        <a:rPr lang="en-US" sz="1300" b="0" spc="-7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appointments</a:t>
                      </a:r>
                      <a:r>
                        <a:rPr lang="en-US" sz="1300" b="0" spc="-7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can</a:t>
                      </a:r>
                      <a:r>
                        <a:rPr lang="en-US" sz="1300" b="0" spc="-7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be</a:t>
                      </a:r>
                      <a:r>
                        <a:rPr lang="en-US" sz="1300" b="0" spc="-7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directed</a:t>
                      </a:r>
                      <a:endParaRPr lang="en-GB" sz="1300" b="0" dirty="0">
                        <a:solidFill>
                          <a:schemeClr val="tx1"/>
                        </a:solidFill>
                        <a:effectLst/>
                        <a:latin typeface="Arial" panose="020B0604020202020204" pitchFamily="34" charset="0"/>
                        <a:ea typeface="Trebuchet MS" panose="020B0603020202020204" pitchFamily="34" charset="0"/>
                        <a:cs typeface="Arial" panose="020B0604020202020204"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marL="107950" marR="276860">
                        <a:lnSpc>
                          <a:spcPct val="101000"/>
                        </a:lnSpc>
                        <a:spcBef>
                          <a:spcPts val="540"/>
                        </a:spcBef>
                      </a:pPr>
                      <a:r>
                        <a:rPr lang="en-US" sz="1300" b="0" u="none" strike="noStrike" spc="-20" dirty="0">
                          <a:solidFill>
                            <a:schemeClr val="tx1"/>
                          </a:solidFill>
                          <a:effectLst/>
                          <a:latin typeface="Arial" panose="020B0604020202020204" pitchFamily="34" charset="0"/>
                          <a:cs typeface="Arial" panose="020B0604020202020204" pitchFamily="34" charset="0"/>
                        </a:rPr>
                        <a:t>Outpatients</a:t>
                      </a:r>
                      <a:r>
                        <a:rPr lang="en-US" sz="1300" b="0" u="none" strike="noStrike" spc="-9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helpline</a:t>
                      </a:r>
                      <a:r>
                        <a:rPr lang="en-US" sz="1300" b="0" u="none" strike="noStrike" spc="-9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for</a:t>
                      </a:r>
                      <a:r>
                        <a:rPr lang="en-US" sz="1300" b="0" u="none" strike="noStrike" spc="-9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hospital</a:t>
                      </a:r>
                      <a:r>
                        <a:rPr lang="en-US" sz="1300" b="0" spc="-20"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appointments</a:t>
                      </a:r>
                      <a:r>
                        <a:rPr lang="en-US" sz="1300" b="0" u="none" strike="noStrike" spc="-9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a:t>
                      </a:r>
                      <a:r>
                        <a:rPr lang="en-US" sz="1300" b="0" u="none" strike="noStrike" spc="-9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Morecambe</a:t>
                      </a:r>
                      <a:r>
                        <a:rPr lang="en-US" sz="1300" b="0" u="none" strike="noStrike" spc="-95" dirty="0">
                          <a:solidFill>
                            <a:schemeClr val="tx1"/>
                          </a:solidFill>
                          <a:effectLst/>
                          <a:latin typeface="Arial" panose="020B0604020202020204" pitchFamily="34" charset="0"/>
                          <a:cs typeface="Arial" panose="020B0604020202020204" pitchFamily="34" charset="0"/>
                        </a:rPr>
                        <a:t> </a:t>
                      </a:r>
                      <a:r>
                        <a:rPr lang="en-US" sz="1300" b="0" u="none" strike="noStrike" spc="-20" dirty="0">
                          <a:solidFill>
                            <a:schemeClr val="tx1"/>
                          </a:solidFill>
                          <a:effectLst/>
                          <a:latin typeface="Arial" panose="020B0604020202020204" pitchFamily="34" charset="0"/>
                          <a:cs typeface="Arial" panose="020B0604020202020204" pitchFamily="34" charset="0"/>
                        </a:rPr>
                        <a:t>Bay</a:t>
                      </a:r>
                      <a:endParaRPr lang="en-GB" sz="1300" b="0" dirty="0">
                        <a:solidFill>
                          <a:schemeClr val="tx1"/>
                        </a:solidFill>
                        <a:effectLst/>
                        <a:latin typeface="Arial" panose="020B0604020202020204" pitchFamily="34" charset="0"/>
                        <a:ea typeface="Trebuchet MS" panose="020B0603020202020204" pitchFamily="34" charset="0"/>
                        <a:cs typeface="Arial" panose="020B0604020202020204"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365838587"/>
                  </a:ext>
                </a:extLst>
              </a:tr>
              <a:tr h="272011">
                <a:tc>
                  <a:txBody>
                    <a:bodyPr/>
                    <a:lstStyle/>
                    <a:p>
                      <a:pPr marL="107950" marR="167005">
                        <a:lnSpc>
                          <a:spcPct val="101000"/>
                        </a:lnSpc>
                        <a:spcBef>
                          <a:spcPts val="540"/>
                        </a:spcBef>
                      </a:pPr>
                      <a:r>
                        <a:rPr lang="en-US" sz="1300" b="0" spc="-20" dirty="0">
                          <a:solidFill>
                            <a:schemeClr val="tx1"/>
                          </a:solidFill>
                          <a:effectLst/>
                          <a:latin typeface="Arial" panose="020B0604020202020204" pitchFamily="34" charset="0"/>
                          <a:cs typeface="Arial" panose="020B0604020202020204" pitchFamily="34" charset="0"/>
                        </a:rPr>
                        <a:t>Make</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'fit</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notes'</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more</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accessible</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on</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inpatient</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wards and</a:t>
                      </a:r>
                      <a:r>
                        <a:rPr lang="en-US" sz="1300" b="0" spc="-8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in</a:t>
                      </a:r>
                      <a:r>
                        <a:rPr lang="en-US" sz="1300" b="0" spc="-8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outpatient</a:t>
                      </a:r>
                      <a:r>
                        <a:rPr lang="en-US" sz="1300" b="0" spc="-8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clinics</a:t>
                      </a:r>
                      <a:r>
                        <a:rPr lang="en-US" sz="1300" b="0" spc="-8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and</a:t>
                      </a:r>
                      <a:r>
                        <a:rPr lang="en-US" sz="1300" b="0" spc="-8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produce</a:t>
                      </a:r>
                      <a:r>
                        <a:rPr lang="en-US" sz="1300" b="0" spc="-8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guidance</a:t>
                      </a:r>
                      <a:r>
                        <a:rPr lang="en-US" sz="1300" b="0" spc="-8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for </a:t>
                      </a:r>
                      <a:r>
                        <a:rPr lang="en-US" sz="1300" b="0" dirty="0">
                          <a:solidFill>
                            <a:schemeClr val="tx1"/>
                          </a:solidFill>
                          <a:effectLst/>
                          <a:latin typeface="Arial" panose="020B0604020202020204" pitchFamily="34" charset="0"/>
                          <a:cs typeface="Arial" panose="020B0604020202020204" pitchFamily="34" charset="0"/>
                        </a:rPr>
                        <a:t>secondary</a:t>
                      </a:r>
                      <a:r>
                        <a:rPr lang="en-US" sz="1300" b="0" spc="-80"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care</a:t>
                      </a:r>
                      <a:r>
                        <a:rPr lang="en-US" sz="1300" b="0" spc="-80"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clinicians</a:t>
                      </a:r>
                      <a:r>
                        <a:rPr lang="en-US" sz="1300" b="0" spc="-80"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on</a:t>
                      </a:r>
                      <a:r>
                        <a:rPr lang="en-US" sz="1300" b="0" spc="-80"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their</a:t>
                      </a:r>
                      <a:r>
                        <a:rPr lang="en-US" sz="1300" b="0" spc="-80"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use</a:t>
                      </a:r>
                      <a:endParaRPr lang="en-GB" sz="1300" b="0" dirty="0">
                        <a:solidFill>
                          <a:schemeClr val="tx1"/>
                        </a:solidFill>
                        <a:effectLst/>
                        <a:latin typeface="Arial" panose="020B0604020202020204" pitchFamily="34" charset="0"/>
                        <a:ea typeface="Trebuchet MS" panose="020B0603020202020204" pitchFamily="34" charset="0"/>
                        <a:cs typeface="Arial" panose="020B0604020202020204"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marL="107950" marR="403860">
                        <a:lnSpc>
                          <a:spcPct val="101000"/>
                        </a:lnSpc>
                        <a:spcBef>
                          <a:spcPts val="540"/>
                        </a:spcBef>
                      </a:pPr>
                      <a:r>
                        <a:rPr lang="en-US" sz="1300" b="0" u="none" strike="noStrike" spc="-40" dirty="0">
                          <a:solidFill>
                            <a:schemeClr val="tx1"/>
                          </a:solidFill>
                          <a:effectLst/>
                          <a:latin typeface="Arial" panose="020B0604020202020204" pitchFamily="34" charset="0"/>
                          <a:cs typeface="Arial" panose="020B0604020202020204" pitchFamily="34" charset="0"/>
                        </a:rPr>
                        <a:t>Writing</a:t>
                      </a:r>
                      <a:r>
                        <a:rPr lang="en-US" sz="1300" b="0" u="none" strike="noStrike" spc="-65" dirty="0">
                          <a:solidFill>
                            <a:schemeClr val="tx1"/>
                          </a:solidFill>
                          <a:effectLst/>
                          <a:latin typeface="Arial" panose="020B0604020202020204" pitchFamily="34" charset="0"/>
                          <a:cs typeface="Arial" panose="020B0604020202020204" pitchFamily="34" charset="0"/>
                        </a:rPr>
                        <a:t> </a:t>
                      </a:r>
                      <a:r>
                        <a:rPr lang="en-US" sz="1300" b="0" u="none" strike="noStrike" spc="-40" dirty="0">
                          <a:solidFill>
                            <a:schemeClr val="tx1"/>
                          </a:solidFill>
                          <a:effectLst/>
                          <a:latin typeface="Arial" panose="020B0604020202020204" pitchFamily="34" charset="0"/>
                          <a:cs typeface="Arial" panose="020B0604020202020204" pitchFamily="34" charset="0"/>
                        </a:rPr>
                        <a:t>Fitness</a:t>
                      </a:r>
                      <a:r>
                        <a:rPr lang="en-US" sz="1300" b="0" u="none" strike="noStrike" spc="-65" dirty="0">
                          <a:solidFill>
                            <a:schemeClr val="tx1"/>
                          </a:solidFill>
                          <a:effectLst/>
                          <a:latin typeface="Arial" panose="020B0604020202020204" pitchFamily="34" charset="0"/>
                          <a:cs typeface="Arial" panose="020B0604020202020204" pitchFamily="34" charset="0"/>
                        </a:rPr>
                        <a:t> </a:t>
                      </a:r>
                      <a:r>
                        <a:rPr lang="en-US" sz="1300" b="0" u="none" strike="noStrike" spc="-40" dirty="0">
                          <a:solidFill>
                            <a:schemeClr val="tx1"/>
                          </a:solidFill>
                          <a:effectLst/>
                          <a:latin typeface="Arial" panose="020B0604020202020204" pitchFamily="34" charset="0"/>
                          <a:cs typeface="Arial" panose="020B0604020202020204" pitchFamily="34" charset="0"/>
                        </a:rPr>
                        <a:t>to</a:t>
                      </a:r>
                      <a:r>
                        <a:rPr lang="en-US" sz="1300" b="0" u="none" strike="noStrike" spc="-65" dirty="0">
                          <a:solidFill>
                            <a:schemeClr val="tx1"/>
                          </a:solidFill>
                          <a:effectLst/>
                          <a:latin typeface="Arial" panose="020B0604020202020204" pitchFamily="34" charset="0"/>
                          <a:cs typeface="Arial" panose="020B0604020202020204" pitchFamily="34" charset="0"/>
                        </a:rPr>
                        <a:t> </a:t>
                      </a:r>
                      <a:r>
                        <a:rPr lang="en-US" sz="1300" b="0" u="none" strike="noStrike" spc="-40" dirty="0">
                          <a:solidFill>
                            <a:schemeClr val="tx1"/>
                          </a:solidFill>
                          <a:effectLst/>
                          <a:latin typeface="Arial" panose="020B0604020202020204" pitchFamily="34" charset="0"/>
                          <a:cs typeface="Arial" panose="020B0604020202020204" pitchFamily="34" charset="0"/>
                        </a:rPr>
                        <a:t>work</a:t>
                      </a:r>
                      <a:r>
                        <a:rPr lang="en-US" sz="1300" b="0" u="none" strike="noStrike" spc="-65" dirty="0">
                          <a:solidFill>
                            <a:schemeClr val="tx1"/>
                          </a:solidFill>
                          <a:effectLst/>
                          <a:latin typeface="Arial" panose="020B0604020202020204" pitchFamily="34" charset="0"/>
                          <a:cs typeface="Arial" panose="020B0604020202020204" pitchFamily="34" charset="0"/>
                        </a:rPr>
                        <a:t> </a:t>
                      </a:r>
                      <a:r>
                        <a:rPr lang="en-US" sz="1300" b="0" u="none" strike="noStrike" spc="-40" dirty="0">
                          <a:solidFill>
                            <a:schemeClr val="tx1"/>
                          </a:solidFill>
                          <a:effectLst/>
                          <a:latin typeface="Arial" panose="020B0604020202020204" pitchFamily="34" charset="0"/>
                          <a:cs typeface="Arial" panose="020B0604020202020204" pitchFamily="34" charset="0"/>
                        </a:rPr>
                        <a:t>certificates</a:t>
                      </a:r>
                      <a:r>
                        <a:rPr lang="en-US" sz="1300" b="0" u="none" strike="noStrike" spc="-65" dirty="0">
                          <a:solidFill>
                            <a:schemeClr val="tx1"/>
                          </a:solidFill>
                          <a:effectLst/>
                          <a:latin typeface="Arial" panose="020B0604020202020204" pitchFamily="34" charset="0"/>
                          <a:cs typeface="Arial" panose="020B0604020202020204" pitchFamily="34" charset="0"/>
                        </a:rPr>
                        <a:t> </a:t>
                      </a:r>
                      <a:r>
                        <a:rPr lang="en-US" sz="1300" b="0" u="none" strike="noStrike" spc="-40" dirty="0">
                          <a:solidFill>
                            <a:schemeClr val="tx1"/>
                          </a:solidFill>
                          <a:effectLst/>
                          <a:latin typeface="Arial" panose="020B0604020202020204" pitchFamily="34" charset="0"/>
                          <a:cs typeface="Arial" panose="020B0604020202020204" pitchFamily="34" charset="0"/>
                        </a:rPr>
                        <a:t>—</a:t>
                      </a:r>
                      <a:r>
                        <a:rPr lang="en-US" sz="1300" b="0" spc="-40" dirty="0">
                          <a:solidFill>
                            <a:schemeClr val="tx1"/>
                          </a:solidFill>
                          <a:effectLst/>
                          <a:latin typeface="Arial" panose="020B0604020202020204" pitchFamily="34" charset="0"/>
                          <a:cs typeface="Arial" panose="020B0604020202020204" pitchFamily="34" charset="0"/>
                        </a:rPr>
                        <a:t> </a:t>
                      </a:r>
                      <a:r>
                        <a:rPr lang="en-US" sz="1300" b="0" u="none" strike="noStrike" dirty="0">
                          <a:solidFill>
                            <a:schemeClr val="tx1"/>
                          </a:solidFill>
                          <a:effectLst/>
                          <a:latin typeface="Arial" panose="020B0604020202020204" pitchFamily="34" charset="0"/>
                          <a:cs typeface="Arial" panose="020B0604020202020204" pitchFamily="34" charset="0"/>
                        </a:rPr>
                        <a:t>Mid and South Essex</a:t>
                      </a:r>
                      <a:endParaRPr lang="en-GB" sz="1300" b="0" dirty="0">
                        <a:solidFill>
                          <a:schemeClr val="tx1"/>
                        </a:solidFill>
                        <a:effectLst/>
                        <a:latin typeface="Arial" panose="020B0604020202020204" pitchFamily="34" charset="0"/>
                        <a:ea typeface="Trebuchet MS" panose="020B0603020202020204" pitchFamily="34" charset="0"/>
                        <a:cs typeface="Arial" panose="020B0604020202020204"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3720123536"/>
                  </a:ext>
                </a:extLst>
              </a:tr>
              <a:tr h="568587">
                <a:tc>
                  <a:txBody>
                    <a:bodyPr/>
                    <a:lstStyle/>
                    <a:p>
                      <a:pPr marL="107950" marR="165735">
                        <a:lnSpc>
                          <a:spcPct val="101000"/>
                        </a:lnSpc>
                        <a:spcBef>
                          <a:spcPts val="540"/>
                        </a:spcBef>
                      </a:pPr>
                      <a:r>
                        <a:rPr lang="en-US" sz="1300" b="0" dirty="0">
                          <a:solidFill>
                            <a:schemeClr val="tx1"/>
                          </a:solidFill>
                          <a:effectLst/>
                          <a:latin typeface="Arial" panose="020B0604020202020204" pitchFamily="34" charset="0"/>
                          <a:cs typeface="Arial" panose="020B0604020202020204" pitchFamily="34" charset="0"/>
                        </a:rPr>
                        <a:t>Consider</a:t>
                      </a:r>
                      <a:r>
                        <a:rPr lang="en-US" sz="1300" b="0" spc="-95"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establishing</a:t>
                      </a:r>
                      <a:r>
                        <a:rPr lang="en-US" sz="1300" b="0" spc="-95"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regular</a:t>
                      </a:r>
                      <a:r>
                        <a:rPr lang="en-US" sz="1300" b="0" spc="-95"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'interface</a:t>
                      </a:r>
                      <a:r>
                        <a:rPr lang="en-US" sz="1300" b="0" spc="-95" dirty="0">
                          <a:solidFill>
                            <a:schemeClr val="tx1"/>
                          </a:solidFill>
                          <a:effectLst/>
                          <a:latin typeface="Arial" panose="020B0604020202020204" pitchFamily="34" charset="0"/>
                          <a:cs typeface="Arial" panose="020B0604020202020204" pitchFamily="34" charset="0"/>
                        </a:rPr>
                        <a:t> </a:t>
                      </a:r>
                      <a:r>
                        <a:rPr lang="en-US" sz="1300" b="0" dirty="0">
                          <a:solidFill>
                            <a:schemeClr val="tx1"/>
                          </a:solidFill>
                          <a:effectLst/>
                          <a:latin typeface="Arial" panose="020B0604020202020204" pitchFamily="34" charset="0"/>
                          <a:cs typeface="Arial" panose="020B0604020202020204" pitchFamily="34" charset="0"/>
                        </a:rPr>
                        <a:t>groups' </a:t>
                      </a:r>
                      <a:r>
                        <a:rPr lang="en-US" sz="1300" b="0" spc="-10" dirty="0">
                          <a:solidFill>
                            <a:schemeClr val="tx1"/>
                          </a:solidFill>
                          <a:effectLst/>
                          <a:latin typeface="Arial" panose="020B0604020202020204" pitchFamily="34" charset="0"/>
                          <a:cs typeface="Arial" panose="020B0604020202020204" pitchFamily="34" charset="0"/>
                        </a:rPr>
                        <a:t>which</a:t>
                      </a:r>
                      <a:r>
                        <a:rPr lang="en-US" sz="1300" b="0" spc="-90" dirty="0">
                          <a:solidFill>
                            <a:schemeClr val="tx1"/>
                          </a:solidFill>
                          <a:effectLst/>
                          <a:latin typeface="Arial" panose="020B0604020202020204" pitchFamily="34" charset="0"/>
                          <a:cs typeface="Arial" panose="020B0604020202020204" pitchFamily="34" charset="0"/>
                        </a:rPr>
                        <a:t> </a:t>
                      </a:r>
                      <a:r>
                        <a:rPr lang="en-US" sz="1300" b="0" spc="-10" dirty="0">
                          <a:solidFill>
                            <a:schemeClr val="tx1"/>
                          </a:solidFill>
                          <a:effectLst/>
                          <a:latin typeface="Arial" panose="020B0604020202020204" pitchFamily="34" charset="0"/>
                          <a:cs typeface="Arial" panose="020B0604020202020204" pitchFamily="34" charset="0"/>
                        </a:rPr>
                        <a:t>include</a:t>
                      </a:r>
                      <a:r>
                        <a:rPr lang="en-US" sz="1300" b="0" spc="-90" dirty="0">
                          <a:solidFill>
                            <a:schemeClr val="tx1"/>
                          </a:solidFill>
                          <a:effectLst/>
                          <a:latin typeface="Arial" panose="020B0604020202020204" pitchFamily="34" charset="0"/>
                          <a:cs typeface="Arial" panose="020B0604020202020204" pitchFamily="34" charset="0"/>
                        </a:rPr>
                        <a:t> </a:t>
                      </a:r>
                      <a:r>
                        <a:rPr lang="en-US" sz="1300" b="0" spc="-10" dirty="0">
                          <a:solidFill>
                            <a:schemeClr val="tx1"/>
                          </a:solidFill>
                          <a:effectLst/>
                          <a:latin typeface="Arial" panose="020B0604020202020204" pitchFamily="34" charset="0"/>
                          <a:cs typeface="Arial" panose="020B0604020202020204" pitchFamily="34" charset="0"/>
                        </a:rPr>
                        <a:t>balanced</a:t>
                      </a:r>
                      <a:r>
                        <a:rPr lang="en-US" sz="1300" b="0" spc="-90" dirty="0">
                          <a:solidFill>
                            <a:schemeClr val="tx1"/>
                          </a:solidFill>
                          <a:effectLst/>
                          <a:latin typeface="Arial" panose="020B0604020202020204" pitchFamily="34" charset="0"/>
                          <a:cs typeface="Arial" panose="020B0604020202020204" pitchFamily="34" charset="0"/>
                        </a:rPr>
                        <a:t> </a:t>
                      </a:r>
                      <a:r>
                        <a:rPr lang="en-US" sz="1300" b="0" spc="-10" dirty="0">
                          <a:solidFill>
                            <a:schemeClr val="tx1"/>
                          </a:solidFill>
                          <a:effectLst/>
                          <a:latin typeface="Arial" panose="020B0604020202020204" pitchFamily="34" charset="0"/>
                          <a:cs typeface="Arial" panose="020B0604020202020204" pitchFamily="34" charset="0"/>
                        </a:rPr>
                        <a:t>representation</a:t>
                      </a:r>
                      <a:r>
                        <a:rPr lang="en-US" sz="1300" b="0" spc="-90" dirty="0">
                          <a:solidFill>
                            <a:schemeClr val="tx1"/>
                          </a:solidFill>
                          <a:effectLst/>
                          <a:latin typeface="Arial" panose="020B0604020202020204" pitchFamily="34" charset="0"/>
                          <a:cs typeface="Arial" panose="020B0604020202020204" pitchFamily="34" charset="0"/>
                        </a:rPr>
                        <a:t> </a:t>
                      </a:r>
                      <a:r>
                        <a:rPr lang="en-US" sz="1300" b="0" spc="-10" dirty="0">
                          <a:solidFill>
                            <a:schemeClr val="tx1"/>
                          </a:solidFill>
                          <a:effectLst/>
                          <a:latin typeface="Arial" panose="020B0604020202020204" pitchFamily="34" charset="0"/>
                          <a:cs typeface="Arial" panose="020B0604020202020204" pitchFamily="34" charset="0"/>
                        </a:rPr>
                        <a:t>from general</a:t>
                      </a:r>
                      <a:r>
                        <a:rPr lang="en-US" sz="1300" b="0" spc="-90" dirty="0">
                          <a:solidFill>
                            <a:schemeClr val="tx1"/>
                          </a:solidFill>
                          <a:effectLst/>
                          <a:latin typeface="Arial" panose="020B0604020202020204" pitchFamily="34" charset="0"/>
                          <a:cs typeface="Arial" panose="020B0604020202020204" pitchFamily="34" charset="0"/>
                        </a:rPr>
                        <a:t> </a:t>
                      </a:r>
                      <a:r>
                        <a:rPr lang="en-US" sz="1300" b="0" spc="-10" dirty="0">
                          <a:solidFill>
                            <a:schemeClr val="tx1"/>
                          </a:solidFill>
                          <a:effectLst/>
                          <a:latin typeface="Arial" panose="020B0604020202020204" pitchFamily="34" charset="0"/>
                          <a:cs typeface="Arial" panose="020B0604020202020204" pitchFamily="34" charset="0"/>
                        </a:rPr>
                        <a:t>practice</a:t>
                      </a:r>
                      <a:r>
                        <a:rPr lang="en-US" sz="1300" b="0" spc="-90" dirty="0">
                          <a:solidFill>
                            <a:schemeClr val="tx1"/>
                          </a:solidFill>
                          <a:effectLst/>
                          <a:latin typeface="Arial" panose="020B0604020202020204" pitchFamily="34" charset="0"/>
                          <a:cs typeface="Arial" panose="020B0604020202020204" pitchFamily="34" charset="0"/>
                        </a:rPr>
                        <a:t> </a:t>
                      </a:r>
                      <a:r>
                        <a:rPr lang="en-US" sz="1300" b="0" spc="-10" dirty="0">
                          <a:solidFill>
                            <a:schemeClr val="tx1"/>
                          </a:solidFill>
                          <a:effectLst/>
                          <a:latin typeface="Arial" panose="020B0604020202020204" pitchFamily="34" charset="0"/>
                          <a:cs typeface="Arial" panose="020B0604020202020204" pitchFamily="34" charset="0"/>
                        </a:rPr>
                        <a:t>and</a:t>
                      </a:r>
                      <a:r>
                        <a:rPr lang="en-US" sz="1300" b="0" spc="-90" dirty="0">
                          <a:solidFill>
                            <a:schemeClr val="tx1"/>
                          </a:solidFill>
                          <a:effectLst/>
                          <a:latin typeface="Arial" panose="020B0604020202020204" pitchFamily="34" charset="0"/>
                          <a:cs typeface="Arial" panose="020B0604020202020204" pitchFamily="34" charset="0"/>
                        </a:rPr>
                        <a:t> </a:t>
                      </a:r>
                      <a:r>
                        <a:rPr lang="en-US" sz="1300" b="0" spc="-10" dirty="0">
                          <a:solidFill>
                            <a:schemeClr val="tx1"/>
                          </a:solidFill>
                          <a:effectLst/>
                          <a:latin typeface="Arial" panose="020B0604020202020204" pitchFamily="34" charset="0"/>
                          <a:cs typeface="Arial" panose="020B0604020202020204" pitchFamily="34" charset="0"/>
                        </a:rPr>
                        <a:t>secondary</a:t>
                      </a:r>
                      <a:r>
                        <a:rPr lang="en-US" sz="1300" b="0" spc="-90" dirty="0">
                          <a:solidFill>
                            <a:schemeClr val="tx1"/>
                          </a:solidFill>
                          <a:effectLst/>
                          <a:latin typeface="Arial" panose="020B0604020202020204" pitchFamily="34" charset="0"/>
                          <a:cs typeface="Arial" panose="020B0604020202020204" pitchFamily="34" charset="0"/>
                        </a:rPr>
                        <a:t> </a:t>
                      </a:r>
                      <a:r>
                        <a:rPr lang="en-US" sz="1300" b="0" spc="-10" dirty="0">
                          <a:solidFill>
                            <a:schemeClr val="tx1"/>
                          </a:solidFill>
                          <a:effectLst/>
                          <a:latin typeface="Arial" panose="020B0604020202020204" pitchFamily="34" charset="0"/>
                          <a:cs typeface="Arial" panose="020B0604020202020204" pitchFamily="34" charset="0"/>
                        </a:rPr>
                        <a:t>care.</a:t>
                      </a:r>
                      <a:r>
                        <a:rPr lang="en-US" sz="1300" b="0" spc="-90" dirty="0">
                          <a:solidFill>
                            <a:schemeClr val="tx1"/>
                          </a:solidFill>
                          <a:effectLst/>
                          <a:latin typeface="Arial" panose="020B0604020202020204" pitchFamily="34" charset="0"/>
                          <a:cs typeface="Arial" panose="020B0604020202020204" pitchFamily="34" charset="0"/>
                        </a:rPr>
                        <a:t> </a:t>
                      </a:r>
                      <a:r>
                        <a:rPr lang="en-US" sz="1300" b="0" spc="-10" dirty="0">
                          <a:solidFill>
                            <a:schemeClr val="tx1"/>
                          </a:solidFill>
                          <a:effectLst/>
                          <a:latin typeface="Arial" panose="020B0604020202020204" pitchFamily="34" charset="0"/>
                          <a:cs typeface="Arial" panose="020B0604020202020204" pitchFamily="34" charset="0"/>
                        </a:rPr>
                        <a:t>The</a:t>
                      </a:r>
                      <a:r>
                        <a:rPr lang="en-US" sz="1300" b="0" spc="-90" dirty="0">
                          <a:solidFill>
                            <a:schemeClr val="tx1"/>
                          </a:solidFill>
                          <a:effectLst/>
                          <a:latin typeface="Arial" panose="020B0604020202020204" pitchFamily="34" charset="0"/>
                          <a:cs typeface="Arial" panose="020B0604020202020204" pitchFamily="34" charset="0"/>
                        </a:rPr>
                        <a:t> </a:t>
                      </a:r>
                      <a:r>
                        <a:rPr lang="en-US" sz="1300" b="0" spc="-10" dirty="0">
                          <a:solidFill>
                            <a:schemeClr val="tx1"/>
                          </a:solidFill>
                          <a:effectLst/>
                          <a:latin typeface="Arial" panose="020B0604020202020204" pitchFamily="34" charset="0"/>
                          <a:cs typeface="Arial" panose="020B0604020202020204" pitchFamily="34" charset="0"/>
                        </a:rPr>
                        <a:t>precise </a:t>
                      </a:r>
                      <a:r>
                        <a:rPr lang="en-US" sz="1300" b="0" spc="-20" dirty="0">
                          <a:solidFill>
                            <a:schemeClr val="tx1"/>
                          </a:solidFill>
                          <a:effectLst/>
                          <a:latin typeface="Arial" panose="020B0604020202020204" pitchFamily="34" charset="0"/>
                          <a:cs typeface="Arial" panose="020B0604020202020204" pitchFamily="34" charset="0"/>
                        </a:rPr>
                        <a:t>specifications</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should</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be</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locally</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determined</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(please </a:t>
                      </a:r>
                      <a:r>
                        <a:rPr lang="en-US" sz="1300" b="0" spc="-30" dirty="0">
                          <a:solidFill>
                            <a:schemeClr val="tx1"/>
                          </a:solidFill>
                          <a:effectLst/>
                          <a:latin typeface="Arial" panose="020B0604020202020204" pitchFamily="34" charset="0"/>
                          <a:cs typeface="Arial" panose="020B0604020202020204" pitchFamily="34" charset="0"/>
                        </a:rPr>
                        <a:t>see</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the</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relevant</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examples</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for</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varied</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30" dirty="0">
                          <a:solidFill>
                            <a:schemeClr val="tx1"/>
                          </a:solidFill>
                          <a:effectLst/>
                          <a:latin typeface="Arial" panose="020B0604020202020204" pitchFamily="34" charset="0"/>
                          <a:cs typeface="Arial" panose="020B0604020202020204" pitchFamily="34" charset="0"/>
                        </a:rPr>
                        <a:t>configurations)</a:t>
                      </a:r>
                      <a:endParaRPr lang="en-GB" sz="1300" b="0" dirty="0">
                        <a:solidFill>
                          <a:schemeClr val="tx1"/>
                        </a:solidFill>
                        <a:effectLst/>
                        <a:latin typeface="Arial" panose="020B0604020202020204" pitchFamily="34" charset="0"/>
                        <a:ea typeface="Trebuchet MS" panose="020B0603020202020204" pitchFamily="34" charset="0"/>
                        <a:cs typeface="Arial" panose="020B0604020202020204"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marL="107950" marR="94615" algn="just">
                        <a:lnSpc>
                          <a:spcPct val="101000"/>
                        </a:lnSpc>
                        <a:spcBef>
                          <a:spcPts val="540"/>
                        </a:spcBef>
                      </a:pPr>
                      <a:r>
                        <a:rPr lang="en-US" sz="1300" b="0" u="none" strike="noStrike" spc="-40" dirty="0">
                          <a:solidFill>
                            <a:schemeClr val="tx1"/>
                          </a:solidFill>
                          <a:effectLst/>
                          <a:latin typeface="Arial" panose="020B0604020202020204" pitchFamily="34" charset="0"/>
                          <a:cs typeface="Arial" panose="020B0604020202020204" pitchFamily="34" charset="0"/>
                        </a:rPr>
                        <a:t>Integration meetings — North Central London</a:t>
                      </a:r>
                      <a:r>
                        <a:rPr lang="en-US" sz="1300" b="0" spc="-40" dirty="0">
                          <a:solidFill>
                            <a:schemeClr val="tx1"/>
                          </a:solidFill>
                          <a:effectLst/>
                          <a:latin typeface="Arial" panose="020B0604020202020204" pitchFamily="34" charset="0"/>
                          <a:cs typeface="Arial" panose="020B0604020202020204" pitchFamily="34" charset="0"/>
                        </a:rPr>
                        <a:t> </a:t>
                      </a:r>
                      <a:r>
                        <a:rPr lang="en-US" sz="1300" b="0" u="none" strike="noStrike" spc="-40" dirty="0">
                          <a:solidFill>
                            <a:schemeClr val="tx1"/>
                          </a:solidFill>
                          <a:effectLst/>
                          <a:latin typeface="Arial" panose="020B0604020202020204" pitchFamily="34" charset="0"/>
                          <a:cs typeface="Arial" panose="020B0604020202020204" pitchFamily="34" charset="0"/>
                        </a:rPr>
                        <a:t>Clinical</a:t>
                      </a:r>
                      <a:r>
                        <a:rPr lang="en-US" sz="1300" b="0" u="none" strike="noStrike" spc="-45" dirty="0">
                          <a:solidFill>
                            <a:schemeClr val="tx1"/>
                          </a:solidFill>
                          <a:effectLst/>
                          <a:latin typeface="Arial" panose="020B0604020202020204" pitchFamily="34" charset="0"/>
                          <a:cs typeface="Arial" panose="020B0604020202020204" pitchFamily="34" charset="0"/>
                        </a:rPr>
                        <a:t> </a:t>
                      </a:r>
                      <a:r>
                        <a:rPr lang="en-US" sz="1300" b="0" u="none" strike="noStrike" spc="-40" dirty="0">
                          <a:solidFill>
                            <a:schemeClr val="tx1"/>
                          </a:solidFill>
                          <a:effectLst/>
                          <a:latin typeface="Arial" panose="020B0604020202020204" pitchFamily="34" charset="0"/>
                          <a:cs typeface="Arial" panose="020B0604020202020204" pitchFamily="34" charset="0"/>
                        </a:rPr>
                        <a:t>Interface</a:t>
                      </a:r>
                      <a:r>
                        <a:rPr lang="en-US" sz="1300" b="0" u="none" strike="noStrike" spc="-45" dirty="0">
                          <a:solidFill>
                            <a:schemeClr val="tx1"/>
                          </a:solidFill>
                          <a:effectLst/>
                          <a:latin typeface="Arial" panose="020B0604020202020204" pitchFamily="34" charset="0"/>
                          <a:cs typeface="Arial" panose="020B0604020202020204" pitchFamily="34" charset="0"/>
                        </a:rPr>
                        <a:t> </a:t>
                      </a:r>
                      <a:r>
                        <a:rPr lang="en-US" sz="1300" b="0" u="none" strike="noStrike" spc="-40" dirty="0">
                          <a:solidFill>
                            <a:schemeClr val="tx1"/>
                          </a:solidFill>
                          <a:effectLst/>
                          <a:latin typeface="Arial" panose="020B0604020202020204" pitchFamily="34" charset="0"/>
                          <a:cs typeface="Arial" panose="020B0604020202020204" pitchFamily="34" charset="0"/>
                        </a:rPr>
                        <a:t>group (CIG)</a:t>
                      </a:r>
                      <a:r>
                        <a:rPr lang="en-US" sz="1300" b="0" u="none" strike="noStrike" spc="-45" dirty="0">
                          <a:solidFill>
                            <a:schemeClr val="tx1"/>
                          </a:solidFill>
                          <a:effectLst/>
                          <a:latin typeface="Arial" panose="020B0604020202020204" pitchFamily="34" charset="0"/>
                          <a:cs typeface="Arial" panose="020B0604020202020204" pitchFamily="34" charset="0"/>
                        </a:rPr>
                        <a:t> </a:t>
                      </a:r>
                      <a:r>
                        <a:rPr lang="en-US" sz="1300" b="0" u="none" strike="noStrike" spc="-40" dirty="0">
                          <a:solidFill>
                            <a:schemeClr val="tx1"/>
                          </a:solidFill>
                          <a:effectLst/>
                          <a:latin typeface="Arial" panose="020B0604020202020204" pitchFamily="34" charset="0"/>
                          <a:cs typeface="Arial" panose="020B0604020202020204" pitchFamily="34" charset="0"/>
                        </a:rPr>
                        <a:t>— North</a:t>
                      </a:r>
                      <a:r>
                        <a:rPr lang="en-US" sz="1300" b="0" u="none" strike="noStrike" spc="-45" dirty="0">
                          <a:solidFill>
                            <a:schemeClr val="tx1"/>
                          </a:solidFill>
                          <a:effectLst/>
                          <a:latin typeface="Arial" panose="020B0604020202020204" pitchFamily="34" charset="0"/>
                          <a:cs typeface="Arial" panose="020B0604020202020204" pitchFamily="34" charset="0"/>
                        </a:rPr>
                        <a:t> </a:t>
                      </a:r>
                      <a:r>
                        <a:rPr lang="en-US" sz="1300" b="0" u="none" strike="noStrike" spc="-40" dirty="0">
                          <a:solidFill>
                            <a:schemeClr val="tx1"/>
                          </a:solidFill>
                          <a:effectLst/>
                          <a:latin typeface="Arial" panose="020B0604020202020204" pitchFamily="34" charset="0"/>
                          <a:cs typeface="Arial" panose="020B0604020202020204" pitchFamily="34" charset="0"/>
                        </a:rPr>
                        <a:t>London</a:t>
                      </a:r>
                      <a:r>
                        <a:rPr lang="en-US" sz="1300" b="0" spc="-40" dirty="0">
                          <a:solidFill>
                            <a:schemeClr val="tx1"/>
                          </a:solidFill>
                          <a:effectLst/>
                          <a:latin typeface="Arial" panose="020B0604020202020204" pitchFamily="34" charset="0"/>
                          <a:cs typeface="Arial" panose="020B0604020202020204" pitchFamily="34" charset="0"/>
                        </a:rPr>
                        <a:t> </a:t>
                      </a:r>
                      <a:r>
                        <a:rPr lang="en-US" sz="1300" b="0" u="none" strike="noStrike" dirty="0">
                          <a:solidFill>
                            <a:schemeClr val="tx1"/>
                          </a:solidFill>
                          <a:effectLst/>
                          <a:latin typeface="Arial" panose="020B0604020202020204" pitchFamily="34" charset="0"/>
                          <a:cs typeface="Arial" panose="020B0604020202020204" pitchFamily="34" charset="0"/>
                        </a:rPr>
                        <a:t>Joint working — Scotland</a:t>
                      </a:r>
                      <a:endParaRPr lang="en-GB" sz="1300" b="0" dirty="0">
                        <a:solidFill>
                          <a:schemeClr val="tx1"/>
                        </a:solidFill>
                        <a:effectLst/>
                        <a:latin typeface="Arial" panose="020B0604020202020204" pitchFamily="34" charset="0"/>
                        <a:cs typeface="Arial" panose="020B0604020202020204" pitchFamily="34" charset="0"/>
                      </a:endParaRPr>
                    </a:p>
                    <a:p>
                      <a:pPr marL="107950" algn="just">
                        <a:lnSpc>
                          <a:spcPts val="1270"/>
                        </a:lnSpc>
                        <a:spcBef>
                          <a:spcPts val="540"/>
                        </a:spcBef>
                      </a:pPr>
                      <a:r>
                        <a:rPr lang="en-US" sz="1300" b="0" u="none" strike="noStrike" spc="-30" dirty="0">
                          <a:solidFill>
                            <a:schemeClr val="tx1"/>
                          </a:solidFill>
                          <a:effectLst/>
                          <a:latin typeface="Arial" panose="020B0604020202020204" pitchFamily="34" charset="0"/>
                          <a:cs typeface="Arial" panose="020B0604020202020204" pitchFamily="34" charset="0"/>
                        </a:rPr>
                        <a:t>Medical</a:t>
                      </a:r>
                      <a:r>
                        <a:rPr lang="en-US" sz="1300" b="0" u="none" strike="noStrike" spc="-65" dirty="0">
                          <a:solidFill>
                            <a:schemeClr val="tx1"/>
                          </a:solidFill>
                          <a:effectLst/>
                          <a:latin typeface="Arial" panose="020B0604020202020204" pitchFamily="34" charset="0"/>
                          <a:cs typeface="Arial" panose="020B0604020202020204" pitchFamily="34" charset="0"/>
                        </a:rPr>
                        <a:t> </a:t>
                      </a:r>
                      <a:r>
                        <a:rPr lang="en-US" sz="1300" b="0" u="none" strike="noStrike" spc="-30" dirty="0">
                          <a:solidFill>
                            <a:schemeClr val="tx1"/>
                          </a:solidFill>
                          <a:effectLst/>
                          <a:latin typeface="Arial" panose="020B0604020202020204" pitchFamily="34" charset="0"/>
                          <a:cs typeface="Arial" panose="020B0604020202020204" pitchFamily="34" charset="0"/>
                        </a:rPr>
                        <a:t>Council</a:t>
                      </a:r>
                      <a:r>
                        <a:rPr lang="en-US" sz="1300" b="0" u="none" strike="noStrike" spc="-65" dirty="0">
                          <a:solidFill>
                            <a:schemeClr val="tx1"/>
                          </a:solidFill>
                          <a:effectLst/>
                          <a:latin typeface="Arial" panose="020B0604020202020204" pitchFamily="34" charset="0"/>
                          <a:cs typeface="Arial" panose="020B0604020202020204" pitchFamily="34" charset="0"/>
                        </a:rPr>
                        <a:t> </a:t>
                      </a:r>
                      <a:r>
                        <a:rPr lang="en-US" sz="1300" b="0" u="none" strike="noStrike" spc="-30" dirty="0">
                          <a:solidFill>
                            <a:schemeClr val="tx1"/>
                          </a:solidFill>
                          <a:effectLst/>
                          <a:latin typeface="Arial" panose="020B0604020202020204" pitchFamily="34" charset="0"/>
                          <a:cs typeface="Arial" panose="020B0604020202020204" pitchFamily="34" charset="0"/>
                        </a:rPr>
                        <a:t>—</a:t>
                      </a:r>
                      <a:r>
                        <a:rPr lang="en-US" sz="1300" b="0" u="none" strike="noStrike" spc="-65" dirty="0">
                          <a:solidFill>
                            <a:schemeClr val="tx1"/>
                          </a:solidFill>
                          <a:effectLst/>
                          <a:latin typeface="Arial" panose="020B0604020202020204" pitchFamily="34" charset="0"/>
                          <a:cs typeface="Arial" panose="020B0604020202020204" pitchFamily="34" charset="0"/>
                        </a:rPr>
                        <a:t> </a:t>
                      </a:r>
                      <a:r>
                        <a:rPr lang="en-US" sz="1300" b="0" u="none" strike="noStrike" spc="-30" dirty="0">
                          <a:solidFill>
                            <a:schemeClr val="tx1"/>
                          </a:solidFill>
                          <a:effectLst/>
                          <a:latin typeface="Arial" panose="020B0604020202020204" pitchFamily="34" charset="0"/>
                          <a:cs typeface="Arial" panose="020B0604020202020204" pitchFamily="34" charset="0"/>
                        </a:rPr>
                        <a:t>Gloucestershire</a:t>
                      </a:r>
                      <a:endParaRPr lang="en-GB" sz="1300" b="0" dirty="0">
                        <a:solidFill>
                          <a:schemeClr val="tx1"/>
                        </a:solidFill>
                        <a:effectLst/>
                        <a:latin typeface="Arial" panose="020B0604020202020204" pitchFamily="34" charset="0"/>
                        <a:cs typeface="Arial" panose="020B0604020202020204" pitchFamily="34" charset="0"/>
                      </a:endParaRPr>
                    </a:p>
                    <a:p>
                      <a:pPr marL="107950" algn="just">
                        <a:spcBef>
                          <a:spcPts val="25"/>
                        </a:spcBef>
                      </a:pPr>
                      <a:r>
                        <a:rPr lang="en-US" sz="1300" b="0" u="none" strike="noStrike" spc="-30" dirty="0">
                          <a:solidFill>
                            <a:schemeClr val="tx1"/>
                          </a:solidFill>
                          <a:effectLst/>
                          <a:latin typeface="Arial" panose="020B0604020202020204" pitchFamily="34" charset="0"/>
                          <a:cs typeface="Arial" panose="020B0604020202020204" pitchFamily="34" charset="0"/>
                        </a:rPr>
                        <a:t>Local</a:t>
                      </a:r>
                      <a:r>
                        <a:rPr lang="en-US" sz="1300" b="0" u="none" strike="noStrike" spc="-80" dirty="0">
                          <a:solidFill>
                            <a:schemeClr val="tx1"/>
                          </a:solidFill>
                          <a:effectLst/>
                          <a:latin typeface="Arial" panose="020B0604020202020204" pitchFamily="34" charset="0"/>
                          <a:cs typeface="Arial" panose="020B0604020202020204" pitchFamily="34" charset="0"/>
                        </a:rPr>
                        <a:t> </a:t>
                      </a:r>
                      <a:r>
                        <a:rPr lang="en-US" sz="1300" b="0" u="none" strike="noStrike" spc="-30" dirty="0">
                          <a:solidFill>
                            <a:schemeClr val="tx1"/>
                          </a:solidFill>
                          <a:effectLst/>
                          <a:latin typeface="Arial" panose="020B0604020202020204" pitchFamily="34" charset="0"/>
                          <a:cs typeface="Arial" panose="020B0604020202020204" pitchFamily="34" charset="0"/>
                        </a:rPr>
                        <a:t>delivery</a:t>
                      </a:r>
                      <a:r>
                        <a:rPr lang="en-US" sz="1300" b="0" u="none" strike="noStrike" spc="-75" dirty="0">
                          <a:solidFill>
                            <a:schemeClr val="tx1"/>
                          </a:solidFill>
                          <a:effectLst/>
                          <a:latin typeface="Arial" panose="020B0604020202020204" pitchFamily="34" charset="0"/>
                          <a:cs typeface="Arial" panose="020B0604020202020204" pitchFamily="34" charset="0"/>
                        </a:rPr>
                        <a:t> </a:t>
                      </a:r>
                      <a:r>
                        <a:rPr lang="en-US" sz="1300" b="0" u="none" strike="noStrike" spc="-30" dirty="0">
                          <a:solidFill>
                            <a:schemeClr val="tx1"/>
                          </a:solidFill>
                          <a:effectLst/>
                          <a:latin typeface="Arial" panose="020B0604020202020204" pitchFamily="34" charset="0"/>
                          <a:cs typeface="Arial" panose="020B0604020202020204" pitchFamily="34" charset="0"/>
                        </a:rPr>
                        <a:t>system</a:t>
                      </a:r>
                      <a:r>
                        <a:rPr lang="en-US" sz="1300" b="0" u="none" strike="noStrike" spc="-75" dirty="0">
                          <a:solidFill>
                            <a:schemeClr val="tx1"/>
                          </a:solidFill>
                          <a:effectLst/>
                          <a:latin typeface="Arial" panose="020B0604020202020204" pitchFamily="34" charset="0"/>
                          <a:cs typeface="Arial" panose="020B0604020202020204" pitchFamily="34" charset="0"/>
                        </a:rPr>
                        <a:t> </a:t>
                      </a:r>
                      <a:r>
                        <a:rPr lang="en-US" sz="1300" b="0" u="none" strike="noStrike" spc="-30" dirty="0">
                          <a:solidFill>
                            <a:schemeClr val="tx1"/>
                          </a:solidFill>
                          <a:effectLst/>
                          <a:latin typeface="Arial" panose="020B0604020202020204" pitchFamily="34" charset="0"/>
                          <a:cs typeface="Arial" panose="020B0604020202020204" pitchFamily="34" charset="0"/>
                        </a:rPr>
                        <a:t>—</a:t>
                      </a:r>
                      <a:r>
                        <a:rPr lang="en-US" sz="1300" b="0" u="none" strike="noStrike" spc="-80" dirty="0">
                          <a:solidFill>
                            <a:schemeClr val="tx1"/>
                          </a:solidFill>
                          <a:effectLst/>
                          <a:latin typeface="Arial" panose="020B0604020202020204" pitchFamily="34" charset="0"/>
                          <a:cs typeface="Arial" panose="020B0604020202020204" pitchFamily="34" charset="0"/>
                        </a:rPr>
                        <a:t> </a:t>
                      </a:r>
                      <a:r>
                        <a:rPr lang="en-US" sz="1300" b="0" u="none" strike="noStrike" spc="-30" dirty="0">
                          <a:solidFill>
                            <a:schemeClr val="tx1"/>
                          </a:solidFill>
                          <a:effectLst/>
                          <a:latin typeface="Arial" panose="020B0604020202020204" pitchFamily="34" charset="0"/>
                          <a:cs typeface="Arial" panose="020B0604020202020204" pitchFamily="34" charset="0"/>
                        </a:rPr>
                        <a:t>North</a:t>
                      </a:r>
                      <a:r>
                        <a:rPr lang="en-US" sz="1300" b="0" u="none" strike="noStrike" spc="-75" dirty="0">
                          <a:solidFill>
                            <a:schemeClr val="tx1"/>
                          </a:solidFill>
                          <a:effectLst/>
                          <a:latin typeface="Arial" panose="020B0604020202020204" pitchFamily="34" charset="0"/>
                          <a:cs typeface="Arial" panose="020B0604020202020204" pitchFamily="34" charset="0"/>
                        </a:rPr>
                        <a:t> </a:t>
                      </a:r>
                      <a:r>
                        <a:rPr lang="en-US" sz="1300" b="0" u="none" strike="noStrike" spc="-30" dirty="0">
                          <a:solidFill>
                            <a:schemeClr val="tx1"/>
                          </a:solidFill>
                          <a:effectLst/>
                          <a:latin typeface="Arial" panose="020B0604020202020204" pitchFamily="34" charset="0"/>
                          <a:cs typeface="Arial" panose="020B0604020202020204" pitchFamily="34" charset="0"/>
                        </a:rPr>
                        <a:t>Hampshire</a:t>
                      </a:r>
                      <a:endParaRPr lang="en-GB" sz="1300" b="0" dirty="0">
                        <a:solidFill>
                          <a:schemeClr val="tx1"/>
                        </a:solidFill>
                        <a:effectLst/>
                        <a:latin typeface="Arial" panose="020B0604020202020204" pitchFamily="34" charset="0"/>
                        <a:ea typeface="Trebuchet MS" panose="020B0603020202020204" pitchFamily="34" charset="0"/>
                        <a:cs typeface="Arial" panose="020B0604020202020204"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208432461"/>
                  </a:ext>
                </a:extLst>
              </a:tr>
              <a:tr h="272011">
                <a:tc>
                  <a:txBody>
                    <a:bodyPr/>
                    <a:lstStyle/>
                    <a:p>
                      <a:pPr marL="107950" marR="167005">
                        <a:lnSpc>
                          <a:spcPct val="101000"/>
                        </a:lnSpc>
                        <a:spcBef>
                          <a:spcPts val="540"/>
                        </a:spcBef>
                      </a:pPr>
                      <a:r>
                        <a:rPr lang="en-US" sz="1300" b="0" spc="-30">
                          <a:solidFill>
                            <a:schemeClr val="tx1"/>
                          </a:solidFill>
                          <a:effectLst/>
                          <a:latin typeface="Arial" panose="020B0604020202020204" pitchFamily="34" charset="0"/>
                          <a:cs typeface="Arial" panose="020B0604020202020204" pitchFamily="34" charset="0"/>
                        </a:rPr>
                        <a:t>Provide</a:t>
                      </a:r>
                      <a:r>
                        <a:rPr lang="en-US" sz="1300" b="0" spc="-65">
                          <a:solidFill>
                            <a:schemeClr val="tx1"/>
                          </a:solidFill>
                          <a:effectLst/>
                          <a:latin typeface="Arial" panose="020B0604020202020204" pitchFamily="34" charset="0"/>
                          <a:cs typeface="Arial" panose="020B0604020202020204" pitchFamily="34" charset="0"/>
                        </a:rPr>
                        <a:t> </a:t>
                      </a:r>
                      <a:r>
                        <a:rPr lang="en-US" sz="1300" b="0" spc="-30">
                          <a:solidFill>
                            <a:schemeClr val="tx1"/>
                          </a:solidFill>
                          <a:effectLst/>
                          <a:latin typeface="Arial" panose="020B0604020202020204" pitchFamily="34" charset="0"/>
                          <a:cs typeface="Arial" panose="020B0604020202020204" pitchFamily="34" charset="0"/>
                        </a:rPr>
                        <a:t>clinicians</a:t>
                      </a:r>
                      <a:r>
                        <a:rPr lang="en-US" sz="1300" b="0" spc="-65">
                          <a:solidFill>
                            <a:schemeClr val="tx1"/>
                          </a:solidFill>
                          <a:effectLst/>
                          <a:latin typeface="Arial" panose="020B0604020202020204" pitchFamily="34" charset="0"/>
                          <a:cs typeface="Arial" panose="020B0604020202020204" pitchFamily="34" charset="0"/>
                        </a:rPr>
                        <a:t> </a:t>
                      </a:r>
                      <a:r>
                        <a:rPr lang="en-US" sz="1300" b="0" spc="-30">
                          <a:solidFill>
                            <a:schemeClr val="tx1"/>
                          </a:solidFill>
                          <a:effectLst/>
                          <a:latin typeface="Arial" panose="020B0604020202020204" pitchFamily="34" charset="0"/>
                          <a:cs typeface="Arial" panose="020B0604020202020204" pitchFamily="34" charset="0"/>
                        </a:rPr>
                        <a:t>with</a:t>
                      </a:r>
                      <a:r>
                        <a:rPr lang="en-US" sz="1300" b="0" spc="-65">
                          <a:solidFill>
                            <a:schemeClr val="tx1"/>
                          </a:solidFill>
                          <a:effectLst/>
                          <a:latin typeface="Arial" panose="020B0604020202020204" pitchFamily="34" charset="0"/>
                          <a:cs typeface="Arial" panose="020B0604020202020204" pitchFamily="34" charset="0"/>
                        </a:rPr>
                        <a:t> </a:t>
                      </a:r>
                      <a:r>
                        <a:rPr lang="en-US" sz="1300" b="0" spc="-30">
                          <a:solidFill>
                            <a:schemeClr val="tx1"/>
                          </a:solidFill>
                          <a:effectLst/>
                          <a:latin typeface="Arial" panose="020B0604020202020204" pitchFamily="34" charset="0"/>
                          <a:cs typeface="Arial" panose="020B0604020202020204" pitchFamily="34" charset="0"/>
                        </a:rPr>
                        <a:t>read-only</a:t>
                      </a:r>
                      <a:r>
                        <a:rPr lang="en-US" sz="1300" b="0" spc="-65">
                          <a:solidFill>
                            <a:schemeClr val="tx1"/>
                          </a:solidFill>
                          <a:effectLst/>
                          <a:latin typeface="Arial" panose="020B0604020202020204" pitchFamily="34" charset="0"/>
                          <a:cs typeface="Arial" panose="020B0604020202020204" pitchFamily="34" charset="0"/>
                        </a:rPr>
                        <a:t> </a:t>
                      </a:r>
                      <a:r>
                        <a:rPr lang="en-US" sz="1300" b="0" spc="-30">
                          <a:solidFill>
                            <a:schemeClr val="tx1"/>
                          </a:solidFill>
                          <a:effectLst/>
                          <a:latin typeface="Arial" panose="020B0604020202020204" pitchFamily="34" charset="0"/>
                          <a:cs typeface="Arial" panose="020B0604020202020204" pitchFamily="34" charset="0"/>
                        </a:rPr>
                        <a:t>access</a:t>
                      </a:r>
                      <a:r>
                        <a:rPr lang="en-US" sz="1300" b="0" spc="-65">
                          <a:solidFill>
                            <a:schemeClr val="tx1"/>
                          </a:solidFill>
                          <a:effectLst/>
                          <a:latin typeface="Arial" panose="020B0604020202020204" pitchFamily="34" charset="0"/>
                          <a:cs typeface="Arial" panose="020B0604020202020204" pitchFamily="34" charset="0"/>
                        </a:rPr>
                        <a:t> </a:t>
                      </a:r>
                      <a:r>
                        <a:rPr lang="en-US" sz="1300" b="0" spc="-30">
                          <a:solidFill>
                            <a:schemeClr val="tx1"/>
                          </a:solidFill>
                          <a:effectLst/>
                          <a:latin typeface="Arial" panose="020B0604020202020204" pitchFamily="34" charset="0"/>
                          <a:cs typeface="Arial" panose="020B0604020202020204" pitchFamily="34" charset="0"/>
                        </a:rPr>
                        <a:t>to</a:t>
                      </a:r>
                      <a:r>
                        <a:rPr lang="en-US" sz="1300" b="0" spc="-65">
                          <a:solidFill>
                            <a:schemeClr val="tx1"/>
                          </a:solidFill>
                          <a:effectLst/>
                          <a:latin typeface="Arial" panose="020B0604020202020204" pitchFamily="34" charset="0"/>
                          <a:cs typeface="Arial" panose="020B0604020202020204" pitchFamily="34" charset="0"/>
                        </a:rPr>
                        <a:t> </a:t>
                      </a:r>
                      <a:r>
                        <a:rPr lang="en-US" sz="1300" b="0" spc="-30">
                          <a:solidFill>
                            <a:schemeClr val="tx1"/>
                          </a:solidFill>
                          <a:effectLst/>
                          <a:latin typeface="Arial" panose="020B0604020202020204" pitchFamily="34" charset="0"/>
                          <a:cs typeface="Arial" panose="020B0604020202020204" pitchFamily="34" charset="0"/>
                        </a:rPr>
                        <a:t>health </a:t>
                      </a:r>
                      <a:r>
                        <a:rPr lang="en-US" sz="1300" b="0">
                          <a:solidFill>
                            <a:schemeClr val="tx1"/>
                          </a:solidFill>
                          <a:effectLst/>
                          <a:latin typeface="Arial" panose="020B0604020202020204" pitchFamily="34" charset="0"/>
                          <a:cs typeface="Arial" panose="020B0604020202020204" pitchFamily="34" charset="0"/>
                        </a:rPr>
                        <a:t>record</a:t>
                      </a:r>
                      <a:r>
                        <a:rPr lang="en-US" sz="1300" b="0" spc="-50">
                          <a:solidFill>
                            <a:schemeClr val="tx1"/>
                          </a:solidFill>
                          <a:effectLst/>
                          <a:latin typeface="Arial" panose="020B0604020202020204" pitchFamily="34" charset="0"/>
                          <a:cs typeface="Arial" panose="020B0604020202020204" pitchFamily="34" charset="0"/>
                        </a:rPr>
                        <a:t> </a:t>
                      </a:r>
                      <a:r>
                        <a:rPr lang="en-US" sz="1300" b="0">
                          <a:solidFill>
                            <a:schemeClr val="tx1"/>
                          </a:solidFill>
                          <a:effectLst/>
                          <a:latin typeface="Arial" panose="020B0604020202020204" pitchFamily="34" charset="0"/>
                          <a:cs typeface="Arial" panose="020B0604020202020204" pitchFamily="34" charset="0"/>
                        </a:rPr>
                        <a:t>systems</a:t>
                      </a:r>
                      <a:r>
                        <a:rPr lang="en-US" sz="1300" b="0" spc="-50">
                          <a:solidFill>
                            <a:schemeClr val="tx1"/>
                          </a:solidFill>
                          <a:effectLst/>
                          <a:latin typeface="Arial" panose="020B0604020202020204" pitchFamily="34" charset="0"/>
                          <a:cs typeface="Arial" panose="020B0604020202020204" pitchFamily="34" charset="0"/>
                        </a:rPr>
                        <a:t> </a:t>
                      </a:r>
                      <a:r>
                        <a:rPr lang="en-US" sz="1300" b="0">
                          <a:solidFill>
                            <a:schemeClr val="tx1"/>
                          </a:solidFill>
                          <a:effectLst/>
                          <a:latin typeface="Arial" panose="020B0604020202020204" pitchFamily="34" charset="0"/>
                          <a:cs typeface="Arial" panose="020B0604020202020204" pitchFamily="34" charset="0"/>
                        </a:rPr>
                        <a:t>across</a:t>
                      </a:r>
                      <a:r>
                        <a:rPr lang="en-US" sz="1300" b="0" spc="-50">
                          <a:solidFill>
                            <a:schemeClr val="tx1"/>
                          </a:solidFill>
                          <a:effectLst/>
                          <a:latin typeface="Arial" panose="020B0604020202020204" pitchFamily="34" charset="0"/>
                          <a:cs typeface="Arial" panose="020B0604020202020204" pitchFamily="34" charset="0"/>
                        </a:rPr>
                        <a:t> </a:t>
                      </a:r>
                      <a:r>
                        <a:rPr lang="en-US" sz="1300" b="0">
                          <a:solidFill>
                            <a:schemeClr val="tx1"/>
                          </a:solidFill>
                          <a:effectLst/>
                          <a:latin typeface="Arial" panose="020B0604020202020204" pitchFamily="34" charset="0"/>
                          <a:cs typeface="Arial" panose="020B0604020202020204" pitchFamily="34" charset="0"/>
                        </a:rPr>
                        <a:t>the</a:t>
                      </a:r>
                      <a:r>
                        <a:rPr lang="en-US" sz="1300" b="0" spc="-50">
                          <a:solidFill>
                            <a:schemeClr val="tx1"/>
                          </a:solidFill>
                          <a:effectLst/>
                          <a:latin typeface="Arial" panose="020B0604020202020204" pitchFamily="34" charset="0"/>
                          <a:cs typeface="Arial" panose="020B0604020202020204" pitchFamily="34" charset="0"/>
                        </a:rPr>
                        <a:t> </a:t>
                      </a:r>
                      <a:r>
                        <a:rPr lang="en-US" sz="1300" b="0">
                          <a:solidFill>
                            <a:schemeClr val="tx1"/>
                          </a:solidFill>
                          <a:effectLst/>
                          <a:latin typeface="Arial" panose="020B0604020202020204" pitchFamily="34" charset="0"/>
                          <a:cs typeface="Arial" panose="020B0604020202020204" pitchFamily="34" charset="0"/>
                        </a:rPr>
                        <a:t>interface</a:t>
                      </a:r>
                      <a:endParaRPr lang="en-GB" sz="1300" b="0">
                        <a:solidFill>
                          <a:schemeClr val="tx1"/>
                        </a:solidFill>
                        <a:effectLst/>
                        <a:latin typeface="Arial" panose="020B0604020202020204" pitchFamily="34" charset="0"/>
                        <a:ea typeface="Trebuchet MS" panose="020B0603020202020204" pitchFamily="34" charset="0"/>
                        <a:cs typeface="Arial" panose="020B0604020202020204"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marL="107950">
                        <a:spcBef>
                          <a:spcPts val="540"/>
                        </a:spcBef>
                      </a:pPr>
                      <a:r>
                        <a:rPr lang="en-US" sz="1300" b="0" u="none" strike="noStrike" spc="-10" dirty="0" err="1">
                          <a:solidFill>
                            <a:schemeClr val="tx1"/>
                          </a:solidFill>
                          <a:effectLst/>
                          <a:latin typeface="Arial" panose="020B0604020202020204" pitchFamily="34" charset="0"/>
                          <a:cs typeface="Arial" panose="020B0604020202020204" pitchFamily="34" charset="0"/>
                        </a:rPr>
                        <a:t>SystmOne</a:t>
                      </a:r>
                      <a:r>
                        <a:rPr lang="en-US" sz="1300" b="0" u="none" strike="noStrike" spc="-60" dirty="0">
                          <a:solidFill>
                            <a:schemeClr val="tx1"/>
                          </a:solidFill>
                          <a:effectLst/>
                          <a:latin typeface="Arial" panose="020B0604020202020204" pitchFamily="34" charset="0"/>
                          <a:cs typeface="Arial" panose="020B0604020202020204" pitchFamily="34" charset="0"/>
                        </a:rPr>
                        <a:t> </a:t>
                      </a:r>
                      <a:r>
                        <a:rPr lang="en-US" sz="1300" b="0" u="none" strike="noStrike" spc="-10" dirty="0">
                          <a:solidFill>
                            <a:schemeClr val="tx1"/>
                          </a:solidFill>
                          <a:effectLst/>
                          <a:latin typeface="Arial" panose="020B0604020202020204" pitchFamily="34" charset="0"/>
                          <a:cs typeface="Arial" panose="020B0604020202020204" pitchFamily="34" charset="0"/>
                        </a:rPr>
                        <a:t>access</a:t>
                      </a:r>
                      <a:r>
                        <a:rPr lang="en-US" sz="1300" b="0" u="none" strike="noStrike" spc="-55" dirty="0">
                          <a:solidFill>
                            <a:schemeClr val="tx1"/>
                          </a:solidFill>
                          <a:effectLst/>
                          <a:latin typeface="Arial" panose="020B0604020202020204" pitchFamily="34" charset="0"/>
                          <a:cs typeface="Arial" panose="020B0604020202020204" pitchFamily="34" charset="0"/>
                        </a:rPr>
                        <a:t> </a:t>
                      </a:r>
                      <a:r>
                        <a:rPr lang="en-US" sz="1300" b="0" u="none" strike="noStrike" spc="-10" dirty="0">
                          <a:solidFill>
                            <a:schemeClr val="tx1"/>
                          </a:solidFill>
                          <a:effectLst/>
                          <a:latin typeface="Arial" panose="020B0604020202020204" pitchFamily="34" charset="0"/>
                          <a:cs typeface="Arial" panose="020B0604020202020204" pitchFamily="34" charset="0"/>
                        </a:rPr>
                        <a:t>—</a:t>
                      </a:r>
                      <a:r>
                        <a:rPr lang="en-US" sz="1300" b="0" u="none" strike="noStrike" spc="-60" dirty="0">
                          <a:solidFill>
                            <a:schemeClr val="tx1"/>
                          </a:solidFill>
                          <a:effectLst/>
                          <a:latin typeface="Arial" panose="020B0604020202020204" pitchFamily="34" charset="0"/>
                          <a:cs typeface="Arial" panose="020B0604020202020204" pitchFamily="34" charset="0"/>
                        </a:rPr>
                        <a:t> </a:t>
                      </a:r>
                      <a:r>
                        <a:rPr lang="en-US" sz="1300" b="0" u="none" strike="noStrike" spc="-10" dirty="0">
                          <a:solidFill>
                            <a:schemeClr val="tx1"/>
                          </a:solidFill>
                          <a:effectLst/>
                          <a:latin typeface="Arial" panose="020B0604020202020204" pitchFamily="34" charset="0"/>
                          <a:cs typeface="Arial" panose="020B0604020202020204" pitchFamily="34" charset="0"/>
                        </a:rPr>
                        <a:t>Leicestershire</a:t>
                      </a:r>
                      <a:endParaRPr lang="en-GB" sz="1300" b="0" dirty="0">
                        <a:solidFill>
                          <a:schemeClr val="tx1"/>
                        </a:solidFill>
                        <a:effectLst/>
                        <a:latin typeface="Arial" panose="020B0604020202020204" pitchFamily="34" charset="0"/>
                        <a:ea typeface="Trebuchet MS" panose="020B0603020202020204" pitchFamily="34" charset="0"/>
                        <a:cs typeface="Arial" panose="020B0604020202020204"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324307309"/>
                  </a:ext>
                </a:extLst>
              </a:tr>
              <a:tr h="272011">
                <a:tc>
                  <a:txBody>
                    <a:bodyPr/>
                    <a:lstStyle/>
                    <a:p>
                      <a:pPr marL="107950" marR="167005">
                        <a:lnSpc>
                          <a:spcPct val="101000"/>
                        </a:lnSpc>
                        <a:spcBef>
                          <a:spcPts val="540"/>
                        </a:spcBef>
                      </a:pPr>
                      <a:r>
                        <a:rPr lang="en-US" sz="1300" b="0" spc="-40">
                          <a:solidFill>
                            <a:schemeClr val="tx1"/>
                          </a:solidFill>
                          <a:effectLst/>
                          <a:latin typeface="Arial" panose="020B0604020202020204" pitchFamily="34" charset="0"/>
                          <a:cs typeface="Arial" panose="020B0604020202020204" pitchFamily="34" charset="0"/>
                        </a:rPr>
                        <a:t>Employ</a:t>
                      </a:r>
                      <a:r>
                        <a:rPr lang="en-US" sz="1300" b="0" spc="-80">
                          <a:solidFill>
                            <a:schemeClr val="tx1"/>
                          </a:solidFill>
                          <a:effectLst/>
                          <a:latin typeface="Arial" panose="020B0604020202020204" pitchFamily="34" charset="0"/>
                          <a:cs typeface="Arial" panose="020B0604020202020204" pitchFamily="34" charset="0"/>
                        </a:rPr>
                        <a:t> </a:t>
                      </a:r>
                      <a:r>
                        <a:rPr lang="en-US" sz="1300" b="0" spc="-40">
                          <a:solidFill>
                            <a:schemeClr val="tx1"/>
                          </a:solidFill>
                          <a:effectLst/>
                          <a:latin typeface="Arial" panose="020B0604020202020204" pitchFamily="34" charset="0"/>
                          <a:cs typeface="Arial" panose="020B0604020202020204" pitchFamily="34" charset="0"/>
                        </a:rPr>
                        <a:t>a</a:t>
                      </a:r>
                      <a:r>
                        <a:rPr lang="en-US" sz="1300" b="0" spc="-80">
                          <a:solidFill>
                            <a:schemeClr val="tx1"/>
                          </a:solidFill>
                          <a:effectLst/>
                          <a:latin typeface="Arial" panose="020B0604020202020204" pitchFamily="34" charset="0"/>
                          <a:cs typeface="Arial" panose="020B0604020202020204" pitchFamily="34" charset="0"/>
                        </a:rPr>
                        <a:t> </a:t>
                      </a:r>
                      <a:r>
                        <a:rPr lang="en-US" sz="1300" b="0" spc="-40">
                          <a:solidFill>
                            <a:schemeClr val="tx1"/>
                          </a:solidFill>
                          <a:effectLst/>
                          <a:latin typeface="Arial" panose="020B0604020202020204" pitchFamily="34" charset="0"/>
                          <a:cs typeface="Arial" panose="020B0604020202020204" pitchFamily="34" charset="0"/>
                        </a:rPr>
                        <a:t>Primary</a:t>
                      </a:r>
                      <a:r>
                        <a:rPr lang="en-US" sz="1300" b="0" spc="-80">
                          <a:solidFill>
                            <a:schemeClr val="tx1"/>
                          </a:solidFill>
                          <a:effectLst/>
                          <a:latin typeface="Arial" panose="020B0604020202020204" pitchFamily="34" charset="0"/>
                          <a:cs typeface="Arial" panose="020B0604020202020204" pitchFamily="34" charset="0"/>
                        </a:rPr>
                        <a:t> </a:t>
                      </a:r>
                      <a:r>
                        <a:rPr lang="en-US" sz="1300" b="0" spc="-40">
                          <a:solidFill>
                            <a:schemeClr val="tx1"/>
                          </a:solidFill>
                          <a:effectLst/>
                          <a:latin typeface="Arial" panose="020B0604020202020204" pitchFamily="34" charset="0"/>
                          <a:cs typeface="Arial" panose="020B0604020202020204" pitchFamily="34" charset="0"/>
                        </a:rPr>
                        <a:t>Care</a:t>
                      </a:r>
                      <a:r>
                        <a:rPr lang="en-US" sz="1300" b="0" spc="-80">
                          <a:solidFill>
                            <a:schemeClr val="tx1"/>
                          </a:solidFill>
                          <a:effectLst/>
                          <a:latin typeface="Arial" panose="020B0604020202020204" pitchFamily="34" charset="0"/>
                          <a:cs typeface="Arial" panose="020B0604020202020204" pitchFamily="34" charset="0"/>
                        </a:rPr>
                        <a:t> </a:t>
                      </a:r>
                      <a:r>
                        <a:rPr lang="en-US" sz="1300" b="0" spc="-40">
                          <a:solidFill>
                            <a:schemeClr val="tx1"/>
                          </a:solidFill>
                          <a:effectLst/>
                          <a:latin typeface="Arial" panose="020B0604020202020204" pitchFamily="34" charset="0"/>
                          <a:cs typeface="Arial" panose="020B0604020202020204" pitchFamily="34" charset="0"/>
                        </a:rPr>
                        <a:t>Liaison</a:t>
                      </a:r>
                      <a:r>
                        <a:rPr lang="en-US" sz="1300" b="0" spc="-80">
                          <a:solidFill>
                            <a:schemeClr val="tx1"/>
                          </a:solidFill>
                          <a:effectLst/>
                          <a:latin typeface="Arial" panose="020B0604020202020204" pitchFamily="34" charset="0"/>
                          <a:cs typeface="Arial" panose="020B0604020202020204" pitchFamily="34" charset="0"/>
                        </a:rPr>
                        <a:t> </a:t>
                      </a:r>
                      <a:r>
                        <a:rPr lang="en-US" sz="1300" b="0" spc="-40">
                          <a:solidFill>
                            <a:schemeClr val="tx1"/>
                          </a:solidFill>
                          <a:effectLst/>
                          <a:latin typeface="Arial" panose="020B0604020202020204" pitchFamily="34" charset="0"/>
                          <a:cs typeface="Arial" panose="020B0604020202020204" pitchFamily="34" charset="0"/>
                        </a:rPr>
                        <a:t>Officer</a:t>
                      </a:r>
                      <a:r>
                        <a:rPr lang="en-US" sz="1300" b="0" spc="-80">
                          <a:solidFill>
                            <a:schemeClr val="tx1"/>
                          </a:solidFill>
                          <a:effectLst/>
                          <a:latin typeface="Arial" panose="020B0604020202020204" pitchFamily="34" charset="0"/>
                          <a:cs typeface="Arial" panose="020B0604020202020204" pitchFamily="34" charset="0"/>
                        </a:rPr>
                        <a:t> </a:t>
                      </a:r>
                      <a:r>
                        <a:rPr lang="en-US" sz="1300" b="0" spc="-40">
                          <a:solidFill>
                            <a:schemeClr val="tx1"/>
                          </a:solidFill>
                          <a:effectLst/>
                          <a:latin typeface="Arial" panose="020B0604020202020204" pitchFamily="34" charset="0"/>
                          <a:cs typeface="Arial" panose="020B0604020202020204" pitchFamily="34" charset="0"/>
                        </a:rPr>
                        <a:t>to</a:t>
                      </a:r>
                      <a:r>
                        <a:rPr lang="en-US" sz="1300" b="0" spc="-80">
                          <a:solidFill>
                            <a:schemeClr val="tx1"/>
                          </a:solidFill>
                          <a:effectLst/>
                          <a:latin typeface="Arial" panose="020B0604020202020204" pitchFamily="34" charset="0"/>
                          <a:cs typeface="Arial" panose="020B0604020202020204" pitchFamily="34" charset="0"/>
                        </a:rPr>
                        <a:t> </a:t>
                      </a:r>
                      <a:r>
                        <a:rPr lang="en-US" sz="1300" b="0" spc="-40">
                          <a:solidFill>
                            <a:schemeClr val="tx1"/>
                          </a:solidFill>
                          <a:effectLst/>
                          <a:latin typeface="Arial" panose="020B0604020202020204" pitchFamily="34" charset="0"/>
                          <a:cs typeface="Arial" panose="020B0604020202020204" pitchFamily="34" charset="0"/>
                        </a:rPr>
                        <a:t>help</a:t>
                      </a:r>
                      <a:r>
                        <a:rPr lang="en-US" sz="1300" b="0" spc="-80">
                          <a:solidFill>
                            <a:schemeClr val="tx1"/>
                          </a:solidFill>
                          <a:effectLst/>
                          <a:latin typeface="Arial" panose="020B0604020202020204" pitchFamily="34" charset="0"/>
                          <a:cs typeface="Arial" panose="020B0604020202020204" pitchFamily="34" charset="0"/>
                        </a:rPr>
                        <a:t> </a:t>
                      </a:r>
                      <a:r>
                        <a:rPr lang="en-US" sz="1300" b="0" spc="-40">
                          <a:solidFill>
                            <a:schemeClr val="tx1"/>
                          </a:solidFill>
                          <a:effectLst/>
                          <a:latin typeface="Arial" panose="020B0604020202020204" pitchFamily="34" charset="0"/>
                          <a:cs typeface="Arial" panose="020B0604020202020204" pitchFamily="34" charset="0"/>
                        </a:rPr>
                        <a:t>in</a:t>
                      </a:r>
                      <a:r>
                        <a:rPr lang="en-US" sz="1300" b="0" spc="-80">
                          <a:solidFill>
                            <a:schemeClr val="tx1"/>
                          </a:solidFill>
                          <a:effectLst/>
                          <a:latin typeface="Arial" panose="020B0604020202020204" pitchFamily="34" charset="0"/>
                          <a:cs typeface="Arial" panose="020B0604020202020204" pitchFamily="34" charset="0"/>
                        </a:rPr>
                        <a:t> </a:t>
                      </a:r>
                      <a:r>
                        <a:rPr lang="en-US" sz="1300" b="0" spc="-40">
                          <a:solidFill>
                            <a:schemeClr val="tx1"/>
                          </a:solidFill>
                          <a:effectLst/>
                          <a:latin typeface="Arial" panose="020B0604020202020204" pitchFamily="34" charset="0"/>
                          <a:cs typeface="Arial" panose="020B0604020202020204" pitchFamily="34" charset="0"/>
                        </a:rPr>
                        <a:t>the </a:t>
                      </a:r>
                      <a:r>
                        <a:rPr lang="en-US" sz="1300" b="0" spc="-20">
                          <a:solidFill>
                            <a:schemeClr val="tx1"/>
                          </a:solidFill>
                          <a:effectLst/>
                          <a:latin typeface="Arial" panose="020B0604020202020204" pitchFamily="34" charset="0"/>
                          <a:cs typeface="Arial" panose="020B0604020202020204" pitchFamily="34" charset="0"/>
                        </a:rPr>
                        <a:t>resolution</a:t>
                      </a:r>
                      <a:r>
                        <a:rPr lang="en-US" sz="1300" b="0" spc="-80">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of</a:t>
                      </a:r>
                      <a:r>
                        <a:rPr lang="en-US" sz="1300" b="0" spc="-80">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queries</a:t>
                      </a:r>
                      <a:r>
                        <a:rPr lang="en-US" sz="1300" b="0" spc="-80">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between</a:t>
                      </a:r>
                      <a:r>
                        <a:rPr lang="en-US" sz="1300" b="0" spc="-80">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secondary</a:t>
                      </a:r>
                      <a:r>
                        <a:rPr lang="en-US" sz="1300" b="0" spc="-80">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care</a:t>
                      </a:r>
                      <a:r>
                        <a:rPr lang="en-US" sz="1300" b="0" spc="-80">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and </a:t>
                      </a:r>
                      <a:r>
                        <a:rPr lang="en-US" sz="1300" b="0">
                          <a:solidFill>
                            <a:schemeClr val="tx1"/>
                          </a:solidFill>
                          <a:effectLst/>
                          <a:latin typeface="Arial" panose="020B0604020202020204" pitchFamily="34" charset="0"/>
                          <a:cs typeface="Arial" panose="020B0604020202020204" pitchFamily="34" charset="0"/>
                        </a:rPr>
                        <a:t>general</a:t>
                      </a:r>
                      <a:r>
                        <a:rPr lang="en-US" sz="1300" b="0" spc="-60">
                          <a:solidFill>
                            <a:schemeClr val="tx1"/>
                          </a:solidFill>
                          <a:effectLst/>
                          <a:latin typeface="Arial" panose="020B0604020202020204" pitchFamily="34" charset="0"/>
                          <a:cs typeface="Arial" panose="020B0604020202020204" pitchFamily="34" charset="0"/>
                        </a:rPr>
                        <a:t> </a:t>
                      </a:r>
                      <a:r>
                        <a:rPr lang="en-US" sz="1300" b="0">
                          <a:solidFill>
                            <a:schemeClr val="tx1"/>
                          </a:solidFill>
                          <a:effectLst/>
                          <a:latin typeface="Arial" panose="020B0604020202020204" pitchFamily="34" charset="0"/>
                          <a:cs typeface="Arial" panose="020B0604020202020204" pitchFamily="34" charset="0"/>
                        </a:rPr>
                        <a:t>practice</a:t>
                      </a:r>
                      <a:endParaRPr lang="en-GB" sz="1300" b="0">
                        <a:solidFill>
                          <a:schemeClr val="tx1"/>
                        </a:solidFill>
                        <a:effectLst/>
                        <a:latin typeface="Arial" panose="020B0604020202020204" pitchFamily="34" charset="0"/>
                        <a:ea typeface="Trebuchet MS" panose="020B0603020202020204" pitchFamily="34" charset="0"/>
                        <a:cs typeface="Arial" panose="020B0604020202020204"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marL="107950" marR="678815">
                        <a:lnSpc>
                          <a:spcPct val="101000"/>
                        </a:lnSpc>
                        <a:spcBef>
                          <a:spcPts val="540"/>
                        </a:spcBef>
                      </a:pPr>
                      <a:r>
                        <a:rPr lang="en-US" sz="1300" b="0" u="none" strike="noStrike" spc="-40" dirty="0">
                          <a:solidFill>
                            <a:schemeClr val="tx1"/>
                          </a:solidFill>
                          <a:effectLst/>
                          <a:latin typeface="Arial" panose="020B0604020202020204" pitchFamily="34" charset="0"/>
                          <a:cs typeface="Arial" panose="020B0604020202020204" pitchFamily="34" charset="0"/>
                        </a:rPr>
                        <a:t>Primary</a:t>
                      </a:r>
                      <a:r>
                        <a:rPr lang="en-US" sz="1300" b="0" u="none" strike="noStrike" spc="-85" dirty="0">
                          <a:solidFill>
                            <a:schemeClr val="tx1"/>
                          </a:solidFill>
                          <a:effectLst/>
                          <a:latin typeface="Arial" panose="020B0604020202020204" pitchFamily="34" charset="0"/>
                          <a:cs typeface="Arial" panose="020B0604020202020204" pitchFamily="34" charset="0"/>
                        </a:rPr>
                        <a:t> </a:t>
                      </a:r>
                      <a:r>
                        <a:rPr lang="en-US" sz="1300" b="0" u="none" strike="noStrike" spc="-40" dirty="0">
                          <a:solidFill>
                            <a:schemeClr val="tx1"/>
                          </a:solidFill>
                          <a:effectLst/>
                          <a:latin typeface="Arial" panose="020B0604020202020204" pitchFamily="34" charset="0"/>
                          <a:cs typeface="Arial" panose="020B0604020202020204" pitchFamily="34" charset="0"/>
                        </a:rPr>
                        <a:t>Care</a:t>
                      </a:r>
                      <a:r>
                        <a:rPr lang="en-US" sz="1300" b="0" u="none" strike="noStrike" spc="-85" dirty="0">
                          <a:solidFill>
                            <a:schemeClr val="tx1"/>
                          </a:solidFill>
                          <a:effectLst/>
                          <a:latin typeface="Arial" panose="020B0604020202020204" pitchFamily="34" charset="0"/>
                          <a:cs typeface="Arial" panose="020B0604020202020204" pitchFamily="34" charset="0"/>
                        </a:rPr>
                        <a:t> </a:t>
                      </a:r>
                      <a:r>
                        <a:rPr lang="en-US" sz="1300" b="0" u="none" strike="noStrike" spc="-40" dirty="0">
                          <a:solidFill>
                            <a:schemeClr val="tx1"/>
                          </a:solidFill>
                          <a:effectLst/>
                          <a:latin typeface="Arial" panose="020B0604020202020204" pitchFamily="34" charset="0"/>
                          <a:cs typeface="Arial" panose="020B0604020202020204" pitchFamily="34" charset="0"/>
                        </a:rPr>
                        <a:t>Liaison</a:t>
                      </a:r>
                      <a:r>
                        <a:rPr lang="en-US" sz="1300" b="0" u="none" strike="noStrike" spc="-85" dirty="0">
                          <a:solidFill>
                            <a:schemeClr val="tx1"/>
                          </a:solidFill>
                          <a:effectLst/>
                          <a:latin typeface="Arial" panose="020B0604020202020204" pitchFamily="34" charset="0"/>
                          <a:cs typeface="Arial" panose="020B0604020202020204" pitchFamily="34" charset="0"/>
                        </a:rPr>
                        <a:t> </a:t>
                      </a:r>
                      <a:r>
                        <a:rPr lang="en-US" sz="1300" b="0" u="none" strike="noStrike" spc="-40" dirty="0">
                          <a:solidFill>
                            <a:schemeClr val="tx1"/>
                          </a:solidFill>
                          <a:effectLst/>
                          <a:latin typeface="Arial" panose="020B0604020202020204" pitchFamily="34" charset="0"/>
                          <a:cs typeface="Arial" panose="020B0604020202020204" pitchFamily="34" charset="0"/>
                        </a:rPr>
                        <a:t>Officer</a:t>
                      </a:r>
                      <a:r>
                        <a:rPr lang="en-US" sz="1300" b="0" u="none" strike="noStrike" spc="-85" dirty="0">
                          <a:solidFill>
                            <a:schemeClr val="tx1"/>
                          </a:solidFill>
                          <a:effectLst/>
                          <a:latin typeface="Arial" panose="020B0604020202020204" pitchFamily="34" charset="0"/>
                          <a:cs typeface="Arial" panose="020B0604020202020204" pitchFamily="34" charset="0"/>
                        </a:rPr>
                        <a:t> </a:t>
                      </a:r>
                      <a:r>
                        <a:rPr lang="en-US" sz="1300" b="0" u="none" strike="noStrike" spc="-40" dirty="0">
                          <a:solidFill>
                            <a:schemeClr val="tx1"/>
                          </a:solidFill>
                          <a:effectLst/>
                          <a:latin typeface="Arial" panose="020B0604020202020204" pitchFamily="34" charset="0"/>
                          <a:cs typeface="Arial" panose="020B0604020202020204" pitchFamily="34" charset="0"/>
                        </a:rPr>
                        <a:t>—</a:t>
                      </a:r>
                      <a:r>
                        <a:rPr lang="en-US" sz="1300" b="0" spc="-40" dirty="0">
                          <a:solidFill>
                            <a:schemeClr val="tx1"/>
                          </a:solidFill>
                          <a:effectLst/>
                          <a:latin typeface="Arial" panose="020B0604020202020204" pitchFamily="34" charset="0"/>
                          <a:cs typeface="Arial" panose="020B0604020202020204" pitchFamily="34" charset="0"/>
                        </a:rPr>
                        <a:t> </a:t>
                      </a:r>
                      <a:r>
                        <a:rPr lang="en-US" sz="1300" b="0" u="none" strike="noStrike" dirty="0">
                          <a:solidFill>
                            <a:schemeClr val="tx1"/>
                          </a:solidFill>
                          <a:effectLst/>
                          <a:latin typeface="Arial" panose="020B0604020202020204" pitchFamily="34" charset="0"/>
                          <a:cs typeface="Arial" panose="020B0604020202020204" pitchFamily="34" charset="0"/>
                        </a:rPr>
                        <a:t>North</a:t>
                      </a:r>
                      <a:r>
                        <a:rPr lang="en-US" sz="1300" b="0" u="none" strike="noStrike" spc="-60" dirty="0">
                          <a:solidFill>
                            <a:schemeClr val="tx1"/>
                          </a:solidFill>
                          <a:effectLst/>
                          <a:latin typeface="Arial" panose="020B0604020202020204" pitchFamily="34" charset="0"/>
                          <a:cs typeface="Arial" panose="020B0604020202020204" pitchFamily="34" charset="0"/>
                        </a:rPr>
                        <a:t> </a:t>
                      </a:r>
                      <a:r>
                        <a:rPr lang="en-US" sz="1300" b="0" u="none" strike="noStrike" dirty="0">
                          <a:solidFill>
                            <a:schemeClr val="tx1"/>
                          </a:solidFill>
                          <a:effectLst/>
                          <a:latin typeface="Arial" panose="020B0604020202020204" pitchFamily="34" charset="0"/>
                          <a:cs typeface="Arial" panose="020B0604020202020204" pitchFamily="34" charset="0"/>
                        </a:rPr>
                        <a:t>Hampshire</a:t>
                      </a:r>
                      <a:endParaRPr lang="en-GB" sz="1300" b="0" dirty="0">
                        <a:solidFill>
                          <a:schemeClr val="tx1"/>
                        </a:solidFill>
                        <a:effectLst/>
                        <a:latin typeface="Arial" panose="020B0604020202020204" pitchFamily="34" charset="0"/>
                        <a:ea typeface="Trebuchet MS" panose="020B0603020202020204" pitchFamily="34" charset="0"/>
                        <a:cs typeface="Arial" panose="020B0604020202020204"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2375283385"/>
                  </a:ext>
                </a:extLst>
              </a:tr>
              <a:tr h="272011">
                <a:tc>
                  <a:txBody>
                    <a:bodyPr/>
                    <a:lstStyle/>
                    <a:p>
                      <a:pPr marL="107950" marR="66675">
                        <a:lnSpc>
                          <a:spcPct val="101000"/>
                        </a:lnSpc>
                        <a:spcBef>
                          <a:spcPts val="540"/>
                        </a:spcBef>
                      </a:pPr>
                      <a:r>
                        <a:rPr lang="en-US" sz="1300" b="0" spc="-40">
                          <a:solidFill>
                            <a:schemeClr val="tx1"/>
                          </a:solidFill>
                          <a:effectLst/>
                          <a:latin typeface="Arial" panose="020B0604020202020204" pitchFamily="34" charset="0"/>
                          <a:cs typeface="Arial" panose="020B0604020202020204" pitchFamily="34" charset="0"/>
                        </a:rPr>
                        <a:t>Provide</a:t>
                      </a:r>
                      <a:r>
                        <a:rPr lang="en-US" sz="1300" b="0" spc="-95">
                          <a:solidFill>
                            <a:schemeClr val="tx1"/>
                          </a:solidFill>
                          <a:effectLst/>
                          <a:latin typeface="Arial" panose="020B0604020202020204" pitchFamily="34" charset="0"/>
                          <a:cs typeface="Arial" panose="020B0604020202020204" pitchFamily="34" charset="0"/>
                        </a:rPr>
                        <a:t> </a:t>
                      </a:r>
                      <a:r>
                        <a:rPr lang="en-US" sz="1300" b="0" spc="-40">
                          <a:solidFill>
                            <a:schemeClr val="tx1"/>
                          </a:solidFill>
                          <a:effectLst/>
                          <a:latin typeface="Arial" panose="020B0604020202020204" pitchFamily="34" charset="0"/>
                          <a:cs typeface="Arial" panose="020B0604020202020204" pitchFamily="34" charset="0"/>
                        </a:rPr>
                        <a:t>patients</a:t>
                      </a:r>
                      <a:r>
                        <a:rPr lang="en-US" sz="1300" b="0" spc="-95">
                          <a:solidFill>
                            <a:schemeClr val="tx1"/>
                          </a:solidFill>
                          <a:effectLst/>
                          <a:latin typeface="Arial" panose="020B0604020202020204" pitchFamily="34" charset="0"/>
                          <a:cs typeface="Arial" panose="020B0604020202020204" pitchFamily="34" charset="0"/>
                        </a:rPr>
                        <a:t> </a:t>
                      </a:r>
                      <a:r>
                        <a:rPr lang="en-US" sz="1300" b="0" spc="-40">
                          <a:solidFill>
                            <a:schemeClr val="tx1"/>
                          </a:solidFill>
                          <a:effectLst/>
                          <a:latin typeface="Arial" panose="020B0604020202020204" pitchFamily="34" charset="0"/>
                          <a:cs typeface="Arial" panose="020B0604020202020204" pitchFamily="34" charset="0"/>
                        </a:rPr>
                        <a:t>with</a:t>
                      </a:r>
                      <a:r>
                        <a:rPr lang="en-US" sz="1300" b="0" spc="-95">
                          <a:solidFill>
                            <a:schemeClr val="tx1"/>
                          </a:solidFill>
                          <a:effectLst/>
                          <a:latin typeface="Arial" panose="020B0604020202020204" pitchFamily="34" charset="0"/>
                          <a:cs typeface="Arial" panose="020B0604020202020204" pitchFamily="34" charset="0"/>
                        </a:rPr>
                        <a:t> </a:t>
                      </a:r>
                      <a:r>
                        <a:rPr lang="en-US" sz="1300" b="0" spc="-40">
                          <a:solidFill>
                            <a:schemeClr val="tx1"/>
                          </a:solidFill>
                          <a:effectLst/>
                          <a:latin typeface="Arial" panose="020B0604020202020204" pitchFamily="34" charset="0"/>
                          <a:cs typeface="Arial" panose="020B0604020202020204" pitchFamily="34" charset="0"/>
                        </a:rPr>
                        <a:t>a</a:t>
                      </a:r>
                      <a:r>
                        <a:rPr lang="en-US" sz="1300" b="0" spc="-95">
                          <a:solidFill>
                            <a:schemeClr val="tx1"/>
                          </a:solidFill>
                          <a:effectLst/>
                          <a:latin typeface="Arial" panose="020B0604020202020204" pitchFamily="34" charset="0"/>
                          <a:cs typeface="Arial" panose="020B0604020202020204" pitchFamily="34" charset="0"/>
                        </a:rPr>
                        <a:t> </a:t>
                      </a:r>
                      <a:r>
                        <a:rPr lang="en-US" sz="1300" b="0" spc="-40">
                          <a:solidFill>
                            <a:schemeClr val="tx1"/>
                          </a:solidFill>
                          <a:effectLst/>
                          <a:latin typeface="Arial" panose="020B0604020202020204" pitchFamily="34" charset="0"/>
                          <a:cs typeface="Arial" panose="020B0604020202020204" pitchFamily="34" charset="0"/>
                        </a:rPr>
                        <a:t>written</a:t>
                      </a:r>
                      <a:r>
                        <a:rPr lang="en-US" sz="1300" b="0" spc="-95">
                          <a:solidFill>
                            <a:schemeClr val="tx1"/>
                          </a:solidFill>
                          <a:effectLst/>
                          <a:latin typeface="Arial" panose="020B0604020202020204" pitchFamily="34" charset="0"/>
                          <a:cs typeface="Arial" panose="020B0604020202020204" pitchFamily="34" charset="0"/>
                        </a:rPr>
                        <a:t> </a:t>
                      </a:r>
                      <a:r>
                        <a:rPr lang="en-US" sz="1300" b="0" spc="-40">
                          <a:solidFill>
                            <a:schemeClr val="tx1"/>
                          </a:solidFill>
                          <a:effectLst/>
                          <a:latin typeface="Arial" panose="020B0604020202020204" pitchFamily="34" charset="0"/>
                          <a:cs typeface="Arial" panose="020B0604020202020204" pitchFamily="34" charset="0"/>
                        </a:rPr>
                        <a:t>update</a:t>
                      </a:r>
                      <a:r>
                        <a:rPr lang="en-US" sz="1300" b="0" spc="-95">
                          <a:solidFill>
                            <a:schemeClr val="tx1"/>
                          </a:solidFill>
                          <a:effectLst/>
                          <a:latin typeface="Arial" panose="020B0604020202020204" pitchFamily="34" charset="0"/>
                          <a:cs typeface="Arial" panose="020B0604020202020204" pitchFamily="34" charset="0"/>
                        </a:rPr>
                        <a:t> </a:t>
                      </a:r>
                      <a:r>
                        <a:rPr lang="en-US" sz="1300" b="0" spc="-40">
                          <a:solidFill>
                            <a:schemeClr val="tx1"/>
                          </a:solidFill>
                          <a:effectLst/>
                          <a:latin typeface="Arial" panose="020B0604020202020204" pitchFamily="34" charset="0"/>
                          <a:cs typeface="Arial" panose="020B0604020202020204" pitchFamily="34" charset="0"/>
                        </a:rPr>
                        <a:t>on</a:t>
                      </a:r>
                      <a:r>
                        <a:rPr lang="en-US" sz="1300" b="0" spc="-95">
                          <a:solidFill>
                            <a:schemeClr val="tx1"/>
                          </a:solidFill>
                          <a:effectLst/>
                          <a:latin typeface="Arial" panose="020B0604020202020204" pitchFamily="34" charset="0"/>
                          <a:cs typeface="Arial" panose="020B0604020202020204" pitchFamily="34" charset="0"/>
                        </a:rPr>
                        <a:t> </a:t>
                      </a:r>
                      <a:r>
                        <a:rPr lang="en-US" sz="1300" b="0" spc="-40">
                          <a:solidFill>
                            <a:schemeClr val="tx1"/>
                          </a:solidFill>
                          <a:effectLst/>
                          <a:latin typeface="Arial" panose="020B0604020202020204" pitchFamily="34" charset="0"/>
                          <a:cs typeface="Arial" panose="020B0604020202020204" pitchFamily="34" charset="0"/>
                        </a:rPr>
                        <a:t>where</a:t>
                      </a:r>
                      <a:r>
                        <a:rPr lang="en-US" sz="1300" b="0" spc="-95">
                          <a:solidFill>
                            <a:schemeClr val="tx1"/>
                          </a:solidFill>
                          <a:effectLst/>
                          <a:latin typeface="Arial" panose="020B0604020202020204" pitchFamily="34" charset="0"/>
                          <a:cs typeface="Arial" panose="020B0604020202020204" pitchFamily="34" charset="0"/>
                        </a:rPr>
                        <a:t> </a:t>
                      </a:r>
                      <a:r>
                        <a:rPr lang="en-US" sz="1300" b="0" spc="-40">
                          <a:solidFill>
                            <a:schemeClr val="tx1"/>
                          </a:solidFill>
                          <a:effectLst/>
                          <a:latin typeface="Arial" panose="020B0604020202020204" pitchFamily="34" charset="0"/>
                          <a:cs typeface="Arial" panose="020B0604020202020204" pitchFamily="34" charset="0"/>
                        </a:rPr>
                        <a:t>they </a:t>
                      </a:r>
                      <a:r>
                        <a:rPr lang="en-US" sz="1300" b="0" spc="-20">
                          <a:solidFill>
                            <a:schemeClr val="tx1"/>
                          </a:solidFill>
                          <a:effectLst/>
                          <a:latin typeface="Arial" panose="020B0604020202020204" pitchFamily="34" charset="0"/>
                          <a:cs typeface="Arial" panose="020B0604020202020204" pitchFamily="34" charset="0"/>
                        </a:rPr>
                        <a:t>are</a:t>
                      </a:r>
                      <a:r>
                        <a:rPr lang="en-US" sz="1300" b="0" spc="-90">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on</a:t>
                      </a:r>
                      <a:r>
                        <a:rPr lang="en-US" sz="1300" b="0" spc="-90">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the</a:t>
                      </a:r>
                      <a:r>
                        <a:rPr lang="en-US" sz="1300" b="0" spc="-90">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waiting</a:t>
                      </a:r>
                      <a:r>
                        <a:rPr lang="en-US" sz="1300" b="0" spc="-90">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list,</a:t>
                      </a:r>
                      <a:r>
                        <a:rPr lang="en-US" sz="1300" b="0" spc="-90">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asking</a:t>
                      </a:r>
                      <a:r>
                        <a:rPr lang="en-US" sz="1300" b="0" spc="-90">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if</a:t>
                      </a:r>
                      <a:r>
                        <a:rPr lang="en-US" sz="1300" b="0" spc="-90">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they</a:t>
                      </a:r>
                      <a:r>
                        <a:rPr lang="en-US" sz="1300" b="0" spc="-90">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still</a:t>
                      </a:r>
                      <a:r>
                        <a:rPr lang="en-US" sz="1300" b="0" spc="-90">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require</a:t>
                      </a:r>
                      <a:r>
                        <a:rPr lang="en-US" sz="1300" b="0" spc="-90">
                          <a:solidFill>
                            <a:schemeClr val="tx1"/>
                          </a:solidFill>
                          <a:effectLst/>
                          <a:latin typeface="Arial" panose="020B0604020202020204" pitchFamily="34" charset="0"/>
                          <a:cs typeface="Arial" panose="020B0604020202020204" pitchFamily="34" charset="0"/>
                        </a:rPr>
                        <a:t> </a:t>
                      </a:r>
                      <a:r>
                        <a:rPr lang="en-US" sz="1300" b="0" spc="-20">
                          <a:solidFill>
                            <a:schemeClr val="tx1"/>
                          </a:solidFill>
                          <a:effectLst/>
                          <a:latin typeface="Arial" panose="020B0604020202020204" pitchFamily="34" charset="0"/>
                          <a:cs typeface="Arial" panose="020B0604020202020204" pitchFamily="34" charset="0"/>
                        </a:rPr>
                        <a:t>or </a:t>
                      </a:r>
                      <a:r>
                        <a:rPr lang="en-US" sz="1300" b="0">
                          <a:solidFill>
                            <a:schemeClr val="tx1"/>
                          </a:solidFill>
                          <a:effectLst/>
                          <a:latin typeface="Arial" panose="020B0604020202020204" pitchFamily="34" charset="0"/>
                          <a:cs typeface="Arial" panose="020B0604020202020204" pitchFamily="34" charset="0"/>
                        </a:rPr>
                        <a:t>want</a:t>
                      </a:r>
                      <a:r>
                        <a:rPr lang="en-US" sz="1300" b="0" spc="-60">
                          <a:solidFill>
                            <a:schemeClr val="tx1"/>
                          </a:solidFill>
                          <a:effectLst/>
                          <a:latin typeface="Arial" panose="020B0604020202020204" pitchFamily="34" charset="0"/>
                          <a:cs typeface="Arial" panose="020B0604020202020204" pitchFamily="34" charset="0"/>
                        </a:rPr>
                        <a:t> </a:t>
                      </a:r>
                      <a:r>
                        <a:rPr lang="en-US" sz="1300" b="0">
                          <a:solidFill>
                            <a:schemeClr val="tx1"/>
                          </a:solidFill>
                          <a:effectLst/>
                          <a:latin typeface="Arial" panose="020B0604020202020204" pitchFamily="34" charset="0"/>
                          <a:cs typeface="Arial" panose="020B0604020202020204" pitchFamily="34" charset="0"/>
                        </a:rPr>
                        <a:t>treatment</a:t>
                      </a:r>
                      <a:endParaRPr lang="en-GB" sz="1300" b="0">
                        <a:solidFill>
                          <a:schemeClr val="tx1"/>
                        </a:solidFill>
                        <a:effectLst/>
                        <a:latin typeface="Arial" panose="020B0604020202020204" pitchFamily="34" charset="0"/>
                        <a:ea typeface="Trebuchet MS" panose="020B0603020202020204" pitchFamily="34" charset="0"/>
                        <a:cs typeface="Arial" panose="020B0604020202020204"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marL="107950">
                        <a:spcBef>
                          <a:spcPts val="540"/>
                        </a:spcBef>
                      </a:pPr>
                      <a:r>
                        <a:rPr lang="en-US" sz="1300" b="0" u="none" strike="noStrike" dirty="0">
                          <a:solidFill>
                            <a:schemeClr val="tx1"/>
                          </a:solidFill>
                          <a:effectLst/>
                          <a:latin typeface="Arial" panose="020B0604020202020204" pitchFamily="34" charset="0"/>
                          <a:cs typeface="Arial" panose="020B0604020202020204" pitchFamily="34" charset="0"/>
                        </a:rPr>
                        <a:t>Waiting</a:t>
                      </a:r>
                      <a:r>
                        <a:rPr lang="en-US" sz="1300" b="0" u="none" strike="noStrike" spc="-45" dirty="0">
                          <a:solidFill>
                            <a:schemeClr val="tx1"/>
                          </a:solidFill>
                          <a:effectLst/>
                          <a:latin typeface="Arial" panose="020B0604020202020204" pitchFamily="34" charset="0"/>
                          <a:cs typeface="Arial" panose="020B0604020202020204" pitchFamily="34" charset="0"/>
                        </a:rPr>
                        <a:t> </a:t>
                      </a:r>
                      <a:r>
                        <a:rPr lang="en-US" sz="1300" b="0" u="none" strike="noStrike" dirty="0">
                          <a:solidFill>
                            <a:schemeClr val="tx1"/>
                          </a:solidFill>
                          <a:effectLst/>
                          <a:latin typeface="Arial" panose="020B0604020202020204" pitchFamily="34" charset="0"/>
                          <a:cs typeface="Arial" panose="020B0604020202020204" pitchFamily="34" charset="0"/>
                        </a:rPr>
                        <a:t>list</a:t>
                      </a:r>
                      <a:r>
                        <a:rPr lang="en-US" sz="1300" b="0" u="none" strike="noStrike" spc="-40" dirty="0">
                          <a:solidFill>
                            <a:schemeClr val="tx1"/>
                          </a:solidFill>
                          <a:effectLst/>
                          <a:latin typeface="Arial" panose="020B0604020202020204" pitchFamily="34" charset="0"/>
                          <a:cs typeface="Arial" panose="020B0604020202020204" pitchFamily="34" charset="0"/>
                        </a:rPr>
                        <a:t> </a:t>
                      </a:r>
                      <a:r>
                        <a:rPr lang="en-US" sz="1300" b="0" u="none" strike="noStrike" dirty="0">
                          <a:solidFill>
                            <a:schemeClr val="tx1"/>
                          </a:solidFill>
                          <a:effectLst/>
                          <a:latin typeface="Arial" panose="020B0604020202020204" pitchFamily="34" charset="0"/>
                          <a:cs typeface="Arial" panose="020B0604020202020204" pitchFamily="34" charset="0"/>
                        </a:rPr>
                        <a:t>letter</a:t>
                      </a:r>
                      <a:r>
                        <a:rPr lang="en-US" sz="1300" b="0" u="none" strike="noStrike" spc="-45" dirty="0">
                          <a:solidFill>
                            <a:schemeClr val="tx1"/>
                          </a:solidFill>
                          <a:effectLst/>
                          <a:latin typeface="Arial" panose="020B0604020202020204" pitchFamily="34" charset="0"/>
                          <a:cs typeface="Arial" panose="020B0604020202020204" pitchFamily="34" charset="0"/>
                        </a:rPr>
                        <a:t> </a:t>
                      </a:r>
                      <a:r>
                        <a:rPr lang="en-US" sz="1300" b="0" u="none" strike="noStrike" dirty="0">
                          <a:solidFill>
                            <a:schemeClr val="tx1"/>
                          </a:solidFill>
                          <a:effectLst/>
                          <a:latin typeface="Arial" panose="020B0604020202020204" pitchFamily="34" charset="0"/>
                          <a:cs typeface="Arial" panose="020B0604020202020204" pitchFamily="34" charset="0"/>
                        </a:rPr>
                        <a:t>—</a:t>
                      </a:r>
                      <a:r>
                        <a:rPr lang="en-US" sz="1300" b="0" u="none" strike="noStrike" spc="-40" dirty="0">
                          <a:solidFill>
                            <a:schemeClr val="tx1"/>
                          </a:solidFill>
                          <a:effectLst/>
                          <a:latin typeface="Arial" panose="020B0604020202020204" pitchFamily="34" charset="0"/>
                          <a:cs typeface="Arial" panose="020B0604020202020204" pitchFamily="34" charset="0"/>
                        </a:rPr>
                        <a:t> </a:t>
                      </a:r>
                      <a:r>
                        <a:rPr lang="en-US" sz="1300" b="0" u="none" strike="noStrike" spc="-10" dirty="0">
                          <a:solidFill>
                            <a:schemeClr val="tx1"/>
                          </a:solidFill>
                          <a:effectLst/>
                          <a:latin typeface="Arial" panose="020B0604020202020204" pitchFamily="34" charset="0"/>
                          <a:cs typeface="Arial" panose="020B0604020202020204" pitchFamily="34" charset="0"/>
                        </a:rPr>
                        <a:t>Leicestershire</a:t>
                      </a:r>
                      <a:endParaRPr lang="en-GB" sz="1300" b="0" dirty="0">
                        <a:solidFill>
                          <a:schemeClr val="tx1"/>
                        </a:solidFill>
                        <a:effectLst/>
                        <a:latin typeface="Arial" panose="020B0604020202020204" pitchFamily="34" charset="0"/>
                        <a:ea typeface="Trebuchet MS" panose="020B0603020202020204" pitchFamily="34" charset="0"/>
                        <a:cs typeface="Arial" panose="020B0604020202020204"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993605101"/>
                  </a:ext>
                </a:extLst>
              </a:tr>
              <a:tr h="272011">
                <a:tc>
                  <a:txBody>
                    <a:bodyPr/>
                    <a:lstStyle/>
                    <a:p>
                      <a:pPr marL="107950" marR="66675">
                        <a:lnSpc>
                          <a:spcPct val="101000"/>
                        </a:lnSpc>
                        <a:spcBef>
                          <a:spcPts val="545"/>
                        </a:spcBef>
                        <a:spcAft>
                          <a:spcPts val="0"/>
                        </a:spcAft>
                      </a:pPr>
                      <a:r>
                        <a:rPr lang="en-US" sz="1300" b="0" spc="-20" dirty="0" err="1">
                          <a:solidFill>
                            <a:schemeClr val="tx1"/>
                          </a:solidFill>
                          <a:effectLst/>
                          <a:latin typeface="Arial" panose="020B0604020202020204" pitchFamily="34" charset="0"/>
                          <a:cs typeface="Arial" panose="020B0604020202020204" pitchFamily="34" charset="0"/>
                        </a:rPr>
                        <a:t>Standardise</a:t>
                      </a:r>
                      <a:r>
                        <a:rPr lang="en-US" sz="1300" b="0" spc="-40"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outpatient</a:t>
                      </a:r>
                      <a:r>
                        <a:rPr lang="en-US" sz="1300" b="0" spc="-40"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clinical</a:t>
                      </a:r>
                      <a:r>
                        <a:rPr lang="en-US" sz="1300" b="0" spc="-40"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letters</a:t>
                      </a:r>
                      <a:r>
                        <a:rPr lang="en-US" sz="1300" b="0" spc="-40"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where possible</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(placing</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particular</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emphasis</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on</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concise</a:t>
                      </a:r>
                      <a:r>
                        <a:rPr lang="en-US" sz="1300" b="0" spc="-95" dirty="0">
                          <a:solidFill>
                            <a:schemeClr val="tx1"/>
                          </a:solidFill>
                          <a:effectLst/>
                          <a:latin typeface="Arial" panose="020B0604020202020204" pitchFamily="34" charset="0"/>
                          <a:cs typeface="Arial" panose="020B0604020202020204" pitchFamily="34" charset="0"/>
                        </a:rPr>
                        <a:t> </a:t>
                      </a:r>
                      <a:r>
                        <a:rPr lang="en-US" sz="1300" b="0" spc="-20" dirty="0">
                          <a:solidFill>
                            <a:schemeClr val="tx1"/>
                          </a:solidFill>
                          <a:effectLst/>
                          <a:latin typeface="Arial" panose="020B0604020202020204" pitchFamily="34" charset="0"/>
                          <a:cs typeface="Arial" panose="020B0604020202020204" pitchFamily="34" charset="0"/>
                        </a:rPr>
                        <a:t>GP </a:t>
                      </a:r>
                      <a:r>
                        <a:rPr lang="en-US" sz="1300" b="0" spc="-10" dirty="0">
                          <a:solidFill>
                            <a:schemeClr val="tx1"/>
                          </a:solidFill>
                          <a:effectLst/>
                          <a:latin typeface="Arial" panose="020B0604020202020204" pitchFamily="34" charset="0"/>
                          <a:cs typeface="Arial" panose="020B0604020202020204" pitchFamily="34" charset="0"/>
                        </a:rPr>
                        <a:t>recommendations)</a:t>
                      </a:r>
                      <a:endParaRPr lang="en-GB" sz="1300" b="0" dirty="0">
                        <a:solidFill>
                          <a:schemeClr val="tx1"/>
                        </a:solidFill>
                        <a:effectLst/>
                        <a:latin typeface="Arial" panose="020B0604020202020204" pitchFamily="34" charset="0"/>
                        <a:ea typeface="Trebuchet MS" panose="020B0603020202020204" pitchFamily="34" charset="0"/>
                        <a:cs typeface="Arial" panose="020B0604020202020204"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tc>
                  <a:txBody>
                    <a:bodyPr/>
                    <a:lstStyle/>
                    <a:p>
                      <a:pPr marL="107950" marR="262890">
                        <a:lnSpc>
                          <a:spcPct val="101000"/>
                        </a:lnSpc>
                        <a:spcBef>
                          <a:spcPts val="545"/>
                        </a:spcBef>
                        <a:spcAft>
                          <a:spcPts val="0"/>
                        </a:spcAft>
                      </a:pPr>
                      <a:r>
                        <a:rPr lang="en-US" sz="1300" b="0" u="none" strike="noStrike" spc="-30" dirty="0" err="1">
                          <a:solidFill>
                            <a:schemeClr val="tx1"/>
                          </a:solidFill>
                          <a:effectLst/>
                          <a:latin typeface="Arial" panose="020B0604020202020204" pitchFamily="34" charset="0"/>
                          <a:cs typeface="Arial" panose="020B0604020202020204" pitchFamily="34" charset="0"/>
                        </a:rPr>
                        <a:t>Standardisation</a:t>
                      </a:r>
                      <a:r>
                        <a:rPr lang="en-US" sz="1300" b="0" u="none" strike="noStrike" spc="-105" dirty="0">
                          <a:solidFill>
                            <a:schemeClr val="tx1"/>
                          </a:solidFill>
                          <a:effectLst/>
                          <a:latin typeface="Arial" panose="020B0604020202020204" pitchFamily="34" charset="0"/>
                          <a:cs typeface="Arial" panose="020B0604020202020204" pitchFamily="34" charset="0"/>
                        </a:rPr>
                        <a:t> </a:t>
                      </a:r>
                      <a:r>
                        <a:rPr lang="en-US" sz="1300" b="0" u="none" strike="noStrike" spc="-30" dirty="0">
                          <a:solidFill>
                            <a:schemeClr val="tx1"/>
                          </a:solidFill>
                          <a:effectLst/>
                          <a:latin typeface="Arial" panose="020B0604020202020204" pitchFamily="34" charset="0"/>
                          <a:cs typeface="Arial" panose="020B0604020202020204" pitchFamily="34" charset="0"/>
                        </a:rPr>
                        <a:t>of</a:t>
                      </a:r>
                      <a:r>
                        <a:rPr lang="en-US" sz="1300" b="0" u="none" strike="noStrike" spc="-95" dirty="0">
                          <a:solidFill>
                            <a:schemeClr val="tx1"/>
                          </a:solidFill>
                          <a:effectLst/>
                          <a:latin typeface="Arial" panose="020B0604020202020204" pitchFamily="34" charset="0"/>
                          <a:cs typeface="Arial" panose="020B0604020202020204" pitchFamily="34" charset="0"/>
                        </a:rPr>
                        <a:t> </a:t>
                      </a:r>
                      <a:r>
                        <a:rPr lang="en-US" sz="1300" b="0" u="none" strike="noStrike" spc="-30" dirty="0">
                          <a:solidFill>
                            <a:schemeClr val="tx1"/>
                          </a:solidFill>
                          <a:effectLst/>
                          <a:latin typeface="Arial" panose="020B0604020202020204" pitchFamily="34" charset="0"/>
                          <a:cs typeface="Arial" panose="020B0604020202020204" pitchFamily="34" charset="0"/>
                        </a:rPr>
                        <a:t>outpatient</a:t>
                      </a:r>
                      <a:r>
                        <a:rPr lang="en-US" sz="1300" b="0" u="none" strike="noStrike" spc="-95" dirty="0">
                          <a:solidFill>
                            <a:schemeClr val="tx1"/>
                          </a:solidFill>
                          <a:effectLst/>
                          <a:latin typeface="Arial" panose="020B0604020202020204" pitchFamily="34" charset="0"/>
                          <a:cs typeface="Arial" panose="020B0604020202020204" pitchFamily="34" charset="0"/>
                        </a:rPr>
                        <a:t> </a:t>
                      </a:r>
                      <a:r>
                        <a:rPr lang="en-US" sz="1300" b="0" u="none" strike="noStrike" spc="-30" dirty="0">
                          <a:solidFill>
                            <a:schemeClr val="tx1"/>
                          </a:solidFill>
                          <a:effectLst/>
                          <a:latin typeface="Arial" panose="020B0604020202020204" pitchFamily="34" charset="0"/>
                          <a:cs typeface="Arial" panose="020B0604020202020204" pitchFamily="34" charset="0"/>
                        </a:rPr>
                        <a:t>clinic</a:t>
                      </a:r>
                      <a:r>
                        <a:rPr lang="en-US" sz="1300" b="0" u="none" strike="noStrike" spc="-95" dirty="0">
                          <a:solidFill>
                            <a:schemeClr val="tx1"/>
                          </a:solidFill>
                          <a:effectLst/>
                          <a:latin typeface="Arial" panose="020B0604020202020204" pitchFamily="34" charset="0"/>
                          <a:cs typeface="Arial" panose="020B0604020202020204" pitchFamily="34" charset="0"/>
                        </a:rPr>
                        <a:t> </a:t>
                      </a:r>
                      <a:r>
                        <a:rPr lang="en-US" sz="1300" b="0" u="none" strike="noStrike" spc="-30" dirty="0">
                          <a:solidFill>
                            <a:schemeClr val="tx1"/>
                          </a:solidFill>
                          <a:effectLst/>
                          <a:latin typeface="Arial" panose="020B0604020202020204" pitchFamily="34" charset="0"/>
                          <a:cs typeface="Arial" panose="020B0604020202020204" pitchFamily="34" charset="0"/>
                        </a:rPr>
                        <a:t>letters</a:t>
                      </a:r>
                      <a:r>
                        <a:rPr lang="en-US" sz="1300" b="0" spc="-30" dirty="0">
                          <a:solidFill>
                            <a:schemeClr val="tx1"/>
                          </a:solidFill>
                          <a:effectLst/>
                          <a:latin typeface="Arial" panose="020B0604020202020204" pitchFamily="34" charset="0"/>
                          <a:cs typeface="Arial" panose="020B0604020202020204" pitchFamily="34" charset="0"/>
                        </a:rPr>
                        <a:t> </a:t>
                      </a:r>
                      <a:r>
                        <a:rPr lang="en-US" sz="1300" b="0" u="none" strike="noStrike" dirty="0">
                          <a:solidFill>
                            <a:schemeClr val="tx1"/>
                          </a:solidFill>
                          <a:effectLst/>
                          <a:latin typeface="Arial" panose="020B0604020202020204" pitchFamily="34" charset="0"/>
                          <a:cs typeface="Arial" panose="020B0604020202020204" pitchFamily="34" charset="0"/>
                        </a:rPr>
                        <a:t>and discharge summaries — Leeds</a:t>
                      </a:r>
                      <a:endParaRPr lang="en-GB" sz="1300" b="0" dirty="0">
                        <a:solidFill>
                          <a:schemeClr val="tx1"/>
                        </a:solidFill>
                        <a:effectLst/>
                        <a:latin typeface="Arial" panose="020B0604020202020204" pitchFamily="34" charset="0"/>
                        <a:ea typeface="Trebuchet MS" panose="020B0603020202020204" pitchFamily="34" charset="0"/>
                        <a:cs typeface="Arial" panose="020B0604020202020204" pitchFamily="34" charset="0"/>
                      </a:endParaRPr>
                    </a:p>
                  </a:txBody>
                  <a:tcPr marL="0" marR="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41544297"/>
                  </a:ext>
                </a:extLst>
              </a:tr>
            </a:tbl>
          </a:graphicData>
        </a:graphic>
      </p:graphicFrame>
      <p:sp>
        <p:nvSpPr>
          <p:cNvPr id="5" name="TextBox 4">
            <a:extLst>
              <a:ext uri="{FF2B5EF4-FFF2-40B4-BE49-F238E27FC236}">
                <a16:creationId xmlns:a16="http://schemas.microsoft.com/office/drawing/2014/main" id="{2A932540-2703-1994-597E-5D630E4F60A7}"/>
              </a:ext>
            </a:extLst>
          </p:cNvPr>
          <p:cNvSpPr txBox="1"/>
          <p:nvPr/>
        </p:nvSpPr>
        <p:spPr>
          <a:xfrm>
            <a:off x="502090" y="1019972"/>
            <a:ext cx="11614190" cy="523220"/>
          </a:xfrm>
          <a:prstGeom prst="rect">
            <a:avLst/>
          </a:prstGeom>
          <a:noFill/>
        </p:spPr>
        <p:txBody>
          <a:bodyPr wrap="square">
            <a:spAutoFit/>
          </a:bodyPr>
          <a:lstStyle/>
          <a:p>
            <a:pPr marL="0" indent="0">
              <a:buNone/>
            </a:pPr>
            <a:r>
              <a:rPr lang="en-GB" sz="1400" dirty="0">
                <a:latin typeface="Arial" panose="020B0604020202020204" pitchFamily="34" charset="0"/>
                <a:cs typeface="Arial" panose="020B0604020202020204" pitchFamily="34" charset="0"/>
              </a:rPr>
              <a:t>Based on this engagement and the highlighted case studies, the Academy provides ten recommended </a:t>
            </a:r>
            <a:br>
              <a:rPr lang="en-GB" sz="1400" dirty="0">
                <a:latin typeface="Arial" panose="020B0604020202020204" pitchFamily="34" charset="0"/>
                <a:cs typeface="Arial" panose="020B0604020202020204" pitchFamily="34" charset="0"/>
              </a:rPr>
            </a:br>
            <a:r>
              <a:rPr lang="en-GB" sz="1400" dirty="0">
                <a:latin typeface="Arial" panose="020B0604020202020204" pitchFamily="34" charset="0"/>
                <a:cs typeface="Arial" panose="020B0604020202020204" pitchFamily="34" charset="0"/>
              </a:rPr>
              <a:t>interventions which could be implemented quickly to ease pressure at the interface:</a:t>
            </a:r>
          </a:p>
        </p:txBody>
      </p:sp>
      <p:pic>
        <p:nvPicPr>
          <p:cNvPr id="3" name="Picture 2">
            <a:extLst>
              <a:ext uri="{FF2B5EF4-FFF2-40B4-BE49-F238E27FC236}">
                <a16:creationId xmlns:a16="http://schemas.microsoft.com/office/drawing/2014/main" id="{5468A869-68CE-72F9-469F-C9A2AFAA87BD}"/>
              </a:ext>
            </a:extLst>
          </p:cNvPr>
          <p:cNvPicPr>
            <a:picLocks noChangeAspect="1"/>
          </p:cNvPicPr>
          <p:nvPr/>
        </p:nvPicPr>
        <p:blipFill>
          <a:blip r:embed="rId2"/>
          <a:stretch>
            <a:fillRect/>
          </a:stretch>
        </p:blipFill>
        <p:spPr>
          <a:xfrm>
            <a:off x="9662131" y="342826"/>
            <a:ext cx="1012261" cy="786618"/>
          </a:xfrm>
          <a:prstGeom prst="rect">
            <a:avLst/>
          </a:prstGeom>
        </p:spPr>
      </p:pic>
    </p:spTree>
    <p:extLst>
      <p:ext uri="{BB962C8B-B14F-4D97-AF65-F5344CB8AC3E}">
        <p14:creationId xmlns:p14="http://schemas.microsoft.com/office/powerpoint/2010/main" val="9391037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2C3D235-E1B2-4245-9153-172BBCD8A862}"/>
              </a:ext>
            </a:extLst>
          </p:cNvPr>
          <p:cNvSpPr>
            <a:spLocks noGrp="1"/>
          </p:cNvSpPr>
          <p:nvPr>
            <p:ph type="ctrTitle"/>
          </p:nvPr>
        </p:nvSpPr>
        <p:spPr>
          <a:xfrm>
            <a:off x="502091" y="199778"/>
            <a:ext cx="4155634" cy="673293"/>
          </a:xfrm>
        </p:spPr>
        <p:txBody>
          <a:bodyPr>
            <a:noAutofit/>
          </a:bodyPr>
          <a:lstStyle/>
          <a:p>
            <a:r>
              <a:rPr lang="en-GB" sz="2800" dirty="0"/>
              <a:t>Themes</a:t>
            </a:r>
          </a:p>
        </p:txBody>
      </p:sp>
      <p:sp>
        <p:nvSpPr>
          <p:cNvPr id="3" name="TextBox 2">
            <a:extLst>
              <a:ext uri="{FF2B5EF4-FFF2-40B4-BE49-F238E27FC236}">
                <a16:creationId xmlns:a16="http://schemas.microsoft.com/office/drawing/2014/main" id="{5439F474-0C30-64B5-72CD-F3B2C325C399}"/>
              </a:ext>
            </a:extLst>
          </p:cNvPr>
          <p:cNvSpPr txBox="1"/>
          <p:nvPr/>
        </p:nvSpPr>
        <p:spPr>
          <a:xfrm>
            <a:off x="502091" y="1439274"/>
            <a:ext cx="11321609" cy="646331"/>
          </a:xfrm>
          <a:prstGeom prst="rect">
            <a:avLst/>
          </a:prstGeom>
          <a:noFill/>
        </p:spPr>
        <p:txBody>
          <a:bodyPr wrap="square">
            <a:spAutoFit/>
          </a:bodyPr>
          <a:lstStyle/>
          <a:p>
            <a:pPr marL="0" indent="0">
              <a:buNone/>
            </a:pPr>
            <a:r>
              <a:rPr lang="en-GB" dirty="0">
                <a:latin typeface="Arial" panose="020B0604020202020204" pitchFamily="34" charset="0"/>
                <a:cs typeface="Arial" panose="020B0604020202020204" pitchFamily="34" charset="0"/>
              </a:rPr>
              <a:t>This engagement process found that identified case studies and interventions improved the interface in three main areas:</a:t>
            </a:r>
          </a:p>
        </p:txBody>
      </p:sp>
      <p:sp>
        <p:nvSpPr>
          <p:cNvPr id="8" name="TextBox 7">
            <a:extLst>
              <a:ext uri="{FF2B5EF4-FFF2-40B4-BE49-F238E27FC236}">
                <a16:creationId xmlns:a16="http://schemas.microsoft.com/office/drawing/2014/main" id="{C2DAA04E-66EF-F284-0C6A-35F0727D299E}"/>
              </a:ext>
            </a:extLst>
          </p:cNvPr>
          <p:cNvSpPr txBox="1"/>
          <p:nvPr/>
        </p:nvSpPr>
        <p:spPr>
          <a:xfrm>
            <a:off x="4920343" y="2538453"/>
            <a:ext cx="6096000" cy="584775"/>
          </a:xfrm>
          <a:prstGeom prst="rect">
            <a:avLst/>
          </a:prstGeom>
          <a:noFill/>
        </p:spPr>
        <p:txBody>
          <a:bodyPr wrap="square">
            <a:spAutoFit/>
          </a:bodyPr>
          <a:lstStyle/>
          <a:p>
            <a:pPr marL="0" indent="0">
              <a:buNone/>
            </a:pPr>
            <a:r>
              <a:rPr lang="en-GB" sz="3200" b="1" dirty="0">
                <a:latin typeface="Arial" panose="020B0604020202020204" pitchFamily="34" charset="0"/>
                <a:cs typeface="Arial" panose="020B0604020202020204" pitchFamily="34" charset="0"/>
              </a:rPr>
              <a:t>Culture</a:t>
            </a:r>
          </a:p>
        </p:txBody>
      </p:sp>
      <p:sp>
        <p:nvSpPr>
          <p:cNvPr id="9" name="TextBox 8">
            <a:extLst>
              <a:ext uri="{FF2B5EF4-FFF2-40B4-BE49-F238E27FC236}">
                <a16:creationId xmlns:a16="http://schemas.microsoft.com/office/drawing/2014/main" id="{E43B3D07-57D6-E20D-8F71-011AAA1B6473}"/>
              </a:ext>
            </a:extLst>
          </p:cNvPr>
          <p:cNvSpPr txBox="1"/>
          <p:nvPr/>
        </p:nvSpPr>
        <p:spPr>
          <a:xfrm>
            <a:off x="4920343" y="4089358"/>
            <a:ext cx="6096000" cy="584775"/>
          </a:xfrm>
          <a:prstGeom prst="rect">
            <a:avLst/>
          </a:prstGeom>
          <a:noFill/>
        </p:spPr>
        <p:txBody>
          <a:bodyPr wrap="square">
            <a:spAutoFit/>
          </a:bodyPr>
          <a:lstStyle/>
          <a:p>
            <a:pPr marL="0" indent="0">
              <a:buNone/>
            </a:pPr>
            <a:r>
              <a:rPr lang="en-GB" sz="3200" b="1" dirty="0">
                <a:latin typeface="Arial" panose="020B0604020202020204" pitchFamily="34" charset="0"/>
                <a:cs typeface="Arial" panose="020B0604020202020204" pitchFamily="34" charset="0"/>
              </a:rPr>
              <a:t>Communication </a:t>
            </a:r>
          </a:p>
        </p:txBody>
      </p:sp>
      <p:sp>
        <p:nvSpPr>
          <p:cNvPr id="10" name="TextBox 9">
            <a:extLst>
              <a:ext uri="{FF2B5EF4-FFF2-40B4-BE49-F238E27FC236}">
                <a16:creationId xmlns:a16="http://schemas.microsoft.com/office/drawing/2014/main" id="{E3815F8F-FE08-C486-6E2D-3AE8A7C075E8}"/>
              </a:ext>
            </a:extLst>
          </p:cNvPr>
          <p:cNvSpPr txBox="1"/>
          <p:nvPr/>
        </p:nvSpPr>
        <p:spPr>
          <a:xfrm>
            <a:off x="4920343" y="5691693"/>
            <a:ext cx="6096000" cy="584775"/>
          </a:xfrm>
          <a:prstGeom prst="rect">
            <a:avLst/>
          </a:prstGeom>
          <a:noFill/>
        </p:spPr>
        <p:txBody>
          <a:bodyPr wrap="square">
            <a:spAutoFit/>
          </a:bodyPr>
          <a:lstStyle/>
          <a:p>
            <a:pPr marL="0" indent="0">
              <a:buNone/>
            </a:pPr>
            <a:r>
              <a:rPr lang="en-GB" sz="3200" b="1" dirty="0">
                <a:latin typeface="Arial" panose="020B0604020202020204" pitchFamily="34" charset="0"/>
                <a:cs typeface="Arial" panose="020B0604020202020204" pitchFamily="34" charset="0"/>
              </a:rPr>
              <a:t>Clinical process</a:t>
            </a:r>
          </a:p>
        </p:txBody>
      </p:sp>
      <p:pic>
        <p:nvPicPr>
          <p:cNvPr id="12" name="Picture 11">
            <a:extLst>
              <a:ext uri="{FF2B5EF4-FFF2-40B4-BE49-F238E27FC236}">
                <a16:creationId xmlns:a16="http://schemas.microsoft.com/office/drawing/2014/main" id="{147C559F-5E22-6A0E-C631-F83D96EF9565}"/>
              </a:ext>
            </a:extLst>
          </p:cNvPr>
          <p:cNvPicPr>
            <a:picLocks noChangeAspect="1"/>
          </p:cNvPicPr>
          <p:nvPr/>
        </p:nvPicPr>
        <p:blipFill rotWithShape="1">
          <a:blip r:embed="rId2"/>
          <a:srcRect b="69559"/>
          <a:stretch/>
        </p:blipFill>
        <p:spPr>
          <a:xfrm>
            <a:off x="3067050" y="2155986"/>
            <a:ext cx="1535676" cy="1349707"/>
          </a:xfrm>
          <a:prstGeom prst="rect">
            <a:avLst/>
          </a:prstGeom>
        </p:spPr>
      </p:pic>
      <p:pic>
        <p:nvPicPr>
          <p:cNvPr id="13" name="Picture 12">
            <a:extLst>
              <a:ext uri="{FF2B5EF4-FFF2-40B4-BE49-F238E27FC236}">
                <a16:creationId xmlns:a16="http://schemas.microsoft.com/office/drawing/2014/main" id="{CE8EF2FD-EB3E-9F9F-67DC-54B91E6C95E1}"/>
              </a:ext>
            </a:extLst>
          </p:cNvPr>
          <p:cNvPicPr>
            <a:picLocks noChangeAspect="1"/>
          </p:cNvPicPr>
          <p:nvPr/>
        </p:nvPicPr>
        <p:blipFill rotWithShape="1">
          <a:blip r:embed="rId2"/>
          <a:srcRect t="28563" b="37352"/>
          <a:stretch/>
        </p:blipFill>
        <p:spPr>
          <a:xfrm>
            <a:off x="3067050" y="3626096"/>
            <a:ext cx="1535676" cy="1511300"/>
          </a:xfrm>
          <a:prstGeom prst="rect">
            <a:avLst/>
          </a:prstGeom>
        </p:spPr>
      </p:pic>
      <p:pic>
        <p:nvPicPr>
          <p:cNvPr id="14" name="Picture 13">
            <a:extLst>
              <a:ext uri="{FF2B5EF4-FFF2-40B4-BE49-F238E27FC236}">
                <a16:creationId xmlns:a16="http://schemas.microsoft.com/office/drawing/2014/main" id="{BDD8198E-2663-86EA-8F74-28B705C2B735}"/>
              </a:ext>
            </a:extLst>
          </p:cNvPr>
          <p:cNvPicPr>
            <a:picLocks noChangeAspect="1"/>
          </p:cNvPicPr>
          <p:nvPr/>
        </p:nvPicPr>
        <p:blipFill rotWithShape="1">
          <a:blip r:embed="rId2"/>
          <a:srcRect t="67240"/>
          <a:stretch/>
        </p:blipFill>
        <p:spPr>
          <a:xfrm>
            <a:off x="3067050" y="5257800"/>
            <a:ext cx="1535676" cy="1452562"/>
          </a:xfrm>
          <a:prstGeom prst="rect">
            <a:avLst/>
          </a:prstGeom>
        </p:spPr>
      </p:pic>
      <p:pic>
        <p:nvPicPr>
          <p:cNvPr id="2" name="Picture 1">
            <a:extLst>
              <a:ext uri="{FF2B5EF4-FFF2-40B4-BE49-F238E27FC236}">
                <a16:creationId xmlns:a16="http://schemas.microsoft.com/office/drawing/2014/main" id="{94361387-BD12-2B9A-287D-7DED312C2961}"/>
              </a:ext>
            </a:extLst>
          </p:cNvPr>
          <p:cNvPicPr>
            <a:picLocks noChangeAspect="1"/>
          </p:cNvPicPr>
          <p:nvPr/>
        </p:nvPicPr>
        <p:blipFill>
          <a:blip r:embed="rId3"/>
          <a:stretch>
            <a:fillRect/>
          </a:stretch>
        </p:blipFill>
        <p:spPr>
          <a:xfrm>
            <a:off x="9662131" y="342826"/>
            <a:ext cx="1012261" cy="786618"/>
          </a:xfrm>
          <a:prstGeom prst="rect">
            <a:avLst/>
          </a:prstGeom>
        </p:spPr>
      </p:pic>
    </p:spTree>
    <p:extLst>
      <p:ext uri="{BB962C8B-B14F-4D97-AF65-F5344CB8AC3E}">
        <p14:creationId xmlns:p14="http://schemas.microsoft.com/office/powerpoint/2010/main" val="3078129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2C3D235-E1B2-4245-9153-172BBCD8A862}"/>
              </a:ext>
            </a:extLst>
          </p:cNvPr>
          <p:cNvSpPr>
            <a:spLocks noGrp="1"/>
          </p:cNvSpPr>
          <p:nvPr>
            <p:ph type="ctrTitle"/>
          </p:nvPr>
        </p:nvSpPr>
        <p:spPr>
          <a:xfrm>
            <a:off x="502090" y="199778"/>
            <a:ext cx="6348290" cy="673293"/>
          </a:xfrm>
        </p:spPr>
        <p:txBody>
          <a:bodyPr>
            <a:noAutofit/>
          </a:bodyPr>
          <a:lstStyle/>
          <a:p>
            <a:r>
              <a:rPr lang="en-GB" sz="2800" dirty="0"/>
              <a:t>     Case study highlights - culture</a:t>
            </a:r>
          </a:p>
        </p:txBody>
      </p:sp>
      <p:sp>
        <p:nvSpPr>
          <p:cNvPr id="2" name="Rectangle: Rounded Corners 1">
            <a:extLst>
              <a:ext uri="{FF2B5EF4-FFF2-40B4-BE49-F238E27FC236}">
                <a16:creationId xmlns:a16="http://schemas.microsoft.com/office/drawing/2014/main" id="{C7FB84B4-8336-7C6E-5749-6AB354F52632}"/>
              </a:ext>
            </a:extLst>
          </p:cNvPr>
          <p:cNvSpPr/>
          <p:nvPr/>
        </p:nvSpPr>
        <p:spPr>
          <a:xfrm>
            <a:off x="8140825" y="1437875"/>
            <a:ext cx="3908655" cy="4748524"/>
          </a:xfrm>
          <a:prstGeom prst="roundRect">
            <a:avLst/>
          </a:prstGeom>
          <a:solidFill>
            <a:srgbClr val="CE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a:solidFill>
                  <a:sysClr val="windowText" lastClr="000000"/>
                </a:solidFill>
                <a:latin typeface="Arial" panose="020B0604020202020204" pitchFamily="34" charset="0"/>
                <a:cs typeface="Arial" panose="020B0604020202020204" pitchFamily="34" charset="0"/>
              </a:rPr>
              <a:t>Interface teaching for medical students</a:t>
            </a:r>
          </a:p>
          <a:p>
            <a:endParaRPr lang="en-GB" sz="1400" b="1" dirty="0">
              <a:solidFill>
                <a:sysClr val="windowText" lastClr="000000"/>
              </a:solidFill>
              <a:latin typeface="Arial" panose="020B0604020202020204" pitchFamily="34" charset="0"/>
              <a:cs typeface="Arial" panose="020B0604020202020204" pitchFamily="34" charset="0"/>
            </a:endParaRPr>
          </a:p>
          <a:p>
            <a:r>
              <a:rPr lang="en-GB" sz="1400" dirty="0">
                <a:solidFill>
                  <a:sysClr val="windowText" lastClr="000000"/>
                </a:solidFill>
                <a:latin typeface="Arial" panose="020B0604020202020204" pitchFamily="34" charset="0"/>
                <a:cs typeface="Arial" panose="020B0604020202020204" pitchFamily="34" charset="0"/>
              </a:rPr>
              <a:t>Medical students’ education can be strongly secondary care orientated. This can result in junior doctors not having a holistic understanding of how general practice works. </a:t>
            </a:r>
          </a:p>
          <a:p>
            <a:endParaRPr lang="en-GB" sz="1400" dirty="0">
              <a:solidFill>
                <a:sysClr val="windowText" lastClr="000000"/>
              </a:solidFill>
              <a:latin typeface="Arial" panose="020B0604020202020204" pitchFamily="34" charset="0"/>
              <a:cs typeface="Arial" panose="020B0604020202020204" pitchFamily="34" charset="0"/>
            </a:endParaRPr>
          </a:p>
          <a:p>
            <a:r>
              <a:rPr lang="en-GB" sz="1400" dirty="0">
                <a:solidFill>
                  <a:sysClr val="windowText" lastClr="000000"/>
                </a:solidFill>
                <a:latin typeface="Arial" panose="020B0604020202020204" pitchFamily="34" charset="0"/>
                <a:cs typeface="Arial" panose="020B0604020202020204" pitchFamily="34" charset="0"/>
              </a:rPr>
              <a:t>To address this, a GP in Oxfordshire who also works at Oxford University Medical School developed an online module for students. Topics covered what makes general practice different to secondary care, effective communication, and interface challenges.</a:t>
            </a:r>
          </a:p>
        </p:txBody>
      </p:sp>
      <p:sp>
        <p:nvSpPr>
          <p:cNvPr id="3" name="Rectangle: Rounded Corners 2">
            <a:extLst>
              <a:ext uri="{FF2B5EF4-FFF2-40B4-BE49-F238E27FC236}">
                <a16:creationId xmlns:a16="http://schemas.microsoft.com/office/drawing/2014/main" id="{62F5A7FE-78DA-8C7D-F431-15E01CD87659}"/>
              </a:ext>
            </a:extLst>
          </p:cNvPr>
          <p:cNvSpPr/>
          <p:nvPr/>
        </p:nvSpPr>
        <p:spPr>
          <a:xfrm>
            <a:off x="143882" y="1437875"/>
            <a:ext cx="3908654" cy="4748525"/>
          </a:xfrm>
          <a:prstGeom prst="roundRect">
            <a:avLst/>
          </a:prstGeom>
          <a:solidFill>
            <a:srgbClr val="CE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a:solidFill>
                  <a:sysClr val="windowText" lastClr="000000"/>
                </a:solidFill>
                <a:latin typeface="Arial" panose="020B0604020202020204" pitchFamily="34" charset="0"/>
                <a:cs typeface="Arial" panose="020B0604020202020204" pitchFamily="34" charset="0"/>
              </a:rPr>
              <a:t>North London: Clinical Interface Group</a:t>
            </a:r>
          </a:p>
          <a:p>
            <a:endParaRPr lang="en-GB" sz="1400" dirty="0">
              <a:solidFill>
                <a:sysClr val="windowText" lastClr="000000"/>
              </a:solidFill>
              <a:latin typeface="Arial" panose="020B0604020202020204" pitchFamily="34" charset="0"/>
              <a:cs typeface="Arial" panose="020B0604020202020204" pitchFamily="34" charset="0"/>
            </a:endParaRPr>
          </a:p>
          <a:p>
            <a:r>
              <a:rPr lang="en-GB" sz="1400" dirty="0">
                <a:solidFill>
                  <a:sysClr val="windowText" lastClr="000000"/>
                </a:solidFill>
                <a:latin typeface="Arial" panose="020B0604020202020204" pitchFamily="34" charset="0"/>
                <a:cs typeface="Arial" panose="020B0604020202020204" pitchFamily="34" charset="0"/>
              </a:rPr>
              <a:t>Whittington Health NHS Trust hosts a Clinical Interface Group (CIG) which brings together hospital and GP leaders to discuss challenges and explore solutions.</a:t>
            </a:r>
          </a:p>
          <a:p>
            <a:endParaRPr lang="en-GB" sz="1400" dirty="0">
              <a:solidFill>
                <a:sysClr val="windowText" lastClr="000000"/>
              </a:solidFill>
              <a:latin typeface="Arial" panose="020B0604020202020204" pitchFamily="34" charset="0"/>
              <a:cs typeface="Arial" panose="020B0604020202020204" pitchFamily="34" charset="0"/>
            </a:endParaRPr>
          </a:p>
          <a:p>
            <a:r>
              <a:rPr lang="en-GB" sz="1400" dirty="0">
                <a:solidFill>
                  <a:sysClr val="windowText" lastClr="000000"/>
                </a:solidFill>
                <a:latin typeface="Arial" panose="020B0604020202020204" pitchFamily="34" charset="0"/>
                <a:cs typeface="Arial" panose="020B0604020202020204" pitchFamily="34" charset="0"/>
              </a:rPr>
              <a:t>This group has been in place now for 10 years and has driven positive cultural change. It has spearheaded projects such as a GP-Consultant Exchange, where doctors shadow each other and complete reflections. It has also made changes to prostate cancer pathways and developed a “traffic light” system on the Trust’s website indicating which services are running, which has been praised by local clinicians.</a:t>
            </a:r>
          </a:p>
        </p:txBody>
      </p:sp>
      <p:sp>
        <p:nvSpPr>
          <p:cNvPr id="4" name="Rectangle: Rounded Corners 3">
            <a:extLst>
              <a:ext uri="{FF2B5EF4-FFF2-40B4-BE49-F238E27FC236}">
                <a16:creationId xmlns:a16="http://schemas.microsoft.com/office/drawing/2014/main" id="{A2FB2D10-F5F6-D10B-8A4D-599F9DDF9A50}"/>
              </a:ext>
            </a:extLst>
          </p:cNvPr>
          <p:cNvSpPr/>
          <p:nvPr/>
        </p:nvSpPr>
        <p:spPr>
          <a:xfrm>
            <a:off x="4142353" y="1437874"/>
            <a:ext cx="3908654" cy="4748525"/>
          </a:xfrm>
          <a:prstGeom prst="roundRect">
            <a:avLst/>
          </a:prstGeom>
          <a:solidFill>
            <a:srgbClr val="CE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a:solidFill>
                  <a:sysClr val="windowText" lastClr="000000"/>
                </a:solidFill>
                <a:latin typeface="Arial" panose="020B0604020202020204" pitchFamily="34" charset="0"/>
                <a:cs typeface="Arial" panose="020B0604020202020204" pitchFamily="34" charset="0"/>
              </a:rPr>
              <a:t>Mid and South Essex: Writing fit notes in hospital</a:t>
            </a:r>
          </a:p>
          <a:p>
            <a:endParaRPr lang="en-GB" sz="1400" b="1" dirty="0">
              <a:solidFill>
                <a:sysClr val="windowText" lastClr="000000"/>
              </a:solidFill>
              <a:latin typeface="Arial" panose="020B0604020202020204" pitchFamily="34" charset="0"/>
              <a:cs typeface="Arial" panose="020B0604020202020204" pitchFamily="34" charset="0"/>
            </a:endParaRPr>
          </a:p>
          <a:p>
            <a:r>
              <a:rPr lang="en-GB" sz="1400" dirty="0">
                <a:solidFill>
                  <a:sysClr val="windowText" lastClr="000000"/>
                </a:solidFill>
                <a:latin typeface="Arial" panose="020B0604020202020204" pitchFamily="34" charset="0"/>
                <a:cs typeface="Arial" panose="020B0604020202020204" pitchFamily="34" charset="0"/>
              </a:rPr>
              <a:t>Thousands of GP appointments are used each year to issue fitness to work (Med3) certificates. However, many of these are not necessary as a range of health professionals can legally issue these certificates.</a:t>
            </a:r>
          </a:p>
          <a:p>
            <a:endParaRPr lang="en-GB" sz="1400" dirty="0">
              <a:solidFill>
                <a:sysClr val="windowText" lastClr="000000"/>
              </a:solidFill>
              <a:latin typeface="Arial" panose="020B0604020202020204" pitchFamily="34" charset="0"/>
              <a:cs typeface="Arial" panose="020B0604020202020204" pitchFamily="34" charset="0"/>
            </a:endParaRPr>
          </a:p>
          <a:p>
            <a:r>
              <a:rPr lang="en-GB" sz="1400" dirty="0">
                <a:solidFill>
                  <a:sysClr val="windowText" lastClr="000000"/>
                </a:solidFill>
                <a:latin typeface="Arial" panose="020B0604020202020204" pitchFamily="34" charset="0"/>
                <a:cs typeface="Arial" panose="020B0604020202020204" pitchFamily="34" charset="0"/>
              </a:rPr>
              <a:t>Mid and South Essex NHS Trust issued guidance on how to issue Med3s, including guidance on how long patients should be signed off for. </a:t>
            </a:r>
          </a:p>
        </p:txBody>
      </p:sp>
      <p:pic>
        <p:nvPicPr>
          <p:cNvPr id="7" name="Picture 6">
            <a:extLst>
              <a:ext uri="{FF2B5EF4-FFF2-40B4-BE49-F238E27FC236}">
                <a16:creationId xmlns:a16="http://schemas.microsoft.com/office/drawing/2014/main" id="{027BE689-6828-647B-00B9-7D23CCBA56BD}"/>
              </a:ext>
            </a:extLst>
          </p:cNvPr>
          <p:cNvPicPr>
            <a:picLocks noChangeAspect="1"/>
          </p:cNvPicPr>
          <p:nvPr/>
        </p:nvPicPr>
        <p:blipFill rotWithShape="1">
          <a:blip r:embed="rId2"/>
          <a:srcRect b="69559"/>
          <a:stretch/>
        </p:blipFill>
        <p:spPr>
          <a:xfrm>
            <a:off x="238566" y="286501"/>
            <a:ext cx="766064" cy="673294"/>
          </a:xfrm>
          <a:prstGeom prst="rect">
            <a:avLst/>
          </a:prstGeom>
        </p:spPr>
      </p:pic>
      <p:pic>
        <p:nvPicPr>
          <p:cNvPr id="5" name="Picture 4">
            <a:extLst>
              <a:ext uri="{FF2B5EF4-FFF2-40B4-BE49-F238E27FC236}">
                <a16:creationId xmlns:a16="http://schemas.microsoft.com/office/drawing/2014/main" id="{630026D6-C3AA-4F92-F5D3-72FBA554F766}"/>
              </a:ext>
            </a:extLst>
          </p:cNvPr>
          <p:cNvPicPr>
            <a:picLocks noChangeAspect="1"/>
          </p:cNvPicPr>
          <p:nvPr/>
        </p:nvPicPr>
        <p:blipFill>
          <a:blip r:embed="rId3"/>
          <a:stretch>
            <a:fillRect/>
          </a:stretch>
        </p:blipFill>
        <p:spPr>
          <a:xfrm>
            <a:off x="9662131" y="342826"/>
            <a:ext cx="1012261" cy="786618"/>
          </a:xfrm>
          <a:prstGeom prst="rect">
            <a:avLst/>
          </a:prstGeom>
        </p:spPr>
      </p:pic>
    </p:spTree>
    <p:extLst>
      <p:ext uri="{BB962C8B-B14F-4D97-AF65-F5344CB8AC3E}">
        <p14:creationId xmlns:p14="http://schemas.microsoft.com/office/powerpoint/2010/main" val="40633422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2C3D235-E1B2-4245-9153-172BBCD8A862}"/>
              </a:ext>
            </a:extLst>
          </p:cNvPr>
          <p:cNvSpPr>
            <a:spLocks noGrp="1"/>
          </p:cNvSpPr>
          <p:nvPr>
            <p:ph type="ctrTitle"/>
          </p:nvPr>
        </p:nvSpPr>
        <p:spPr>
          <a:xfrm>
            <a:off x="502090" y="199778"/>
            <a:ext cx="7422710" cy="673293"/>
          </a:xfrm>
        </p:spPr>
        <p:txBody>
          <a:bodyPr>
            <a:noAutofit/>
          </a:bodyPr>
          <a:lstStyle/>
          <a:p>
            <a:r>
              <a:rPr lang="en-GB" sz="2800" dirty="0"/>
              <a:t>     Case study highlights - communication</a:t>
            </a:r>
          </a:p>
        </p:txBody>
      </p:sp>
      <p:pic>
        <p:nvPicPr>
          <p:cNvPr id="5" name="Picture 4">
            <a:extLst>
              <a:ext uri="{FF2B5EF4-FFF2-40B4-BE49-F238E27FC236}">
                <a16:creationId xmlns:a16="http://schemas.microsoft.com/office/drawing/2014/main" id="{7254A91E-5171-C1A9-7149-9B3CE51FB3F7}"/>
              </a:ext>
            </a:extLst>
          </p:cNvPr>
          <p:cNvPicPr>
            <a:picLocks noChangeAspect="1"/>
          </p:cNvPicPr>
          <p:nvPr/>
        </p:nvPicPr>
        <p:blipFill rotWithShape="1">
          <a:blip r:embed="rId2"/>
          <a:srcRect t="28563" b="37352"/>
          <a:stretch/>
        </p:blipFill>
        <p:spPr>
          <a:xfrm>
            <a:off x="230770" y="218828"/>
            <a:ext cx="771240" cy="758998"/>
          </a:xfrm>
          <a:prstGeom prst="rect">
            <a:avLst/>
          </a:prstGeom>
        </p:spPr>
      </p:pic>
      <p:sp>
        <p:nvSpPr>
          <p:cNvPr id="8" name="Rectangle: Rounded Corners 7">
            <a:extLst>
              <a:ext uri="{FF2B5EF4-FFF2-40B4-BE49-F238E27FC236}">
                <a16:creationId xmlns:a16="http://schemas.microsoft.com/office/drawing/2014/main" id="{0DB641F7-BBE5-9F1A-3B3F-FD4CF2A62EAB}"/>
              </a:ext>
            </a:extLst>
          </p:cNvPr>
          <p:cNvSpPr/>
          <p:nvPr/>
        </p:nvSpPr>
        <p:spPr>
          <a:xfrm>
            <a:off x="160702" y="1422308"/>
            <a:ext cx="3886322" cy="4940490"/>
          </a:xfrm>
          <a:prstGeom prst="roundRect">
            <a:avLst/>
          </a:prstGeom>
          <a:solidFill>
            <a:srgbClr val="FBDD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a:solidFill>
                  <a:sysClr val="windowText" lastClr="000000"/>
                </a:solidFill>
                <a:latin typeface="Arial" panose="020B0604020202020204" pitchFamily="34" charset="0"/>
                <a:cs typeface="Arial" panose="020B0604020202020204" pitchFamily="34" charset="0"/>
              </a:rPr>
              <a:t>Gloucestershire: ‘Backdoor’ GP numbers in secondary care </a:t>
            </a:r>
          </a:p>
          <a:p>
            <a:endParaRPr lang="en-GB" sz="1400" b="1" dirty="0">
              <a:solidFill>
                <a:sysClr val="windowText" lastClr="000000"/>
              </a:solidFill>
              <a:latin typeface="Arial" panose="020B0604020202020204" pitchFamily="34" charset="0"/>
              <a:cs typeface="Arial" panose="020B0604020202020204" pitchFamily="34" charset="0"/>
            </a:endParaRPr>
          </a:p>
          <a:p>
            <a:r>
              <a:rPr lang="en-GB" sz="1400" dirty="0">
                <a:solidFill>
                  <a:sysClr val="windowText" lastClr="000000"/>
                </a:solidFill>
                <a:latin typeface="Arial" panose="020B0604020202020204" pitchFamily="34" charset="0"/>
                <a:cs typeface="Arial" panose="020B0604020202020204" pitchFamily="34" charset="0"/>
              </a:rPr>
              <a:t>Communicating with general practice from secondary care can be time consuming if hospital clinicians use public facing telephone numbers. </a:t>
            </a:r>
          </a:p>
          <a:p>
            <a:endParaRPr lang="en-GB" sz="1400" dirty="0">
              <a:solidFill>
                <a:sysClr val="windowText" lastClr="000000"/>
              </a:solidFill>
              <a:latin typeface="Arial" panose="020B0604020202020204" pitchFamily="34" charset="0"/>
              <a:cs typeface="Arial" panose="020B0604020202020204" pitchFamily="34" charset="0"/>
            </a:endParaRPr>
          </a:p>
          <a:p>
            <a:r>
              <a:rPr lang="en-GB" sz="1400" dirty="0">
                <a:solidFill>
                  <a:sysClr val="windowText" lastClr="000000"/>
                </a:solidFill>
                <a:latin typeface="Arial" panose="020B0604020202020204" pitchFamily="34" charset="0"/>
                <a:cs typeface="Arial" panose="020B0604020202020204" pitchFamily="34" charset="0"/>
              </a:rPr>
              <a:t>To address this, Gloucester ICB Primary Care Network clinical directors provided ‘backdoor’ numbers for their practices to the hospital switchboards of local acute providers. </a:t>
            </a:r>
          </a:p>
        </p:txBody>
      </p:sp>
      <p:sp>
        <p:nvSpPr>
          <p:cNvPr id="9" name="Rectangle: Rounded Corners 8">
            <a:extLst>
              <a:ext uri="{FF2B5EF4-FFF2-40B4-BE49-F238E27FC236}">
                <a16:creationId xmlns:a16="http://schemas.microsoft.com/office/drawing/2014/main" id="{D5B2D83C-48E8-17E4-68D3-D00973CBF929}"/>
              </a:ext>
            </a:extLst>
          </p:cNvPr>
          <p:cNvSpPr/>
          <p:nvPr/>
        </p:nvSpPr>
        <p:spPr>
          <a:xfrm>
            <a:off x="4145928" y="1422308"/>
            <a:ext cx="3886323" cy="4940490"/>
          </a:xfrm>
          <a:prstGeom prst="roundRect">
            <a:avLst/>
          </a:prstGeom>
          <a:solidFill>
            <a:srgbClr val="FBDD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a:solidFill>
                  <a:sysClr val="windowText" lastClr="000000"/>
                </a:solidFill>
                <a:latin typeface="Arial" panose="020B0604020202020204" pitchFamily="34" charset="0"/>
                <a:cs typeface="Arial" panose="020B0604020202020204" pitchFamily="34" charset="0"/>
              </a:rPr>
              <a:t>Leeds: Primary Care Access Line (PCAL)</a:t>
            </a:r>
          </a:p>
          <a:p>
            <a:endParaRPr lang="en-GB" sz="1400" dirty="0">
              <a:solidFill>
                <a:sysClr val="windowText" lastClr="000000"/>
              </a:solidFill>
              <a:latin typeface="Arial" panose="020B0604020202020204" pitchFamily="34" charset="0"/>
              <a:cs typeface="Arial" panose="020B0604020202020204" pitchFamily="34" charset="0"/>
            </a:endParaRPr>
          </a:p>
          <a:p>
            <a:r>
              <a:rPr lang="en-GB" sz="1400" dirty="0">
                <a:solidFill>
                  <a:sysClr val="windowText" lastClr="000000"/>
                </a:solidFill>
                <a:latin typeface="Arial" panose="020B0604020202020204" pitchFamily="34" charset="0"/>
                <a:cs typeface="Arial" panose="020B0604020202020204" pitchFamily="34" charset="0"/>
              </a:rPr>
              <a:t>Similarly, Leeds Teaching Hospitals NHS Trust has created a dedicated specifically to support GPs by providing advice and  triage. Calls are answered by an administrator who then directs the call to specialists within the Trusts, who field calls using a rota system.</a:t>
            </a:r>
          </a:p>
          <a:p>
            <a:endParaRPr lang="en-GB" sz="1400" dirty="0">
              <a:solidFill>
                <a:sysClr val="windowText" lastClr="000000"/>
              </a:solidFill>
              <a:latin typeface="Arial" panose="020B0604020202020204" pitchFamily="34" charset="0"/>
              <a:cs typeface="Arial" panose="020B0604020202020204" pitchFamily="34" charset="0"/>
            </a:endParaRPr>
          </a:p>
          <a:p>
            <a:r>
              <a:rPr lang="en-GB" sz="1400" dirty="0">
                <a:solidFill>
                  <a:sysClr val="windowText" lastClr="000000"/>
                </a:solidFill>
                <a:latin typeface="Arial" panose="020B0604020202020204" pitchFamily="34" charset="0"/>
                <a:cs typeface="Arial" panose="020B0604020202020204" pitchFamily="34" charset="0"/>
              </a:rPr>
              <a:t>Of cases discussed through the paediatric PCAL line, 30-40% were able to be managed in the community with advice alone.</a:t>
            </a:r>
          </a:p>
        </p:txBody>
      </p:sp>
      <p:sp>
        <p:nvSpPr>
          <p:cNvPr id="10" name="Rectangle: Rounded Corners 9">
            <a:extLst>
              <a:ext uri="{FF2B5EF4-FFF2-40B4-BE49-F238E27FC236}">
                <a16:creationId xmlns:a16="http://schemas.microsoft.com/office/drawing/2014/main" id="{256C35EC-5CD6-4F4D-F523-F82A00E152A9}"/>
              </a:ext>
            </a:extLst>
          </p:cNvPr>
          <p:cNvSpPr/>
          <p:nvPr/>
        </p:nvSpPr>
        <p:spPr>
          <a:xfrm>
            <a:off x="8151083" y="1410033"/>
            <a:ext cx="3886324" cy="4940490"/>
          </a:xfrm>
          <a:prstGeom prst="roundRect">
            <a:avLst/>
          </a:prstGeom>
          <a:solidFill>
            <a:srgbClr val="FBDD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a:solidFill>
                  <a:sysClr val="windowText" lastClr="000000"/>
                </a:solidFill>
                <a:latin typeface="Arial" panose="020B0604020202020204" pitchFamily="34" charset="0"/>
                <a:cs typeface="Arial" panose="020B0604020202020204" pitchFamily="34" charset="0"/>
              </a:rPr>
              <a:t>Leicestershire: Waiting list letter</a:t>
            </a:r>
          </a:p>
          <a:p>
            <a:endParaRPr lang="en-GB" sz="1400" b="1" dirty="0">
              <a:solidFill>
                <a:sysClr val="windowText" lastClr="000000"/>
              </a:solidFill>
              <a:latin typeface="Arial" panose="020B0604020202020204" pitchFamily="34" charset="0"/>
              <a:cs typeface="Arial" panose="020B0604020202020204" pitchFamily="34" charset="0"/>
            </a:endParaRPr>
          </a:p>
          <a:p>
            <a:r>
              <a:rPr lang="en-GB" sz="1400" dirty="0">
                <a:solidFill>
                  <a:sysClr val="windowText" lastClr="000000"/>
                </a:solidFill>
                <a:latin typeface="Arial" panose="020B0604020202020204" pitchFamily="34" charset="0"/>
                <a:cs typeface="Arial" panose="020B0604020202020204" pitchFamily="34" charset="0"/>
              </a:rPr>
              <a:t>Patients frequently contact general practice with questions about elective care appointments, and GPs are also frequently asked to write ‘expedite’ letters encouraging secondary care to see patients sooner.</a:t>
            </a:r>
          </a:p>
          <a:p>
            <a:endParaRPr lang="en-GB" sz="1400" dirty="0">
              <a:solidFill>
                <a:sysClr val="windowText" lastClr="000000"/>
              </a:solidFill>
              <a:latin typeface="Arial" panose="020B0604020202020204" pitchFamily="34" charset="0"/>
              <a:cs typeface="Arial" panose="020B0604020202020204" pitchFamily="34" charset="0"/>
            </a:endParaRPr>
          </a:p>
          <a:p>
            <a:r>
              <a:rPr lang="en-GB" sz="1400" dirty="0">
                <a:solidFill>
                  <a:sysClr val="windowText" lastClr="000000"/>
                </a:solidFill>
                <a:latin typeface="Arial" panose="020B0604020202020204" pitchFamily="34" charset="0"/>
                <a:cs typeface="Arial" panose="020B0604020202020204" pitchFamily="34" charset="0"/>
              </a:rPr>
              <a:t>GPs in Leicester worked together with secondary care to create a letter which was sent to all patients currently on elective care waiting lists in the area. This letter confirmed to patients that they were still on the waiting list and asked them to confirm that they still need their appointment. This reduced waiting list enquiries to general practice.</a:t>
            </a:r>
          </a:p>
        </p:txBody>
      </p:sp>
      <p:pic>
        <p:nvPicPr>
          <p:cNvPr id="2" name="Picture 1">
            <a:extLst>
              <a:ext uri="{FF2B5EF4-FFF2-40B4-BE49-F238E27FC236}">
                <a16:creationId xmlns:a16="http://schemas.microsoft.com/office/drawing/2014/main" id="{63C49423-A46A-7EEC-4545-C090A98851C2}"/>
              </a:ext>
            </a:extLst>
          </p:cNvPr>
          <p:cNvPicPr>
            <a:picLocks noChangeAspect="1"/>
          </p:cNvPicPr>
          <p:nvPr/>
        </p:nvPicPr>
        <p:blipFill>
          <a:blip r:embed="rId3"/>
          <a:stretch>
            <a:fillRect/>
          </a:stretch>
        </p:blipFill>
        <p:spPr>
          <a:xfrm>
            <a:off x="9662131" y="342826"/>
            <a:ext cx="1012261" cy="786618"/>
          </a:xfrm>
          <a:prstGeom prst="rect">
            <a:avLst/>
          </a:prstGeom>
        </p:spPr>
      </p:pic>
    </p:spTree>
    <p:extLst>
      <p:ext uri="{BB962C8B-B14F-4D97-AF65-F5344CB8AC3E}">
        <p14:creationId xmlns:p14="http://schemas.microsoft.com/office/powerpoint/2010/main" val="4151124357"/>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957275E679EDA4EA86FFA18B31267F1" ma:contentTypeVersion="19" ma:contentTypeDescription="Create a new document." ma:contentTypeScope="" ma:versionID="06f9ff0d4aa54c84082ff05849047271">
  <xsd:schema xmlns:xsd="http://www.w3.org/2001/XMLSchema" xmlns:xs="http://www.w3.org/2001/XMLSchema" xmlns:p="http://schemas.microsoft.com/office/2006/metadata/properties" xmlns:ns2="1d2a7188-a186-433f-9938-ea2a73f079ab" xmlns:ns3="6435f83e-f2ef-42f9-890b-f3e7eb7667bd" xmlns:ns4="cccaf3ac-2de9-44d4-aa31-54302fceb5f7" targetNamespace="http://schemas.microsoft.com/office/2006/metadata/properties" ma:root="true" ma:fieldsID="4f8359b1cdc1bf34fa6d90794dfe01fb" ns2:_="" ns3:_="" ns4:_="">
    <xsd:import namespace="1d2a7188-a186-433f-9938-ea2a73f079ab"/>
    <xsd:import namespace="6435f83e-f2ef-42f9-890b-f3e7eb7667bd"/>
    <xsd:import namespace="cccaf3ac-2de9-44d4-aa31-54302fceb5f7"/>
    <xsd:element name="properties">
      <xsd:complexType>
        <xsd:sequence>
          <xsd:element name="documentManagement">
            <xsd:complexType>
              <xsd:all>
                <xsd:element ref="ns2:Review_x0020_Date" minOccurs="0"/>
                <xsd:element ref="ns3:SharedWithUsers" minOccurs="0"/>
                <xsd:element ref="ns3:SharedWithDetails" minOccurs="0"/>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lcf76f155ced4ddcb4097134ff3c332f" minOccurs="0"/>
                <xsd:element ref="ns4:TaxCatchAll"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2a7188-a186-433f-9938-ea2a73f079ab" elementFormDefault="qualified">
    <xsd:import namespace="http://schemas.microsoft.com/office/2006/documentManagement/types"/>
    <xsd:import namespace="http://schemas.microsoft.com/office/infopath/2007/PartnerControls"/>
    <xsd:element name="Review_x0020_Date" ma:index="8" nillable="true" ma:displayName="Review date" ma:indexed="true" ma:internalName="Review_x0020_Date">
      <xsd:simpleType>
        <xsd:restriction base="dms:Text"/>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443b0bdb-28a8-4814-9fb9-624c17c095fc" ma:termSetId="09814cd3-568e-fe90-9814-8d621ff8fb84" ma:anchorId="fba54fb3-c3e1-fe81-a776-ca4b69148c4d" ma:open="true" ma:isKeyword="false">
      <xsd:complexType>
        <xsd:sequence>
          <xsd:element ref="pc:Terms" minOccurs="0" maxOccurs="1"/>
        </xsd:sequence>
      </xsd:complexType>
    </xsd:element>
    <xsd:element name="MediaServiceLocation" ma:index="24"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435f83e-f2ef-42f9-890b-f3e7eb7667bd" elementFormDefault="qualified">
    <xsd:import namespace="http://schemas.microsoft.com/office/2006/documentManagement/types"/>
    <xsd:import namespace="http://schemas.microsoft.com/office/infopath/2007/PartnerControls"/>
    <xsd:element name="SharedWithUsers" ma:index="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ccaf3ac-2de9-44d4-aa31-54302fceb5f7"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0de5b3b4-2d69-4f9c-9ffb-994029c3852e}" ma:internalName="TaxCatchAll" ma:showField="CatchAllData" ma:web="6435f83e-f2ef-42f9-890b-f3e7eb7667b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cccaf3ac-2de9-44d4-aa31-54302fceb5f7" xsi:nil="true"/>
    <lcf76f155ced4ddcb4097134ff3c332f xmlns="1d2a7188-a186-433f-9938-ea2a73f079ab">
      <Terms xmlns="http://schemas.microsoft.com/office/infopath/2007/PartnerControls"/>
    </lcf76f155ced4ddcb4097134ff3c332f>
    <Review_x0020_Date xmlns="1d2a7188-a186-433f-9938-ea2a73f079ab" xsi:nil="true"/>
  </documentManagement>
</p:properties>
</file>

<file path=customXml/itemProps1.xml><?xml version="1.0" encoding="utf-8"?>
<ds:datastoreItem xmlns:ds="http://schemas.openxmlformats.org/officeDocument/2006/customXml" ds:itemID="{A6333066-D95F-4DC9-8F45-8431A5C3C76B}">
  <ds:schemaRefs>
    <ds:schemaRef ds:uri="http://schemas.microsoft.com/sharepoint/v3/contenttype/forms"/>
  </ds:schemaRefs>
</ds:datastoreItem>
</file>

<file path=customXml/itemProps2.xml><?xml version="1.0" encoding="utf-8"?>
<ds:datastoreItem xmlns:ds="http://schemas.openxmlformats.org/officeDocument/2006/customXml" ds:itemID="{A51490E2-2412-4F6F-8230-5D83F7818E2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2a7188-a186-433f-9938-ea2a73f079ab"/>
    <ds:schemaRef ds:uri="6435f83e-f2ef-42f9-890b-f3e7eb7667bd"/>
    <ds:schemaRef ds:uri="cccaf3ac-2de9-44d4-aa31-54302fceb5f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4D9FD49-C1C5-400A-B04D-90A236984D1F}">
  <ds:schemaRefs>
    <ds:schemaRef ds:uri="http://purl.org/dc/elements/1.1/"/>
    <ds:schemaRef ds:uri="http://schemas.microsoft.com/office/2006/metadata/properties"/>
    <ds:schemaRef ds:uri="cccaf3ac-2de9-44d4-aa31-54302fceb5f7"/>
    <ds:schemaRef ds:uri="http://schemas.microsoft.com/sharepoint/v3"/>
    <ds:schemaRef ds:uri="http://schemas.microsoft.com/office/infopath/2007/PartnerControls"/>
    <ds:schemaRef ds:uri="http://purl.org/dc/terms/"/>
    <ds:schemaRef ds:uri="http://schemas.openxmlformats.org/package/2006/metadata/core-properties"/>
    <ds:schemaRef ds:uri="6435f83e-f2ef-42f9-890b-f3e7eb7667bd"/>
    <ds:schemaRef ds:uri="http://schemas.microsoft.com/office/2006/documentManagement/types"/>
    <ds:schemaRef ds:uri="10bd1a29-fbec-470d-b062-4036a528c1d6"/>
    <ds:schemaRef ds:uri="http://www.w3.org/XML/1998/namespace"/>
    <ds:schemaRef ds:uri="http://purl.org/dc/dcmitype/"/>
    <ds:schemaRef ds:uri="1d2a7188-a186-433f-9938-ea2a73f079ab"/>
  </ds:schemaRefs>
</ds:datastoreItem>
</file>

<file path=docProps/app.xml><?xml version="1.0" encoding="utf-8"?>
<Properties xmlns="http://schemas.openxmlformats.org/officeDocument/2006/extended-properties" xmlns:vt="http://schemas.openxmlformats.org/officeDocument/2006/docPropsVTypes">
  <Template/>
  <TotalTime>13529</TotalTime>
  <Words>2526</Words>
  <Application>Microsoft Office PowerPoint</Application>
  <PresentationFormat>Widescreen</PresentationFormat>
  <Paragraphs>126</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Custom Design</vt:lpstr>
      <vt:lpstr>Academy of Medical Royal Colleges report</vt:lpstr>
      <vt:lpstr>PowerPoint Presentation</vt:lpstr>
      <vt:lpstr>Background</vt:lpstr>
      <vt:lpstr>Content</vt:lpstr>
      <vt:lpstr>Recommendations for systems</vt:lpstr>
      <vt:lpstr>Recommendations for systems</vt:lpstr>
      <vt:lpstr>Themes</vt:lpstr>
      <vt:lpstr>     Case study highlights - culture</vt:lpstr>
      <vt:lpstr>     Case study highlights - communication</vt:lpstr>
      <vt:lpstr>     Case study highlights – clinical process</vt:lpstr>
      <vt:lpstr>Communications materials</vt:lpstr>
      <vt:lpstr>Social media assets and suggested copy</vt:lpstr>
      <vt:lpstr>Social media assets and suggested copy</vt:lpstr>
      <vt:lpstr>Social media assets and suggested copy</vt:lpstr>
      <vt:lpstr>Bulletin/newsletter copy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16.9</dc:title>
  <dc:creator>Craig Sanderson</dc:creator>
  <cp:lastModifiedBy>Steven Caine</cp:lastModifiedBy>
  <cp:revision>136</cp:revision>
  <dcterms:created xsi:type="dcterms:W3CDTF">2017-05-03T08:06:17Z</dcterms:created>
  <dcterms:modified xsi:type="dcterms:W3CDTF">2023-05-11T13:31:53Z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0x010100D957275E679EDA4EA86FFA18B31267F1</vt:lpwstr>
  </property>
  <property fmtid="{D5CDD505-2E9C-101B-9397-08002B2CF9AE}" pid="3" name="TaxKeyword">
    <vt:lpwstr/>
  </property>
  <property fmtid="{D5CDD505-2E9C-101B-9397-08002B2CF9AE}" pid="4" name="Subject0">
    <vt:lpwstr/>
  </property>
  <property fmtid="{D5CDD505-2E9C-101B-9397-08002B2CF9AE}" pid="5" name="Document type0">
    <vt:lpwstr/>
  </property>
  <property fmtid="{D5CDD505-2E9C-101B-9397-08002B2CF9AE}" pid="6" name="WTTeamSiteDocumentType">
    <vt:lpwstr/>
  </property>
  <property fmtid="{D5CDD505-2E9C-101B-9397-08002B2CF9AE}" pid="7" name="WTTeamSiteDocumentTypeTaxHTField0">
    <vt:lpwstr/>
  </property>
  <property fmtid="{D5CDD505-2E9C-101B-9397-08002B2CF9AE}" pid="8" name="cebceaf3e3574cdab9f9dab6bbd34ddb">
    <vt:lpwstr/>
  </property>
  <property fmtid="{D5CDD505-2E9C-101B-9397-08002B2CF9AE}" pid="9" name="n2fe4ed80ae84f2cbc880662fe0a8735">
    <vt:lpwstr/>
  </property>
  <property fmtid="{D5CDD505-2E9C-101B-9397-08002B2CF9AE}" pid="10" name="TaxCatchAll">
    <vt:lpwstr/>
  </property>
  <property fmtid="{D5CDD505-2E9C-101B-9397-08002B2CF9AE}" pid="11" name="TaxKeywordTaxHTField">
    <vt:lpwstr/>
  </property>
  <property fmtid="{D5CDD505-2E9C-101B-9397-08002B2CF9AE}" pid="12" name="MediaServiceImageTags">
    <vt:lpwstr/>
  </property>
</Properties>
</file>