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14747024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29D9675-C5EA-E8E6-3200-C32B84D5651D}" name="Jane Freeguard" initials="JF" userId="S::jane.freeguard1@england.nhs.uk::7beff3bd-1c00-4820-9ec9-1da5e7ac738b" providerId="AD"/>
  <p188:author id="{200A79C6-2816-B90B-35C0-E794F8541885}" name="DOSANJH, Naveen (NHS ENGLAND – X24)" initials="DN(E–X" userId="S::n.dosanjh@nhs.net::e6fa0ee9-c2e2-45da-bcdf-c6f871da7e7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5951" autoAdjust="0"/>
  </p:normalViewPr>
  <p:slideViewPr>
    <p:cSldViewPr snapToGrid="0">
      <p:cViewPr varScale="1">
        <p:scale>
          <a:sx n="105" d="100"/>
          <a:sy n="105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863E9-BBF3-49E6-9868-1C370A8590A8}" type="datetimeFigureOut">
              <a:rPr lang="en-GB" smtClean="0"/>
              <a:t>17/04/2023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3A2D3-0150-4112-9D1D-4F75775C25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339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33A2D3-0150-4112-9D1D-4F75775C259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731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9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08E90-F652-4B40-BD0B-1F8BC7EBCD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765" y="4209426"/>
            <a:ext cx="9144000" cy="601111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F7CE30-6632-4A18-9007-59691A06E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4765" y="4843667"/>
            <a:ext cx="9144000" cy="46637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7" name="Picture 6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18E0D45E-0B97-4E29-8499-AB2B710EB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5749" y="365910"/>
            <a:ext cx="1308943" cy="528611"/>
          </a:xfrm>
          <a:prstGeom prst="rect">
            <a:avLst/>
          </a:prstGeom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A426801C-6EF1-44D5-BB49-CF9B1BD26219}"/>
              </a:ext>
            </a:extLst>
          </p:cNvPr>
          <p:cNvSpPr txBox="1"/>
          <p:nvPr/>
        </p:nvSpPr>
        <p:spPr>
          <a:xfrm>
            <a:off x="4099560" y="5714168"/>
            <a:ext cx="3992880" cy="406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England and NHS Improvement</a:t>
            </a: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16">
            <a:extLst>
              <a:ext uri="{FF2B5EF4-FFF2-40B4-BE49-F238E27FC236}">
                <a16:creationId xmlns:a16="http://schemas.microsoft.com/office/drawing/2014/main" id="{2E504B7B-6AD1-45D7-8AE3-FA3C863D3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13677"/>
            <a:ext cx="12211879" cy="413293"/>
          </a:xfrm>
          <a:prstGeom prst="rect">
            <a:avLst/>
          </a:prstGeom>
        </p:spPr>
      </p:pic>
      <p:pic>
        <p:nvPicPr>
          <p:cNvPr id="10" name="Picture 9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A70AF99-1245-49F5-8957-C98AD5EA18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35749" y="365910"/>
            <a:ext cx="1308943" cy="528611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:a16="http://schemas.microsoft.com/office/drawing/2014/main" id="{C156A83F-28B3-4152-B6AD-E56845D64A4C}"/>
              </a:ext>
            </a:extLst>
          </p:cNvPr>
          <p:cNvSpPr txBox="1"/>
          <p:nvPr userDrawn="1"/>
        </p:nvSpPr>
        <p:spPr>
          <a:xfrm>
            <a:off x="4099560" y="5714168"/>
            <a:ext cx="3992880" cy="406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England and NHS Improvement</a:t>
            </a: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Content Placeholder 16">
            <a:extLst>
              <a:ext uri="{FF2B5EF4-FFF2-40B4-BE49-F238E27FC236}">
                <a16:creationId xmlns:a16="http://schemas.microsoft.com/office/drawing/2014/main" id="{7F59DADB-23DF-4BD3-B819-52168474A1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213677"/>
            <a:ext cx="12211879" cy="413293"/>
          </a:xfrm>
          <a:prstGeom prst="rect">
            <a:avLst/>
          </a:prstGeom>
        </p:spPr>
      </p:pic>
      <p:sp>
        <p:nvSpPr>
          <p:cNvPr id="4" name="No_Classification">
            <a:extLst>
              <a:ext uri="{FF2B5EF4-FFF2-40B4-BE49-F238E27FC236}">
                <a16:creationId xmlns:a16="http://schemas.microsoft.com/office/drawing/2014/main" id="{B961FB75-A1D8-45ED-B278-3E62223EC144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464312" y="5025517"/>
            <a:ext cx="496697" cy="342273"/>
          </a:xfrm>
          <a:prstGeom prst="rect">
            <a:avLst/>
          </a:prstGeom>
          <a:noFill/>
        </p:spPr>
        <p:txBody>
          <a:bodyPr vert="horz" lIns="35941" tIns="17907" rIns="35941" bIns="46736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04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308" y="365910"/>
            <a:ext cx="10076852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91314" y="1184872"/>
            <a:ext cx="10641498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4" name="Picture 13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284323AA-9573-44A2-B321-13F3CEFFC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5749" y="365910"/>
            <a:ext cx="1308943" cy="528611"/>
          </a:xfrm>
          <a:prstGeom prst="rect">
            <a:avLst/>
          </a:prstGeom>
        </p:spPr>
      </p:pic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3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COVID-19 Vaccine Deployment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0281570-182E-4DBD-A64E-727D1109CC86}"/>
              </a:ext>
            </a:extLst>
          </p:cNvPr>
          <p:cNvSpPr/>
          <p:nvPr/>
        </p:nvSpPr>
        <p:spPr>
          <a:xfrm>
            <a:off x="6683433" y="6333439"/>
            <a:ext cx="4463934" cy="31609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GB" sz="1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OFFICIAL SENSITIVE COMMERCIAL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A717B0-06AD-493F-9B00-210F1F4461F2}"/>
              </a:ext>
            </a:extLst>
          </p:cNvPr>
          <p:cNvSpPr txBox="1"/>
          <p:nvPr userDrawn="1"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E667D598-3FBB-4821-BA57-28122172DB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35749" y="365910"/>
            <a:ext cx="1308943" cy="52861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CEC6A65-43C1-4D13-B2F5-69BDFBF27317}"/>
              </a:ext>
            </a:extLst>
          </p:cNvPr>
          <p:cNvSpPr/>
          <p:nvPr userDrawn="1"/>
        </p:nvSpPr>
        <p:spPr>
          <a:xfrm>
            <a:off x="6683433" y="6333439"/>
            <a:ext cx="4463934" cy="31609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GB" sz="1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OFFICIAL SENSITIVE COMMERCIAL</a:t>
            </a:r>
          </a:p>
        </p:txBody>
      </p:sp>
      <p:sp>
        <p:nvSpPr>
          <p:cNvPr id="3" name="No_Classification">
            <a:extLst>
              <a:ext uri="{FF2B5EF4-FFF2-40B4-BE49-F238E27FC236}">
                <a16:creationId xmlns:a16="http://schemas.microsoft.com/office/drawing/2014/main" id="{E3B503E3-F65E-4999-B167-DB8209154DD0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464312" y="5025517"/>
            <a:ext cx="496697" cy="342273"/>
          </a:xfrm>
          <a:prstGeom prst="rect">
            <a:avLst/>
          </a:prstGeom>
          <a:noFill/>
        </p:spPr>
        <p:txBody>
          <a:bodyPr vert="horz" lIns="35941" tIns="17907" rIns="35941" bIns="46736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07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/>
        </p:nvSpPr>
        <p:spPr>
          <a:xfrm>
            <a:off x="291313" y="6372536"/>
            <a:ext cx="647362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975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975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75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975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975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689017C-3C1C-CA46-937D-CE38A2AFB25F}"/>
              </a:ext>
            </a:extLst>
          </p:cNvPr>
          <p:cNvSpPr txBox="1">
            <a:spLocks/>
          </p:cNvSpPr>
          <p:nvPr/>
        </p:nvSpPr>
        <p:spPr>
          <a:xfrm>
            <a:off x="9126416" y="6356352"/>
            <a:ext cx="2718277" cy="365125"/>
          </a:xfrm>
          <a:prstGeom prst="rect">
            <a:avLst/>
          </a:prstGeom>
        </p:spPr>
        <p:txBody>
          <a:bodyPr vert="horz" lIns="74295" tIns="37148" rIns="74295" bIns="37148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94">
                <a:solidFill>
                  <a:srgbClr val="FF0000"/>
                </a:solidFill>
              </a:rPr>
              <a:t>OFFICIAL SENSITIVE: COMMERCIAL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F5F6D74F-3043-CF4D-9A8D-614705E50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560" y="4012500"/>
            <a:ext cx="9537367" cy="6116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95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275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F401C606-6ADD-4840-929A-0862A21770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8525" y="365911"/>
            <a:ext cx="896169" cy="361914"/>
          </a:xfrm>
          <a:prstGeom prst="rect">
            <a:avLst/>
          </a:prstGeom>
        </p:spPr>
      </p:pic>
      <p:pic>
        <p:nvPicPr>
          <p:cNvPr id="17" name="Picture 16" descr="A picture containing table&#10;&#10;Description automatically generated">
            <a:extLst>
              <a:ext uri="{FF2B5EF4-FFF2-40B4-BE49-F238E27FC236}">
                <a16:creationId xmlns:a16="http://schemas.microsoft.com/office/drawing/2014/main" id="{B8B7EDEA-1836-924A-95EC-CDD6EAF097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5368" y="365910"/>
            <a:ext cx="475792" cy="390394"/>
          </a:xfrm>
          <a:prstGeom prst="rect">
            <a:avLst/>
          </a:prstGeom>
        </p:spPr>
      </p:pic>
      <p:pic>
        <p:nvPicPr>
          <p:cNvPr id="18" name="Picture 17" descr="A picture containing table&#10;&#10;Description automatically generated">
            <a:extLst>
              <a:ext uri="{FF2B5EF4-FFF2-40B4-BE49-F238E27FC236}">
                <a16:creationId xmlns:a16="http://schemas.microsoft.com/office/drawing/2014/main" id="{81501044-DAFF-9A4E-97EB-B7748FA301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1161" y="365911"/>
            <a:ext cx="647362" cy="390394"/>
          </a:xfrm>
          <a:prstGeom prst="rect">
            <a:avLst/>
          </a:prstGeom>
        </p:spPr>
      </p:pic>
      <p:pic>
        <p:nvPicPr>
          <p:cNvPr id="10" name="Picture 9" descr="A picture containing knife, table&#10;&#10;Description automatically generated">
            <a:extLst>
              <a:ext uri="{FF2B5EF4-FFF2-40B4-BE49-F238E27FC236}">
                <a16:creationId xmlns:a16="http://schemas.microsoft.com/office/drawing/2014/main" id="{E2E45FAE-9BB8-B346-B8FC-D35C2DB383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4677" y="394388"/>
            <a:ext cx="679058" cy="361916"/>
          </a:xfrm>
          <a:prstGeom prst="rect">
            <a:avLst/>
          </a:prstGeom>
        </p:spPr>
      </p:pic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6153A9BE-58EB-0346-8CD3-11EF4D85D3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41"/>
            <a:ext cx="5723164" cy="365125"/>
          </a:xfrm>
        </p:spPr>
        <p:txBody>
          <a:bodyPr/>
          <a:lstStyle>
            <a:lvl1pPr algn="l">
              <a:defRPr>
                <a:solidFill>
                  <a:srgbClr val="34BCEE"/>
                </a:solidFill>
              </a:defRPr>
            </a:lvl1pPr>
          </a:lstStyle>
          <a:p>
            <a:r>
              <a:rPr lang="en-US"/>
              <a:t>COVID-19 Vaccine Deployment Programme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03B46AF-DAFB-48B5-BB4A-FB0B733716A0}"/>
              </a:ext>
            </a:extLst>
          </p:cNvPr>
          <p:cNvSpPr txBox="1">
            <a:spLocks/>
          </p:cNvSpPr>
          <p:nvPr userDrawn="1"/>
        </p:nvSpPr>
        <p:spPr>
          <a:xfrm>
            <a:off x="9126416" y="6356352"/>
            <a:ext cx="2718277" cy="365125"/>
          </a:xfrm>
          <a:prstGeom prst="rect">
            <a:avLst/>
          </a:prstGeom>
        </p:spPr>
        <p:txBody>
          <a:bodyPr vert="horz" lIns="74295" tIns="37148" rIns="74295" bIns="37148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94">
                <a:solidFill>
                  <a:srgbClr val="FF0000"/>
                </a:solidFill>
              </a:rPr>
              <a:t>OFFICIAL SENSITIVE: COMMERCIAL</a:t>
            </a:r>
          </a:p>
        </p:txBody>
      </p:sp>
      <p:pic>
        <p:nvPicPr>
          <p:cNvPr id="14" name="Picture 13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DC40400-2C3C-4A27-8A9E-072B3DB899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8525" y="365911"/>
            <a:ext cx="896169" cy="361914"/>
          </a:xfrm>
          <a:prstGeom prst="rect">
            <a:avLst/>
          </a:prstGeom>
        </p:spPr>
      </p:pic>
      <p:pic>
        <p:nvPicPr>
          <p:cNvPr id="15" name="Picture 14" descr="A picture containing table&#10;&#10;Description automatically generated">
            <a:extLst>
              <a:ext uri="{FF2B5EF4-FFF2-40B4-BE49-F238E27FC236}">
                <a16:creationId xmlns:a16="http://schemas.microsoft.com/office/drawing/2014/main" id="{26A029A8-EA94-42AD-86DF-E898268BB6E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5368" y="365910"/>
            <a:ext cx="475792" cy="390394"/>
          </a:xfrm>
          <a:prstGeom prst="rect">
            <a:avLst/>
          </a:prstGeom>
        </p:spPr>
      </p:pic>
      <p:pic>
        <p:nvPicPr>
          <p:cNvPr id="19" name="Picture 18" descr="A picture containing table&#10;&#10;Description automatically generated">
            <a:extLst>
              <a:ext uri="{FF2B5EF4-FFF2-40B4-BE49-F238E27FC236}">
                <a16:creationId xmlns:a16="http://schemas.microsoft.com/office/drawing/2014/main" id="{0E6D8318-80C8-4228-A158-3AF04B2AEEA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1161" y="365911"/>
            <a:ext cx="647362" cy="390394"/>
          </a:xfrm>
          <a:prstGeom prst="rect">
            <a:avLst/>
          </a:prstGeom>
        </p:spPr>
      </p:pic>
      <p:pic>
        <p:nvPicPr>
          <p:cNvPr id="20" name="Picture 19" descr="A picture containing knife, table&#10;&#10;Description automatically generated">
            <a:extLst>
              <a:ext uri="{FF2B5EF4-FFF2-40B4-BE49-F238E27FC236}">
                <a16:creationId xmlns:a16="http://schemas.microsoft.com/office/drawing/2014/main" id="{9D85A013-24F6-41EC-BD12-185D2F801F7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044677" y="394388"/>
            <a:ext cx="679058" cy="361916"/>
          </a:xfrm>
          <a:prstGeom prst="rect">
            <a:avLst/>
          </a:prstGeom>
        </p:spPr>
      </p:pic>
      <p:sp>
        <p:nvSpPr>
          <p:cNvPr id="2" name="No_Classification">
            <a:extLst>
              <a:ext uri="{FF2B5EF4-FFF2-40B4-BE49-F238E27FC236}">
                <a16:creationId xmlns:a16="http://schemas.microsoft.com/office/drawing/2014/main" id="{27897EE9-B6BA-413D-AB15-AB0F06FC03B2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464312" y="5025517"/>
            <a:ext cx="496697" cy="342273"/>
          </a:xfrm>
          <a:prstGeom prst="rect">
            <a:avLst/>
          </a:prstGeom>
          <a:noFill/>
        </p:spPr>
        <p:txBody>
          <a:bodyPr vert="horz" lIns="35941" tIns="17907" rIns="35941" bIns="46736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63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8EFF8A2-0FB9-4B25-8B8D-4923532749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413" imgH="416" progId="TCLayout.ActiveDocument.1">
                  <p:embed/>
                </p:oleObj>
              </mc:Choice>
              <mc:Fallback>
                <p:oleObj name="think-cell Slide" r:id="rId8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D8EFF8A2-0FB9-4B25-8B8D-4923532749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" hidden="1">
            <a:extLst>
              <a:ext uri="{FF2B5EF4-FFF2-40B4-BE49-F238E27FC236}">
                <a16:creationId xmlns:a16="http://schemas.microsoft.com/office/drawing/2014/main" id="{FCC3A0E6-E630-4C26-B008-93BA0B5B110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300"/>
              </a:spcBef>
              <a:spcAft>
                <a:spcPts val="300"/>
              </a:spcAft>
            </a:pPr>
            <a:endParaRPr lang="en-US" sz="2400" b="0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5" name="2. Slide Title">
            <a:extLst>
              <a:ext uri="{FF2B5EF4-FFF2-40B4-BE49-F238E27FC236}">
                <a16:creationId xmlns:a16="http://schemas.microsoft.com/office/drawing/2014/main" id="{699FD2C4-82B5-475E-9235-DB128978B618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382016" y="332985"/>
            <a:ext cx="8523859" cy="369332"/>
          </a:xfrm>
        </p:spPr>
        <p:txBody>
          <a:bodyPr vert="horz" wrap="square" lIns="0" tIns="0" rIns="0" bIns="0" rtlCol="0" anchor="ctr" anchorCtr="0">
            <a:noAutofit/>
          </a:bodyPr>
          <a:lstStyle>
            <a:lvl1pPr>
              <a:defRPr lang="en-US" sz="2400" b="0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" name="3. Subtitle">
            <a:extLst>
              <a:ext uri="{FF2B5EF4-FFF2-40B4-BE49-F238E27FC236}">
                <a16:creationId xmlns:a16="http://schemas.microsoft.com/office/drawing/2014/main" id="{D4D36123-678D-4B6C-A648-186F85BE34AE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382016" y="713275"/>
            <a:ext cx="8523859" cy="2769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>
              <a:defRPr lang="en-US" sz="1800" b="0" dirty="0"/>
            </a:lvl1pPr>
          </a:lstStyle>
          <a:p>
            <a:pPr lvl="0">
              <a:buNone/>
            </a:pPr>
            <a:r>
              <a:rPr lang="en-US"/>
              <a:t>Click to edit Master subtitle style</a:t>
            </a:r>
          </a:p>
        </p:txBody>
      </p:sp>
      <p:sp>
        <p:nvSpPr>
          <p:cNvPr id="10" name="5. Source" hidden="1">
            <a:extLst>
              <a:ext uri="{FF2B5EF4-FFF2-40B4-BE49-F238E27FC236}">
                <a16:creationId xmlns:a16="http://schemas.microsoft.com/office/drawing/2014/main" id="{6EFC71A6-15D3-4D8D-A19C-697370C18C1D}"/>
              </a:ext>
            </a:extLst>
          </p:cNvPr>
          <p:cNvSpPr txBox="1"/>
          <p:nvPr userDrawn="1">
            <p:custDataLst>
              <p:tags r:id="rId5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r>
              <a:rPr lang="en-US" sz="800"/>
              <a:t>Source: …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5B166D08-699A-4AC3-BE85-5E34D6554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r>
              <a:rPr lang="en-GB"/>
              <a:t>COVID-19 Vaccine Deployment Programme</a:t>
            </a:r>
          </a:p>
        </p:txBody>
      </p:sp>
      <p:sp>
        <p:nvSpPr>
          <p:cNvPr id="2" name="No_Classification">
            <a:extLst>
              <a:ext uri="{FF2B5EF4-FFF2-40B4-BE49-F238E27FC236}">
                <a16:creationId xmlns:a16="http://schemas.microsoft.com/office/drawing/2014/main" id="{243D5A23-13E7-43BC-A803-857C9138144E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64312" y="5025517"/>
            <a:ext cx="496697" cy="342273"/>
          </a:xfrm>
          <a:prstGeom prst="rect">
            <a:avLst/>
          </a:prstGeom>
          <a:noFill/>
        </p:spPr>
        <p:txBody>
          <a:bodyPr vert="horz" lIns="35941" tIns="17907" rIns="35941" bIns="46736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38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205" y="173621"/>
            <a:ext cx="11175376" cy="8693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205" y="1250068"/>
            <a:ext cx="11175376" cy="4926897"/>
          </a:xfrm>
        </p:spPr>
        <p:txBody>
          <a:bodyPr/>
          <a:lstStyle>
            <a:lvl1pPr marL="171450" indent="-171450">
              <a:buFont typeface="Wingdings 3" panose="05040102010807070707" pitchFamily="18" charset="2"/>
              <a:buChar char=""/>
              <a:defRPr/>
            </a:lvl1pPr>
            <a:lvl2pPr marL="514350" indent="-171450">
              <a:buFont typeface="Wingdings 3" panose="05040102010807070707" pitchFamily="18" charset="2"/>
              <a:buChar char=""/>
              <a:defRPr/>
            </a:lvl2pPr>
            <a:lvl3pPr marL="857250" indent="-171450">
              <a:buFont typeface="Wingdings 3" panose="05040102010807070707" pitchFamily="18" charset="2"/>
              <a:buChar char=""/>
              <a:defRPr/>
            </a:lvl3pPr>
            <a:lvl4pPr marL="1200150" indent="-171450">
              <a:buFont typeface="Wingdings 3" panose="05040102010807070707" pitchFamily="18" charset="2"/>
              <a:buChar char=""/>
              <a:defRPr/>
            </a:lvl4pPr>
            <a:lvl5pPr marL="1543050" indent="-171450">
              <a:buFont typeface="Wingdings 3" panose="05040102010807070707" pitchFamily="18" charset="2"/>
              <a:buChar char="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Content Placeholder 6"/>
          <p:cNvPicPr>
            <a:picLocks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76" b="60814"/>
          <a:stretch/>
        </p:blipFill>
        <p:spPr>
          <a:xfrm>
            <a:off x="1" y="6354000"/>
            <a:ext cx="12200943" cy="50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160836" y="6471502"/>
            <a:ext cx="3828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together across Sussex</a:t>
            </a:r>
          </a:p>
        </p:txBody>
      </p:sp>
      <p:pic>
        <p:nvPicPr>
          <p:cNvPr id="10" name="Picture 9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13"/>
          <a:stretch/>
        </p:blipFill>
        <p:spPr>
          <a:xfrm>
            <a:off x="-13359" y="1086232"/>
            <a:ext cx="12204000" cy="45719"/>
          </a:xfrm>
          <a:prstGeom prst="rect">
            <a:avLst/>
          </a:prstGeom>
        </p:spPr>
      </p:pic>
      <p:sp>
        <p:nvSpPr>
          <p:cNvPr id="4" name="Isosceles Triangle 3"/>
          <p:cNvSpPr/>
          <p:nvPr userDrawn="1"/>
        </p:nvSpPr>
        <p:spPr>
          <a:xfrm rot="16200000">
            <a:off x="11241068" y="5759621"/>
            <a:ext cx="766453" cy="1153299"/>
          </a:xfrm>
          <a:prstGeom prst="triangle">
            <a:avLst>
              <a:gd name="adj" fmla="val 47851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9187" y="618176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EA6163-A48B-4960-BC30-F1706253BDE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No_Classification">
            <a:extLst>
              <a:ext uri="{FF2B5EF4-FFF2-40B4-BE49-F238E27FC236}">
                <a16:creationId xmlns:a16="http://schemas.microsoft.com/office/drawing/2014/main" id="{F62CAEE3-333C-4342-87E5-6C9D80E44AD4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464312" y="5025517"/>
            <a:ext cx="496697" cy="342273"/>
          </a:xfrm>
          <a:prstGeom prst="rect">
            <a:avLst/>
          </a:prstGeom>
          <a:noFill/>
        </p:spPr>
        <p:txBody>
          <a:bodyPr vert="horz" lIns="35941" tIns="17907" rIns="35941" bIns="46736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5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14920" y="1343804"/>
            <a:ext cx="10316899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1" y="548641"/>
            <a:ext cx="8756073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88419" y="6372537"/>
            <a:ext cx="863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20902" y="6333440"/>
            <a:ext cx="76308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12" name="Picture 11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7ADC841C-5A22-4563-A975-9750BB6F94B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261546" y="293024"/>
            <a:ext cx="1440873" cy="436418"/>
          </a:xfrm>
          <a:prstGeom prst="rect">
            <a:avLst/>
          </a:prstGeom>
        </p:spPr>
      </p:pic>
      <p:sp>
        <p:nvSpPr>
          <p:cNvPr id="2" name="No_Classification"/>
          <p:cNvSpPr txBox="1"/>
          <p:nvPr userDrawn="1">
            <p:custDataLst>
              <p:tags r:id="rId1"/>
            </p:custDataLst>
          </p:nvPr>
        </p:nvSpPr>
        <p:spPr>
          <a:xfrm>
            <a:off x="269875" y="6612382"/>
            <a:ext cx="1273683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just"/>
            <a:endParaRPr lang="en-GB" sz="1000">
              <a:solidFill>
                <a:srgbClr val="7E7E7E"/>
              </a:solidFill>
              <a:latin typeface="Calibri" panose="020F0502020204030204" pitchFamily="34" charset="0"/>
            </a:endParaRPr>
          </a:p>
        </p:txBody>
      </p:sp>
      <p:sp>
        <p:nvSpPr>
          <p:cNvPr id="3" name="No_Classification">
            <a:extLst>
              <a:ext uri="{FF2B5EF4-FFF2-40B4-BE49-F238E27FC236}">
                <a16:creationId xmlns:a16="http://schemas.microsoft.com/office/drawing/2014/main" id="{B1B7BC9E-CC20-4E5A-812A-304B77D5D6CF}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464312" y="5025517"/>
            <a:ext cx="496697" cy="342273"/>
          </a:xfrm>
          <a:prstGeom prst="rect">
            <a:avLst/>
          </a:prstGeom>
          <a:noFill/>
        </p:spPr>
        <p:txBody>
          <a:bodyPr vert="horz" lIns="35941" tIns="17907" rIns="35941" bIns="46736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672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00" y="288000"/>
            <a:ext cx="10080000" cy="6116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Picture 13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284323AA-9573-44A2-B321-13F3CEFFCC6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5749" y="365910"/>
            <a:ext cx="1308943" cy="528611"/>
          </a:xfrm>
          <a:prstGeom prst="rect">
            <a:avLst/>
          </a:prstGeom>
        </p:spPr>
      </p:pic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5873" y="631071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2" name="No_Classification">
            <a:extLst>
              <a:ext uri="{FF2B5EF4-FFF2-40B4-BE49-F238E27FC236}">
                <a16:creationId xmlns:a16="http://schemas.microsoft.com/office/drawing/2014/main" id="{01E61ED9-8B48-412F-B996-5DBEA74F3D8B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464312" y="5025517"/>
            <a:ext cx="496697" cy="342273"/>
          </a:xfrm>
          <a:prstGeom prst="rect">
            <a:avLst/>
          </a:prstGeom>
          <a:noFill/>
        </p:spPr>
        <p:txBody>
          <a:bodyPr vert="horz" lIns="35941" tIns="17907" rIns="35941" bIns="46736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791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C963A1-AC6C-45E8-9A5E-5724DC43F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6ACFE-E4D6-411B-9ADC-FFC9D7DBB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BF1BF-AB6C-4EA7-A16A-0C6C9EFA13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E0E1F-777F-42FA-A4A2-320208497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COVID-19 Vaccine Deployment Programme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CC28B-BDF3-45C3-92FF-6562C624C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C886-343C-4B72-AFE6-F0497CBE787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4897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covid-19-the-green-book-chapter-14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97A76-0667-0C17-917A-238221348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COVID-19 vaccination offer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2D789-1028-0E6E-8634-C458E0FE7B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91314" y="1184871"/>
            <a:ext cx="5725438" cy="3264518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2400" b="1" dirty="0"/>
              <a:t>During Spring 2023 Campaign </a:t>
            </a:r>
          </a:p>
          <a:p>
            <a:endParaRPr lang="en-GB" sz="1600" dirty="0"/>
          </a:p>
          <a:p>
            <a:r>
              <a:rPr lang="en-GB" sz="1600" dirty="0"/>
              <a:t>First primary doses should continue to be offered to eligible individuals up to and including 30 June</a:t>
            </a:r>
          </a:p>
          <a:p>
            <a:r>
              <a:rPr lang="en-GB" sz="1600" dirty="0"/>
              <a:t>Second (and, where applicable, third) primary doses can be offered up to and including 30 June, in line with the time intervals recommended by JCVI and detailed in </a:t>
            </a:r>
            <a:r>
              <a:rPr lang="en-GB" sz="1600" dirty="0">
                <a:hlinkClick r:id="rId3"/>
              </a:rPr>
              <a:t>Chapter 14a of the Green Book</a:t>
            </a:r>
            <a:r>
              <a:rPr lang="en-GB" sz="1600" dirty="0"/>
              <a:t> </a:t>
            </a:r>
          </a:p>
          <a:p>
            <a:r>
              <a:rPr lang="en-GB" sz="1600" dirty="0"/>
              <a:t>Further doses (including any catch-up primary vaccination) will be offered in Autumn 2023 to cohorts yet to be defined by JCVI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89CC80-AF75-46E4-8F34-8F3924A37C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COVID-19 Vaccine Deployment Programme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23AC84B-6F30-28F3-EDE2-C24E1CC0F0C7}"/>
              </a:ext>
            </a:extLst>
          </p:cNvPr>
          <p:cNvSpPr txBox="1">
            <a:spLocks/>
          </p:cNvSpPr>
          <p:nvPr/>
        </p:nvSpPr>
        <p:spPr>
          <a:xfrm>
            <a:off x="6175248" y="1184871"/>
            <a:ext cx="5725438" cy="32645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/>
              <a:t>In between Spring and Autumn 2023 campaigns*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prstClr val="black"/>
                </a:solidFill>
              </a:rPr>
              <a:t>T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hose who develop severe immunosuppression may be considered for catch-up primary vaccination or additional dose(s) before the next seasonal campaign, based on clinical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judgement, on a case by case basis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There will be no Patient Group Direction or National Protocol to support vaccination outside of campaign time – a prescriber model will be required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/>
              <a:t>The National Booking System will close from June until the next campaign and there will be no national call/recall during this period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4E6AF6-21A1-D969-3ECB-EB53EC3AE1D8}"/>
              </a:ext>
            </a:extLst>
          </p:cNvPr>
          <p:cNvSpPr txBox="1">
            <a:spLocks/>
          </p:cNvSpPr>
          <p:nvPr/>
        </p:nvSpPr>
        <p:spPr>
          <a:xfrm>
            <a:off x="293596" y="4685654"/>
            <a:ext cx="11609372" cy="11673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/>
              <a:t>To Consider: </a:t>
            </a:r>
            <a:r>
              <a:rPr lang="en-GB" sz="2400" dirty="0"/>
              <a:t>What support is required from the national team to facilitate vaccine accessibility for the small number of individuals who may require a COVID-19 vaccination outside of campaign time?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3CAD88-F278-7088-36E8-6C3DE9E11017}"/>
              </a:ext>
            </a:extLst>
          </p:cNvPr>
          <p:cNvSpPr txBox="1">
            <a:spLocks/>
          </p:cNvSpPr>
          <p:nvPr/>
        </p:nvSpPr>
        <p:spPr>
          <a:xfrm>
            <a:off x="291314" y="6089238"/>
            <a:ext cx="11609372" cy="2294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200" dirty="0"/>
              <a:t>*Vaccination using Comirnaty 3 (THREE) Concentrate for 6 months to 4 year olds continues during this period</a:t>
            </a:r>
          </a:p>
        </p:txBody>
      </p:sp>
    </p:spTree>
    <p:extLst>
      <p:ext uri="{BB962C8B-B14F-4D97-AF65-F5344CB8AC3E}">
        <p14:creationId xmlns:p14="http://schemas.microsoft.com/office/powerpoint/2010/main" val="30736461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ASSIFICATION" val="No_Classification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ASSIFICATION" val="No_Classificatio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ASSIFICATION" val="No_Classificatio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ASSIFICATION" val="No_Classificatio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ASSIFICATION" val="No_Classificati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ASSIFICATION" val="No_Classific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ASSIFICATION" val="No_Classific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.oZbb0sXNdu8BCibsgsU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ASSIFICATION" val="No_Classification"/>
</p:tagLst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235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Wingdings 3</vt:lpstr>
      <vt:lpstr>2_Custom Design</vt:lpstr>
      <vt:lpstr>think-cell Slide</vt:lpstr>
      <vt:lpstr>Primary COVID-19 vaccination offer</vt:lpstr>
    </vt:vector>
  </TitlesOfParts>
  <Company>NHS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Evergreen</dc:title>
  <dc:creator>Nadeem Khan</dc:creator>
  <cp:lastModifiedBy>DOSANJH, Naveen (NHS ENGLAND – X24)</cp:lastModifiedBy>
  <cp:revision>11</cp:revision>
  <dcterms:created xsi:type="dcterms:W3CDTF">2023-03-23T14:06:09Z</dcterms:created>
  <dcterms:modified xsi:type="dcterms:W3CDTF">2023-04-17T10:48:07Z</dcterms:modified>
</cp:coreProperties>
</file>